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8" r:id="rId3"/>
    <p:sldId id="269" r:id="rId4"/>
    <p:sldId id="266" r:id="rId5"/>
    <p:sldId id="270" r:id="rId6"/>
    <p:sldId id="267"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1870C-1E37-4E46-9628-2A2B7331A7E7}" v="3" dt="2022-02-05T22:12:53.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erine Harris" userId="9796d84bcaf730be" providerId="LiveId" clId="{1DA1870C-1E37-4E46-9628-2A2B7331A7E7}"/>
    <pc:docChg chg="custSel modSld">
      <pc:chgData name="Katherine Harris" userId="9796d84bcaf730be" providerId="LiveId" clId="{1DA1870C-1E37-4E46-9628-2A2B7331A7E7}" dt="2022-02-05T22:20:16.695" v="2266" actId="20577"/>
      <pc:docMkLst>
        <pc:docMk/>
      </pc:docMkLst>
      <pc:sldChg chg="modSp mod">
        <pc:chgData name="Katherine Harris" userId="9796d84bcaf730be" providerId="LiveId" clId="{1DA1870C-1E37-4E46-9628-2A2B7331A7E7}" dt="2022-02-05T16:36:50.473" v="13" actId="20577"/>
        <pc:sldMkLst>
          <pc:docMk/>
          <pc:sldMk cId="322398974" sldId="256"/>
        </pc:sldMkLst>
        <pc:spChg chg="mod">
          <ac:chgData name="Katherine Harris" userId="9796d84bcaf730be" providerId="LiveId" clId="{1DA1870C-1E37-4E46-9628-2A2B7331A7E7}" dt="2022-02-05T16:36:50.473" v="13" actId="20577"/>
          <ac:spMkLst>
            <pc:docMk/>
            <pc:sldMk cId="322398974" sldId="256"/>
            <ac:spMk id="3" creationId="{814253EE-4FA2-4843-BE27-C7D5B08FFB81}"/>
          </ac:spMkLst>
        </pc:spChg>
      </pc:sldChg>
      <pc:sldChg chg="addSp delSp modSp mod">
        <pc:chgData name="Katherine Harris" userId="9796d84bcaf730be" providerId="LiveId" clId="{1DA1870C-1E37-4E46-9628-2A2B7331A7E7}" dt="2022-02-05T19:35:16.211" v="607" actId="20577"/>
        <pc:sldMkLst>
          <pc:docMk/>
          <pc:sldMk cId="153491007" sldId="268"/>
        </pc:sldMkLst>
        <pc:spChg chg="mod">
          <ac:chgData name="Katherine Harris" userId="9796d84bcaf730be" providerId="LiveId" clId="{1DA1870C-1E37-4E46-9628-2A2B7331A7E7}" dt="2022-02-05T16:52:30.001" v="154" actId="113"/>
          <ac:spMkLst>
            <pc:docMk/>
            <pc:sldMk cId="153491007" sldId="268"/>
            <ac:spMk id="2" creationId="{042C824B-4279-4D47-92DD-71F5353FAA23}"/>
          </ac:spMkLst>
        </pc:spChg>
        <pc:spChg chg="mod">
          <ac:chgData name="Katherine Harris" userId="9796d84bcaf730be" providerId="LiveId" clId="{1DA1870C-1E37-4E46-9628-2A2B7331A7E7}" dt="2022-02-05T19:34:31.398" v="579" actId="20577"/>
          <ac:spMkLst>
            <pc:docMk/>
            <pc:sldMk cId="153491007" sldId="268"/>
            <ac:spMk id="5" creationId="{25AD4F61-E023-4530-BF03-8BC2D825D0BF}"/>
          </ac:spMkLst>
        </pc:spChg>
        <pc:spChg chg="mod">
          <ac:chgData name="Katherine Harris" userId="9796d84bcaf730be" providerId="LiveId" clId="{1DA1870C-1E37-4E46-9628-2A2B7331A7E7}" dt="2022-02-05T19:35:16.211" v="607" actId="20577"/>
          <ac:spMkLst>
            <pc:docMk/>
            <pc:sldMk cId="153491007" sldId="268"/>
            <ac:spMk id="7" creationId="{E5564556-59F0-4D0A-A6CD-ADF8F4D7428B}"/>
          </ac:spMkLst>
        </pc:spChg>
        <pc:spChg chg="mod">
          <ac:chgData name="Katherine Harris" userId="9796d84bcaf730be" providerId="LiveId" clId="{1DA1870C-1E37-4E46-9628-2A2B7331A7E7}" dt="2022-02-05T18:39:05.826" v="551" actId="1076"/>
          <ac:spMkLst>
            <pc:docMk/>
            <pc:sldMk cId="153491007" sldId="268"/>
            <ac:spMk id="11" creationId="{FE53497D-A6B6-483C-AEBC-BE689E401512}"/>
          </ac:spMkLst>
        </pc:spChg>
        <pc:picChg chg="del mod">
          <ac:chgData name="Katherine Harris" userId="9796d84bcaf730be" providerId="LiveId" clId="{1DA1870C-1E37-4E46-9628-2A2B7331A7E7}" dt="2022-02-05T16:42:30.704" v="18" actId="478"/>
          <ac:picMkLst>
            <pc:docMk/>
            <pc:sldMk cId="153491007" sldId="268"/>
            <ac:picMk id="4" creationId="{CA38661C-A76F-46FD-B34B-75411EEC7E5E}"/>
          </ac:picMkLst>
        </pc:picChg>
        <pc:picChg chg="del">
          <ac:chgData name="Katherine Harris" userId="9796d84bcaf730be" providerId="LiveId" clId="{1DA1870C-1E37-4E46-9628-2A2B7331A7E7}" dt="2022-02-05T18:37:31.861" v="544" actId="21"/>
          <ac:picMkLst>
            <pc:docMk/>
            <pc:sldMk cId="153491007" sldId="268"/>
            <ac:picMk id="6" creationId="{6DA968F2-5A94-4613-A504-B78257B6B052}"/>
          </ac:picMkLst>
        </pc:picChg>
        <pc:picChg chg="add mod">
          <ac:chgData name="Katherine Harris" userId="9796d84bcaf730be" providerId="LiveId" clId="{1DA1870C-1E37-4E46-9628-2A2B7331A7E7}" dt="2022-02-05T16:45:05.134" v="109" actId="1076"/>
          <ac:picMkLst>
            <pc:docMk/>
            <pc:sldMk cId="153491007" sldId="268"/>
            <ac:picMk id="10" creationId="{CFA50FF0-511A-4C62-9E53-B7C13497645A}"/>
          </ac:picMkLst>
        </pc:picChg>
        <pc:picChg chg="add mod">
          <ac:chgData name="Katherine Harris" userId="9796d84bcaf730be" providerId="LiveId" clId="{1DA1870C-1E37-4E46-9628-2A2B7331A7E7}" dt="2022-02-05T18:39:33.828" v="553" actId="14861"/>
          <ac:picMkLst>
            <pc:docMk/>
            <pc:sldMk cId="153491007" sldId="268"/>
            <ac:picMk id="13" creationId="{05117917-07BD-4C59-90F0-604EACA4CD74}"/>
          </ac:picMkLst>
        </pc:picChg>
      </pc:sldChg>
      <pc:sldChg chg="addSp delSp modSp mod">
        <pc:chgData name="Katherine Harris" userId="9796d84bcaf730be" providerId="LiveId" clId="{1DA1870C-1E37-4E46-9628-2A2B7331A7E7}" dt="2022-02-05T22:20:16.695" v="2266" actId="20577"/>
        <pc:sldMkLst>
          <pc:docMk/>
          <pc:sldMk cId="2127580902" sldId="269"/>
        </pc:sldMkLst>
        <pc:spChg chg="del mod">
          <ac:chgData name="Katherine Harris" userId="9796d84bcaf730be" providerId="LiveId" clId="{1DA1870C-1E37-4E46-9628-2A2B7331A7E7}" dt="2022-02-05T22:12:17.551" v="1664"/>
          <ac:spMkLst>
            <pc:docMk/>
            <pc:sldMk cId="2127580902" sldId="269"/>
            <ac:spMk id="3" creationId="{4F08F965-B293-47B3-B684-4631A57C9685}"/>
          </ac:spMkLst>
        </pc:spChg>
        <pc:spChg chg="del mod">
          <ac:chgData name="Katherine Harris" userId="9796d84bcaf730be" providerId="LiveId" clId="{1DA1870C-1E37-4E46-9628-2A2B7331A7E7}" dt="2022-02-05T22:08:53.282" v="1564" actId="21"/>
          <ac:spMkLst>
            <pc:docMk/>
            <pc:sldMk cId="2127580902" sldId="269"/>
            <ac:spMk id="5" creationId="{64BD0A42-B011-4DBF-B5CD-6718A97E3C70}"/>
          </ac:spMkLst>
        </pc:spChg>
        <pc:spChg chg="del">
          <ac:chgData name="Katherine Harris" userId="9796d84bcaf730be" providerId="LiveId" clId="{1DA1870C-1E37-4E46-9628-2A2B7331A7E7}" dt="2022-02-05T22:11:03.420" v="1574" actId="478"/>
          <ac:spMkLst>
            <pc:docMk/>
            <pc:sldMk cId="2127580902" sldId="269"/>
            <ac:spMk id="8" creationId="{771FD909-67DD-41D1-8AC0-F79A8ED9E072}"/>
          </ac:spMkLst>
        </pc:spChg>
        <pc:spChg chg="add mod">
          <ac:chgData name="Katherine Harris" userId="9796d84bcaf730be" providerId="LiveId" clId="{1DA1870C-1E37-4E46-9628-2A2B7331A7E7}" dt="2022-02-05T22:09:01.163" v="1566" actId="1076"/>
          <ac:spMkLst>
            <pc:docMk/>
            <pc:sldMk cId="2127580902" sldId="269"/>
            <ac:spMk id="9" creationId="{ED9DE61C-0AAF-4D45-BDAD-AA42E56C69AE}"/>
          </ac:spMkLst>
        </pc:spChg>
        <pc:spChg chg="add mod">
          <ac:chgData name="Katherine Harris" userId="9796d84bcaf730be" providerId="LiveId" clId="{1DA1870C-1E37-4E46-9628-2A2B7331A7E7}" dt="2022-02-05T22:20:16.695" v="2266" actId="20577"/>
          <ac:spMkLst>
            <pc:docMk/>
            <pc:sldMk cId="2127580902" sldId="269"/>
            <ac:spMk id="13" creationId="{10B4A2CE-802A-473C-A544-16FC6011D99B}"/>
          </ac:spMkLst>
        </pc:spChg>
        <pc:picChg chg="del">
          <ac:chgData name="Katherine Harris" userId="9796d84bcaf730be" providerId="LiveId" clId="{1DA1870C-1E37-4E46-9628-2A2B7331A7E7}" dt="2022-02-05T21:29:45.096" v="608" actId="21"/>
          <ac:picMkLst>
            <pc:docMk/>
            <pc:sldMk cId="2127580902" sldId="269"/>
            <ac:picMk id="2" creationId="{778E3BF5-FB54-4388-B5BD-7116A58E33DA}"/>
          </ac:picMkLst>
        </pc:picChg>
        <pc:picChg chg="del">
          <ac:chgData name="Katherine Harris" userId="9796d84bcaf730be" providerId="LiveId" clId="{1DA1870C-1E37-4E46-9628-2A2B7331A7E7}" dt="2022-02-05T22:11:00.799" v="1573" actId="478"/>
          <ac:picMkLst>
            <pc:docMk/>
            <pc:sldMk cId="2127580902" sldId="269"/>
            <ac:picMk id="4" creationId="{F795E70B-B268-407C-A7B8-F26AE17B7B59}"/>
          </ac:picMkLst>
        </pc:picChg>
        <pc:picChg chg="add mod">
          <ac:chgData name="Katherine Harris" userId="9796d84bcaf730be" providerId="LiveId" clId="{1DA1870C-1E37-4E46-9628-2A2B7331A7E7}" dt="2022-02-05T22:12:10.534" v="1661" actId="14100"/>
          <ac:picMkLst>
            <pc:docMk/>
            <pc:sldMk cId="2127580902" sldId="269"/>
            <ac:picMk id="10" creationId="{4FA95ACC-8AC9-49E3-809A-4D3CFB596069}"/>
          </ac:picMkLst>
        </pc:picChg>
        <pc:picChg chg="add mod">
          <ac:chgData name="Katherine Harris" userId="9796d84bcaf730be" providerId="LiveId" clId="{1DA1870C-1E37-4E46-9628-2A2B7331A7E7}" dt="2022-02-05T22:18:11.834" v="2191" actId="14100"/>
          <ac:picMkLst>
            <pc:docMk/>
            <pc:sldMk cId="2127580902" sldId="269"/>
            <ac:picMk id="12" creationId="{1BA2286A-E648-41D2-B8A4-C815E85215DC}"/>
          </ac:picMkLst>
        </pc:picChg>
        <pc:cxnChg chg="del">
          <ac:chgData name="Katherine Harris" userId="9796d84bcaf730be" providerId="LiveId" clId="{1DA1870C-1E37-4E46-9628-2A2B7331A7E7}" dt="2022-02-05T22:11:07.100" v="1575" actId="478"/>
          <ac:cxnSpMkLst>
            <pc:docMk/>
            <pc:sldMk cId="2127580902" sldId="269"/>
            <ac:cxnSpMk id="6" creationId="{F1940635-5372-434B-A46D-020D7058488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2/5/2022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2/5/2022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2/5/2022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9.sv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Gender equality concept">
            <a:extLst>
              <a:ext uri="{FF2B5EF4-FFF2-40B4-BE49-F238E27FC236}">
                <a16:creationId xmlns:a16="http://schemas.microsoft.com/office/drawing/2014/main" id="{CCC1D68D-C48E-4D65-A2DD-4CD3AACB4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113" y="492125"/>
            <a:ext cx="6421438" cy="4257675"/>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8113" y="4819650"/>
            <a:ext cx="1550988" cy="1550988"/>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42125" y="4819650"/>
            <a:ext cx="1550988" cy="1550988"/>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64550" y="4819650"/>
            <a:ext cx="1550988" cy="1550988"/>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88563" y="4819650"/>
            <a:ext cx="1550988" cy="1550988"/>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74237" y="690428"/>
            <a:ext cx="3657600" cy="1848713"/>
          </a:xfrm>
        </p:spPr>
        <p:txBody>
          <a:bodyPr>
            <a:normAutofit fontScale="90000"/>
          </a:bodyPr>
          <a:lstStyle/>
          <a:p>
            <a:r>
              <a:rPr lang="en-US" sz="4800" dirty="0">
                <a:solidFill>
                  <a:srgbClr val="FFFFFF"/>
                </a:solidFill>
                <a:latin typeface="Franklin Gothic Book" panose="020B0503020102020204" pitchFamily="34" charset="0"/>
                <a:cs typeface="Segoe UI" panose="020B0502040204020203" pitchFamily="34" charset="0"/>
              </a:rPr>
              <a:t>Global Gender Equality</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21093" y="4170500"/>
            <a:ext cx="3510743" cy="1848705"/>
          </a:xfrm>
        </p:spPr>
        <p:txBody>
          <a:bodyPr>
            <a:normAutofit/>
          </a:bodyPr>
          <a:lstStyle/>
          <a:p>
            <a:r>
              <a:rPr lang="en-US" sz="1600" b="0" i="0" dirty="0">
                <a:solidFill>
                  <a:schemeClr val="bg1"/>
                </a:solidFill>
                <a:effectLst/>
                <a:latin typeface="Slack-Lato"/>
              </a:rPr>
              <a:t>A comparison study of gender equality and </a:t>
            </a:r>
            <a:r>
              <a:rPr lang="en-US" sz="1600" dirty="0">
                <a:solidFill>
                  <a:schemeClr val="bg1"/>
                </a:solidFill>
                <a:latin typeface="Slack-Lato"/>
              </a:rPr>
              <a:t>work between a </a:t>
            </a:r>
            <a:r>
              <a:rPr lang="en-US" sz="1600" b="0" i="0" dirty="0">
                <a:solidFill>
                  <a:schemeClr val="bg1"/>
                </a:solidFill>
                <a:effectLst/>
                <a:latin typeface="Slack-Lato"/>
              </a:rPr>
              <a:t>selection of  countries in all regions of the world based on employment and world development indicators from the World Bank Datasets</a:t>
            </a:r>
            <a:endParaRPr lang="en-US" sz="20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32239897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470417" cy="1440397"/>
          </a:xfrm>
        </p:spPr>
        <p:txBody>
          <a:bodyPr>
            <a:normAutofit/>
          </a:bodyPr>
          <a:lstStyle/>
          <a:p>
            <a:r>
              <a:rPr lang="en-US" sz="3600" i="0" dirty="0">
                <a:effectLst/>
                <a:latin typeface="Open Sans" panose="020B0604020202020204" pitchFamily="34" charset="0"/>
              </a:rPr>
              <a:t>Gender Statistics, The World Bank </a:t>
            </a:r>
            <a:br>
              <a:rPr lang="en-US" sz="1400" i="0" dirty="0">
                <a:effectLst/>
                <a:latin typeface="Open Sans" panose="020B0604020202020204" pitchFamily="34" charset="0"/>
              </a:rPr>
            </a:br>
            <a:r>
              <a:rPr lang="en-US" sz="1800" i="0" dirty="0">
                <a:effectLst/>
                <a:latin typeface="Open Sans" panose="020B0606030504020204" pitchFamily="34" charset="0"/>
              </a:rPr>
              <a:t>Source: </a:t>
            </a:r>
            <a:r>
              <a:rPr lang="en-US" sz="1800" i="0" dirty="0">
                <a:solidFill>
                  <a:srgbClr val="055999"/>
                </a:solidFill>
                <a:effectLst/>
                <a:latin typeface="Open Sans" panose="020B0606030504020204" pitchFamily="34" charset="0"/>
              </a:rPr>
              <a:t>World Bank Data API</a:t>
            </a:r>
            <a:endParaRPr lang="en-US" sz="1800" dirty="0">
              <a:latin typeface="Franklin Gothic Book" panose="020B0503020102020204"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5" name="TextBox 4">
            <a:extLst>
              <a:ext uri="{FF2B5EF4-FFF2-40B4-BE49-F238E27FC236}">
                <a16:creationId xmlns:a16="http://schemas.microsoft.com/office/drawing/2014/main" id="{25AD4F61-E023-4530-BF03-8BC2D825D0BF}"/>
              </a:ext>
            </a:extLst>
          </p:cNvPr>
          <p:cNvSpPr txBox="1"/>
          <p:nvPr/>
        </p:nvSpPr>
        <p:spPr>
          <a:xfrm>
            <a:off x="1042255" y="4345000"/>
            <a:ext cx="2810936" cy="2031325"/>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1. We gathered our research using The World Bank Gender Statistics Data Catalog including 922 indicators on 227 countries dating back to year 1960</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7" name="TextBox 6">
            <a:extLst>
              <a:ext uri="{FF2B5EF4-FFF2-40B4-BE49-F238E27FC236}">
                <a16:creationId xmlns:a16="http://schemas.microsoft.com/office/drawing/2014/main" id="{E5564556-59F0-4D0A-A6CD-ADF8F4D7428B}"/>
              </a:ext>
            </a:extLst>
          </p:cNvPr>
          <p:cNvSpPr txBox="1"/>
          <p:nvPr/>
        </p:nvSpPr>
        <p:spPr>
          <a:xfrm>
            <a:off x="4841695" y="4267729"/>
            <a:ext cx="6997270" cy="2954655"/>
          </a:xfrm>
          <a:prstGeom prst="rect">
            <a:avLst/>
          </a:prstGeom>
          <a:noFill/>
        </p:spPr>
        <p:txBody>
          <a:bodyPr wrap="square" rtlCol="0">
            <a:spAutoFit/>
          </a:bodyPr>
          <a:lstStyle/>
          <a:p>
            <a:pPr marL="342900" indent="-342900">
              <a:buAutoNum type="arabicPeriod" startAt="2"/>
            </a:pPr>
            <a:r>
              <a:rPr lang="en-US" dirty="0">
                <a:latin typeface="Segoe UI" panose="020B0502040204020203" pitchFamily="34" charset="0"/>
                <a:cs typeface="Segoe UI" panose="020B0502040204020203" pitchFamily="34" charset="0"/>
              </a:rPr>
              <a:t>We narrowed our scope down to 18 countries representing all continents and the following indicators as reported in 2018:</a:t>
            </a:r>
          </a:p>
          <a:p>
            <a:pPr marL="742950" lvl="1" indent="-285750">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GDP per capita, PPP </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Labor Force Participation Rates:  % of Population Male/Female</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Human capital index (HCI)</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Population</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Unemployment Rates % of labor force Male/Female</a:t>
            </a:r>
          </a:p>
          <a:p>
            <a:pPr lvl="1"/>
            <a:endParaRPr lang="en-US" dirty="0">
              <a:latin typeface="Segoe UI" panose="020B0502040204020203" pitchFamily="34" charset="0"/>
              <a:cs typeface="Segoe UI" panose="020B0502040204020203" pitchFamily="34" charset="0"/>
            </a:endParaRPr>
          </a:p>
          <a:p>
            <a:pPr lvl="1"/>
            <a:endParaRPr lang="en-US" dirty="0">
              <a:latin typeface="Segoe UI" panose="020B0502040204020203" pitchFamily="34" charset="0"/>
              <a:cs typeface="Segoe UI" panose="020B0502040204020203" pitchFamily="34" charset="0"/>
            </a:endParaRPr>
          </a:p>
          <a:p>
            <a:pPr lvl="1"/>
            <a:endParaRPr lang="en-US"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CFA50FF0-511A-4C62-9E53-B7C13497645A}"/>
              </a:ext>
            </a:extLst>
          </p:cNvPr>
          <p:cNvPicPr>
            <a:picLocks noChangeAspect="1"/>
          </p:cNvPicPr>
          <p:nvPr/>
        </p:nvPicPr>
        <p:blipFill>
          <a:blip r:embed="rId3"/>
          <a:stretch>
            <a:fillRect/>
          </a:stretch>
        </p:blipFill>
        <p:spPr>
          <a:xfrm>
            <a:off x="1042255" y="1702212"/>
            <a:ext cx="3119198" cy="2405058"/>
          </a:xfrm>
          <a:prstGeom prst="rect">
            <a:avLst/>
          </a:prstGeom>
          <a:effectLst>
            <a:innerShdw blurRad="114300">
              <a:schemeClr val="accent1"/>
            </a:innerShdw>
          </a:effectLst>
        </p:spPr>
      </p:pic>
      <p:sp>
        <p:nvSpPr>
          <p:cNvPr id="11" name="Footer Placeholder 10">
            <a:extLst>
              <a:ext uri="{FF2B5EF4-FFF2-40B4-BE49-F238E27FC236}">
                <a16:creationId xmlns:a16="http://schemas.microsoft.com/office/drawing/2014/main" id="{FE53497D-A6B6-483C-AEBC-BE689E401512}"/>
              </a:ext>
            </a:extLst>
          </p:cNvPr>
          <p:cNvSpPr>
            <a:spLocks noGrp="1"/>
          </p:cNvSpPr>
          <p:nvPr>
            <p:ph type="ftr" sz="quarter" idx="11"/>
          </p:nvPr>
        </p:nvSpPr>
        <p:spPr>
          <a:xfrm>
            <a:off x="2620055" y="6448826"/>
            <a:ext cx="5334000" cy="365125"/>
          </a:xfrm>
        </p:spPr>
        <p:txBody>
          <a:bodyPr/>
          <a:lstStyle/>
          <a:p>
            <a:r>
              <a:rPr lang="en-US" dirty="0"/>
              <a:t>https://datacatalog.worldbank.org/search/dataset/0037654/Gender-Statistics</a:t>
            </a:r>
          </a:p>
        </p:txBody>
      </p:sp>
      <p:pic>
        <p:nvPicPr>
          <p:cNvPr id="13" name="Picture 12">
            <a:extLst>
              <a:ext uri="{FF2B5EF4-FFF2-40B4-BE49-F238E27FC236}">
                <a16:creationId xmlns:a16="http://schemas.microsoft.com/office/drawing/2014/main" id="{05117917-07BD-4C59-90F0-604EACA4CD74}"/>
              </a:ext>
            </a:extLst>
          </p:cNvPr>
          <p:cNvPicPr>
            <a:picLocks noChangeAspect="1"/>
          </p:cNvPicPr>
          <p:nvPr/>
        </p:nvPicPr>
        <p:blipFill>
          <a:blip r:embed="rId4"/>
          <a:stretch>
            <a:fillRect/>
          </a:stretch>
        </p:blipFill>
        <p:spPr>
          <a:xfrm>
            <a:off x="5287055" y="1464961"/>
            <a:ext cx="6106550" cy="2695424"/>
          </a:xfrm>
          <a:prstGeom prst="rect">
            <a:avLst/>
          </a:prstGeom>
          <a:effectLst>
            <a:outerShdw blurRad="63500" sx="102000" sy="102000" algn="ctr" rotWithShape="0">
              <a:schemeClr val="accent1">
                <a:alpha val="40000"/>
              </a:schemeClr>
            </a:outerShdw>
          </a:effectLst>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9" name="Title 1">
            <a:extLst>
              <a:ext uri="{FF2B5EF4-FFF2-40B4-BE49-F238E27FC236}">
                <a16:creationId xmlns:a16="http://schemas.microsoft.com/office/drawing/2014/main" id="{ED9DE61C-0AAF-4D45-BDAD-AA42E56C69AE}"/>
              </a:ext>
            </a:extLst>
          </p:cNvPr>
          <p:cNvSpPr txBox="1">
            <a:spLocks/>
          </p:cNvSpPr>
          <p:nvPr/>
        </p:nvSpPr>
        <p:spPr>
          <a:xfrm>
            <a:off x="844062" y="181494"/>
            <a:ext cx="10470417" cy="877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Creating attributes based on World Bank Data</a:t>
            </a:r>
            <a:r>
              <a:rPr lang="en-US" sz="3600" dirty="0">
                <a:latin typeface="Open Sans" panose="020B0604020202020204" pitchFamily="34" charset="0"/>
              </a:rPr>
              <a:t> </a:t>
            </a:r>
            <a:br>
              <a:rPr lang="en-US" sz="1400" dirty="0">
                <a:latin typeface="Open Sans" panose="020B0604020202020204" pitchFamily="34" charset="0"/>
              </a:rPr>
            </a:br>
            <a:r>
              <a:rPr lang="en-US" sz="1800" dirty="0">
                <a:latin typeface="Open Sans" panose="020B0604020202020204" pitchFamily="34" charset="0"/>
              </a:rPr>
              <a:t>“</a:t>
            </a:r>
            <a:r>
              <a:rPr lang="en-US" sz="1800" dirty="0" err="1">
                <a:solidFill>
                  <a:srgbClr val="055999"/>
                </a:solidFill>
                <a:latin typeface="Open Sans" panose="020B0606030504020204" pitchFamily="34" charset="0"/>
              </a:rPr>
              <a:t>Percent_Delta</a:t>
            </a:r>
            <a:r>
              <a:rPr lang="en-US" sz="1800" dirty="0">
                <a:solidFill>
                  <a:srgbClr val="055999"/>
                </a:solidFill>
                <a:latin typeface="Open Sans" panose="020B0606030504020204" pitchFamily="34" charset="0"/>
              </a:rPr>
              <a:t>”</a:t>
            </a:r>
            <a:r>
              <a:rPr lang="en-US" sz="1800" dirty="0"/>
              <a:t> was created to measure Equality between Males and Females in the Work Force</a:t>
            </a:r>
            <a:endParaRPr lang="en-US" sz="1800" dirty="0">
              <a:latin typeface="Franklin Gothic Book" panose="020B0503020102020204"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4FA95ACC-8AC9-49E3-809A-4D3CFB596069}"/>
              </a:ext>
            </a:extLst>
          </p:cNvPr>
          <p:cNvPicPr>
            <a:picLocks noChangeAspect="1"/>
          </p:cNvPicPr>
          <p:nvPr/>
        </p:nvPicPr>
        <p:blipFill>
          <a:blip r:embed="rId3"/>
          <a:stretch>
            <a:fillRect/>
          </a:stretch>
        </p:blipFill>
        <p:spPr>
          <a:xfrm>
            <a:off x="257908" y="1387909"/>
            <a:ext cx="5638723" cy="3701280"/>
          </a:xfrm>
          <a:prstGeom prst="rect">
            <a:avLst/>
          </a:prstGeom>
        </p:spPr>
      </p:pic>
      <p:pic>
        <p:nvPicPr>
          <p:cNvPr id="12" name="Picture 11">
            <a:extLst>
              <a:ext uri="{FF2B5EF4-FFF2-40B4-BE49-F238E27FC236}">
                <a16:creationId xmlns:a16="http://schemas.microsoft.com/office/drawing/2014/main" id="{1BA2286A-E648-41D2-B8A4-C815E85215DC}"/>
              </a:ext>
            </a:extLst>
          </p:cNvPr>
          <p:cNvPicPr>
            <a:picLocks noChangeAspect="1"/>
          </p:cNvPicPr>
          <p:nvPr/>
        </p:nvPicPr>
        <p:blipFill>
          <a:blip r:embed="rId4"/>
          <a:stretch>
            <a:fillRect/>
          </a:stretch>
        </p:blipFill>
        <p:spPr>
          <a:xfrm>
            <a:off x="6176864" y="1219459"/>
            <a:ext cx="5551715" cy="4416989"/>
          </a:xfrm>
          <a:prstGeom prst="rect">
            <a:avLst/>
          </a:prstGeom>
        </p:spPr>
      </p:pic>
      <p:sp>
        <p:nvSpPr>
          <p:cNvPr id="13" name="TextBox 12">
            <a:extLst>
              <a:ext uri="{FF2B5EF4-FFF2-40B4-BE49-F238E27FC236}">
                <a16:creationId xmlns:a16="http://schemas.microsoft.com/office/drawing/2014/main" id="{10B4A2CE-802A-473C-A544-16FC6011D99B}"/>
              </a:ext>
            </a:extLst>
          </p:cNvPr>
          <p:cNvSpPr txBox="1"/>
          <p:nvPr/>
        </p:nvSpPr>
        <p:spPr>
          <a:xfrm>
            <a:off x="933061" y="5544227"/>
            <a:ext cx="9274629" cy="923330"/>
          </a:xfrm>
          <a:prstGeom prst="rect">
            <a:avLst/>
          </a:prstGeom>
          <a:noFill/>
        </p:spPr>
        <p:txBody>
          <a:bodyPr wrap="square" rtlCol="0">
            <a:spAutoFit/>
          </a:bodyPr>
          <a:lstStyle/>
          <a:p>
            <a:pPr algn="ctr"/>
            <a:r>
              <a:rPr lang="en-US" dirty="0"/>
              <a:t>We use the “</a:t>
            </a:r>
            <a:r>
              <a:rPr lang="en-US" b="1" dirty="0" err="1">
                <a:solidFill>
                  <a:srgbClr val="0070C0"/>
                </a:solidFill>
              </a:rPr>
              <a:t>Percent_Delta</a:t>
            </a:r>
            <a:r>
              <a:rPr lang="en-US" b="1" dirty="0">
                <a:solidFill>
                  <a:srgbClr val="0070C0"/>
                </a:solidFill>
              </a:rPr>
              <a:t>” </a:t>
            </a:r>
            <a:r>
              <a:rPr lang="en-US" dirty="0"/>
              <a:t>attribute to drive correlations to the other attributes within our study.  We also created the attribute for to easily identify those countries in our study with higher rates of inequality to lower rates of inequality. </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Vary Your Sources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168</TotalTime>
  <Words>1594</Words>
  <Application>Microsoft Office PowerPoint</Application>
  <PresentationFormat>Widescreen</PresentationFormat>
  <Paragraphs>100</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Franklin Gothic Book</vt:lpstr>
      <vt:lpstr>Open Sans</vt:lpstr>
      <vt:lpstr>Segoe UI</vt:lpstr>
      <vt:lpstr>Slack-Lato</vt:lpstr>
      <vt:lpstr>Wingdings</vt:lpstr>
      <vt:lpstr>Office Theme</vt:lpstr>
      <vt:lpstr>Global Gender Equality</vt:lpstr>
      <vt:lpstr>Gender Statistics, The World Bank  Source: World Bank Data API</vt:lpstr>
      <vt:lpstr>PowerPoint Presentation</vt:lpstr>
      <vt:lpstr>Vary Your Sources</vt:lpstr>
      <vt:lpstr>Evaluate Your Sources</vt:lpstr>
      <vt:lpstr>Narrow Your Topic</vt:lpstr>
      <vt:lpstr>Organize Your Research</vt:lpstr>
      <vt:lpstr>Present Your Research</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Katherine Harris</dc:creator>
  <cp:lastModifiedBy>Katherine Harris</cp:lastModifiedBy>
  <cp:revision>2</cp:revision>
  <dcterms:created xsi:type="dcterms:W3CDTF">2022-02-05T16:17:14Z</dcterms:created>
  <dcterms:modified xsi:type="dcterms:W3CDTF">2022-02-05T22:20:30Z</dcterms:modified>
</cp:coreProperties>
</file>