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8" r:id="rId3"/>
    <p:sldId id="269" r:id="rId4"/>
    <p:sldId id="273" r:id="rId5"/>
    <p:sldId id="274" r:id="rId6"/>
    <p:sldId id="275"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1C4"/>
    <a:srgbClr val="11698D"/>
    <a:srgbClr val="CEC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5" autoAdjust="0"/>
    <p:restoredTop sz="67487" autoAdjust="0"/>
  </p:normalViewPr>
  <p:slideViewPr>
    <p:cSldViewPr snapToGrid="0">
      <p:cViewPr>
        <p:scale>
          <a:sx n="82" d="100"/>
          <a:sy n="82" d="100"/>
        </p:scale>
        <p:origin x="706" y="7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2/6/2022</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00955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59919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16794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Gender equality concept">
            <a:extLst>
              <a:ext uri="{FF2B5EF4-FFF2-40B4-BE49-F238E27FC236}">
                <a16:creationId xmlns:a16="http://schemas.microsoft.com/office/drawing/2014/main" id="{CCC1D68D-C48E-4D65-A2DD-4CD3AACB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13" y="492125"/>
            <a:ext cx="6421438" cy="4257675"/>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113" y="4819650"/>
            <a:ext cx="1550988" cy="1550988"/>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2125" y="4819650"/>
            <a:ext cx="1550988" cy="155098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4550" y="4819650"/>
            <a:ext cx="1550988" cy="1550988"/>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63" y="4819650"/>
            <a:ext cx="1550988" cy="1550988"/>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7" y="690428"/>
            <a:ext cx="3657600" cy="1848713"/>
          </a:xfrm>
        </p:spPr>
        <p:txBody>
          <a:bodyPr>
            <a:normAutofit fontScale="90000"/>
          </a:bodyPr>
          <a:lstStyle/>
          <a:p>
            <a:r>
              <a:rPr lang="en-US" sz="4800" dirty="0">
                <a:solidFill>
                  <a:srgbClr val="FFFFFF"/>
                </a:solidFill>
                <a:latin typeface="Franklin Gothic Book" panose="020B0503020102020204" pitchFamily="34" charset="0"/>
                <a:cs typeface="Segoe UI" panose="020B0502040204020203" pitchFamily="34" charset="0"/>
              </a:rPr>
              <a:t>Global Gender Equality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21093" y="4170500"/>
            <a:ext cx="3510743" cy="1848705"/>
          </a:xfrm>
        </p:spPr>
        <p:txBody>
          <a:bodyPr>
            <a:normAutofit/>
          </a:bodyPr>
          <a:lstStyle/>
          <a:p>
            <a:r>
              <a:rPr lang="en-US" sz="1600" b="0" i="0" dirty="0">
                <a:solidFill>
                  <a:schemeClr val="bg1"/>
                </a:solidFill>
                <a:effectLst/>
                <a:latin typeface="Slack-Lato"/>
              </a:rPr>
              <a:t>A comparison study of gender equality and </a:t>
            </a:r>
            <a:r>
              <a:rPr lang="en-US" sz="1600" dirty="0">
                <a:solidFill>
                  <a:schemeClr val="bg1"/>
                </a:solidFill>
                <a:latin typeface="Slack-Lato"/>
              </a:rPr>
              <a:t>work between a </a:t>
            </a:r>
            <a:r>
              <a:rPr lang="en-US" sz="1600" b="0" i="0" dirty="0">
                <a:solidFill>
                  <a:schemeClr val="bg1"/>
                </a:solidFill>
                <a:effectLst/>
                <a:latin typeface="Slack-Lato"/>
              </a:rPr>
              <a:t>selection of  countries in all regions of the world based on employment and world development indicators from the World Bank Datasets</a:t>
            </a:r>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470417" cy="1440397"/>
          </a:xfrm>
        </p:spPr>
        <p:txBody>
          <a:bodyPr>
            <a:normAutofit/>
          </a:bodyPr>
          <a:lstStyle/>
          <a:p>
            <a:r>
              <a:rPr lang="en-US" sz="3600" i="0" dirty="0">
                <a:effectLst/>
                <a:latin typeface="Open Sans" panose="020B0604020202020204" pitchFamily="34" charset="0"/>
              </a:rPr>
              <a:t>Gender Statistics, The World Bank </a:t>
            </a:r>
            <a:br>
              <a:rPr lang="en-US" sz="1400" i="0" dirty="0">
                <a:effectLst/>
                <a:latin typeface="Open Sans" panose="020B0604020202020204" pitchFamily="34" charset="0"/>
              </a:rPr>
            </a:br>
            <a:r>
              <a:rPr lang="en-US" sz="1800" i="0" dirty="0">
                <a:effectLst/>
                <a:latin typeface="Open Sans" panose="020B0606030504020204" pitchFamily="34" charset="0"/>
              </a:rPr>
              <a:t>Source: </a:t>
            </a:r>
            <a:r>
              <a:rPr lang="en-US" sz="1800" i="0" dirty="0">
                <a:solidFill>
                  <a:srgbClr val="055999"/>
                </a:solidFill>
                <a:effectLst/>
                <a:latin typeface="Open Sans" panose="020B0606030504020204" pitchFamily="34" charset="0"/>
              </a:rPr>
              <a:t>World Bank Data API</a:t>
            </a:r>
            <a:endParaRPr lang="en-US" sz="1800"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042255" y="4345000"/>
            <a:ext cx="2810936" cy="2031325"/>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1. We gathered our research using The World Bank Gender Statistics Data Catalog including 922 indicators on 227 countries dating back to year 1960</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4841695" y="4267729"/>
            <a:ext cx="6997270" cy="2954655"/>
          </a:xfrm>
          <a:prstGeom prst="rect">
            <a:avLst/>
          </a:prstGeom>
          <a:noFill/>
        </p:spPr>
        <p:txBody>
          <a:bodyPr wrap="square" rtlCol="0">
            <a:spAutoFit/>
          </a:bodyPr>
          <a:lstStyle/>
          <a:p>
            <a:pPr marL="342900" indent="-342900">
              <a:buAutoNum type="arabicPeriod" startAt="2"/>
            </a:pPr>
            <a:r>
              <a:rPr lang="en-US" dirty="0">
                <a:latin typeface="Segoe UI" panose="020B0502040204020203" pitchFamily="34" charset="0"/>
                <a:cs typeface="Segoe UI" panose="020B0502040204020203" pitchFamily="34" charset="0"/>
              </a:rPr>
              <a:t>We narrowed our scope down to 18 countries representing all continents and the following indicators as reported in 2018:</a:t>
            </a:r>
          </a:p>
          <a:p>
            <a:pPr marL="742950" lvl="1" indent="-28575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GDP per capita, PPP </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Labor Force Participation Rates:  % of Population Male/Female</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Human capital index (HCI)</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Population</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Unemployment Rates % of labor force Male/Female</a:t>
            </a: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FA50FF0-511A-4C62-9E53-B7C13497645A}"/>
              </a:ext>
            </a:extLst>
          </p:cNvPr>
          <p:cNvPicPr>
            <a:picLocks noChangeAspect="1"/>
          </p:cNvPicPr>
          <p:nvPr/>
        </p:nvPicPr>
        <p:blipFill>
          <a:blip r:embed="rId3"/>
          <a:stretch>
            <a:fillRect/>
          </a:stretch>
        </p:blipFill>
        <p:spPr>
          <a:xfrm>
            <a:off x="1042255" y="1702212"/>
            <a:ext cx="3119198" cy="2405058"/>
          </a:xfrm>
          <a:prstGeom prst="rect">
            <a:avLst/>
          </a:prstGeom>
          <a:effectLst>
            <a:innerShdw blurRad="114300">
              <a:schemeClr val="accent1"/>
            </a:innerShdw>
          </a:effectLst>
        </p:spPr>
      </p:pic>
      <p:sp>
        <p:nvSpPr>
          <p:cNvPr id="11" name="Footer Placeholder 10">
            <a:extLst>
              <a:ext uri="{FF2B5EF4-FFF2-40B4-BE49-F238E27FC236}">
                <a16:creationId xmlns:a16="http://schemas.microsoft.com/office/drawing/2014/main" id="{FE53497D-A6B6-483C-AEBC-BE689E401512}"/>
              </a:ext>
            </a:extLst>
          </p:cNvPr>
          <p:cNvSpPr>
            <a:spLocks noGrp="1"/>
          </p:cNvSpPr>
          <p:nvPr>
            <p:ph type="ftr" sz="quarter" idx="11"/>
          </p:nvPr>
        </p:nvSpPr>
        <p:spPr>
          <a:xfrm>
            <a:off x="2620055" y="6448826"/>
            <a:ext cx="5334000" cy="365125"/>
          </a:xfrm>
        </p:spPr>
        <p:txBody>
          <a:bodyPr/>
          <a:lstStyle/>
          <a:p>
            <a:r>
              <a:rPr lang="en-US" dirty="0"/>
              <a:t>https://datacatalog.worldbank.org/search/dataset/0037654/Gender-Statistics</a:t>
            </a:r>
          </a:p>
        </p:txBody>
      </p:sp>
      <p:pic>
        <p:nvPicPr>
          <p:cNvPr id="13" name="Picture 12">
            <a:extLst>
              <a:ext uri="{FF2B5EF4-FFF2-40B4-BE49-F238E27FC236}">
                <a16:creationId xmlns:a16="http://schemas.microsoft.com/office/drawing/2014/main" id="{05117917-07BD-4C59-90F0-604EACA4CD74}"/>
              </a:ext>
            </a:extLst>
          </p:cNvPr>
          <p:cNvPicPr>
            <a:picLocks noChangeAspect="1"/>
          </p:cNvPicPr>
          <p:nvPr/>
        </p:nvPicPr>
        <p:blipFill>
          <a:blip r:embed="rId4"/>
          <a:stretch>
            <a:fillRect/>
          </a:stretch>
        </p:blipFill>
        <p:spPr>
          <a:xfrm>
            <a:off x="5287055" y="1464961"/>
            <a:ext cx="6106550" cy="2695424"/>
          </a:xfrm>
          <a:prstGeom prst="rect">
            <a:avLst/>
          </a:prstGeom>
          <a:effectLst>
            <a:outerShdw blurRad="63500" sx="102000" sy="102000" algn="ctr" rotWithShape="0">
              <a:schemeClr val="accent1">
                <a:alpha val="40000"/>
              </a:schemeClr>
            </a:outerShdw>
          </a:effec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9" name="Title 1">
            <a:extLst>
              <a:ext uri="{FF2B5EF4-FFF2-40B4-BE49-F238E27FC236}">
                <a16:creationId xmlns:a16="http://schemas.microsoft.com/office/drawing/2014/main" id="{ED9DE61C-0AAF-4D45-BDAD-AA42E56C69AE}"/>
              </a:ext>
            </a:extLst>
          </p:cNvPr>
          <p:cNvSpPr txBox="1">
            <a:spLocks/>
          </p:cNvSpPr>
          <p:nvPr/>
        </p:nvSpPr>
        <p:spPr>
          <a:xfrm>
            <a:off x="844062" y="181494"/>
            <a:ext cx="10470417" cy="877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Creating attributes based on World Bank Data</a:t>
            </a:r>
            <a:r>
              <a:rPr lang="en-US" sz="3600" dirty="0">
                <a:latin typeface="Open Sans" panose="020B0604020202020204" pitchFamily="34" charset="0"/>
              </a:rPr>
              <a:t> </a:t>
            </a:r>
            <a:br>
              <a:rPr lang="en-US" sz="1400" dirty="0">
                <a:latin typeface="Open Sans" panose="020B0604020202020204" pitchFamily="34" charset="0"/>
              </a:rPr>
            </a:br>
            <a:r>
              <a:rPr lang="en-US" sz="1800" dirty="0">
                <a:latin typeface="Open Sans" panose="020B0604020202020204" pitchFamily="34" charset="0"/>
              </a:rPr>
              <a:t>“</a:t>
            </a:r>
            <a:r>
              <a:rPr lang="en-US" sz="1800" dirty="0">
                <a:solidFill>
                  <a:srgbClr val="055999"/>
                </a:solidFill>
                <a:latin typeface="Open Sans" panose="020B0606030504020204" pitchFamily="34" charset="0"/>
              </a:rPr>
              <a:t>Percent Delta”</a:t>
            </a:r>
            <a:r>
              <a:rPr lang="en-US" sz="1800" dirty="0"/>
              <a:t> was created to measure Equality between Males and Females in the Work Force</a:t>
            </a:r>
            <a:endParaRPr lang="en-US" sz="1800" dirty="0">
              <a:latin typeface="Franklin Gothic Book" panose="020B05030201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4FA95ACC-8AC9-49E3-809A-4D3CFB596069}"/>
              </a:ext>
            </a:extLst>
          </p:cNvPr>
          <p:cNvPicPr>
            <a:picLocks noChangeAspect="1"/>
          </p:cNvPicPr>
          <p:nvPr/>
        </p:nvPicPr>
        <p:blipFill>
          <a:blip r:embed="rId3"/>
          <a:stretch>
            <a:fillRect/>
          </a:stretch>
        </p:blipFill>
        <p:spPr>
          <a:xfrm>
            <a:off x="257908" y="1387909"/>
            <a:ext cx="5638723" cy="3701280"/>
          </a:xfrm>
          <a:prstGeom prst="rect">
            <a:avLst/>
          </a:prstGeom>
        </p:spPr>
      </p:pic>
      <p:pic>
        <p:nvPicPr>
          <p:cNvPr id="12" name="Picture 11">
            <a:extLst>
              <a:ext uri="{FF2B5EF4-FFF2-40B4-BE49-F238E27FC236}">
                <a16:creationId xmlns:a16="http://schemas.microsoft.com/office/drawing/2014/main" id="{1BA2286A-E648-41D2-B8A4-C815E85215DC}"/>
              </a:ext>
            </a:extLst>
          </p:cNvPr>
          <p:cNvPicPr>
            <a:picLocks noChangeAspect="1"/>
          </p:cNvPicPr>
          <p:nvPr/>
        </p:nvPicPr>
        <p:blipFill>
          <a:blip r:embed="rId4"/>
          <a:stretch>
            <a:fillRect/>
          </a:stretch>
        </p:blipFill>
        <p:spPr>
          <a:xfrm>
            <a:off x="6176864" y="1219459"/>
            <a:ext cx="5551715" cy="4416989"/>
          </a:xfrm>
          <a:prstGeom prst="rect">
            <a:avLst/>
          </a:prstGeom>
        </p:spPr>
      </p:pic>
      <p:sp>
        <p:nvSpPr>
          <p:cNvPr id="13" name="TextBox 12">
            <a:extLst>
              <a:ext uri="{FF2B5EF4-FFF2-40B4-BE49-F238E27FC236}">
                <a16:creationId xmlns:a16="http://schemas.microsoft.com/office/drawing/2014/main" id="{10B4A2CE-802A-473C-A544-16FC6011D99B}"/>
              </a:ext>
            </a:extLst>
          </p:cNvPr>
          <p:cNvSpPr txBox="1"/>
          <p:nvPr/>
        </p:nvSpPr>
        <p:spPr>
          <a:xfrm>
            <a:off x="933061" y="5544227"/>
            <a:ext cx="9274629" cy="923330"/>
          </a:xfrm>
          <a:prstGeom prst="rect">
            <a:avLst/>
          </a:prstGeom>
          <a:noFill/>
        </p:spPr>
        <p:txBody>
          <a:bodyPr wrap="square" rtlCol="0">
            <a:spAutoFit/>
          </a:bodyPr>
          <a:lstStyle/>
          <a:p>
            <a:pPr algn="ctr"/>
            <a:r>
              <a:rPr lang="en-US" dirty="0"/>
              <a:t>We use the “</a:t>
            </a:r>
            <a:r>
              <a:rPr lang="en-US" b="1" dirty="0">
                <a:solidFill>
                  <a:srgbClr val="0070C0"/>
                </a:solidFill>
              </a:rPr>
              <a:t>Percent Delta” </a:t>
            </a:r>
            <a:r>
              <a:rPr lang="en-US" dirty="0"/>
              <a:t>attribute to drive correlations to the other attributes within our study.  We also created the attribute for to easily identify those countries in our study with higher rates of inequality to lower rates of inequality. </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pic>
        <p:nvPicPr>
          <p:cNvPr id="26" name="Picture 25">
            <a:extLst>
              <a:ext uri="{FF2B5EF4-FFF2-40B4-BE49-F238E27FC236}">
                <a16:creationId xmlns:a16="http://schemas.microsoft.com/office/drawing/2014/main" id="{A4499E5F-C1AE-E449-8937-698FE8534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941" y="3409353"/>
            <a:ext cx="4054577" cy="2960049"/>
          </a:xfrm>
          <a:prstGeom prst="rect">
            <a:avLst/>
          </a:prstGeom>
        </p:spPr>
      </p:pic>
      <p:sp>
        <p:nvSpPr>
          <p:cNvPr id="29" name="TextBox 28">
            <a:extLst>
              <a:ext uri="{FF2B5EF4-FFF2-40B4-BE49-F238E27FC236}">
                <a16:creationId xmlns:a16="http://schemas.microsoft.com/office/drawing/2014/main" id="{C87E5375-FC97-CC44-9A91-7145B5363E7B}"/>
              </a:ext>
            </a:extLst>
          </p:cNvPr>
          <p:cNvSpPr txBox="1"/>
          <p:nvPr/>
        </p:nvSpPr>
        <p:spPr>
          <a:xfrm>
            <a:off x="1457160" y="5528934"/>
            <a:ext cx="6488064" cy="923330"/>
          </a:xfrm>
          <a:prstGeom prst="rect">
            <a:avLst/>
          </a:prstGeom>
          <a:noFill/>
        </p:spPr>
        <p:txBody>
          <a:bodyPr wrap="square">
            <a:spAutoFit/>
          </a:bodyPr>
          <a:lstStyle/>
          <a:p>
            <a:pPr algn="ctr"/>
            <a:r>
              <a:rPr lang="en-US" b="1" dirty="0">
                <a:latin typeface="Segoe UI" panose="020B0502040204020203" pitchFamily="34" charset="0"/>
                <a:cs typeface="Segoe UI" panose="020B0502040204020203" pitchFamily="34" charset="0"/>
              </a:rPr>
              <a:t>Related to individual’s and societies </a:t>
            </a:r>
          </a:p>
          <a:p>
            <a:pPr algn="ctr"/>
            <a:r>
              <a:rPr lang="en-US" b="1" dirty="0">
                <a:latin typeface="Segoe UI" panose="020B0502040204020203" pitchFamily="34" charset="0"/>
                <a:cs typeface="Segoe UI" panose="020B0502040204020203" pitchFamily="34" charset="0"/>
              </a:rPr>
              <a:t>current and expected</a:t>
            </a:r>
          </a:p>
          <a:p>
            <a:pPr algn="ctr"/>
            <a:r>
              <a:rPr lang="en-US" b="1" dirty="0">
                <a:latin typeface="Segoe UI" panose="020B0502040204020203" pitchFamily="34" charset="0"/>
                <a:cs typeface="Segoe UI" panose="020B0502040204020203" pitchFamily="34" charset="0"/>
              </a:rPr>
              <a:t>capacity to: acquire, develop and deploy skills  </a:t>
            </a:r>
          </a:p>
        </p:txBody>
      </p:sp>
      <p:sp>
        <p:nvSpPr>
          <p:cNvPr id="35" name="TextBox 34">
            <a:extLst>
              <a:ext uri="{FF2B5EF4-FFF2-40B4-BE49-F238E27FC236}">
                <a16:creationId xmlns:a16="http://schemas.microsoft.com/office/drawing/2014/main" id="{4D8B37F4-396E-F24E-AFBA-B9D83C02E057}"/>
              </a:ext>
            </a:extLst>
          </p:cNvPr>
          <p:cNvSpPr txBox="1"/>
          <p:nvPr/>
        </p:nvSpPr>
        <p:spPr>
          <a:xfrm>
            <a:off x="1011482" y="1159445"/>
            <a:ext cx="4403481" cy="923330"/>
          </a:xfrm>
          <a:prstGeom prst="rect">
            <a:avLst/>
          </a:prstGeom>
          <a:noFill/>
        </p:spPr>
        <p:txBody>
          <a:bodyPr wrap="square">
            <a:spAutoFit/>
          </a:bodyPr>
          <a:lstStyle/>
          <a:p>
            <a:r>
              <a:rPr lang="en-US" sz="1800" b="1" dirty="0">
                <a:latin typeface="Open Sans" panose="020B0606030504020204" pitchFamily="34" charset="0"/>
              </a:rPr>
              <a:t>Measures </a:t>
            </a:r>
          </a:p>
          <a:p>
            <a:r>
              <a:rPr lang="en-US" sz="3600" b="1" dirty="0">
                <a:latin typeface="Open Sans" panose="020B0606030504020204" pitchFamily="34" charset="0"/>
              </a:rPr>
              <a:t>51 </a:t>
            </a:r>
            <a:r>
              <a:rPr lang="en-US" b="1" dirty="0">
                <a:latin typeface="Open Sans" panose="020B0606030504020204" pitchFamily="34" charset="0"/>
              </a:rPr>
              <a:t>indicators</a:t>
            </a:r>
            <a:r>
              <a:rPr lang="en-US" b="1" dirty="0"/>
              <a:t> </a:t>
            </a:r>
            <a:r>
              <a:rPr lang="en-US" b="1" dirty="0">
                <a:latin typeface="Open Sans" panose="020B0606030504020204" pitchFamily="34" charset="0"/>
              </a:rPr>
              <a:t>in 4 dimensions:</a:t>
            </a: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457160" y="2435683"/>
            <a:ext cx="4488149" cy="2779638"/>
            <a:chOff x="4164149" y="1589611"/>
            <a:chExt cx="4488149" cy="2779638"/>
          </a:xfrm>
        </p:grpSpPr>
        <p:sp>
          <p:nvSpPr>
            <p:cNvPr id="67" name="Freeform 65">
              <a:extLst>
                <a:ext uri="{FF2B5EF4-FFF2-40B4-BE49-F238E27FC236}">
                  <a16:creationId xmlns:a16="http://schemas.microsoft.com/office/drawing/2014/main" id="{ACA1A2E4-4682-BA43-A43E-F119BC00E38D}"/>
                </a:ext>
              </a:extLst>
            </p:cNvPr>
            <p:cNvSpPr>
              <a:spLocks noEditPoints="1"/>
            </p:cNvSpPr>
            <p:nvPr/>
          </p:nvSpPr>
          <p:spPr bwMode="auto">
            <a:xfrm>
              <a:off x="4192389" y="1589611"/>
              <a:ext cx="766448" cy="541404"/>
            </a:xfrm>
            <a:custGeom>
              <a:avLst/>
              <a:gdLst>
                <a:gd name="T0" fmla="*/ 312 w 405"/>
                <a:gd name="T1" fmla="*/ 125 h 270"/>
                <a:gd name="T2" fmla="*/ 315 w 405"/>
                <a:gd name="T3" fmla="*/ 180 h 270"/>
                <a:gd name="T4" fmla="*/ 301 w 405"/>
                <a:gd name="T5" fmla="*/ 203 h 270"/>
                <a:gd name="T6" fmla="*/ 259 w 405"/>
                <a:gd name="T7" fmla="*/ 219 h 270"/>
                <a:gd name="T8" fmla="*/ 203 w 405"/>
                <a:gd name="T9" fmla="*/ 225 h 270"/>
                <a:gd name="T10" fmla="*/ 146 w 405"/>
                <a:gd name="T11" fmla="*/ 219 h 270"/>
                <a:gd name="T12" fmla="*/ 104 w 405"/>
                <a:gd name="T13" fmla="*/ 203 h 270"/>
                <a:gd name="T14" fmla="*/ 90 w 405"/>
                <a:gd name="T15" fmla="*/ 180 h 270"/>
                <a:gd name="T16" fmla="*/ 93 w 405"/>
                <a:gd name="T17" fmla="*/ 125 h 270"/>
                <a:gd name="T18" fmla="*/ 194 w 405"/>
                <a:gd name="T19" fmla="*/ 157 h 270"/>
                <a:gd name="T20" fmla="*/ 203 w 405"/>
                <a:gd name="T21" fmla="*/ 158 h 270"/>
                <a:gd name="T22" fmla="*/ 211 w 405"/>
                <a:gd name="T23" fmla="*/ 157 h 270"/>
                <a:gd name="T24" fmla="*/ 312 w 405"/>
                <a:gd name="T25" fmla="*/ 125 h 270"/>
                <a:gd name="T26" fmla="*/ 405 w 405"/>
                <a:gd name="T27" fmla="*/ 68 h 270"/>
                <a:gd name="T28" fmla="*/ 401 w 405"/>
                <a:gd name="T29" fmla="*/ 73 h 270"/>
                <a:gd name="T30" fmla="*/ 204 w 405"/>
                <a:gd name="T31" fmla="*/ 135 h 270"/>
                <a:gd name="T32" fmla="*/ 203 w 405"/>
                <a:gd name="T33" fmla="*/ 135 h 270"/>
                <a:gd name="T34" fmla="*/ 201 w 405"/>
                <a:gd name="T35" fmla="*/ 135 h 270"/>
                <a:gd name="T36" fmla="*/ 86 w 405"/>
                <a:gd name="T37" fmla="*/ 99 h 270"/>
                <a:gd name="T38" fmla="*/ 74 w 405"/>
                <a:gd name="T39" fmla="*/ 119 h 270"/>
                <a:gd name="T40" fmla="*/ 68 w 405"/>
                <a:gd name="T41" fmla="*/ 150 h 270"/>
                <a:gd name="T42" fmla="*/ 79 w 405"/>
                <a:gd name="T43" fmla="*/ 169 h 270"/>
                <a:gd name="T44" fmla="*/ 69 w 405"/>
                <a:gd name="T45" fmla="*/ 188 h 270"/>
                <a:gd name="T46" fmla="*/ 79 w 405"/>
                <a:gd name="T47" fmla="*/ 264 h 270"/>
                <a:gd name="T48" fmla="*/ 77 w 405"/>
                <a:gd name="T49" fmla="*/ 268 h 270"/>
                <a:gd name="T50" fmla="*/ 73 w 405"/>
                <a:gd name="T51" fmla="*/ 270 h 270"/>
                <a:gd name="T52" fmla="*/ 39 w 405"/>
                <a:gd name="T53" fmla="*/ 270 h 270"/>
                <a:gd name="T54" fmla="*/ 35 w 405"/>
                <a:gd name="T55" fmla="*/ 268 h 270"/>
                <a:gd name="T56" fmla="*/ 34 w 405"/>
                <a:gd name="T57" fmla="*/ 264 h 270"/>
                <a:gd name="T58" fmla="*/ 44 w 405"/>
                <a:gd name="T59" fmla="*/ 188 h 270"/>
                <a:gd name="T60" fmla="*/ 34 w 405"/>
                <a:gd name="T61" fmla="*/ 169 h 270"/>
                <a:gd name="T62" fmla="*/ 45 w 405"/>
                <a:gd name="T63" fmla="*/ 150 h 270"/>
                <a:gd name="T64" fmla="*/ 62 w 405"/>
                <a:gd name="T65" fmla="*/ 92 h 270"/>
                <a:gd name="T66" fmla="*/ 4 w 405"/>
                <a:gd name="T67" fmla="*/ 73 h 270"/>
                <a:gd name="T68" fmla="*/ 0 w 405"/>
                <a:gd name="T69" fmla="*/ 68 h 270"/>
                <a:gd name="T70" fmla="*/ 4 w 405"/>
                <a:gd name="T71" fmla="*/ 63 h 270"/>
                <a:gd name="T72" fmla="*/ 201 w 405"/>
                <a:gd name="T73" fmla="*/ 1 h 270"/>
                <a:gd name="T74" fmla="*/ 203 w 405"/>
                <a:gd name="T75" fmla="*/ 0 h 270"/>
                <a:gd name="T76" fmla="*/ 204 w 405"/>
                <a:gd name="T77" fmla="*/ 1 h 270"/>
                <a:gd name="T78" fmla="*/ 401 w 405"/>
                <a:gd name="T79" fmla="*/ 63 h 270"/>
                <a:gd name="T80" fmla="*/ 405 w 405"/>
                <a:gd name="T81" fmla="*/ 6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5" h="270">
                  <a:moveTo>
                    <a:pt x="312" y="125"/>
                  </a:moveTo>
                  <a:cubicBezTo>
                    <a:pt x="315" y="180"/>
                    <a:pt x="315" y="180"/>
                    <a:pt x="315" y="180"/>
                  </a:cubicBezTo>
                  <a:cubicBezTo>
                    <a:pt x="315" y="188"/>
                    <a:pt x="311" y="196"/>
                    <a:pt x="301" y="203"/>
                  </a:cubicBezTo>
                  <a:cubicBezTo>
                    <a:pt x="290" y="210"/>
                    <a:pt x="277" y="215"/>
                    <a:pt x="259" y="219"/>
                  </a:cubicBezTo>
                  <a:cubicBezTo>
                    <a:pt x="242" y="223"/>
                    <a:pt x="223" y="225"/>
                    <a:pt x="203" y="225"/>
                  </a:cubicBezTo>
                  <a:cubicBezTo>
                    <a:pt x="182" y="225"/>
                    <a:pt x="163" y="223"/>
                    <a:pt x="146" y="219"/>
                  </a:cubicBezTo>
                  <a:cubicBezTo>
                    <a:pt x="128" y="215"/>
                    <a:pt x="115" y="210"/>
                    <a:pt x="104" y="203"/>
                  </a:cubicBezTo>
                  <a:cubicBezTo>
                    <a:pt x="94" y="196"/>
                    <a:pt x="90" y="188"/>
                    <a:pt x="90" y="180"/>
                  </a:cubicBezTo>
                  <a:cubicBezTo>
                    <a:pt x="93" y="125"/>
                    <a:pt x="93" y="125"/>
                    <a:pt x="93" y="125"/>
                  </a:cubicBezTo>
                  <a:cubicBezTo>
                    <a:pt x="194" y="157"/>
                    <a:pt x="194" y="157"/>
                    <a:pt x="194" y="157"/>
                  </a:cubicBezTo>
                  <a:cubicBezTo>
                    <a:pt x="197" y="157"/>
                    <a:pt x="199" y="158"/>
                    <a:pt x="203" y="158"/>
                  </a:cubicBezTo>
                  <a:cubicBezTo>
                    <a:pt x="206" y="158"/>
                    <a:pt x="208" y="157"/>
                    <a:pt x="211" y="157"/>
                  </a:cubicBezTo>
                  <a:lnTo>
                    <a:pt x="312" y="125"/>
                  </a:lnTo>
                  <a:close/>
                  <a:moveTo>
                    <a:pt x="405" y="68"/>
                  </a:moveTo>
                  <a:cubicBezTo>
                    <a:pt x="405" y="71"/>
                    <a:pt x="404" y="72"/>
                    <a:pt x="401" y="73"/>
                  </a:cubicBezTo>
                  <a:cubicBezTo>
                    <a:pt x="204" y="135"/>
                    <a:pt x="204" y="135"/>
                    <a:pt x="204" y="135"/>
                  </a:cubicBezTo>
                  <a:cubicBezTo>
                    <a:pt x="204" y="135"/>
                    <a:pt x="203" y="135"/>
                    <a:pt x="203" y="135"/>
                  </a:cubicBezTo>
                  <a:cubicBezTo>
                    <a:pt x="202" y="135"/>
                    <a:pt x="201" y="135"/>
                    <a:pt x="201" y="135"/>
                  </a:cubicBezTo>
                  <a:cubicBezTo>
                    <a:pt x="86" y="99"/>
                    <a:pt x="86" y="99"/>
                    <a:pt x="86" y="99"/>
                  </a:cubicBezTo>
                  <a:cubicBezTo>
                    <a:pt x="81" y="103"/>
                    <a:pt x="77" y="110"/>
                    <a:pt x="74" y="119"/>
                  </a:cubicBezTo>
                  <a:cubicBezTo>
                    <a:pt x="70" y="128"/>
                    <a:pt x="68" y="138"/>
                    <a:pt x="68" y="150"/>
                  </a:cubicBezTo>
                  <a:cubicBezTo>
                    <a:pt x="75" y="154"/>
                    <a:pt x="79" y="161"/>
                    <a:pt x="79" y="169"/>
                  </a:cubicBezTo>
                  <a:cubicBezTo>
                    <a:pt x="79" y="177"/>
                    <a:pt x="75" y="183"/>
                    <a:pt x="69" y="188"/>
                  </a:cubicBezTo>
                  <a:cubicBezTo>
                    <a:pt x="79" y="264"/>
                    <a:pt x="79" y="264"/>
                    <a:pt x="79" y="264"/>
                  </a:cubicBezTo>
                  <a:cubicBezTo>
                    <a:pt x="79" y="266"/>
                    <a:pt x="79" y="267"/>
                    <a:pt x="77" y="268"/>
                  </a:cubicBezTo>
                  <a:cubicBezTo>
                    <a:pt x="76" y="270"/>
                    <a:pt x="75" y="270"/>
                    <a:pt x="73" y="270"/>
                  </a:cubicBezTo>
                  <a:cubicBezTo>
                    <a:pt x="39" y="270"/>
                    <a:pt x="39" y="270"/>
                    <a:pt x="39" y="270"/>
                  </a:cubicBezTo>
                  <a:cubicBezTo>
                    <a:pt x="38" y="270"/>
                    <a:pt x="36" y="270"/>
                    <a:pt x="35" y="268"/>
                  </a:cubicBezTo>
                  <a:cubicBezTo>
                    <a:pt x="34" y="267"/>
                    <a:pt x="34" y="266"/>
                    <a:pt x="34" y="264"/>
                  </a:cubicBezTo>
                  <a:cubicBezTo>
                    <a:pt x="44" y="188"/>
                    <a:pt x="44" y="188"/>
                    <a:pt x="44" y="188"/>
                  </a:cubicBezTo>
                  <a:cubicBezTo>
                    <a:pt x="37" y="183"/>
                    <a:pt x="34" y="177"/>
                    <a:pt x="34" y="169"/>
                  </a:cubicBezTo>
                  <a:cubicBezTo>
                    <a:pt x="34" y="161"/>
                    <a:pt x="38" y="154"/>
                    <a:pt x="45" y="150"/>
                  </a:cubicBezTo>
                  <a:cubicBezTo>
                    <a:pt x="47" y="125"/>
                    <a:pt x="52" y="106"/>
                    <a:pt x="62" y="92"/>
                  </a:cubicBezTo>
                  <a:cubicBezTo>
                    <a:pt x="4" y="73"/>
                    <a:pt x="4" y="73"/>
                    <a:pt x="4" y="73"/>
                  </a:cubicBezTo>
                  <a:cubicBezTo>
                    <a:pt x="1" y="72"/>
                    <a:pt x="0" y="71"/>
                    <a:pt x="0" y="68"/>
                  </a:cubicBezTo>
                  <a:cubicBezTo>
                    <a:pt x="0" y="65"/>
                    <a:pt x="1" y="63"/>
                    <a:pt x="4" y="63"/>
                  </a:cubicBezTo>
                  <a:cubicBezTo>
                    <a:pt x="201" y="1"/>
                    <a:pt x="201" y="1"/>
                    <a:pt x="201" y="1"/>
                  </a:cubicBezTo>
                  <a:cubicBezTo>
                    <a:pt x="201" y="1"/>
                    <a:pt x="202" y="0"/>
                    <a:pt x="203" y="0"/>
                  </a:cubicBezTo>
                  <a:cubicBezTo>
                    <a:pt x="203" y="0"/>
                    <a:pt x="204" y="1"/>
                    <a:pt x="204" y="1"/>
                  </a:cubicBezTo>
                  <a:cubicBezTo>
                    <a:pt x="401" y="63"/>
                    <a:pt x="401" y="63"/>
                    <a:pt x="401" y="63"/>
                  </a:cubicBezTo>
                  <a:cubicBezTo>
                    <a:pt x="404" y="63"/>
                    <a:pt x="405" y="65"/>
                    <a:pt x="405" y="6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8" name="Freeform 38">
              <a:extLst>
                <a:ext uri="{FF2B5EF4-FFF2-40B4-BE49-F238E27FC236}">
                  <a16:creationId xmlns:a16="http://schemas.microsoft.com/office/drawing/2014/main" id="{A0233BB1-EF65-414F-9F6A-0C3383B002D6}"/>
                </a:ext>
              </a:extLst>
            </p:cNvPr>
            <p:cNvSpPr>
              <a:spLocks noEditPoints="1"/>
            </p:cNvSpPr>
            <p:nvPr/>
          </p:nvSpPr>
          <p:spPr bwMode="auto">
            <a:xfrm>
              <a:off x="4220998" y="2317125"/>
              <a:ext cx="618650" cy="541404"/>
            </a:xfrm>
            <a:custGeom>
              <a:avLst/>
              <a:gdLst>
                <a:gd name="T0" fmla="*/ 235 w 329"/>
                <a:gd name="T1" fmla="*/ 147 h 282"/>
                <a:gd name="T2" fmla="*/ 229 w 329"/>
                <a:gd name="T3" fmla="*/ 141 h 282"/>
                <a:gd name="T4" fmla="*/ 188 w 329"/>
                <a:gd name="T5" fmla="*/ 100 h 282"/>
                <a:gd name="T6" fmla="*/ 182 w 329"/>
                <a:gd name="T7" fmla="*/ 94 h 282"/>
                <a:gd name="T8" fmla="*/ 143 w 329"/>
                <a:gd name="T9" fmla="*/ 96 h 282"/>
                <a:gd name="T10" fmla="*/ 141 w 329"/>
                <a:gd name="T11" fmla="*/ 141 h 282"/>
                <a:gd name="T12" fmla="*/ 96 w 329"/>
                <a:gd name="T13" fmla="*/ 143 h 282"/>
                <a:gd name="T14" fmla="*/ 94 w 329"/>
                <a:gd name="T15" fmla="*/ 182 h 282"/>
                <a:gd name="T16" fmla="*/ 100 w 329"/>
                <a:gd name="T17" fmla="*/ 188 h 282"/>
                <a:gd name="T18" fmla="*/ 141 w 329"/>
                <a:gd name="T19" fmla="*/ 229 h 282"/>
                <a:gd name="T20" fmla="*/ 147 w 329"/>
                <a:gd name="T21" fmla="*/ 235 h 282"/>
                <a:gd name="T22" fmla="*/ 187 w 329"/>
                <a:gd name="T23" fmla="*/ 233 h 282"/>
                <a:gd name="T24" fmla="*/ 188 w 329"/>
                <a:gd name="T25" fmla="*/ 188 h 282"/>
                <a:gd name="T26" fmla="*/ 234 w 329"/>
                <a:gd name="T27" fmla="*/ 186 h 282"/>
                <a:gd name="T28" fmla="*/ 118 w 329"/>
                <a:gd name="T29" fmla="*/ 47 h 282"/>
                <a:gd name="T30" fmla="*/ 212 w 329"/>
                <a:gd name="T31" fmla="*/ 24 h 282"/>
                <a:gd name="T32" fmla="*/ 118 w 329"/>
                <a:gd name="T33" fmla="*/ 47 h 282"/>
                <a:gd name="T34" fmla="*/ 47 w 329"/>
                <a:gd name="T35" fmla="*/ 282 h 282"/>
                <a:gd name="T36" fmla="*/ 12 w 329"/>
                <a:gd name="T37" fmla="*/ 270 h 282"/>
                <a:gd name="T38" fmla="*/ 0 w 329"/>
                <a:gd name="T39" fmla="*/ 88 h 282"/>
                <a:gd name="T40" fmla="*/ 41 w 329"/>
                <a:gd name="T41" fmla="*/ 47 h 282"/>
                <a:gd name="T42" fmla="*/ 265 w 329"/>
                <a:gd name="T43" fmla="*/ 47 h 282"/>
                <a:gd name="T44" fmla="*/ 65 w 329"/>
                <a:gd name="T45" fmla="*/ 282 h 282"/>
                <a:gd name="T46" fmla="*/ 94 w 329"/>
                <a:gd name="T47" fmla="*/ 47 h 282"/>
                <a:gd name="T48" fmla="*/ 99 w 329"/>
                <a:gd name="T49" fmla="*/ 5 h 282"/>
                <a:gd name="T50" fmla="*/ 218 w 329"/>
                <a:gd name="T51" fmla="*/ 0 h 282"/>
                <a:gd name="T52" fmla="*/ 235 w 329"/>
                <a:gd name="T53" fmla="*/ 18 h 282"/>
                <a:gd name="T54" fmla="*/ 265 w 329"/>
                <a:gd name="T55" fmla="*/ 47 h 282"/>
                <a:gd name="T56" fmla="*/ 329 w 329"/>
                <a:gd name="T57" fmla="*/ 241 h 282"/>
                <a:gd name="T58" fmla="*/ 288 w 329"/>
                <a:gd name="T59" fmla="*/ 282 h 282"/>
                <a:gd name="T60" fmla="*/ 282 w 329"/>
                <a:gd name="T61" fmla="*/ 47 h 282"/>
                <a:gd name="T62" fmla="*/ 317 w 329"/>
                <a:gd name="T63"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9" h="282">
                  <a:moveTo>
                    <a:pt x="235" y="182"/>
                  </a:moveTo>
                  <a:cubicBezTo>
                    <a:pt x="235" y="147"/>
                    <a:pt x="235" y="147"/>
                    <a:pt x="235" y="147"/>
                  </a:cubicBezTo>
                  <a:cubicBezTo>
                    <a:pt x="235" y="145"/>
                    <a:pt x="235" y="144"/>
                    <a:pt x="234" y="143"/>
                  </a:cubicBezTo>
                  <a:cubicBezTo>
                    <a:pt x="232" y="142"/>
                    <a:pt x="231" y="141"/>
                    <a:pt x="229" y="141"/>
                  </a:cubicBezTo>
                  <a:cubicBezTo>
                    <a:pt x="188" y="141"/>
                    <a:pt x="188" y="141"/>
                    <a:pt x="188" y="141"/>
                  </a:cubicBezTo>
                  <a:cubicBezTo>
                    <a:pt x="188" y="100"/>
                    <a:pt x="188" y="100"/>
                    <a:pt x="188" y="100"/>
                  </a:cubicBezTo>
                  <a:cubicBezTo>
                    <a:pt x="188" y="98"/>
                    <a:pt x="188" y="97"/>
                    <a:pt x="187" y="96"/>
                  </a:cubicBezTo>
                  <a:cubicBezTo>
                    <a:pt x="185" y="95"/>
                    <a:pt x="184" y="94"/>
                    <a:pt x="182" y="94"/>
                  </a:cubicBezTo>
                  <a:cubicBezTo>
                    <a:pt x="147" y="94"/>
                    <a:pt x="147" y="94"/>
                    <a:pt x="147" y="94"/>
                  </a:cubicBezTo>
                  <a:cubicBezTo>
                    <a:pt x="145" y="94"/>
                    <a:pt x="144" y="95"/>
                    <a:pt x="143" y="96"/>
                  </a:cubicBezTo>
                  <a:cubicBezTo>
                    <a:pt x="142" y="97"/>
                    <a:pt x="141" y="98"/>
                    <a:pt x="141" y="100"/>
                  </a:cubicBezTo>
                  <a:cubicBezTo>
                    <a:pt x="141" y="141"/>
                    <a:pt x="141" y="141"/>
                    <a:pt x="141" y="141"/>
                  </a:cubicBezTo>
                  <a:cubicBezTo>
                    <a:pt x="100" y="141"/>
                    <a:pt x="100" y="141"/>
                    <a:pt x="100" y="141"/>
                  </a:cubicBezTo>
                  <a:cubicBezTo>
                    <a:pt x="98" y="141"/>
                    <a:pt x="97" y="142"/>
                    <a:pt x="96" y="143"/>
                  </a:cubicBezTo>
                  <a:cubicBezTo>
                    <a:pt x="95" y="144"/>
                    <a:pt x="94" y="145"/>
                    <a:pt x="94" y="147"/>
                  </a:cubicBezTo>
                  <a:cubicBezTo>
                    <a:pt x="94" y="182"/>
                    <a:pt x="94" y="182"/>
                    <a:pt x="94" y="182"/>
                  </a:cubicBezTo>
                  <a:cubicBezTo>
                    <a:pt x="94" y="184"/>
                    <a:pt x="95" y="185"/>
                    <a:pt x="96" y="186"/>
                  </a:cubicBezTo>
                  <a:cubicBezTo>
                    <a:pt x="97" y="188"/>
                    <a:pt x="98" y="188"/>
                    <a:pt x="100" y="188"/>
                  </a:cubicBezTo>
                  <a:cubicBezTo>
                    <a:pt x="141" y="188"/>
                    <a:pt x="141" y="188"/>
                    <a:pt x="141" y="188"/>
                  </a:cubicBezTo>
                  <a:cubicBezTo>
                    <a:pt x="141" y="229"/>
                    <a:pt x="141" y="229"/>
                    <a:pt x="141" y="229"/>
                  </a:cubicBezTo>
                  <a:cubicBezTo>
                    <a:pt x="141" y="231"/>
                    <a:pt x="142" y="232"/>
                    <a:pt x="143" y="233"/>
                  </a:cubicBezTo>
                  <a:cubicBezTo>
                    <a:pt x="144" y="235"/>
                    <a:pt x="145" y="235"/>
                    <a:pt x="147" y="235"/>
                  </a:cubicBezTo>
                  <a:cubicBezTo>
                    <a:pt x="182" y="235"/>
                    <a:pt x="182" y="235"/>
                    <a:pt x="182" y="235"/>
                  </a:cubicBezTo>
                  <a:cubicBezTo>
                    <a:pt x="184" y="235"/>
                    <a:pt x="185" y="235"/>
                    <a:pt x="187" y="233"/>
                  </a:cubicBezTo>
                  <a:cubicBezTo>
                    <a:pt x="188" y="232"/>
                    <a:pt x="188" y="231"/>
                    <a:pt x="188" y="229"/>
                  </a:cubicBezTo>
                  <a:cubicBezTo>
                    <a:pt x="188" y="188"/>
                    <a:pt x="188" y="188"/>
                    <a:pt x="188" y="188"/>
                  </a:cubicBezTo>
                  <a:cubicBezTo>
                    <a:pt x="229" y="188"/>
                    <a:pt x="229" y="188"/>
                    <a:pt x="229" y="188"/>
                  </a:cubicBezTo>
                  <a:cubicBezTo>
                    <a:pt x="231" y="188"/>
                    <a:pt x="232" y="188"/>
                    <a:pt x="234" y="186"/>
                  </a:cubicBezTo>
                  <a:cubicBezTo>
                    <a:pt x="235" y="185"/>
                    <a:pt x="235" y="184"/>
                    <a:pt x="235" y="182"/>
                  </a:cubicBezTo>
                  <a:close/>
                  <a:moveTo>
                    <a:pt x="118" y="47"/>
                  </a:moveTo>
                  <a:cubicBezTo>
                    <a:pt x="212" y="47"/>
                    <a:pt x="212" y="47"/>
                    <a:pt x="212" y="47"/>
                  </a:cubicBezTo>
                  <a:cubicBezTo>
                    <a:pt x="212" y="24"/>
                    <a:pt x="212" y="24"/>
                    <a:pt x="212" y="24"/>
                  </a:cubicBezTo>
                  <a:cubicBezTo>
                    <a:pt x="118" y="24"/>
                    <a:pt x="118" y="24"/>
                    <a:pt x="118" y="24"/>
                  </a:cubicBezTo>
                  <a:lnTo>
                    <a:pt x="118" y="47"/>
                  </a:lnTo>
                  <a:close/>
                  <a:moveTo>
                    <a:pt x="47" y="47"/>
                  </a:moveTo>
                  <a:cubicBezTo>
                    <a:pt x="47" y="282"/>
                    <a:pt x="47" y="282"/>
                    <a:pt x="47" y="282"/>
                  </a:cubicBezTo>
                  <a:cubicBezTo>
                    <a:pt x="41" y="282"/>
                    <a:pt x="41" y="282"/>
                    <a:pt x="41" y="282"/>
                  </a:cubicBezTo>
                  <a:cubicBezTo>
                    <a:pt x="30" y="282"/>
                    <a:pt x="20" y="278"/>
                    <a:pt x="12" y="270"/>
                  </a:cubicBezTo>
                  <a:cubicBezTo>
                    <a:pt x="4" y="262"/>
                    <a:pt x="0" y="252"/>
                    <a:pt x="0" y="241"/>
                  </a:cubicBezTo>
                  <a:cubicBezTo>
                    <a:pt x="0" y="88"/>
                    <a:pt x="0" y="88"/>
                    <a:pt x="0" y="88"/>
                  </a:cubicBezTo>
                  <a:cubicBezTo>
                    <a:pt x="0" y="77"/>
                    <a:pt x="4" y="67"/>
                    <a:pt x="12" y="59"/>
                  </a:cubicBezTo>
                  <a:cubicBezTo>
                    <a:pt x="20" y="51"/>
                    <a:pt x="30" y="47"/>
                    <a:pt x="41" y="47"/>
                  </a:cubicBezTo>
                  <a:lnTo>
                    <a:pt x="47" y="47"/>
                  </a:lnTo>
                  <a:close/>
                  <a:moveTo>
                    <a:pt x="265" y="47"/>
                  </a:moveTo>
                  <a:cubicBezTo>
                    <a:pt x="265" y="282"/>
                    <a:pt x="265" y="282"/>
                    <a:pt x="265" y="282"/>
                  </a:cubicBezTo>
                  <a:cubicBezTo>
                    <a:pt x="65" y="282"/>
                    <a:pt x="65" y="282"/>
                    <a:pt x="65" y="282"/>
                  </a:cubicBezTo>
                  <a:cubicBezTo>
                    <a:pt x="65" y="47"/>
                    <a:pt x="65" y="47"/>
                    <a:pt x="65" y="47"/>
                  </a:cubicBezTo>
                  <a:cubicBezTo>
                    <a:pt x="94" y="47"/>
                    <a:pt x="94" y="47"/>
                    <a:pt x="94" y="47"/>
                  </a:cubicBezTo>
                  <a:cubicBezTo>
                    <a:pt x="94" y="18"/>
                    <a:pt x="94" y="18"/>
                    <a:pt x="94" y="18"/>
                  </a:cubicBezTo>
                  <a:cubicBezTo>
                    <a:pt x="94" y="13"/>
                    <a:pt x="96" y="9"/>
                    <a:pt x="99" y="5"/>
                  </a:cubicBezTo>
                  <a:cubicBezTo>
                    <a:pt x="103" y="2"/>
                    <a:pt x="107" y="0"/>
                    <a:pt x="112" y="0"/>
                  </a:cubicBezTo>
                  <a:cubicBezTo>
                    <a:pt x="218" y="0"/>
                    <a:pt x="218" y="0"/>
                    <a:pt x="218" y="0"/>
                  </a:cubicBezTo>
                  <a:cubicBezTo>
                    <a:pt x="222" y="0"/>
                    <a:pt x="227" y="2"/>
                    <a:pt x="230" y="5"/>
                  </a:cubicBezTo>
                  <a:cubicBezTo>
                    <a:pt x="233" y="9"/>
                    <a:pt x="235" y="13"/>
                    <a:pt x="235" y="18"/>
                  </a:cubicBezTo>
                  <a:cubicBezTo>
                    <a:pt x="235" y="47"/>
                    <a:pt x="235" y="47"/>
                    <a:pt x="235" y="47"/>
                  </a:cubicBezTo>
                  <a:lnTo>
                    <a:pt x="265" y="47"/>
                  </a:lnTo>
                  <a:close/>
                  <a:moveTo>
                    <a:pt x="329" y="88"/>
                  </a:moveTo>
                  <a:cubicBezTo>
                    <a:pt x="329" y="241"/>
                    <a:pt x="329" y="241"/>
                    <a:pt x="329" y="241"/>
                  </a:cubicBezTo>
                  <a:cubicBezTo>
                    <a:pt x="329" y="252"/>
                    <a:pt x="325" y="262"/>
                    <a:pt x="317" y="270"/>
                  </a:cubicBezTo>
                  <a:cubicBezTo>
                    <a:pt x="309" y="278"/>
                    <a:pt x="299" y="282"/>
                    <a:pt x="288" y="282"/>
                  </a:cubicBezTo>
                  <a:cubicBezTo>
                    <a:pt x="282" y="282"/>
                    <a:pt x="282" y="282"/>
                    <a:pt x="282" y="282"/>
                  </a:cubicBezTo>
                  <a:cubicBezTo>
                    <a:pt x="282" y="47"/>
                    <a:pt x="282" y="47"/>
                    <a:pt x="282" y="47"/>
                  </a:cubicBezTo>
                  <a:cubicBezTo>
                    <a:pt x="288" y="47"/>
                    <a:pt x="288" y="47"/>
                    <a:pt x="288" y="47"/>
                  </a:cubicBezTo>
                  <a:cubicBezTo>
                    <a:pt x="299" y="47"/>
                    <a:pt x="309" y="51"/>
                    <a:pt x="317" y="59"/>
                  </a:cubicBezTo>
                  <a:cubicBezTo>
                    <a:pt x="325" y="67"/>
                    <a:pt x="329" y="77"/>
                    <a:pt x="329" y="8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1" name="Freeform 70">
              <a:extLst>
                <a:ext uri="{FF2B5EF4-FFF2-40B4-BE49-F238E27FC236}">
                  <a16:creationId xmlns:a16="http://schemas.microsoft.com/office/drawing/2014/main" id="{5155BD3E-6D20-7E4B-8227-1D088CD1D072}"/>
                </a:ext>
              </a:extLst>
            </p:cNvPr>
            <p:cNvSpPr>
              <a:spLocks noEditPoints="1"/>
            </p:cNvSpPr>
            <p:nvPr/>
          </p:nvSpPr>
          <p:spPr bwMode="auto">
            <a:xfrm>
              <a:off x="4164149" y="3827845"/>
              <a:ext cx="675022" cy="541404"/>
            </a:xfrm>
            <a:custGeom>
              <a:avLst/>
              <a:gdLst>
                <a:gd name="T0" fmla="*/ 114 w 342"/>
                <a:gd name="T1" fmla="*/ 111 h 313"/>
                <a:gd name="T2" fmla="*/ 81 w 342"/>
                <a:gd name="T3" fmla="*/ 189 h 313"/>
                <a:gd name="T4" fmla="*/ 159 w 342"/>
                <a:gd name="T5" fmla="*/ 157 h 313"/>
                <a:gd name="T6" fmla="*/ 273 w 342"/>
                <a:gd name="T7" fmla="*/ 225 h 313"/>
                <a:gd name="T8" fmla="*/ 257 w 342"/>
                <a:gd name="T9" fmla="*/ 264 h 313"/>
                <a:gd name="T10" fmla="*/ 296 w 342"/>
                <a:gd name="T11" fmla="*/ 248 h 313"/>
                <a:gd name="T12" fmla="*/ 273 w 342"/>
                <a:gd name="T13" fmla="*/ 43 h 313"/>
                <a:gd name="T14" fmla="*/ 257 w 342"/>
                <a:gd name="T15" fmla="*/ 82 h 313"/>
                <a:gd name="T16" fmla="*/ 296 w 342"/>
                <a:gd name="T17" fmla="*/ 65 h 313"/>
                <a:gd name="T18" fmla="*/ 226 w 342"/>
                <a:gd name="T19" fmla="*/ 177 h 313"/>
                <a:gd name="T20" fmla="*/ 190 w 342"/>
                <a:gd name="T21" fmla="*/ 196 h 313"/>
                <a:gd name="T22" fmla="*/ 206 w 342"/>
                <a:gd name="T23" fmla="*/ 224 h 313"/>
                <a:gd name="T24" fmla="*/ 174 w 342"/>
                <a:gd name="T25" fmla="*/ 249 h 313"/>
                <a:gd name="T26" fmla="*/ 136 w 342"/>
                <a:gd name="T27" fmla="*/ 266 h 313"/>
                <a:gd name="T28" fmla="*/ 94 w 342"/>
                <a:gd name="T29" fmla="*/ 269 h 313"/>
                <a:gd name="T30" fmla="*/ 74 w 342"/>
                <a:gd name="T31" fmla="*/ 233 h 313"/>
                <a:gd name="T32" fmla="*/ 46 w 342"/>
                <a:gd name="T33" fmla="*/ 249 h 313"/>
                <a:gd name="T34" fmla="*/ 29 w 342"/>
                <a:gd name="T35" fmla="*/ 208 h 313"/>
                <a:gd name="T36" fmla="*/ 4 w 342"/>
                <a:gd name="T37" fmla="*/ 178 h 313"/>
                <a:gd name="T38" fmla="*/ 0 w 342"/>
                <a:gd name="T39" fmla="*/ 140 h 313"/>
                <a:gd name="T40" fmla="*/ 31 w 342"/>
                <a:gd name="T41" fmla="*/ 130 h 313"/>
                <a:gd name="T42" fmla="*/ 20 w 342"/>
                <a:gd name="T43" fmla="*/ 93 h 313"/>
                <a:gd name="T44" fmla="*/ 50 w 342"/>
                <a:gd name="T45" fmla="*/ 63 h 313"/>
                <a:gd name="T46" fmla="*/ 88 w 342"/>
                <a:gd name="T47" fmla="*/ 74 h 313"/>
                <a:gd name="T48" fmla="*/ 130 w 342"/>
                <a:gd name="T49" fmla="*/ 43 h 313"/>
                <a:gd name="T50" fmla="*/ 140 w 342"/>
                <a:gd name="T51" fmla="*/ 74 h 313"/>
                <a:gd name="T52" fmla="*/ 178 w 342"/>
                <a:gd name="T53" fmla="*/ 63 h 313"/>
                <a:gd name="T54" fmla="*/ 206 w 342"/>
                <a:gd name="T55" fmla="*/ 96 h 313"/>
                <a:gd name="T56" fmla="*/ 196 w 342"/>
                <a:gd name="T57" fmla="*/ 131 h 313"/>
                <a:gd name="T58" fmla="*/ 228 w 342"/>
                <a:gd name="T59" fmla="*/ 140 h 313"/>
                <a:gd name="T60" fmla="*/ 315 w 342"/>
                <a:gd name="T61" fmla="*/ 266 h 313"/>
                <a:gd name="T62" fmla="*/ 318 w 342"/>
                <a:gd name="T63" fmla="*/ 301 h 313"/>
                <a:gd name="T64" fmla="*/ 279 w 342"/>
                <a:gd name="T65" fmla="*/ 293 h 313"/>
                <a:gd name="T66" fmla="*/ 259 w 342"/>
                <a:gd name="T67" fmla="*/ 305 h 313"/>
                <a:gd name="T68" fmla="*/ 228 w 342"/>
                <a:gd name="T69" fmla="*/ 299 h 313"/>
                <a:gd name="T70" fmla="*/ 205 w 342"/>
                <a:gd name="T71" fmla="*/ 260 h 313"/>
                <a:gd name="T72" fmla="*/ 237 w 342"/>
                <a:gd name="T73" fmla="*/ 220 h 313"/>
                <a:gd name="T74" fmla="*/ 235 w 342"/>
                <a:gd name="T75" fmla="*/ 191 h 313"/>
                <a:gd name="T76" fmla="*/ 259 w 342"/>
                <a:gd name="T77" fmla="*/ 190 h 313"/>
                <a:gd name="T78" fmla="*/ 279 w 342"/>
                <a:gd name="T79" fmla="*/ 202 h 313"/>
                <a:gd name="T80" fmla="*/ 318 w 342"/>
                <a:gd name="T81" fmla="*/ 195 h 313"/>
                <a:gd name="T82" fmla="*/ 315 w 342"/>
                <a:gd name="T83" fmla="*/ 230 h 313"/>
                <a:gd name="T84" fmla="*/ 342 w 342"/>
                <a:gd name="T85" fmla="*/ 78 h 313"/>
                <a:gd name="T86" fmla="*/ 319 w 342"/>
                <a:gd name="T87" fmla="*/ 117 h 313"/>
                <a:gd name="T88" fmla="*/ 288 w 342"/>
                <a:gd name="T89" fmla="*/ 123 h 313"/>
                <a:gd name="T90" fmla="*/ 268 w 342"/>
                <a:gd name="T91" fmla="*/ 111 h 313"/>
                <a:gd name="T92" fmla="*/ 228 w 342"/>
                <a:gd name="T93" fmla="*/ 118 h 313"/>
                <a:gd name="T94" fmla="*/ 231 w 342"/>
                <a:gd name="T95" fmla="*/ 83 h 313"/>
                <a:gd name="T96" fmla="*/ 231 w 342"/>
                <a:gd name="T97" fmla="*/ 47 h 313"/>
                <a:gd name="T98" fmla="*/ 228 w 342"/>
                <a:gd name="T99" fmla="*/ 12 h 313"/>
                <a:gd name="T100" fmla="*/ 250 w 342"/>
                <a:gd name="T101" fmla="*/ 0 h 313"/>
                <a:gd name="T102" fmla="*/ 273 w 342"/>
                <a:gd name="T103" fmla="*/ 20 h 313"/>
                <a:gd name="T104" fmla="*/ 296 w 342"/>
                <a:gd name="T105" fmla="*/ 0 h 313"/>
                <a:gd name="T106" fmla="*/ 310 w 342"/>
                <a:gd name="T107" fmla="*/ 3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2" h="313">
                  <a:moveTo>
                    <a:pt x="159" y="157"/>
                  </a:moveTo>
                  <a:cubicBezTo>
                    <a:pt x="159" y="144"/>
                    <a:pt x="155" y="133"/>
                    <a:pt x="146" y="124"/>
                  </a:cubicBezTo>
                  <a:cubicBezTo>
                    <a:pt x="137" y="115"/>
                    <a:pt x="126" y="111"/>
                    <a:pt x="114" y="111"/>
                  </a:cubicBezTo>
                  <a:cubicBezTo>
                    <a:pt x="101" y="111"/>
                    <a:pt x="90" y="115"/>
                    <a:pt x="81" y="124"/>
                  </a:cubicBezTo>
                  <a:cubicBezTo>
                    <a:pt x="73" y="133"/>
                    <a:pt x="68" y="144"/>
                    <a:pt x="68" y="157"/>
                  </a:cubicBezTo>
                  <a:cubicBezTo>
                    <a:pt x="68" y="169"/>
                    <a:pt x="73" y="180"/>
                    <a:pt x="81" y="189"/>
                  </a:cubicBezTo>
                  <a:cubicBezTo>
                    <a:pt x="90" y="198"/>
                    <a:pt x="101" y="202"/>
                    <a:pt x="114" y="202"/>
                  </a:cubicBezTo>
                  <a:cubicBezTo>
                    <a:pt x="126" y="202"/>
                    <a:pt x="137" y="198"/>
                    <a:pt x="146" y="189"/>
                  </a:cubicBezTo>
                  <a:cubicBezTo>
                    <a:pt x="155" y="180"/>
                    <a:pt x="159" y="169"/>
                    <a:pt x="159" y="157"/>
                  </a:cubicBezTo>
                  <a:close/>
                  <a:moveTo>
                    <a:pt x="296" y="248"/>
                  </a:moveTo>
                  <a:cubicBezTo>
                    <a:pt x="296" y="242"/>
                    <a:pt x="294" y="236"/>
                    <a:pt x="289" y="232"/>
                  </a:cubicBezTo>
                  <a:cubicBezTo>
                    <a:pt x="285" y="227"/>
                    <a:pt x="279" y="225"/>
                    <a:pt x="273" y="225"/>
                  </a:cubicBezTo>
                  <a:cubicBezTo>
                    <a:pt x="267" y="225"/>
                    <a:pt x="262" y="227"/>
                    <a:pt x="257" y="232"/>
                  </a:cubicBezTo>
                  <a:cubicBezTo>
                    <a:pt x="253" y="236"/>
                    <a:pt x="250" y="242"/>
                    <a:pt x="250" y="248"/>
                  </a:cubicBezTo>
                  <a:cubicBezTo>
                    <a:pt x="250" y="254"/>
                    <a:pt x="253" y="259"/>
                    <a:pt x="257" y="264"/>
                  </a:cubicBezTo>
                  <a:cubicBezTo>
                    <a:pt x="262" y="268"/>
                    <a:pt x="267" y="270"/>
                    <a:pt x="273" y="270"/>
                  </a:cubicBezTo>
                  <a:cubicBezTo>
                    <a:pt x="279" y="270"/>
                    <a:pt x="285" y="268"/>
                    <a:pt x="289" y="264"/>
                  </a:cubicBezTo>
                  <a:cubicBezTo>
                    <a:pt x="294" y="259"/>
                    <a:pt x="296" y="254"/>
                    <a:pt x="296" y="248"/>
                  </a:cubicBezTo>
                  <a:close/>
                  <a:moveTo>
                    <a:pt x="296" y="65"/>
                  </a:moveTo>
                  <a:cubicBezTo>
                    <a:pt x="296" y="59"/>
                    <a:pt x="294" y="54"/>
                    <a:pt x="289" y="49"/>
                  </a:cubicBezTo>
                  <a:cubicBezTo>
                    <a:pt x="285" y="45"/>
                    <a:pt x="279" y="43"/>
                    <a:pt x="273" y="43"/>
                  </a:cubicBezTo>
                  <a:cubicBezTo>
                    <a:pt x="267" y="43"/>
                    <a:pt x="262" y="45"/>
                    <a:pt x="257" y="49"/>
                  </a:cubicBezTo>
                  <a:cubicBezTo>
                    <a:pt x="253" y="54"/>
                    <a:pt x="250" y="59"/>
                    <a:pt x="250" y="65"/>
                  </a:cubicBezTo>
                  <a:cubicBezTo>
                    <a:pt x="250" y="72"/>
                    <a:pt x="253" y="77"/>
                    <a:pt x="257" y="82"/>
                  </a:cubicBezTo>
                  <a:cubicBezTo>
                    <a:pt x="262" y="86"/>
                    <a:pt x="267" y="88"/>
                    <a:pt x="273" y="88"/>
                  </a:cubicBezTo>
                  <a:cubicBezTo>
                    <a:pt x="279" y="88"/>
                    <a:pt x="285" y="86"/>
                    <a:pt x="289" y="82"/>
                  </a:cubicBezTo>
                  <a:cubicBezTo>
                    <a:pt x="294" y="77"/>
                    <a:pt x="296" y="72"/>
                    <a:pt x="296" y="65"/>
                  </a:cubicBezTo>
                  <a:close/>
                  <a:moveTo>
                    <a:pt x="228" y="140"/>
                  </a:moveTo>
                  <a:cubicBezTo>
                    <a:pt x="228" y="173"/>
                    <a:pt x="228" y="173"/>
                    <a:pt x="228" y="173"/>
                  </a:cubicBezTo>
                  <a:cubicBezTo>
                    <a:pt x="228" y="174"/>
                    <a:pt x="227" y="176"/>
                    <a:pt x="226" y="177"/>
                  </a:cubicBezTo>
                  <a:cubicBezTo>
                    <a:pt x="226" y="178"/>
                    <a:pt x="225" y="178"/>
                    <a:pt x="224" y="179"/>
                  </a:cubicBezTo>
                  <a:cubicBezTo>
                    <a:pt x="196" y="183"/>
                    <a:pt x="196" y="183"/>
                    <a:pt x="196" y="183"/>
                  </a:cubicBezTo>
                  <a:cubicBezTo>
                    <a:pt x="195" y="187"/>
                    <a:pt x="193" y="192"/>
                    <a:pt x="190" y="196"/>
                  </a:cubicBezTo>
                  <a:cubicBezTo>
                    <a:pt x="194" y="202"/>
                    <a:pt x="200" y="209"/>
                    <a:pt x="206" y="217"/>
                  </a:cubicBezTo>
                  <a:cubicBezTo>
                    <a:pt x="207" y="218"/>
                    <a:pt x="208" y="219"/>
                    <a:pt x="208" y="220"/>
                  </a:cubicBezTo>
                  <a:cubicBezTo>
                    <a:pt x="208" y="222"/>
                    <a:pt x="207" y="223"/>
                    <a:pt x="206" y="224"/>
                  </a:cubicBezTo>
                  <a:cubicBezTo>
                    <a:pt x="204" y="227"/>
                    <a:pt x="199" y="233"/>
                    <a:pt x="192" y="240"/>
                  </a:cubicBezTo>
                  <a:cubicBezTo>
                    <a:pt x="185" y="247"/>
                    <a:pt x="180" y="250"/>
                    <a:pt x="178" y="250"/>
                  </a:cubicBezTo>
                  <a:cubicBezTo>
                    <a:pt x="176" y="250"/>
                    <a:pt x="175" y="250"/>
                    <a:pt x="174" y="249"/>
                  </a:cubicBezTo>
                  <a:cubicBezTo>
                    <a:pt x="153" y="233"/>
                    <a:pt x="153" y="233"/>
                    <a:pt x="153" y="233"/>
                  </a:cubicBezTo>
                  <a:cubicBezTo>
                    <a:pt x="149" y="235"/>
                    <a:pt x="144" y="237"/>
                    <a:pt x="140" y="239"/>
                  </a:cubicBezTo>
                  <a:cubicBezTo>
                    <a:pt x="138" y="251"/>
                    <a:pt x="137" y="261"/>
                    <a:pt x="136" y="266"/>
                  </a:cubicBezTo>
                  <a:cubicBezTo>
                    <a:pt x="135" y="269"/>
                    <a:pt x="133" y="270"/>
                    <a:pt x="130" y="270"/>
                  </a:cubicBezTo>
                  <a:cubicBezTo>
                    <a:pt x="97" y="270"/>
                    <a:pt x="97" y="270"/>
                    <a:pt x="97" y="270"/>
                  </a:cubicBezTo>
                  <a:cubicBezTo>
                    <a:pt x="96" y="270"/>
                    <a:pt x="95" y="270"/>
                    <a:pt x="94" y="269"/>
                  </a:cubicBezTo>
                  <a:cubicBezTo>
                    <a:pt x="93" y="268"/>
                    <a:pt x="92" y="267"/>
                    <a:pt x="92" y="266"/>
                  </a:cubicBezTo>
                  <a:cubicBezTo>
                    <a:pt x="88" y="239"/>
                    <a:pt x="88" y="239"/>
                    <a:pt x="88" y="239"/>
                  </a:cubicBezTo>
                  <a:cubicBezTo>
                    <a:pt x="84" y="238"/>
                    <a:pt x="79" y="236"/>
                    <a:pt x="74" y="233"/>
                  </a:cubicBezTo>
                  <a:cubicBezTo>
                    <a:pt x="53" y="249"/>
                    <a:pt x="53" y="249"/>
                    <a:pt x="53" y="249"/>
                  </a:cubicBezTo>
                  <a:cubicBezTo>
                    <a:pt x="53" y="250"/>
                    <a:pt x="51" y="250"/>
                    <a:pt x="50" y="250"/>
                  </a:cubicBezTo>
                  <a:cubicBezTo>
                    <a:pt x="49" y="250"/>
                    <a:pt x="47" y="250"/>
                    <a:pt x="46" y="249"/>
                  </a:cubicBezTo>
                  <a:cubicBezTo>
                    <a:pt x="29" y="233"/>
                    <a:pt x="20" y="224"/>
                    <a:pt x="20" y="220"/>
                  </a:cubicBezTo>
                  <a:cubicBezTo>
                    <a:pt x="20" y="219"/>
                    <a:pt x="21" y="218"/>
                    <a:pt x="22" y="217"/>
                  </a:cubicBezTo>
                  <a:cubicBezTo>
                    <a:pt x="23" y="215"/>
                    <a:pt x="25" y="212"/>
                    <a:pt x="29" y="208"/>
                  </a:cubicBezTo>
                  <a:cubicBezTo>
                    <a:pt x="33" y="203"/>
                    <a:pt x="35" y="199"/>
                    <a:pt x="37" y="197"/>
                  </a:cubicBezTo>
                  <a:cubicBezTo>
                    <a:pt x="35" y="192"/>
                    <a:pt x="33" y="187"/>
                    <a:pt x="31" y="182"/>
                  </a:cubicBezTo>
                  <a:cubicBezTo>
                    <a:pt x="4" y="178"/>
                    <a:pt x="4" y="178"/>
                    <a:pt x="4" y="178"/>
                  </a:cubicBezTo>
                  <a:cubicBezTo>
                    <a:pt x="3" y="178"/>
                    <a:pt x="2" y="177"/>
                    <a:pt x="1" y="176"/>
                  </a:cubicBezTo>
                  <a:cubicBezTo>
                    <a:pt x="0" y="175"/>
                    <a:pt x="0" y="174"/>
                    <a:pt x="0" y="173"/>
                  </a:cubicBezTo>
                  <a:cubicBezTo>
                    <a:pt x="0" y="140"/>
                    <a:pt x="0" y="140"/>
                    <a:pt x="0" y="140"/>
                  </a:cubicBezTo>
                  <a:cubicBezTo>
                    <a:pt x="0" y="139"/>
                    <a:pt x="0" y="137"/>
                    <a:pt x="1" y="136"/>
                  </a:cubicBezTo>
                  <a:cubicBezTo>
                    <a:pt x="2" y="135"/>
                    <a:pt x="3" y="135"/>
                    <a:pt x="4" y="134"/>
                  </a:cubicBezTo>
                  <a:cubicBezTo>
                    <a:pt x="31" y="130"/>
                    <a:pt x="31" y="130"/>
                    <a:pt x="31" y="130"/>
                  </a:cubicBezTo>
                  <a:cubicBezTo>
                    <a:pt x="33" y="126"/>
                    <a:pt x="35" y="122"/>
                    <a:pt x="37" y="117"/>
                  </a:cubicBezTo>
                  <a:cubicBezTo>
                    <a:pt x="33" y="111"/>
                    <a:pt x="28" y="104"/>
                    <a:pt x="21" y="96"/>
                  </a:cubicBezTo>
                  <a:cubicBezTo>
                    <a:pt x="20" y="95"/>
                    <a:pt x="20" y="94"/>
                    <a:pt x="20" y="93"/>
                  </a:cubicBezTo>
                  <a:cubicBezTo>
                    <a:pt x="20" y="91"/>
                    <a:pt x="20" y="90"/>
                    <a:pt x="21" y="89"/>
                  </a:cubicBezTo>
                  <a:cubicBezTo>
                    <a:pt x="24" y="86"/>
                    <a:pt x="29" y="80"/>
                    <a:pt x="36" y="73"/>
                  </a:cubicBezTo>
                  <a:cubicBezTo>
                    <a:pt x="43" y="66"/>
                    <a:pt x="48" y="63"/>
                    <a:pt x="50" y="63"/>
                  </a:cubicBezTo>
                  <a:cubicBezTo>
                    <a:pt x="51" y="63"/>
                    <a:pt x="52" y="63"/>
                    <a:pt x="54" y="64"/>
                  </a:cubicBezTo>
                  <a:cubicBezTo>
                    <a:pt x="74" y="80"/>
                    <a:pt x="74" y="80"/>
                    <a:pt x="74" y="80"/>
                  </a:cubicBezTo>
                  <a:cubicBezTo>
                    <a:pt x="78" y="78"/>
                    <a:pt x="83" y="76"/>
                    <a:pt x="88" y="74"/>
                  </a:cubicBezTo>
                  <a:cubicBezTo>
                    <a:pt x="89" y="61"/>
                    <a:pt x="90" y="52"/>
                    <a:pt x="92" y="47"/>
                  </a:cubicBezTo>
                  <a:cubicBezTo>
                    <a:pt x="93" y="44"/>
                    <a:pt x="94" y="43"/>
                    <a:pt x="97" y="43"/>
                  </a:cubicBezTo>
                  <a:cubicBezTo>
                    <a:pt x="130" y="43"/>
                    <a:pt x="130" y="43"/>
                    <a:pt x="130" y="43"/>
                  </a:cubicBezTo>
                  <a:cubicBezTo>
                    <a:pt x="132" y="43"/>
                    <a:pt x="133" y="43"/>
                    <a:pt x="134" y="44"/>
                  </a:cubicBezTo>
                  <a:cubicBezTo>
                    <a:pt x="135" y="45"/>
                    <a:pt x="135" y="46"/>
                    <a:pt x="136" y="47"/>
                  </a:cubicBezTo>
                  <a:cubicBezTo>
                    <a:pt x="140" y="74"/>
                    <a:pt x="140" y="74"/>
                    <a:pt x="140" y="74"/>
                  </a:cubicBezTo>
                  <a:cubicBezTo>
                    <a:pt x="144" y="75"/>
                    <a:pt x="148" y="77"/>
                    <a:pt x="153" y="80"/>
                  </a:cubicBezTo>
                  <a:cubicBezTo>
                    <a:pt x="174" y="64"/>
                    <a:pt x="174" y="64"/>
                    <a:pt x="174" y="64"/>
                  </a:cubicBezTo>
                  <a:cubicBezTo>
                    <a:pt x="175" y="63"/>
                    <a:pt x="176" y="63"/>
                    <a:pt x="178" y="63"/>
                  </a:cubicBezTo>
                  <a:cubicBezTo>
                    <a:pt x="179" y="63"/>
                    <a:pt x="180" y="63"/>
                    <a:pt x="181" y="64"/>
                  </a:cubicBezTo>
                  <a:cubicBezTo>
                    <a:pt x="198" y="80"/>
                    <a:pt x="207" y="89"/>
                    <a:pt x="207" y="93"/>
                  </a:cubicBezTo>
                  <a:cubicBezTo>
                    <a:pt x="207" y="94"/>
                    <a:pt x="207" y="95"/>
                    <a:pt x="206" y="96"/>
                  </a:cubicBezTo>
                  <a:cubicBezTo>
                    <a:pt x="204" y="98"/>
                    <a:pt x="202" y="101"/>
                    <a:pt x="198" y="106"/>
                  </a:cubicBezTo>
                  <a:cubicBezTo>
                    <a:pt x="195" y="110"/>
                    <a:pt x="192" y="114"/>
                    <a:pt x="190" y="116"/>
                  </a:cubicBezTo>
                  <a:cubicBezTo>
                    <a:pt x="193" y="122"/>
                    <a:pt x="195" y="127"/>
                    <a:pt x="196" y="131"/>
                  </a:cubicBezTo>
                  <a:cubicBezTo>
                    <a:pt x="223" y="135"/>
                    <a:pt x="223" y="135"/>
                    <a:pt x="223" y="135"/>
                  </a:cubicBezTo>
                  <a:cubicBezTo>
                    <a:pt x="225" y="135"/>
                    <a:pt x="226" y="136"/>
                    <a:pt x="226" y="137"/>
                  </a:cubicBezTo>
                  <a:cubicBezTo>
                    <a:pt x="227" y="138"/>
                    <a:pt x="228" y="139"/>
                    <a:pt x="228" y="140"/>
                  </a:cubicBezTo>
                  <a:close/>
                  <a:moveTo>
                    <a:pt x="342" y="235"/>
                  </a:moveTo>
                  <a:cubicBezTo>
                    <a:pt x="342" y="260"/>
                    <a:pt x="342" y="260"/>
                    <a:pt x="342" y="260"/>
                  </a:cubicBezTo>
                  <a:cubicBezTo>
                    <a:pt x="342" y="262"/>
                    <a:pt x="333" y="264"/>
                    <a:pt x="315" y="266"/>
                  </a:cubicBezTo>
                  <a:cubicBezTo>
                    <a:pt x="314" y="269"/>
                    <a:pt x="312" y="272"/>
                    <a:pt x="310" y="275"/>
                  </a:cubicBezTo>
                  <a:cubicBezTo>
                    <a:pt x="316" y="288"/>
                    <a:pt x="319" y="297"/>
                    <a:pt x="319" y="299"/>
                  </a:cubicBezTo>
                  <a:cubicBezTo>
                    <a:pt x="319" y="300"/>
                    <a:pt x="319" y="300"/>
                    <a:pt x="318" y="301"/>
                  </a:cubicBezTo>
                  <a:cubicBezTo>
                    <a:pt x="304" y="309"/>
                    <a:pt x="296" y="313"/>
                    <a:pt x="296" y="313"/>
                  </a:cubicBezTo>
                  <a:cubicBezTo>
                    <a:pt x="295" y="313"/>
                    <a:pt x="292" y="311"/>
                    <a:pt x="288" y="305"/>
                  </a:cubicBezTo>
                  <a:cubicBezTo>
                    <a:pt x="283" y="299"/>
                    <a:pt x="280" y="295"/>
                    <a:pt x="279" y="293"/>
                  </a:cubicBezTo>
                  <a:cubicBezTo>
                    <a:pt x="276" y="293"/>
                    <a:pt x="274" y="293"/>
                    <a:pt x="273" y="293"/>
                  </a:cubicBezTo>
                  <a:cubicBezTo>
                    <a:pt x="272" y="293"/>
                    <a:pt x="270" y="293"/>
                    <a:pt x="268" y="293"/>
                  </a:cubicBezTo>
                  <a:cubicBezTo>
                    <a:pt x="266" y="295"/>
                    <a:pt x="263" y="299"/>
                    <a:pt x="259" y="305"/>
                  </a:cubicBezTo>
                  <a:cubicBezTo>
                    <a:pt x="254" y="311"/>
                    <a:pt x="251" y="313"/>
                    <a:pt x="250" y="313"/>
                  </a:cubicBezTo>
                  <a:cubicBezTo>
                    <a:pt x="250" y="313"/>
                    <a:pt x="243" y="309"/>
                    <a:pt x="228" y="301"/>
                  </a:cubicBezTo>
                  <a:cubicBezTo>
                    <a:pt x="228" y="300"/>
                    <a:pt x="228" y="300"/>
                    <a:pt x="228" y="299"/>
                  </a:cubicBezTo>
                  <a:cubicBezTo>
                    <a:pt x="228" y="297"/>
                    <a:pt x="231" y="288"/>
                    <a:pt x="237" y="275"/>
                  </a:cubicBezTo>
                  <a:cubicBezTo>
                    <a:pt x="235" y="272"/>
                    <a:pt x="233" y="269"/>
                    <a:pt x="231" y="266"/>
                  </a:cubicBezTo>
                  <a:cubicBezTo>
                    <a:pt x="214" y="264"/>
                    <a:pt x="205" y="262"/>
                    <a:pt x="205" y="260"/>
                  </a:cubicBezTo>
                  <a:cubicBezTo>
                    <a:pt x="205" y="235"/>
                    <a:pt x="205" y="235"/>
                    <a:pt x="205" y="235"/>
                  </a:cubicBezTo>
                  <a:cubicBezTo>
                    <a:pt x="205" y="233"/>
                    <a:pt x="214" y="231"/>
                    <a:pt x="231" y="230"/>
                  </a:cubicBezTo>
                  <a:cubicBezTo>
                    <a:pt x="233" y="226"/>
                    <a:pt x="235" y="223"/>
                    <a:pt x="237" y="220"/>
                  </a:cubicBezTo>
                  <a:cubicBezTo>
                    <a:pt x="231" y="207"/>
                    <a:pt x="228" y="199"/>
                    <a:pt x="228" y="196"/>
                  </a:cubicBezTo>
                  <a:cubicBezTo>
                    <a:pt x="228" y="195"/>
                    <a:pt x="228" y="195"/>
                    <a:pt x="228" y="195"/>
                  </a:cubicBezTo>
                  <a:cubicBezTo>
                    <a:pt x="229" y="194"/>
                    <a:pt x="231" y="193"/>
                    <a:pt x="235" y="191"/>
                  </a:cubicBezTo>
                  <a:cubicBezTo>
                    <a:pt x="238" y="189"/>
                    <a:pt x="242" y="187"/>
                    <a:pt x="245" y="185"/>
                  </a:cubicBezTo>
                  <a:cubicBezTo>
                    <a:pt x="248" y="183"/>
                    <a:pt x="250" y="182"/>
                    <a:pt x="250" y="182"/>
                  </a:cubicBezTo>
                  <a:cubicBezTo>
                    <a:pt x="251" y="182"/>
                    <a:pt x="254" y="185"/>
                    <a:pt x="259" y="190"/>
                  </a:cubicBezTo>
                  <a:cubicBezTo>
                    <a:pt x="263" y="196"/>
                    <a:pt x="266" y="200"/>
                    <a:pt x="268" y="202"/>
                  </a:cubicBezTo>
                  <a:cubicBezTo>
                    <a:pt x="270" y="202"/>
                    <a:pt x="272" y="202"/>
                    <a:pt x="273" y="202"/>
                  </a:cubicBezTo>
                  <a:cubicBezTo>
                    <a:pt x="274" y="202"/>
                    <a:pt x="276" y="202"/>
                    <a:pt x="279" y="202"/>
                  </a:cubicBezTo>
                  <a:cubicBezTo>
                    <a:pt x="285" y="194"/>
                    <a:pt x="290" y="187"/>
                    <a:pt x="295" y="183"/>
                  </a:cubicBezTo>
                  <a:cubicBezTo>
                    <a:pt x="296" y="182"/>
                    <a:pt x="296" y="182"/>
                    <a:pt x="296" y="182"/>
                  </a:cubicBezTo>
                  <a:cubicBezTo>
                    <a:pt x="296" y="182"/>
                    <a:pt x="304" y="186"/>
                    <a:pt x="318" y="195"/>
                  </a:cubicBezTo>
                  <a:cubicBezTo>
                    <a:pt x="319" y="195"/>
                    <a:pt x="319" y="195"/>
                    <a:pt x="319" y="196"/>
                  </a:cubicBezTo>
                  <a:cubicBezTo>
                    <a:pt x="319" y="199"/>
                    <a:pt x="316" y="207"/>
                    <a:pt x="310" y="220"/>
                  </a:cubicBezTo>
                  <a:cubicBezTo>
                    <a:pt x="312" y="223"/>
                    <a:pt x="313" y="226"/>
                    <a:pt x="315" y="230"/>
                  </a:cubicBezTo>
                  <a:cubicBezTo>
                    <a:pt x="333" y="231"/>
                    <a:pt x="342" y="233"/>
                    <a:pt x="342" y="235"/>
                  </a:cubicBezTo>
                  <a:close/>
                  <a:moveTo>
                    <a:pt x="342" y="53"/>
                  </a:moveTo>
                  <a:cubicBezTo>
                    <a:pt x="342" y="78"/>
                    <a:pt x="342" y="78"/>
                    <a:pt x="342" y="78"/>
                  </a:cubicBezTo>
                  <a:cubicBezTo>
                    <a:pt x="342" y="80"/>
                    <a:pt x="333" y="82"/>
                    <a:pt x="315" y="83"/>
                  </a:cubicBezTo>
                  <a:cubicBezTo>
                    <a:pt x="314" y="87"/>
                    <a:pt x="312" y="90"/>
                    <a:pt x="310" y="93"/>
                  </a:cubicBezTo>
                  <a:cubicBezTo>
                    <a:pt x="316" y="106"/>
                    <a:pt x="319" y="114"/>
                    <a:pt x="319" y="117"/>
                  </a:cubicBezTo>
                  <a:cubicBezTo>
                    <a:pt x="319" y="118"/>
                    <a:pt x="319" y="118"/>
                    <a:pt x="318" y="118"/>
                  </a:cubicBezTo>
                  <a:cubicBezTo>
                    <a:pt x="304" y="127"/>
                    <a:pt x="296" y="131"/>
                    <a:pt x="296" y="131"/>
                  </a:cubicBezTo>
                  <a:cubicBezTo>
                    <a:pt x="295" y="131"/>
                    <a:pt x="292" y="128"/>
                    <a:pt x="288" y="123"/>
                  </a:cubicBezTo>
                  <a:cubicBezTo>
                    <a:pt x="283" y="117"/>
                    <a:pt x="280" y="113"/>
                    <a:pt x="279" y="111"/>
                  </a:cubicBezTo>
                  <a:cubicBezTo>
                    <a:pt x="276" y="111"/>
                    <a:pt x="274" y="111"/>
                    <a:pt x="273" y="111"/>
                  </a:cubicBezTo>
                  <a:cubicBezTo>
                    <a:pt x="272" y="111"/>
                    <a:pt x="270" y="111"/>
                    <a:pt x="268" y="111"/>
                  </a:cubicBezTo>
                  <a:cubicBezTo>
                    <a:pt x="266" y="113"/>
                    <a:pt x="263" y="117"/>
                    <a:pt x="259" y="123"/>
                  </a:cubicBezTo>
                  <a:cubicBezTo>
                    <a:pt x="254" y="128"/>
                    <a:pt x="251" y="131"/>
                    <a:pt x="250" y="131"/>
                  </a:cubicBezTo>
                  <a:cubicBezTo>
                    <a:pt x="250" y="131"/>
                    <a:pt x="243" y="127"/>
                    <a:pt x="228" y="118"/>
                  </a:cubicBezTo>
                  <a:cubicBezTo>
                    <a:pt x="228" y="118"/>
                    <a:pt x="228" y="118"/>
                    <a:pt x="228" y="117"/>
                  </a:cubicBezTo>
                  <a:cubicBezTo>
                    <a:pt x="228" y="114"/>
                    <a:pt x="231" y="106"/>
                    <a:pt x="237" y="93"/>
                  </a:cubicBezTo>
                  <a:cubicBezTo>
                    <a:pt x="235" y="90"/>
                    <a:pt x="233" y="87"/>
                    <a:pt x="231" y="83"/>
                  </a:cubicBezTo>
                  <a:cubicBezTo>
                    <a:pt x="214" y="82"/>
                    <a:pt x="205" y="80"/>
                    <a:pt x="205" y="78"/>
                  </a:cubicBezTo>
                  <a:cubicBezTo>
                    <a:pt x="205" y="53"/>
                    <a:pt x="205" y="53"/>
                    <a:pt x="205" y="53"/>
                  </a:cubicBezTo>
                  <a:cubicBezTo>
                    <a:pt x="205" y="51"/>
                    <a:pt x="214" y="49"/>
                    <a:pt x="231" y="47"/>
                  </a:cubicBezTo>
                  <a:cubicBezTo>
                    <a:pt x="233" y="44"/>
                    <a:pt x="235" y="41"/>
                    <a:pt x="237" y="38"/>
                  </a:cubicBezTo>
                  <a:cubicBezTo>
                    <a:pt x="231" y="25"/>
                    <a:pt x="228" y="17"/>
                    <a:pt x="228" y="14"/>
                  </a:cubicBezTo>
                  <a:cubicBezTo>
                    <a:pt x="228" y="13"/>
                    <a:pt x="228" y="13"/>
                    <a:pt x="228" y="12"/>
                  </a:cubicBezTo>
                  <a:cubicBezTo>
                    <a:pt x="229" y="12"/>
                    <a:pt x="231" y="11"/>
                    <a:pt x="235" y="9"/>
                  </a:cubicBezTo>
                  <a:cubicBezTo>
                    <a:pt x="238" y="7"/>
                    <a:pt x="242" y="5"/>
                    <a:pt x="245" y="3"/>
                  </a:cubicBezTo>
                  <a:cubicBezTo>
                    <a:pt x="248" y="1"/>
                    <a:pt x="250" y="0"/>
                    <a:pt x="250" y="0"/>
                  </a:cubicBezTo>
                  <a:cubicBezTo>
                    <a:pt x="251" y="0"/>
                    <a:pt x="254" y="3"/>
                    <a:pt x="259" y="8"/>
                  </a:cubicBezTo>
                  <a:cubicBezTo>
                    <a:pt x="263" y="14"/>
                    <a:pt x="266" y="18"/>
                    <a:pt x="268" y="20"/>
                  </a:cubicBezTo>
                  <a:cubicBezTo>
                    <a:pt x="270" y="20"/>
                    <a:pt x="272" y="20"/>
                    <a:pt x="273" y="20"/>
                  </a:cubicBezTo>
                  <a:cubicBezTo>
                    <a:pt x="274" y="20"/>
                    <a:pt x="276" y="20"/>
                    <a:pt x="279" y="20"/>
                  </a:cubicBezTo>
                  <a:cubicBezTo>
                    <a:pt x="285" y="12"/>
                    <a:pt x="290" y="5"/>
                    <a:pt x="295" y="0"/>
                  </a:cubicBezTo>
                  <a:cubicBezTo>
                    <a:pt x="296" y="0"/>
                    <a:pt x="296" y="0"/>
                    <a:pt x="296" y="0"/>
                  </a:cubicBezTo>
                  <a:cubicBezTo>
                    <a:pt x="296" y="0"/>
                    <a:pt x="304" y="4"/>
                    <a:pt x="318" y="12"/>
                  </a:cubicBezTo>
                  <a:cubicBezTo>
                    <a:pt x="319" y="13"/>
                    <a:pt x="319" y="13"/>
                    <a:pt x="319" y="14"/>
                  </a:cubicBezTo>
                  <a:cubicBezTo>
                    <a:pt x="319" y="17"/>
                    <a:pt x="316" y="25"/>
                    <a:pt x="310" y="38"/>
                  </a:cubicBezTo>
                  <a:cubicBezTo>
                    <a:pt x="312" y="41"/>
                    <a:pt x="313" y="44"/>
                    <a:pt x="315" y="47"/>
                  </a:cubicBezTo>
                  <a:cubicBezTo>
                    <a:pt x="333" y="49"/>
                    <a:pt x="342" y="51"/>
                    <a:pt x="342" y="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74" name="TextBox 73">
              <a:extLst>
                <a:ext uri="{FF2B5EF4-FFF2-40B4-BE49-F238E27FC236}">
                  <a16:creationId xmlns:a16="http://schemas.microsoft.com/office/drawing/2014/main" id="{B42D45DE-D416-7644-AAE0-F73947D6AE2B}"/>
                </a:ext>
              </a:extLst>
            </p:cNvPr>
            <p:cNvSpPr txBox="1"/>
            <p:nvPr/>
          </p:nvSpPr>
          <p:spPr>
            <a:xfrm>
              <a:off x="4839648" y="1743282"/>
              <a:ext cx="215730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Education </a:t>
              </a:r>
              <a:endParaRPr lang="en-US" dirty="0"/>
            </a:p>
          </p:txBody>
        </p:sp>
        <p:sp>
          <p:nvSpPr>
            <p:cNvPr id="75" name="TextBox 74">
              <a:extLst>
                <a:ext uri="{FF2B5EF4-FFF2-40B4-BE49-F238E27FC236}">
                  <a16:creationId xmlns:a16="http://schemas.microsoft.com/office/drawing/2014/main" id="{4858D190-C532-EC4E-8D06-63C6EF0CA43A}"/>
                </a:ext>
              </a:extLst>
            </p:cNvPr>
            <p:cNvSpPr txBox="1"/>
            <p:nvPr/>
          </p:nvSpPr>
          <p:spPr>
            <a:xfrm>
              <a:off x="4839648" y="2457658"/>
              <a:ext cx="2864177"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Health and Wellbeing </a:t>
              </a:r>
              <a:endParaRPr lang="en-US"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sp>
          <p:nvSpPr>
            <p:cNvPr id="77" name="TextBox 76">
              <a:extLst>
                <a:ext uri="{FF2B5EF4-FFF2-40B4-BE49-F238E27FC236}">
                  <a16:creationId xmlns:a16="http://schemas.microsoft.com/office/drawing/2014/main" id="{EE234E25-EE5F-2B44-9A96-C1D612A03359}"/>
                </a:ext>
              </a:extLst>
            </p:cNvPr>
            <p:cNvSpPr txBox="1"/>
            <p:nvPr/>
          </p:nvSpPr>
          <p:spPr>
            <a:xfrm>
              <a:off x="4811038" y="3874644"/>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Enabling Environment</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6563958" y="1159445"/>
            <a:ext cx="4403481" cy="3416320"/>
          </a:xfrm>
          <a:prstGeom prst="rect">
            <a:avLst/>
          </a:prstGeom>
          <a:noFill/>
        </p:spPr>
        <p:txBody>
          <a:bodyPr wrap="square">
            <a:spAutoFit/>
          </a:bodyPr>
          <a:lstStyle/>
          <a:p>
            <a:pPr algn="just"/>
            <a:r>
              <a:rPr lang="en-US" sz="1600" b="1" dirty="0">
                <a:latin typeface=""/>
              </a:rPr>
              <a:t>Study: </a:t>
            </a:r>
            <a:r>
              <a:rPr lang="en-US" sz="1600" dirty="0">
                <a:latin typeface=""/>
              </a:rPr>
              <a:t>The changing nature of work and economic refinement of the world today require societies to understand gender inclusion in human capital measurements.</a:t>
            </a:r>
          </a:p>
          <a:p>
            <a:pPr algn="just"/>
            <a:endParaRPr lang="en-US" sz="1600" dirty="0">
              <a:latin typeface=""/>
            </a:endParaRPr>
          </a:p>
          <a:p>
            <a:pPr algn="just"/>
            <a:r>
              <a:rPr lang="en-US" sz="1600" dirty="0">
                <a:latin typeface=""/>
              </a:rPr>
              <a:t>We assessed quantifiable indicators form the workforce dimension of the index applying the Pearson correlation measure with a coefficient value range from -1 to +1. </a:t>
            </a:r>
          </a:p>
          <a:p>
            <a:endParaRPr lang="en-US" dirty="0"/>
          </a:p>
          <a:p>
            <a:endParaRPr lang="en-US" dirty="0"/>
          </a:p>
          <a:p>
            <a:endParaRPr lang="en-US" sz="1800" b="1" dirty="0">
              <a:latin typeface="Open Sans" panose="020B0606030504020204" pitchFamily="34" charset="0"/>
            </a:endParaRPr>
          </a:p>
          <a:p>
            <a:endParaRPr lang="en-US" sz="1800" b="1" dirty="0">
              <a:latin typeface="Open Sans" panose="020B0606030504020204" pitchFamily="34" charset="0"/>
            </a:endParaRPr>
          </a:p>
        </p:txBody>
      </p:sp>
    </p:spTree>
    <p:extLst>
      <p:ext uri="{BB962C8B-B14F-4D97-AF65-F5344CB8AC3E}">
        <p14:creationId xmlns:p14="http://schemas.microsoft.com/office/powerpoint/2010/main" val="398368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29793" y="1002645"/>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43878" y="173013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0" name="TextBox 19">
            <a:extLst>
              <a:ext uri="{FF2B5EF4-FFF2-40B4-BE49-F238E27FC236}">
                <a16:creationId xmlns:a16="http://schemas.microsoft.com/office/drawing/2014/main" id="{FC85179E-A7AC-9C4C-B1F3-BAF0BC0D318E}"/>
              </a:ext>
            </a:extLst>
          </p:cNvPr>
          <p:cNvSpPr txBox="1"/>
          <p:nvPr/>
        </p:nvSpPr>
        <p:spPr>
          <a:xfrm>
            <a:off x="843878" y="2198384"/>
            <a:ext cx="5142585" cy="646331"/>
          </a:xfrm>
          <a:prstGeom prst="rect">
            <a:avLst/>
          </a:prstGeom>
          <a:noFill/>
        </p:spPr>
        <p:txBody>
          <a:bodyPr wrap="square">
            <a:spAutoFit/>
          </a:bodyPr>
          <a:lstStyle/>
          <a:p>
            <a:r>
              <a:rPr lang="en-US" b="1" dirty="0">
                <a:latin typeface=""/>
              </a:rPr>
              <a:t>Is female labor participation related to a Human Capital Index (HCI) over 0.5?</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pic>
        <p:nvPicPr>
          <p:cNvPr id="4" name="Picture 3">
            <a:extLst>
              <a:ext uri="{FF2B5EF4-FFF2-40B4-BE49-F238E27FC236}">
                <a16:creationId xmlns:a16="http://schemas.microsoft.com/office/drawing/2014/main" id="{79DBF664-9878-3748-B698-990D4AF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463" y="1691129"/>
            <a:ext cx="5622964" cy="4235480"/>
          </a:xfrm>
          <a:prstGeom prst="rect">
            <a:avLst/>
          </a:prstGeom>
          <a:ln>
            <a:noFill/>
          </a:ln>
        </p:spPr>
      </p:pic>
      <p:sp>
        <p:nvSpPr>
          <p:cNvPr id="30" name="TextBox 29">
            <a:extLst>
              <a:ext uri="{FF2B5EF4-FFF2-40B4-BE49-F238E27FC236}">
                <a16:creationId xmlns:a16="http://schemas.microsoft.com/office/drawing/2014/main" id="{48914106-E4CB-494C-AAA1-3866256A56F4}"/>
              </a:ext>
            </a:extLst>
          </p:cNvPr>
          <p:cNvSpPr txBox="1"/>
          <p:nvPr/>
        </p:nvSpPr>
        <p:spPr>
          <a:xfrm>
            <a:off x="884055" y="3252600"/>
            <a:ext cx="4672936" cy="2339102"/>
          </a:xfrm>
          <a:prstGeom prst="rect">
            <a:avLst/>
          </a:prstGeom>
          <a:noFill/>
        </p:spPr>
        <p:txBody>
          <a:bodyPr wrap="square">
            <a:spAutoFit/>
          </a:bodyPr>
          <a:lstStyle/>
          <a:p>
            <a:pPr marL="285750" indent="-285750" algn="just">
              <a:buFont typeface="Wingdings" pitchFamily="2" charset="2"/>
              <a:buChar char="Ø"/>
            </a:pPr>
            <a:r>
              <a:rPr lang="en-US" dirty="0">
                <a:latin typeface=""/>
              </a:rPr>
              <a:t> </a:t>
            </a:r>
            <a:r>
              <a:rPr lang="en-US" sz="1600" dirty="0">
                <a:latin typeface=""/>
              </a:rPr>
              <a:t>We found a positive up hill correlation of 0.66 between female labor participation of women 15 to 64 years of age and HCI.  </a:t>
            </a:r>
          </a:p>
          <a:p>
            <a:pPr marL="285750" indent="-285750" algn="just">
              <a:buFont typeface="Wingdings" pitchFamily="2" charset="2"/>
              <a:buChar char="Ø"/>
            </a:pPr>
            <a:r>
              <a:rPr lang="en-US" sz="1600" dirty="0">
                <a:latin typeface=""/>
              </a:rPr>
              <a:t>Further analysis is needed to understand the relationship since the variables may be conditioned by each other but not related.  Female labor force participation is measuring economically activity women in 2018 and HCI predicts human capacity. </a:t>
            </a:r>
          </a:p>
        </p:txBody>
      </p:sp>
    </p:spTree>
    <p:extLst>
      <p:ext uri="{BB962C8B-B14F-4D97-AF65-F5344CB8AC3E}">
        <p14:creationId xmlns:p14="http://schemas.microsoft.com/office/powerpoint/2010/main" val="20859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29793" y="1002645"/>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43878" y="173013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
        <p:nvSpPr>
          <p:cNvPr id="25" name="TextBox 24">
            <a:extLst>
              <a:ext uri="{FF2B5EF4-FFF2-40B4-BE49-F238E27FC236}">
                <a16:creationId xmlns:a16="http://schemas.microsoft.com/office/drawing/2014/main" id="{FBE1D9DF-60F5-5945-8CA7-9490A46FCD35}"/>
              </a:ext>
            </a:extLst>
          </p:cNvPr>
          <p:cNvSpPr txBox="1"/>
          <p:nvPr/>
        </p:nvSpPr>
        <p:spPr>
          <a:xfrm>
            <a:off x="3772815" y="1591632"/>
            <a:ext cx="5252122" cy="646331"/>
          </a:xfrm>
          <a:prstGeom prst="rect">
            <a:avLst/>
          </a:prstGeom>
          <a:noFill/>
        </p:spPr>
        <p:txBody>
          <a:bodyPr wrap="square">
            <a:spAutoFit/>
          </a:bodyPr>
          <a:lstStyle/>
          <a:p>
            <a:r>
              <a:rPr lang="en-US" b="1" dirty="0"/>
              <a:t>What is impact of labor sectors (agriculture, industry, services) on HCI ?</a:t>
            </a:r>
          </a:p>
        </p:txBody>
      </p:sp>
      <p:pic>
        <p:nvPicPr>
          <p:cNvPr id="12" name="Picture 11">
            <a:extLst>
              <a:ext uri="{FF2B5EF4-FFF2-40B4-BE49-F238E27FC236}">
                <a16:creationId xmlns:a16="http://schemas.microsoft.com/office/drawing/2014/main" id="{E6C96FD0-D5B7-2E43-B6DB-C452468AF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408" y="2292384"/>
            <a:ext cx="3673935" cy="2886051"/>
          </a:xfrm>
          <a:prstGeom prst="rect">
            <a:avLst/>
          </a:prstGeom>
        </p:spPr>
      </p:pic>
      <p:pic>
        <p:nvPicPr>
          <p:cNvPr id="14" name="Picture 13">
            <a:extLst>
              <a:ext uri="{FF2B5EF4-FFF2-40B4-BE49-F238E27FC236}">
                <a16:creationId xmlns:a16="http://schemas.microsoft.com/office/drawing/2014/main" id="{C56C6123-4F44-2A41-99BE-82B8D0869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69" y="2321757"/>
            <a:ext cx="3673935" cy="3100697"/>
          </a:xfrm>
          <a:prstGeom prst="rect">
            <a:avLst/>
          </a:prstGeom>
        </p:spPr>
      </p:pic>
      <p:pic>
        <p:nvPicPr>
          <p:cNvPr id="16" name="Picture 15">
            <a:extLst>
              <a:ext uri="{FF2B5EF4-FFF2-40B4-BE49-F238E27FC236}">
                <a16:creationId xmlns:a16="http://schemas.microsoft.com/office/drawing/2014/main" id="{D39DB065-13BA-5547-9E53-EB31CFD64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8725" y="2272323"/>
            <a:ext cx="3532181" cy="2886051"/>
          </a:xfrm>
          <a:prstGeom prst="rect">
            <a:avLst/>
          </a:prstGeom>
          <a:ln>
            <a:solidFill>
              <a:srgbClr val="00B050"/>
            </a:solidFill>
          </a:ln>
          <a:effectLst>
            <a:outerShdw blurRad="50800" dist="50800" dir="5400000" sx="106000" sy="106000" algn="ctr" rotWithShape="0">
              <a:srgbClr val="00B050"/>
            </a:outerShdw>
          </a:effectLst>
        </p:spPr>
      </p:pic>
      <p:sp>
        <p:nvSpPr>
          <p:cNvPr id="27" name="TextBox 26">
            <a:extLst>
              <a:ext uri="{FF2B5EF4-FFF2-40B4-BE49-F238E27FC236}">
                <a16:creationId xmlns:a16="http://schemas.microsoft.com/office/drawing/2014/main" id="{18EFB744-18D1-A34E-9647-D94B202105C9}"/>
              </a:ext>
            </a:extLst>
          </p:cNvPr>
          <p:cNvSpPr txBox="1"/>
          <p:nvPr/>
        </p:nvSpPr>
        <p:spPr>
          <a:xfrm>
            <a:off x="544115" y="5445520"/>
            <a:ext cx="10421871" cy="1477328"/>
          </a:xfrm>
          <a:prstGeom prst="rect">
            <a:avLst/>
          </a:prstGeom>
          <a:noFill/>
        </p:spPr>
        <p:txBody>
          <a:bodyPr wrap="square">
            <a:spAutoFit/>
          </a:bodyPr>
          <a:lstStyle/>
          <a:p>
            <a:pPr marL="285750" indent="-285750">
              <a:buFont typeface="Wingdings" pitchFamily="2" charset="2"/>
              <a:buChar char="Ø"/>
            </a:pPr>
            <a:r>
              <a:rPr lang="en-US" dirty="0"/>
              <a:t>We found a negative down hill correlation between employment in agriculture and industry sectors in relation to HCI. </a:t>
            </a:r>
          </a:p>
          <a:p>
            <a:pPr marL="285750" indent="-285750">
              <a:buFont typeface="Wingdings" pitchFamily="2" charset="2"/>
              <a:buChar char="Ø"/>
            </a:pPr>
            <a:r>
              <a:rPr lang="en-US" dirty="0"/>
              <a:t>Employment in the service sector has a positive up hill correlation of 0.5 to HCI.  Illustrating the dynamic nature of the Human Capital Index and how it relates to shifts in economic activities. </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37671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FCD-3F8B-8445-BB44-6C62CC0B74D2}"/>
              </a:ext>
            </a:extLst>
          </p:cNvPr>
          <p:cNvSpPr>
            <a:spLocks noGrp="1"/>
          </p:cNvSpPr>
          <p:nvPr>
            <p:ph type="title"/>
          </p:nvPr>
        </p:nvSpPr>
        <p:spPr>
          <a:xfrm>
            <a:off x="7586337" y="457200"/>
            <a:ext cx="3932237" cy="1437701"/>
          </a:xfrm>
        </p:spPr>
        <p:txBody>
          <a:bodyPr>
            <a:normAutofit/>
          </a:bodyPr>
          <a:lstStyle/>
          <a:p>
            <a:r>
              <a:rPr lang="en-US" sz="2800" b="1" dirty="0"/>
              <a:t>Comparing GDP and labor force participation</a:t>
            </a:r>
          </a:p>
        </p:txBody>
      </p:sp>
      <p:sp>
        <p:nvSpPr>
          <p:cNvPr id="4" name="Text Placeholder 3">
            <a:extLst>
              <a:ext uri="{FF2B5EF4-FFF2-40B4-BE49-F238E27FC236}">
                <a16:creationId xmlns:a16="http://schemas.microsoft.com/office/drawing/2014/main" id="{469DF04F-5F76-254A-8409-F30224871EC8}"/>
              </a:ext>
            </a:extLst>
          </p:cNvPr>
          <p:cNvSpPr>
            <a:spLocks noGrp="1"/>
          </p:cNvSpPr>
          <p:nvPr>
            <p:ph type="body" sz="half" idx="2"/>
          </p:nvPr>
        </p:nvSpPr>
        <p:spPr>
          <a:xfrm>
            <a:off x="7586337" y="2076680"/>
            <a:ext cx="3932237" cy="3811588"/>
          </a:xfrm>
        </p:spPr>
        <p:txBody>
          <a:bodyPr>
            <a:normAutofit lnSpcReduction="10000"/>
          </a:bodyPr>
          <a:lstStyle/>
          <a:p>
            <a:pPr marL="285750" indent="-285750">
              <a:buFont typeface="Arial" panose="020B0604020202020204" pitchFamily="34" charset="0"/>
              <a:buChar char="•"/>
            </a:pPr>
            <a:r>
              <a:rPr lang="en-US" dirty="0"/>
              <a:t>We sought to discover whether there was a correlation between gender gap in labor force participation and overall economic performance in that country. </a:t>
            </a:r>
          </a:p>
          <a:p>
            <a:pPr marL="285750" indent="-285750">
              <a:buFont typeface="Arial" panose="020B0604020202020204" pitchFamily="34" charset="0"/>
              <a:buChar char="•"/>
            </a:pPr>
            <a:r>
              <a:rPr lang="en-US" dirty="0"/>
              <a:t>We measured the difference between female and male participation rates and GDP per capita based on purchasing power parity.</a:t>
            </a:r>
          </a:p>
          <a:p>
            <a:pPr marL="285750" indent="-285750">
              <a:buFont typeface="Arial" panose="020B0604020202020204" pitchFamily="34" charset="0"/>
              <a:buChar char="•"/>
            </a:pPr>
            <a:r>
              <a:rPr lang="en-US" dirty="0"/>
              <a:t>We found that there was no linear correlation (R Value -0.28) for the countries examined.</a:t>
            </a:r>
          </a:p>
          <a:p>
            <a:pPr marL="285750" indent="-285750">
              <a:buFont typeface="Arial" panose="020B0604020202020204" pitchFamily="34" charset="0"/>
              <a:buChar char="•"/>
            </a:pPr>
            <a:r>
              <a:rPr lang="en-US" dirty="0"/>
              <a:t>We suspect that because only 18 countries were included that our sample size may have been too small and included too many outliers to detect a correlation. (P Value 0.25)</a:t>
            </a:r>
          </a:p>
          <a:p>
            <a:pPr marL="285750" indent="-285750">
              <a:buFont typeface="Arial" panose="020B0604020202020204" pitchFamily="34" charset="0"/>
              <a:buChar char="•"/>
            </a:pPr>
            <a:endParaRPr lang="en-US" dirty="0"/>
          </a:p>
        </p:txBody>
      </p:sp>
      <p:pic>
        <p:nvPicPr>
          <p:cNvPr id="5" name="Picture 4" descr="Chart, scatter chart&#10;&#10;Description automatically generated">
            <a:extLst>
              <a:ext uri="{FF2B5EF4-FFF2-40B4-BE49-F238E27FC236}">
                <a16:creationId xmlns:a16="http://schemas.microsoft.com/office/drawing/2014/main" id="{14FBE0EA-EC7F-E547-828A-4A18B651A886}"/>
              </a:ext>
            </a:extLst>
          </p:cNvPr>
          <p:cNvPicPr>
            <a:picLocks noChangeAspect="1"/>
          </p:cNvPicPr>
          <p:nvPr/>
        </p:nvPicPr>
        <p:blipFill rotWithShape="1">
          <a:blip r:embed="rId2"/>
          <a:srcRect b="2015"/>
          <a:stretch/>
        </p:blipFill>
        <p:spPr>
          <a:xfrm>
            <a:off x="752265" y="1044126"/>
            <a:ext cx="6400054" cy="4673628"/>
          </a:xfrm>
          <a:prstGeom prst="rect">
            <a:avLst/>
          </a:prstGeom>
        </p:spPr>
      </p:pic>
    </p:spTree>
    <p:extLst>
      <p:ext uri="{BB962C8B-B14F-4D97-AF65-F5344CB8AC3E}">
        <p14:creationId xmlns:p14="http://schemas.microsoft.com/office/powerpoint/2010/main" val="190378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420</TotalTime>
  <Words>595</Words>
  <Application>Microsoft Office PowerPoint</Application>
  <PresentationFormat>Widescreen</PresentationFormat>
  <Paragraphs>64</Paragraphs>
  <Slides>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Franklin Gothic Book</vt:lpstr>
      <vt:lpstr>Open Sans</vt:lpstr>
      <vt:lpstr>Segoe UI</vt:lpstr>
      <vt:lpstr>Slack-Lato</vt:lpstr>
      <vt:lpstr>Wingdings</vt:lpstr>
      <vt:lpstr>Office Theme</vt:lpstr>
      <vt:lpstr>Global Gender Equality</vt:lpstr>
      <vt:lpstr>Gender Statistics, The World Bank  Source: World Bank Data API</vt:lpstr>
      <vt:lpstr>PowerPoint Presentation</vt:lpstr>
      <vt:lpstr>  </vt:lpstr>
      <vt:lpstr>  </vt:lpstr>
      <vt:lpstr>  </vt:lpstr>
      <vt:lpstr>Comparing GDP and labor force participation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Katherine Harris</dc:creator>
  <cp:lastModifiedBy>Katherine Harris</cp:lastModifiedBy>
  <cp:revision>6</cp:revision>
  <dcterms:created xsi:type="dcterms:W3CDTF">2022-02-05T16:17:14Z</dcterms:created>
  <dcterms:modified xsi:type="dcterms:W3CDTF">2022-02-06T15:34:19Z</dcterms:modified>
</cp:coreProperties>
</file>