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handoutMasterIdLst>
    <p:handoutMasterId r:id="rId20"/>
  </p:handoutMasterIdLst>
  <p:sldIdLst>
    <p:sldId id="256" r:id="rId2"/>
    <p:sldId id="268" r:id="rId3"/>
    <p:sldId id="269" r:id="rId4"/>
    <p:sldId id="273" r:id="rId5"/>
    <p:sldId id="274" r:id="rId6"/>
    <p:sldId id="275" r:id="rId7"/>
    <p:sldId id="257" r:id="rId8"/>
    <p:sldId id="278" r:id="rId9"/>
    <p:sldId id="280" r:id="rId10"/>
    <p:sldId id="281" r:id="rId11"/>
    <p:sldId id="277" r:id="rId12"/>
    <p:sldId id="260" r:id="rId13"/>
    <p:sldId id="265" r:id="rId14"/>
    <p:sldId id="279" r:id="rId15"/>
    <p:sldId id="264" r:id="rId16"/>
    <p:sldId id="267"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CC00"/>
    <a:srgbClr val="4471C4"/>
    <a:srgbClr val="11698D"/>
    <a:srgbClr val="CEC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5" autoAdjust="0"/>
    <p:restoredTop sz="94906" autoAdjust="0"/>
  </p:normalViewPr>
  <p:slideViewPr>
    <p:cSldViewPr snapToGrid="0">
      <p:cViewPr varScale="1">
        <p:scale>
          <a:sx n="95" d="100"/>
          <a:sy n="95" d="100"/>
        </p:scale>
        <p:origin x="1176"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2/8/2022</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00955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599190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167942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ECF21A4-E71B-4D3A-AF45-E989C23A7BB1}" type="datetimeFigureOut">
              <a:rPr lang="en-US" smtClean="0"/>
              <a:t>2/8/2022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57541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7535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27939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6AF1B4E-90EC-4A51-B6E5-B702C054ECB0}"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19310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0304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51618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96308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12858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ECF21A4-E71B-4D3A-AF45-E989C23A7BB1}" type="datetimeFigureOut">
              <a:rPr lang="en-US" smtClean="0"/>
              <a:t>2/8/2022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8993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69453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ECF21A4-E71B-4D3A-AF45-E989C23A7BB1}" type="datetimeFigureOut">
              <a:rPr lang="en-US" smtClean="0"/>
              <a:t>2/8/2022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6719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978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8995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267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3462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0871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07855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CF21A4-E71B-4D3A-AF45-E989C23A7BB1}" type="datetimeFigureOut">
              <a:rPr lang="en-US" smtClean="0"/>
              <a:t>2/8/2022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54332257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www.google.com/search?client=firefox-b-1-d&amp;sxsrf=APq-WBviszqhWbD8-5zDZcn4Gn0J1yJIFw:1644299910204&amp;q=How+is+unemployment+calculated+in+a+country?&amp;tbm=isch&amp;source=iu&amp;ictx=1&amp;vet=1&amp;fir=bv8vz8SUKbWtEM%252C-bgpqEvb3v9ENM%252C_&amp;usg=AI4_-kR09hOtElLyh0S_d2_xoufS44pmsQ&amp;sa=X&amp;ved=2ahUKEwjXybTAtu_1AhXtlIkEHQuyCCcQ9QF6BAgYEAE#imgrc=bv8vz8SUKbWtE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8.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Gender equality concept">
            <a:extLst>
              <a:ext uri="{FF2B5EF4-FFF2-40B4-BE49-F238E27FC236}">
                <a16:creationId xmlns:a16="http://schemas.microsoft.com/office/drawing/2014/main" id="{CCC1D68D-C48E-4D65-A2DD-4CD3AACB4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113" y="492125"/>
            <a:ext cx="6421438" cy="4257675"/>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8113" y="4819650"/>
            <a:ext cx="1550988" cy="1550988"/>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42125" y="4819650"/>
            <a:ext cx="1550988" cy="1550988"/>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64550" y="4819650"/>
            <a:ext cx="1550988" cy="1550988"/>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88563" y="4819650"/>
            <a:ext cx="1550988" cy="1550988"/>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74237" y="690428"/>
            <a:ext cx="3657600" cy="1848713"/>
          </a:xfrm>
        </p:spPr>
        <p:txBody>
          <a:bodyPr>
            <a:normAutofit fontScale="90000"/>
          </a:bodyPr>
          <a:lstStyle/>
          <a:p>
            <a:r>
              <a:rPr lang="en-US" sz="4800" dirty="0">
                <a:solidFill>
                  <a:srgbClr val="FFFFFF"/>
                </a:solidFill>
                <a:latin typeface="Franklin Gothic Book" panose="020B0503020102020204" pitchFamily="34" charset="0"/>
                <a:cs typeface="Segoe UI" panose="020B0502040204020203" pitchFamily="34" charset="0"/>
              </a:rPr>
              <a:t>Global Gender Equality</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21093" y="4170500"/>
            <a:ext cx="3510743" cy="1848705"/>
          </a:xfrm>
        </p:spPr>
        <p:txBody>
          <a:bodyPr>
            <a:normAutofit/>
          </a:bodyPr>
          <a:lstStyle/>
          <a:p>
            <a:r>
              <a:rPr lang="en-US" sz="1600" b="0" i="0" dirty="0">
                <a:solidFill>
                  <a:schemeClr val="bg1"/>
                </a:solidFill>
                <a:effectLst/>
                <a:latin typeface="Slack-Lato"/>
              </a:rPr>
              <a:t>A comparison study of gender equality and </a:t>
            </a:r>
            <a:r>
              <a:rPr lang="en-US" sz="1600" dirty="0">
                <a:solidFill>
                  <a:schemeClr val="bg1"/>
                </a:solidFill>
                <a:latin typeface="Slack-Lato"/>
              </a:rPr>
              <a:t>work between a </a:t>
            </a:r>
            <a:r>
              <a:rPr lang="en-US" sz="1600" b="0" i="0" dirty="0">
                <a:solidFill>
                  <a:schemeClr val="bg1"/>
                </a:solidFill>
                <a:effectLst/>
                <a:latin typeface="Slack-Lato"/>
              </a:rPr>
              <a:t>selection of  countries in all regions of the world based on employment and world development indicators from the World Bank Datasets</a:t>
            </a:r>
            <a:endParaRPr lang="en-US" sz="2000"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32239897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ar chart, histogram&#10;&#10;Description automatically generated">
            <a:extLst>
              <a:ext uri="{FF2B5EF4-FFF2-40B4-BE49-F238E27FC236}">
                <a16:creationId xmlns:a16="http://schemas.microsoft.com/office/drawing/2014/main" id="{C771DE03-8774-44CB-8CE7-E6A9D9254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167" y="760287"/>
            <a:ext cx="5018070" cy="5018070"/>
          </a:xfrm>
          <a:prstGeom prst="rect">
            <a:avLst/>
          </a:prstGeom>
        </p:spPr>
      </p:pic>
      <p:sp>
        <p:nvSpPr>
          <p:cNvPr id="7" name="TextBox 6">
            <a:extLst>
              <a:ext uri="{FF2B5EF4-FFF2-40B4-BE49-F238E27FC236}">
                <a16:creationId xmlns:a16="http://schemas.microsoft.com/office/drawing/2014/main" id="{1B385722-2886-499B-BE9B-0E39152E051E}"/>
              </a:ext>
            </a:extLst>
          </p:cNvPr>
          <p:cNvSpPr txBox="1"/>
          <p:nvPr/>
        </p:nvSpPr>
        <p:spPr>
          <a:xfrm>
            <a:off x="667820" y="3429000"/>
            <a:ext cx="3090264" cy="369332"/>
          </a:xfrm>
          <a:prstGeom prst="rect">
            <a:avLst/>
          </a:prstGeom>
          <a:noFill/>
        </p:spPr>
        <p:txBody>
          <a:bodyPr wrap="square" rtlCol="0">
            <a:spAutoFit/>
          </a:bodyPr>
          <a:lstStyle/>
          <a:p>
            <a:r>
              <a:rPr lang="en-US" dirty="0">
                <a:latin typeface="Bahnschrift SemiBold" panose="020B0502040204020203" pitchFamily="34" charset="0"/>
              </a:rPr>
              <a:t>Correlation  = 0.99368</a:t>
            </a:r>
          </a:p>
        </p:txBody>
      </p:sp>
      <p:sp>
        <p:nvSpPr>
          <p:cNvPr id="8" name="TextBox 7">
            <a:extLst>
              <a:ext uri="{FF2B5EF4-FFF2-40B4-BE49-F238E27FC236}">
                <a16:creationId xmlns:a16="http://schemas.microsoft.com/office/drawing/2014/main" id="{6862A336-B35A-4A92-ACA4-919B08607D78}"/>
              </a:ext>
            </a:extLst>
          </p:cNvPr>
          <p:cNvSpPr txBox="1"/>
          <p:nvPr/>
        </p:nvSpPr>
        <p:spPr>
          <a:xfrm>
            <a:off x="494882" y="1779787"/>
            <a:ext cx="3996731" cy="830997"/>
          </a:xfrm>
          <a:prstGeom prst="rect">
            <a:avLst/>
          </a:prstGeom>
          <a:noFill/>
        </p:spPr>
        <p:txBody>
          <a:bodyPr wrap="square">
            <a:spAutoFit/>
          </a:bodyPr>
          <a:lstStyle/>
          <a:p>
            <a:r>
              <a:rPr lang="en-US" sz="2400" b="1" dirty="0">
                <a:latin typeface="Bahnschrift SemiBold" panose="020B0502040204020203" pitchFamily="34" charset="0"/>
              </a:rPr>
              <a:t>Logarithm gender statistical data, year 2018</a:t>
            </a:r>
          </a:p>
        </p:txBody>
      </p:sp>
      <p:sp>
        <p:nvSpPr>
          <p:cNvPr id="9" name="TextBox 8">
            <a:extLst>
              <a:ext uri="{FF2B5EF4-FFF2-40B4-BE49-F238E27FC236}">
                <a16:creationId xmlns:a16="http://schemas.microsoft.com/office/drawing/2014/main" id="{6ABFAEDF-F283-4703-AAFB-CB71ED3C6315}"/>
              </a:ext>
            </a:extLst>
          </p:cNvPr>
          <p:cNvSpPr txBox="1"/>
          <p:nvPr/>
        </p:nvSpPr>
        <p:spPr>
          <a:xfrm>
            <a:off x="2461846" y="4561952"/>
            <a:ext cx="2210638" cy="1754326"/>
          </a:xfrm>
          <a:prstGeom prst="rect">
            <a:avLst/>
          </a:prstGeom>
          <a:noFill/>
        </p:spPr>
        <p:txBody>
          <a:bodyPr wrap="square" rtlCol="0">
            <a:spAutoFit/>
          </a:bodyPr>
          <a:lstStyle/>
          <a:p>
            <a:r>
              <a:rPr lang="en-US" b="1" dirty="0">
                <a:latin typeface="Bahnschrift SemiBold" panose="020B0502040204020203" pitchFamily="34" charset="0"/>
              </a:rPr>
              <a:t>By converting data to logarithm we can demonstrate  that female to male ratio is indeed the same.</a:t>
            </a:r>
          </a:p>
        </p:txBody>
      </p:sp>
    </p:spTree>
    <p:extLst>
      <p:ext uri="{BB962C8B-B14F-4D97-AF65-F5344CB8AC3E}">
        <p14:creationId xmlns:p14="http://schemas.microsoft.com/office/powerpoint/2010/main" val="229146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how unemployment is counted in MENA countries?">
            <a:hlinkClick r:id="rId2"/>
            <a:extLst>
              <a:ext uri="{FF2B5EF4-FFF2-40B4-BE49-F238E27FC236}">
                <a16:creationId xmlns:a16="http://schemas.microsoft.com/office/drawing/2014/main" id="{4C38C7C5-2E19-4615-9D43-1DDF116BD0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2903786"/>
            <a:ext cx="4802469" cy="26956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0656724-59D9-4F16-9C5A-62B0FF235D3E}"/>
              </a:ext>
            </a:extLst>
          </p:cNvPr>
          <p:cNvSpPr>
            <a:spLocks noGrp="1"/>
          </p:cNvSpPr>
          <p:nvPr>
            <p:ph type="title"/>
          </p:nvPr>
        </p:nvSpPr>
        <p:spPr>
          <a:xfrm>
            <a:off x="838200" y="365125"/>
            <a:ext cx="5149646" cy="1325563"/>
          </a:xfrm>
        </p:spPr>
        <p:txBody>
          <a:bodyPr>
            <a:normAutofit/>
          </a:bodyPr>
          <a:lstStyle/>
          <a:p>
            <a:pPr algn="ctr"/>
            <a:r>
              <a:rPr lang="en-US" sz="3200" dirty="0">
                <a:latin typeface="Bahnschrift SemiBold" panose="020B0502040204020203" pitchFamily="34" charset="0"/>
              </a:rPr>
              <a:t>Unemployment Trends around the world</a:t>
            </a:r>
          </a:p>
        </p:txBody>
      </p:sp>
      <p:sp>
        <p:nvSpPr>
          <p:cNvPr id="4" name="Rectangle 1">
            <a:extLst>
              <a:ext uri="{FF2B5EF4-FFF2-40B4-BE49-F238E27FC236}">
                <a16:creationId xmlns:a16="http://schemas.microsoft.com/office/drawing/2014/main" id="{9CC2A4BA-1971-4AC9-A166-8CF2E9F42C86}"/>
              </a:ext>
            </a:extLst>
          </p:cNvPr>
          <p:cNvSpPr>
            <a:spLocks noChangeArrowheads="1"/>
          </p:cNvSpPr>
          <p:nvPr/>
        </p:nvSpPr>
        <p:spPr bwMode="auto">
          <a:xfrm>
            <a:off x="252258" y="1900423"/>
            <a:ext cx="541511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lang="en-US" altLang="en-US" sz="2000" b="1" dirty="0"/>
              <a:t>T</a:t>
            </a:r>
            <a:r>
              <a:rPr kumimoji="0" lang="en-US" altLang="en-US" sz="2000" b="1" i="0" u="none" strike="noStrike" cap="none" normalizeH="0" baseline="0" dirty="0">
                <a:ln>
                  <a:noFill/>
                </a:ln>
                <a:solidFill>
                  <a:schemeClr val="tx1"/>
                </a:solidFill>
                <a:effectLst/>
              </a:rPr>
              <a:t>he unemployment rate is calculated by dividing</a:t>
            </a:r>
            <a:r>
              <a:rPr kumimoji="0" lang="en-US" altLang="en-US" sz="2000" b="1" i="0" u="none" strike="noStrike" cap="none" normalizeH="0" dirty="0">
                <a:ln>
                  <a:noFill/>
                </a:ln>
                <a:solidFill>
                  <a:schemeClr val="tx1"/>
                </a:solidFill>
                <a:effectLst/>
              </a:rPr>
              <a:t> </a:t>
            </a:r>
            <a:r>
              <a:rPr kumimoji="0" lang="en-US" altLang="en-US" sz="2000" b="1" i="0" u="none" strike="noStrike" cap="none" normalizeH="0" baseline="0" dirty="0">
                <a:ln>
                  <a:noFill/>
                </a:ln>
                <a:solidFill>
                  <a:schemeClr val="tx1"/>
                </a:solidFill>
                <a:effectLst/>
              </a:rPr>
              <a:t>the number of unemployed people by the total number in the labor force, then multiplying by 100</a:t>
            </a:r>
          </a:p>
        </p:txBody>
      </p:sp>
      <p:sp>
        <p:nvSpPr>
          <p:cNvPr id="5" name="TextBox 4">
            <a:extLst>
              <a:ext uri="{FF2B5EF4-FFF2-40B4-BE49-F238E27FC236}">
                <a16:creationId xmlns:a16="http://schemas.microsoft.com/office/drawing/2014/main" id="{62AEF99A-5FE2-4B28-9144-86FCEAEC9C15}"/>
              </a:ext>
            </a:extLst>
          </p:cNvPr>
          <p:cNvSpPr txBox="1"/>
          <p:nvPr/>
        </p:nvSpPr>
        <p:spPr>
          <a:xfrm>
            <a:off x="7929661" y="638175"/>
            <a:ext cx="3424138" cy="1477328"/>
          </a:xfrm>
          <a:prstGeom prst="rect">
            <a:avLst/>
          </a:prstGeom>
          <a:noFill/>
        </p:spPr>
        <p:txBody>
          <a:bodyPr wrap="square" rtlCol="0">
            <a:spAutoFit/>
          </a:bodyPr>
          <a:lstStyle/>
          <a:p>
            <a:pPr algn="ctr"/>
            <a:r>
              <a:rPr kumimoji="0" lang="en-US" altLang="en-US" sz="1800" b="1" i="0" u="none" strike="noStrike" cap="none" normalizeH="0" baseline="0" dirty="0">
                <a:ln>
                  <a:noFill/>
                </a:ln>
                <a:solidFill>
                  <a:schemeClr val="bg1"/>
                </a:solidFill>
                <a:effectLst/>
                <a:latin typeface="Arial" panose="020B0604020202020204" pitchFamily="34" charset="0"/>
              </a:rPr>
              <a:t>Employed, Unemployed, and Out of the Labor Force Distribution of Adult Population (age 16 and older), 2016.</a:t>
            </a:r>
            <a:endParaRPr lang="en-US" b="1" dirty="0">
              <a:solidFill>
                <a:schemeClr val="bg1"/>
              </a:solidFill>
            </a:endParaRPr>
          </a:p>
        </p:txBody>
      </p:sp>
    </p:spTree>
    <p:extLst>
      <p:ext uri="{BB962C8B-B14F-4D97-AF65-F5344CB8AC3E}">
        <p14:creationId xmlns:p14="http://schemas.microsoft.com/office/powerpoint/2010/main" val="9165592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5B88-F7DF-4996-8807-692E0DC19813}"/>
              </a:ext>
            </a:extLst>
          </p:cNvPr>
          <p:cNvSpPr>
            <a:spLocks noGrp="1"/>
          </p:cNvSpPr>
          <p:nvPr>
            <p:ph type="title"/>
          </p:nvPr>
        </p:nvSpPr>
        <p:spPr>
          <a:xfrm>
            <a:off x="475488" y="2745736"/>
            <a:ext cx="3703320" cy="1366528"/>
          </a:xfrm>
          <a:solidFill>
            <a:srgbClr val="00CC99">
              <a:alpha val="49804"/>
            </a:srgbClr>
          </a:solidFill>
          <a:ln w="25400" cap="sq" cmpd="sng">
            <a:solidFill>
              <a:schemeClr val="bg1"/>
            </a:solidFill>
            <a:miter lim="800000"/>
          </a:ln>
        </p:spPr>
        <p:txBody>
          <a:bodyPr>
            <a:normAutofit/>
          </a:bodyPr>
          <a:lstStyle/>
          <a:p>
            <a:pPr algn="ctr"/>
            <a:r>
              <a:rPr lang="en-US" sz="3200" b="1" dirty="0">
                <a:effectLst/>
                <a:latin typeface="Arial" panose="020B0604020202020204" pitchFamily="34" charset="0"/>
              </a:rPr>
              <a:t>Definition of unemployed</a:t>
            </a:r>
            <a:endParaRPr lang="en-US" sz="3200" b="1" dirty="0"/>
          </a:p>
        </p:txBody>
      </p:sp>
      <p:sp>
        <p:nvSpPr>
          <p:cNvPr id="3" name="Content Placeholder 2">
            <a:extLst>
              <a:ext uri="{FF2B5EF4-FFF2-40B4-BE49-F238E27FC236}">
                <a16:creationId xmlns:a16="http://schemas.microsoft.com/office/drawing/2014/main" id="{DCC2E054-F4CF-4F74-87F9-AF8A350D8183}"/>
              </a:ext>
            </a:extLst>
          </p:cNvPr>
          <p:cNvSpPr>
            <a:spLocks noGrp="1"/>
          </p:cNvSpPr>
          <p:nvPr>
            <p:ph sz="half" idx="1"/>
          </p:nvPr>
        </p:nvSpPr>
        <p:spPr>
          <a:xfrm>
            <a:off x="5294377" y="640080"/>
            <a:ext cx="6049953" cy="2523854"/>
          </a:xfrm>
        </p:spPr>
        <p:txBody>
          <a:bodyPr anchor="b">
            <a:normAutofit lnSpcReduction="10000"/>
          </a:bodyPr>
          <a:lstStyle/>
          <a:p>
            <a:pPr marL="0" indent="0">
              <a:buNone/>
            </a:pPr>
            <a:r>
              <a:rPr lang="en-US" sz="1900" b="1" dirty="0">
                <a:latin typeface="Bahnschrift" panose="020B0502040204020203" pitchFamily="34" charset="0"/>
                <a:cs typeface="Aldhabi" panose="020B0604020202020204" pitchFamily="2" charset="-78"/>
              </a:rPr>
              <a:t>United States</a:t>
            </a:r>
          </a:p>
          <a:p>
            <a:pPr marL="0" indent="0">
              <a:buNone/>
            </a:pPr>
            <a:r>
              <a:rPr lang="en-US" sz="1900" b="1" dirty="0">
                <a:cs typeface="Aldhabi" panose="020B0604020202020204" pitchFamily="2" charset="-78"/>
              </a:rPr>
              <a:t>“</a:t>
            </a:r>
            <a:r>
              <a:rPr lang="en-US" sz="1900" b="1" dirty="0">
                <a:effectLst/>
                <a:cs typeface="Aldhabi" panose="020B0604020202020204" pitchFamily="2" charset="-78"/>
              </a:rPr>
              <a:t>People are classified as unemployed if they do not have a job, have actively looked for</a:t>
            </a:r>
            <a:br>
              <a:rPr lang="en-US" sz="1900" b="1" dirty="0">
                <a:cs typeface="Aldhabi" panose="020B0604020202020204" pitchFamily="2" charset="-78"/>
              </a:rPr>
            </a:br>
            <a:r>
              <a:rPr lang="en-US" sz="1900" b="1" dirty="0">
                <a:effectLst/>
                <a:cs typeface="Aldhabi" panose="020B0604020202020204" pitchFamily="2" charset="-78"/>
              </a:rPr>
              <a:t>work in the prior 4 weeks, and are currently available for work” </a:t>
            </a:r>
          </a:p>
          <a:p>
            <a:pPr marL="0" indent="0">
              <a:buNone/>
            </a:pPr>
            <a:r>
              <a:rPr lang="en-US" sz="1900" b="1" dirty="0"/>
              <a:t>“T</a:t>
            </a:r>
            <a:r>
              <a:rPr lang="en-US" sz="1900" b="1" dirty="0">
                <a:effectLst/>
              </a:rPr>
              <a:t>emporary layed off workers are counted as unemployed</a:t>
            </a:r>
            <a:br>
              <a:rPr lang="en-US" sz="1900" b="1" dirty="0"/>
            </a:br>
            <a:r>
              <a:rPr lang="en-US" sz="1900" b="1" dirty="0">
                <a:effectLst/>
              </a:rPr>
              <a:t>whether or not they have engaged in a specific job seeking activity”</a:t>
            </a:r>
          </a:p>
          <a:p>
            <a:pPr marL="457200" lvl="1" indent="0">
              <a:buNone/>
            </a:pPr>
            <a:endParaRPr lang="en-US" sz="1900" dirty="0"/>
          </a:p>
        </p:txBody>
      </p:sp>
      <p:sp>
        <p:nvSpPr>
          <p:cNvPr id="5" name="Content Placeholder 4">
            <a:extLst>
              <a:ext uri="{FF2B5EF4-FFF2-40B4-BE49-F238E27FC236}">
                <a16:creationId xmlns:a16="http://schemas.microsoft.com/office/drawing/2014/main" id="{9AA23C9B-21B4-435A-ADE2-3B71FEE159A0}"/>
              </a:ext>
            </a:extLst>
          </p:cNvPr>
          <p:cNvSpPr>
            <a:spLocks noGrp="1"/>
          </p:cNvSpPr>
          <p:nvPr>
            <p:ph sz="half" idx="2"/>
          </p:nvPr>
        </p:nvSpPr>
        <p:spPr>
          <a:xfrm>
            <a:off x="5294377" y="3671317"/>
            <a:ext cx="6059423" cy="2505646"/>
          </a:xfrm>
        </p:spPr>
        <p:txBody>
          <a:bodyPr>
            <a:normAutofit lnSpcReduction="10000"/>
          </a:bodyPr>
          <a:lstStyle/>
          <a:p>
            <a:pPr marL="0" indent="0">
              <a:buNone/>
            </a:pPr>
            <a:r>
              <a:rPr lang="en-US" sz="1900" b="1" dirty="0">
                <a:latin typeface="Bahnschrift SemiBold" panose="020B0502040204020203" pitchFamily="34" charset="0"/>
              </a:rPr>
              <a:t>Around the World</a:t>
            </a:r>
          </a:p>
          <a:p>
            <a:pPr marL="0" indent="0">
              <a:buNone/>
            </a:pPr>
            <a:endParaRPr lang="en-US" sz="1900" dirty="0">
              <a:latin typeface="Bahnschrift SemiBold" panose="020B0502040204020203" pitchFamily="34" charset="0"/>
            </a:endParaRPr>
          </a:p>
          <a:p>
            <a:pPr marL="0" indent="0">
              <a:buNone/>
            </a:pPr>
            <a:r>
              <a:rPr lang="en-US" sz="1900" b="1" dirty="0">
                <a:effectLst/>
              </a:rPr>
              <a:t>The International Labor Organization (ILO, 2013:56) defines unemployment as referring to persons of working age (defined as starting age 15 in. Egypt); who are “not in employment”; actively “seek employment”, is “available” for work.</a:t>
            </a:r>
          </a:p>
          <a:p>
            <a:endParaRPr lang="en-US" sz="2000" b="1" dirty="0"/>
          </a:p>
        </p:txBody>
      </p:sp>
    </p:spTree>
    <p:extLst>
      <p:ext uri="{BB962C8B-B14F-4D97-AF65-F5344CB8AC3E}">
        <p14:creationId xmlns:p14="http://schemas.microsoft.com/office/powerpoint/2010/main" val="359040073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hart, bar chart, histogram&#10;&#10;Description automatically generated">
            <a:extLst>
              <a:ext uri="{FF2B5EF4-FFF2-40B4-BE49-F238E27FC236}">
                <a16:creationId xmlns:a16="http://schemas.microsoft.com/office/drawing/2014/main" id="{939938E8-FB5D-4F76-B2FC-C5096804F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453" y="62087"/>
            <a:ext cx="5666547" cy="6806662"/>
          </a:xfrm>
          <a:prstGeom prst="rect">
            <a:avLst/>
          </a:prstGeom>
        </p:spPr>
      </p:pic>
      <p:graphicFrame>
        <p:nvGraphicFramePr>
          <p:cNvPr id="15" name="Table 15">
            <a:extLst>
              <a:ext uri="{FF2B5EF4-FFF2-40B4-BE49-F238E27FC236}">
                <a16:creationId xmlns:a16="http://schemas.microsoft.com/office/drawing/2014/main" id="{417BABA8-098B-42D5-A68B-F46F77DD6B06}"/>
              </a:ext>
            </a:extLst>
          </p:cNvPr>
          <p:cNvGraphicFramePr>
            <a:graphicFrameLocks noGrp="1"/>
          </p:cNvGraphicFramePr>
          <p:nvPr>
            <p:extLst>
              <p:ext uri="{D42A27DB-BD31-4B8C-83A1-F6EECF244321}">
                <p14:modId xmlns:p14="http://schemas.microsoft.com/office/powerpoint/2010/main" val="855506016"/>
              </p:ext>
            </p:extLst>
          </p:nvPr>
        </p:nvGraphicFramePr>
        <p:xfrm>
          <a:off x="2905303" y="1068988"/>
          <a:ext cx="2981790" cy="5577840"/>
        </p:xfrm>
        <a:graphic>
          <a:graphicData uri="http://schemas.openxmlformats.org/drawingml/2006/table">
            <a:tbl>
              <a:tblPr firstRow="1" bandRow="1">
                <a:tableStyleId>{5C22544A-7EE6-4342-B048-85BDC9FD1C3A}</a:tableStyleId>
              </a:tblPr>
              <a:tblGrid>
                <a:gridCol w="993930">
                  <a:extLst>
                    <a:ext uri="{9D8B030D-6E8A-4147-A177-3AD203B41FA5}">
                      <a16:colId xmlns:a16="http://schemas.microsoft.com/office/drawing/2014/main" val="2603797170"/>
                    </a:ext>
                  </a:extLst>
                </a:gridCol>
                <a:gridCol w="993930">
                  <a:extLst>
                    <a:ext uri="{9D8B030D-6E8A-4147-A177-3AD203B41FA5}">
                      <a16:colId xmlns:a16="http://schemas.microsoft.com/office/drawing/2014/main" val="1515537721"/>
                    </a:ext>
                  </a:extLst>
                </a:gridCol>
                <a:gridCol w="993930">
                  <a:extLst>
                    <a:ext uri="{9D8B030D-6E8A-4147-A177-3AD203B41FA5}">
                      <a16:colId xmlns:a16="http://schemas.microsoft.com/office/drawing/2014/main" val="1585027445"/>
                    </a:ext>
                  </a:extLst>
                </a:gridCol>
              </a:tblGrid>
              <a:tr h="241688">
                <a:tc>
                  <a:txBody>
                    <a:bodyPr/>
                    <a:lstStyle/>
                    <a:p>
                      <a:r>
                        <a:rPr lang="en-US" sz="1200" dirty="0"/>
                        <a:t>Country Name</a:t>
                      </a:r>
                    </a:p>
                  </a:txBody>
                  <a:tcPr anchor="ctr"/>
                </a:tc>
                <a:tc>
                  <a:txBody>
                    <a:bodyPr/>
                    <a:lstStyle/>
                    <a:p>
                      <a:r>
                        <a:rPr lang="en-US" sz="1200" dirty="0"/>
                        <a:t>Female - 2018</a:t>
                      </a:r>
                    </a:p>
                  </a:txBody>
                  <a:tcPr anchor="ctr"/>
                </a:tc>
                <a:tc>
                  <a:txBody>
                    <a:bodyPr/>
                    <a:lstStyle/>
                    <a:p>
                      <a:r>
                        <a:rPr lang="en-US" sz="1200" dirty="0"/>
                        <a:t>Male - 2018</a:t>
                      </a:r>
                    </a:p>
                  </a:txBody>
                  <a:tcPr/>
                </a:tc>
                <a:extLst>
                  <a:ext uri="{0D108BD9-81ED-4DB2-BD59-A6C34878D82A}">
                    <a16:rowId xmlns:a16="http://schemas.microsoft.com/office/drawing/2014/main" val="2309224067"/>
                  </a:ext>
                </a:extLst>
              </a:tr>
              <a:tr h="241688">
                <a:tc>
                  <a:txBody>
                    <a:bodyPr/>
                    <a:lstStyle/>
                    <a:p>
                      <a:r>
                        <a:rPr lang="en-US" sz="1200" dirty="0"/>
                        <a:t>Vietnam</a:t>
                      </a:r>
                    </a:p>
                  </a:txBody>
                  <a:tcPr anchor="ctr"/>
                </a:tc>
                <a:tc>
                  <a:txBody>
                    <a:bodyPr/>
                    <a:lstStyle/>
                    <a:p>
                      <a:r>
                        <a:rPr lang="en-US" sz="1200"/>
                        <a:t>1.03</a:t>
                      </a:r>
                    </a:p>
                  </a:txBody>
                  <a:tcPr anchor="ctr"/>
                </a:tc>
                <a:tc>
                  <a:txBody>
                    <a:bodyPr/>
                    <a:lstStyle/>
                    <a:p>
                      <a:r>
                        <a:rPr lang="en-US" sz="1200"/>
                        <a:t>1.28</a:t>
                      </a:r>
                    </a:p>
                  </a:txBody>
                  <a:tcPr anchor="ctr"/>
                </a:tc>
                <a:extLst>
                  <a:ext uri="{0D108BD9-81ED-4DB2-BD59-A6C34878D82A}">
                    <a16:rowId xmlns:a16="http://schemas.microsoft.com/office/drawing/2014/main" val="2487561389"/>
                  </a:ext>
                </a:extLst>
              </a:tr>
              <a:tr h="241688">
                <a:tc>
                  <a:txBody>
                    <a:bodyPr/>
                    <a:lstStyle/>
                    <a:p>
                      <a:r>
                        <a:rPr lang="en-US" sz="1200"/>
                        <a:t>UAE</a:t>
                      </a:r>
                    </a:p>
                  </a:txBody>
                  <a:tcPr anchor="ctr"/>
                </a:tc>
                <a:tc>
                  <a:txBody>
                    <a:bodyPr/>
                    <a:lstStyle/>
                    <a:p>
                      <a:r>
                        <a:rPr lang="en-US" sz="1200"/>
                        <a:t>6.19</a:t>
                      </a:r>
                    </a:p>
                  </a:txBody>
                  <a:tcPr anchor="ctr"/>
                </a:tc>
                <a:tc>
                  <a:txBody>
                    <a:bodyPr/>
                    <a:lstStyle/>
                    <a:p>
                      <a:r>
                        <a:rPr lang="en-US" sz="1200" dirty="0"/>
                        <a:t>1.39</a:t>
                      </a:r>
                    </a:p>
                  </a:txBody>
                  <a:tcPr anchor="ctr"/>
                </a:tc>
                <a:extLst>
                  <a:ext uri="{0D108BD9-81ED-4DB2-BD59-A6C34878D82A}">
                    <a16:rowId xmlns:a16="http://schemas.microsoft.com/office/drawing/2014/main" val="3473821974"/>
                  </a:ext>
                </a:extLst>
              </a:tr>
              <a:tr h="241688">
                <a:tc>
                  <a:txBody>
                    <a:bodyPr/>
                    <a:lstStyle/>
                    <a:p>
                      <a:r>
                        <a:rPr lang="en-US" sz="1200" dirty="0"/>
                        <a:t>Singapore</a:t>
                      </a:r>
                    </a:p>
                  </a:txBody>
                  <a:tcPr anchor="ctr"/>
                </a:tc>
                <a:tc>
                  <a:txBody>
                    <a:bodyPr/>
                    <a:lstStyle/>
                    <a:p>
                      <a:r>
                        <a:rPr lang="en-US" sz="1200"/>
                        <a:t>3.79</a:t>
                      </a:r>
                    </a:p>
                  </a:txBody>
                  <a:tcPr anchor="ctr"/>
                </a:tc>
                <a:tc>
                  <a:txBody>
                    <a:bodyPr/>
                    <a:lstStyle/>
                    <a:p>
                      <a:r>
                        <a:rPr lang="en-US" sz="1200" dirty="0"/>
                        <a:t>3.55</a:t>
                      </a:r>
                    </a:p>
                  </a:txBody>
                  <a:tcPr anchor="ctr"/>
                </a:tc>
                <a:extLst>
                  <a:ext uri="{0D108BD9-81ED-4DB2-BD59-A6C34878D82A}">
                    <a16:rowId xmlns:a16="http://schemas.microsoft.com/office/drawing/2014/main" val="3715093087"/>
                  </a:ext>
                </a:extLst>
              </a:tr>
              <a:tr h="241688">
                <a:tc>
                  <a:txBody>
                    <a:bodyPr/>
                    <a:lstStyle/>
                    <a:p>
                      <a:r>
                        <a:rPr lang="en-US" sz="1200"/>
                        <a:t>Norway</a:t>
                      </a:r>
                    </a:p>
                  </a:txBody>
                  <a:tcPr anchor="ctr"/>
                </a:tc>
                <a:tc>
                  <a:txBody>
                    <a:bodyPr/>
                    <a:lstStyle/>
                    <a:p>
                      <a:r>
                        <a:rPr lang="en-US" sz="1200"/>
                        <a:t>3.54</a:t>
                      </a:r>
                    </a:p>
                  </a:txBody>
                  <a:tcPr anchor="ctr"/>
                </a:tc>
                <a:tc>
                  <a:txBody>
                    <a:bodyPr/>
                    <a:lstStyle/>
                    <a:p>
                      <a:r>
                        <a:rPr lang="en-US" sz="1200" dirty="0"/>
                        <a:t>4.03</a:t>
                      </a:r>
                    </a:p>
                  </a:txBody>
                  <a:tcPr anchor="ctr"/>
                </a:tc>
                <a:extLst>
                  <a:ext uri="{0D108BD9-81ED-4DB2-BD59-A6C34878D82A}">
                    <a16:rowId xmlns:a16="http://schemas.microsoft.com/office/drawing/2014/main" val="2103354938"/>
                  </a:ext>
                </a:extLst>
              </a:tr>
              <a:tr h="241688">
                <a:tc>
                  <a:txBody>
                    <a:bodyPr/>
                    <a:lstStyle/>
                    <a:p>
                      <a:r>
                        <a:rPr lang="en-US" sz="1200"/>
                        <a:t>US</a:t>
                      </a:r>
                    </a:p>
                  </a:txBody>
                  <a:tcPr anchor="ctr"/>
                </a:tc>
                <a:tc>
                  <a:txBody>
                    <a:bodyPr/>
                    <a:lstStyle/>
                    <a:p>
                      <a:r>
                        <a:rPr lang="en-US" sz="1200"/>
                        <a:t>3.84</a:t>
                      </a:r>
                    </a:p>
                  </a:txBody>
                  <a:tcPr anchor="ctr"/>
                </a:tc>
                <a:tc>
                  <a:txBody>
                    <a:bodyPr/>
                    <a:lstStyle/>
                    <a:p>
                      <a:r>
                        <a:rPr lang="en-US" sz="1200"/>
                        <a:t>3.95</a:t>
                      </a:r>
                    </a:p>
                  </a:txBody>
                  <a:tcPr anchor="ctr"/>
                </a:tc>
                <a:extLst>
                  <a:ext uri="{0D108BD9-81ED-4DB2-BD59-A6C34878D82A}">
                    <a16:rowId xmlns:a16="http://schemas.microsoft.com/office/drawing/2014/main" val="3805336508"/>
                  </a:ext>
                </a:extLst>
              </a:tr>
              <a:tr h="241688">
                <a:tc>
                  <a:txBody>
                    <a:bodyPr/>
                    <a:lstStyle/>
                    <a:p>
                      <a:r>
                        <a:rPr lang="en-US" sz="1200"/>
                        <a:t>Israel</a:t>
                      </a:r>
                    </a:p>
                  </a:txBody>
                  <a:tcPr anchor="ctr"/>
                </a:tc>
                <a:tc>
                  <a:txBody>
                    <a:bodyPr/>
                    <a:lstStyle/>
                    <a:p>
                      <a:r>
                        <a:rPr lang="en-US" sz="1200"/>
                        <a:t>3.95</a:t>
                      </a:r>
                    </a:p>
                  </a:txBody>
                  <a:tcPr anchor="ctr"/>
                </a:tc>
                <a:tc>
                  <a:txBody>
                    <a:bodyPr/>
                    <a:lstStyle/>
                    <a:p>
                      <a:r>
                        <a:rPr lang="en-US" sz="1200"/>
                        <a:t>4.04</a:t>
                      </a:r>
                    </a:p>
                  </a:txBody>
                  <a:tcPr anchor="ctr"/>
                </a:tc>
                <a:extLst>
                  <a:ext uri="{0D108BD9-81ED-4DB2-BD59-A6C34878D82A}">
                    <a16:rowId xmlns:a16="http://schemas.microsoft.com/office/drawing/2014/main" val="1384177521"/>
                  </a:ext>
                </a:extLst>
              </a:tr>
              <a:tr h="241688">
                <a:tc>
                  <a:txBody>
                    <a:bodyPr/>
                    <a:lstStyle/>
                    <a:p>
                      <a:r>
                        <a:rPr lang="en-US" sz="1200"/>
                        <a:t>UK</a:t>
                      </a:r>
                    </a:p>
                  </a:txBody>
                  <a:tcPr anchor="ctr"/>
                </a:tc>
                <a:tc>
                  <a:txBody>
                    <a:bodyPr/>
                    <a:lstStyle/>
                    <a:p>
                      <a:r>
                        <a:rPr lang="en-US" sz="1200"/>
                        <a:t>3.94</a:t>
                      </a:r>
                    </a:p>
                  </a:txBody>
                  <a:tcPr anchor="ctr"/>
                </a:tc>
                <a:tc>
                  <a:txBody>
                    <a:bodyPr/>
                    <a:lstStyle/>
                    <a:p>
                      <a:r>
                        <a:rPr lang="en-US" sz="1200"/>
                        <a:t>4.05</a:t>
                      </a:r>
                    </a:p>
                  </a:txBody>
                  <a:tcPr anchor="ctr"/>
                </a:tc>
                <a:extLst>
                  <a:ext uri="{0D108BD9-81ED-4DB2-BD59-A6C34878D82A}">
                    <a16:rowId xmlns:a16="http://schemas.microsoft.com/office/drawing/2014/main" val="1532238170"/>
                  </a:ext>
                </a:extLst>
              </a:tr>
              <a:tr h="241688">
                <a:tc>
                  <a:txBody>
                    <a:bodyPr/>
                    <a:lstStyle/>
                    <a:p>
                      <a:r>
                        <a:rPr lang="en-US" sz="1200"/>
                        <a:t>China</a:t>
                      </a:r>
                    </a:p>
                  </a:txBody>
                  <a:tcPr anchor="ctr"/>
                </a:tc>
                <a:tc>
                  <a:txBody>
                    <a:bodyPr/>
                    <a:lstStyle/>
                    <a:p>
                      <a:r>
                        <a:rPr lang="en-US" sz="1200"/>
                        <a:t>3.72</a:t>
                      </a:r>
                    </a:p>
                  </a:txBody>
                  <a:tcPr anchor="ctr"/>
                </a:tc>
                <a:tc>
                  <a:txBody>
                    <a:bodyPr/>
                    <a:lstStyle/>
                    <a:p>
                      <a:r>
                        <a:rPr lang="en-US" sz="1200"/>
                        <a:t>4.75</a:t>
                      </a:r>
                    </a:p>
                  </a:txBody>
                  <a:tcPr anchor="ctr"/>
                </a:tc>
                <a:extLst>
                  <a:ext uri="{0D108BD9-81ED-4DB2-BD59-A6C34878D82A}">
                    <a16:rowId xmlns:a16="http://schemas.microsoft.com/office/drawing/2014/main" val="3574978394"/>
                  </a:ext>
                </a:extLst>
              </a:tr>
              <a:tr h="241688">
                <a:tc>
                  <a:txBody>
                    <a:bodyPr/>
                    <a:lstStyle/>
                    <a:p>
                      <a:r>
                        <a:rPr lang="en-US" sz="1200"/>
                        <a:t>Australia</a:t>
                      </a:r>
                    </a:p>
                  </a:txBody>
                  <a:tcPr anchor="ctr"/>
                </a:tc>
                <a:tc>
                  <a:txBody>
                    <a:bodyPr/>
                    <a:lstStyle/>
                    <a:p>
                      <a:r>
                        <a:rPr lang="en-US" sz="1200"/>
                        <a:t>5.32</a:t>
                      </a:r>
                    </a:p>
                  </a:txBody>
                  <a:tcPr anchor="ctr"/>
                </a:tc>
                <a:tc>
                  <a:txBody>
                    <a:bodyPr/>
                    <a:lstStyle/>
                    <a:p>
                      <a:r>
                        <a:rPr lang="en-US" sz="1200"/>
                        <a:t>5.28</a:t>
                      </a:r>
                    </a:p>
                  </a:txBody>
                  <a:tcPr anchor="ctr"/>
                </a:tc>
                <a:extLst>
                  <a:ext uri="{0D108BD9-81ED-4DB2-BD59-A6C34878D82A}">
                    <a16:rowId xmlns:a16="http://schemas.microsoft.com/office/drawing/2014/main" val="1446061787"/>
                  </a:ext>
                </a:extLst>
              </a:tr>
              <a:tr h="241688">
                <a:tc>
                  <a:txBody>
                    <a:bodyPr/>
                    <a:lstStyle/>
                    <a:p>
                      <a:r>
                        <a:rPr lang="en-US" sz="1200"/>
                        <a:t>India</a:t>
                      </a:r>
                    </a:p>
                  </a:txBody>
                  <a:tcPr anchor="ctr"/>
                </a:tc>
                <a:tc>
                  <a:txBody>
                    <a:bodyPr/>
                    <a:lstStyle/>
                    <a:p>
                      <a:r>
                        <a:rPr lang="en-US" sz="1200"/>
                        <a:t>5.30</a:t>
                      </a:r>
                    </a:p>
                  </a:txBody>
                  <a:tcPr anchor="ctr"/>
                </a:tc>
                <a:tc>
                  <a:txBody>
                    <a:bodyPr/>
                    <a:lstStyle/>
                    <a:p>
                      <a:r>
                        <a:rPr lang="en-US" sz="1200"/>
                        <a:t>5.34</a:t>
                      </a:r>
                    </a:p>
                  </a:txBody>
                  <a:tcPr anchor="ctr"/>
                </a:tc>
                <a:extLst>
                  <a:ext uri="{0D108BD9-81ED-4DB2-BD59-A6C34878D82A}">
                    <a16:rowId xmlns:a16="http://schemas.microsoft.com/office/drawing/2014/main" val="1944512536"/>
                  </a:ext>
                </a:extLst>
              </a:tr>
              <a:tr h="241688">
                <a:tc>
                  <a:txBody>
                    <a:bodyPr/>
                    <a:lstStyle/>
                    <a:p>
                      <a:r>
                        <a:rPr lang="en-US" sz="1200"/>
                        <a:t>Nigeria</a:t>
                      </a:r>
                    </a:p>
                  </a:txBody>
                  <a:tcPr anchor="ctr"/>
                </a:tc>
                <a:tc>
                  <a:txBody>
                    <a:bodyPr/>
                    <a:lstStyle/>
                    <a:p>
                      <a:r>
                        <a:rPr lang="en-US" sz="1200"/>
                        <a:t>8.36</a:t>
                      </a:r>
                    </a:p>
                  </a:txBody>
                  <a:tcPr anchor="ctr"/>
                </a:tc>
                <a:tc>
                  <a:txBody>
                    <a:bodyPr/>
                    <a:lstStyle/>
                    <a:p>
                      <a:r>
                        <a:rPr lang="en-US" sz="1200"/>
                        <a:t>8.51</a:t>
                      </a:r>
                    </a:p>
                  </a:txBody>
                  <a:tcPr anchor="ctr"/>
                </a:tc>
                <a:extLst>
                  <a:ext uri="{0D108BD9-81ED-4DB2-BD59-A6C34878D82A}">
                    <a16:rowId xmlns:a16="http://schemas.microsoft.com/office/drawing/2014/main" val="1783681715"/>
                  </a:ext>
                </a:extLst>
              </a:tr>
              <a:tr h="241688">
                <a:tc>
                  <a:txBody>
                    <a:bodyPr/>
                    <a:lstStyle/>
                    <a:p>
                      <a:r>
                        <a:rPr lang="en-US" sz="1200"/>
                        <a:t>Colombia</a:t>
                      </a:r>
                    </a:p>
                  </a:txBody>
                  <a:tcPr anchor="ctr"/>
                </a:tc>
                <a:tc>
                  <a:txBody>
                    <a:bodyPr/>
                    <a:lstStyle/>
                    <a:p>
                      <a:r>
                        <a:rPr lang="en-US" sz="1200"/>
                        <a:t>11.79</a:t>
                      </a:r>
                    </a:p>
                  </a:txBody>
                  <a:tcPr anchor="ctr"/>
                </a:tc>
                <a:tc>
                  <a:txBody>
                    <a:bodyPr/>
                    <a:lstStyle/>
                    <a:p>
                      <a:r>
                        <a:rPr lang="en-US" sz="1200"/>
                        <a:t>7.09</a:t>
                      </a:r>
                    </a:p>
                  </a:txBody>
                  <a:tcPr anchor="ctr"/>
                </a:tc>
                <a:extLst>
                  <a:ext uri="{0D108BD9-81ED-4DB2-BD59-A6C34878D82A}">
                    <a16:rowId xmlns:a16="http://schemas.microsoft.com/office/drawing/2014/main" val="3055005794"/>
                  </a:ext>
                </a:extLst>
              </a:tr>
              <a:tr h="241688">
                <a:tc>
                  <a:txBody>
                    <a:bodyPr/>
                    <a:lstStyle/>
                    <a:p>
                      <a:r>
                        <a:rPr lang="en-US" sz="1200"/>
                        <a:t>Argentina</a:t>
                      </a:r>
                    </a:p>
                  </a:txBody>
                  <a:tcPr anchor="ctr"/>
                </a:tc>
                <a:tc>
                  <a:txBody>
                    <a:bodyPr/>
                    <a:lstStyle/>
                    <a:p>
                      <a:r>
                        <a:rPr lang="en-US" sz="1200"/>
                        <a:t>10.54</a:t>
                      </a:r>
                    </a:p>
                  </a:txBody>
                  <a:tcPr anchor="ctr"/>
                </a:tc>
                <a:tc>
                  <a:txBody>
                    <a:bodyPr/>
                    <a:lstStyle/>
                    <a:p>
                      <a:r>
                        <a:rPr lang="en-US" sz="1200" dirty="0"/>
                        <a:t>8.23</a:t>
                      </a:r>
                    </a:p>
                  </a:txBody>
                  <a:tcPr anchor="ctr"/>
                </a:tc>
                <a:extLst>
                  <a:ext uri="{0D108BD9-81ED-4DB2-BD59-A6C34878D82A}">
                    <a16:rowId xmlns:a16="http://schemas.microsoft.com/office/drawing/2014/main" val="811337915"/>
                  </a:ext>
                </a:extLst>
              </a:tr>
              <a:tr h="241688">
                <a:tc>
                  <a:txBody>
                    <a:bodyPr/>
                    <a:lstStyle/>
                    <a:p>
                      <a:r>
                        <a:rPr lang="en-US" sz="1200"/>
                        <a:t>Egypt</a:t>
                      </a:r>
                    </a:p>
                  </a:txBody>
                  <a:tcPr anchor="ctr"/>
                </a:tc>
                <a:tc>
                  <a:txBody>
                    <a:bodyPr/>
                    <a:lstStyle/>
                    <a:p>
                      <a:r>
                        <a:rPr lang="en-US" sz="1200"/>
                        <a:t>21.44</a:t>
                      </a:r>
                    </a:p>
                  </a:txBody>
                  <a:tcPr anchor="ctr"/>
                </a:tc>
                <a:tc>
                  <a:txBody>
                    <a:bodyPr/>
                    <a:lstStyle/>
                    <a:p>
                      <a:r>
                        <a:rPr lang="en-US" sz="1200"/>
                        <a:t>6.81</a:t>
                      </a:r>
                    </a:p>
                  </a:txBody>
                  <a:tcPr anchor="ctr"/>
                </a:tc>
                <a:extLst>
                  <a:ext uri="{0D108BD9-81ED-4DB2-BD59-A6C34878D82A}">
                    <a16:rowId xmlns:a16="http://schemas.microsoft.com/office/drawing/2014/main" val="1385963816"/>
                  </a:ext>
                </a:extLst>
              </a:tr>
              <a:tr h="241688">
                <a:tc>
                  <a:txBody>
                    <a:bodyPr/>
                    <a:lstStyle/>
                    <a:p>
                      <a:r>
                        <a:rPr lang="en-US" sz="1200"/>
                        <a:t>Turkey</a:t>
                      </a:r>
                    </a:p>
                  </a:txBody>
                  <a:tcPr anchor="ctr"/>
                </a:tc>
                <a:tc>
                  <a:txBody>
                    <a:bodyPr/>
                    <a:lstStyle/>
                    <a:p>
                      <a:r>
                        <a:rPr lang="en-US" sz="1200"/>
                        <a:t>13.74</a:t>
                      </a:r>
                    </a:p>
                  </a:txBody>
                  <a:tcPr anchor="ctr"/>
                </a:tc>
                <a:tc>
                  <a:txBody>
                    <a:bodyPr/>
                    <a:lstStyle/>
                    <a:p>
                      <a:r>
                        <a:rPr lang="en-US" sz="1200"/>
                        <a:t>9.49</a:t>
                      </a:r>
                    </a:p>
                  </a:txBody>
                  <a:tcPr anchor="ctr"/>
                </a:tc>
                <a:extLst>
                  <a:ext uri="{0D108BD9-81ED-4DB2-BD59-A6C34878D82A}">
                    <a16:rowId xmlns:a16="http://schemas.microsoft.com/office/drawing/2014/main" val="1333532346"/>
                  </a:ext>
                </a:extLst>
              </a:tr>
              <a:tr h="241688">
                <a:tc>
                  <a:txBody>
                    <a:bodyPr/>
                    <a:lstStyle/>
                    <a:p>
                      <a:r>
                        <a:rPr lang="en-US" sz="1200"/>
                        <a:t>Brazil</a:t>
                      </a:r>
                    </a:p>
                  </a:txBody>
                  <a:tcPr anchor="ctr"/>
                </a:tc>
                <a:tc>
                  <a:txBody>
                    <a:bodyPr/>
                    <a:lstStyle/>
                    <a:p>
                      <a:r>
                        <a:rPr lang="en-US" sz="1200"/>
                        <a:t>14.23</a:t>
                      </a:r>
                    </a:p>
                  </a:txBody>
                  <a:tcPr anchor="ctr"/>
                </a:tc>
                <a:tc>
                  <a:txBody>
                    <a:bodyPr/>
                    <a:lstStyle/>
                    <a:p>
                      <a:r>
                        <a:rPr lang="en-US" sz="1200"/>
                        <a:t>10.87</a:t>
                      </a:r>
                    </a:p>
                  </a:txBody>
                  <a:tcPr anchor="ctr"/>
                </a:tc>
                <a:extLst>
                  <a:ext uri="{0D108BD9-81ED-4DB2-BD59-A6C34878D82A}">
                    <a16:rowId xmlns:a16="http://schemas.microsoft.com/office/drawing/2014/main" val="1895046060"/>
                  </a:ext>
                </a:extLst>
              </a:tr>
              <a:tr h="241688">
                <a:tc>
                  <a:txBody>
                    <a:bodyPr/>
                    <a:lstStyle/>
                    <a:p>
                      <a:r>
                        <a:rPr lang="en-US" sz="1200"/>
                        <a:t>Greece</a:t>
                      </a:r>
                    </a:p>
                  </a:txBody>
                  <a:tcPr anchor="ctr"/>
                </a:tc>
                <a:tc>
                  <a:txBody>
                    <a:bodyPr/>
                    <a:lstStyle/>
                    <a:p>
                      <a:r>
                        <a:rPr lang="en-US" sz="1200"/>
                        <a:t>24.29</a:t>
                      </a:r>
                    </a:p>
                  </a:txBody>
                  <a:tcPr anchor="ctr"/>
                </a:tc>
                <a:tc>
                  <a:txBody>
                    <a:bodyPr/>
                    <a:lstStyle/>
                    <a:p>
                      <a:r>
                        <a:rPr lang="en-US" sz="1200"/>
                        <a:t>15.41</a:t>
                      </a:r>
                    </a:p>
                  </a:txBody>
                  <a:tcPr anchor="ctr"/>
                </a:tc>
                <a:extLst>
                  <a:ext uri="{0D108BD9-81ED-4DB2-BD59-A6C34878D82A}">
                    <a16:rowId xmlns:a16="http://schemas.microsoft.com/office/drawing/2014/main" val="2838153203"/>
                  </a:ext>
                </a:extLst>
              </a:tr>
              <a:tr h="241688">
                <a:tc>
                  <a:txBody>
                    <a:bodyPr/>
                    <a:lstStyle/>
                    <a:p>
                      <a:r>
                        <a:rPr lang="en-US" sz="1200"/>
                        <a:t>South Africa</a:t>
                      </a:r>
                    </a:p>
                  </a:txBody>
                  <a:tcPr anchor="ctr"/>
                </a:tc>
                <a:tc>
                  <a:txBody>
                    <a:bodyPr/>
                    <a:lstStyle/>
                    <a:p>
                      <a:r>
                        <a:rPr lang="en-US" sz="1200"/>
                        <a:t>29.05</a:t>
                      </a:r>
                    </a:p>
                  </a:txBody>
                  <a:tcPr anchor="ctr"/>
                </a:tc>
                <a:tc>
                  <a:txBody>
                    <a:bodyPr/>
                    <a:lstStyle/>
                    <a:p>
                      <a:r>
                        <a:rPr lang="en-US" sz="1200" dirty="0"/>
                        <a:t>25.14</a:t>
                      </a:r>
                    </a:p>
                  </a:txBody>
                  <a:tcPr anchor="ctr"/>
                </a:tc>
                <a:extLst>
                  <a:ext uri="{0D108BD9-81ED-4DB2-BD59-A6C34878D82A}">
                    <a16:rowId xmlns:a16="http://schemas.microsoft.com/office/drawing/2014/main" val="2324771589"/>
                  </a:ext>
                </a:extLst>
              </a:tr>
            </a:tbl>
          </a:graphicData>
        </a:graphic>
      </p:graphicFrame>
      <p:sp>
        <p:nvSpPr>
          <p:cNvPr id="16" name="TextBox 15">
            <a:extLst>
              <a:ext uri="{FF2B5EF4-FFF2-40B4-BE49-F238E27FC236}">
                <a16:creationId xmlns:a16="http://schemas.microsoft.com/office/drawing/2014/main" id="{7AB76500-C9CC-441C-B7F4-06CE76D75740}"/>
              </a:ext>
            </a:extLst>
          </p:cNvPr>
          <p:cNvSpPr txBox="1"/>
          <p:nvPr/>
        </p:nvSpPr>
        <p:spPr>
          <a:xfrm>
            <a:off x="272885" y="1587796"/>
            <a:ext cx="2209057" cy="1200329"/>
          </a:xfrm>
          <a:prstGeom prst="rect">
            <a:avLst/>
          </a:prstGeom>
          <a:noFill/>
        </p:spPr>
        <p:txBody>
          <a:bodyPr wrap="square" rtlCol="0">
            <a:spAutoFit/>
          </a:bodyPr>
          <a:lstStyle/>
          <a:p>
            <a:r>
              <a:rPr lang="en-US" b="1" dirty="0"/>
              <a:t>Unemployment gender differences per country(%)</a:t>
            </a:r>
          </a:p>
        </p:txBody>
      </p:sp>
    </p:spTree>
    <p:extLst>
      <p:ext uri="{BB962C8B-B14F-4D97-AF65-F5344CB8AC3E}">
        <p14:creationId xmlns:p14="http://schemas.microsoft.com/office/powerpoint/2010/main" val="3979163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BBBE-8581-4430-B510-9ADF86390698}"/>
              </a:ext>
            </a:extLst>
          </p:cNvPr>
          <p:cNvSpPr>
            <a:spLocks noGrp="1"/>
          </p:cNvSpPr>
          <p:nvPr>
            <p:ph type="title"/>
          </p:nvPr>
        </p:nvSpPr>
        <p:spPr>
          <a:xfrm>
            <a:off x="462224" y="1504112"/>
            <a:ext cx="4793064" cy="1293028"/>
          </a:xfrm>
        </p:spPr>
        <p:txBody>
          <a:bodyPr>
            <a:normAutofit/>
          </a:bodyPr>
          <a:lstStyle/>
          <a:p>
            <a:pPr algn="ctr"/>
            <a:r>
              <a:rPr lang="en-US" sz="2200" dirty="0"/>
              <a:t>Total population &amp; Unemployment per country, year 2018</a:t>
            </a:r>
          </a:p>
        </p:txBody>
      </p:sp>
      <p:pic>
        <p:nvPicPr>
          <p:cNvPr id="4" name="Picture 3" descr="Chart, histogram&#10;&#10;Description automatically generated">
            <a:extLst>
              <a:ext uri="{FF2B5EF4-FFF2-40B4-BE49-F238E27FC236}">
                <a16:creationId xmlns:a16="http://schemas.microsoft.com/office/drawing/2014/main" id="{962E8AD0-D5DA-4760-ADDA-60DEE843A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96" y="616140"/>
            <a:ext cx="5201550" cy="6241860"/>
          </a:xfrm>
          <a:prstGeom prst="rect">
            <a:avLst/>
          </a:prstGeom>
        </p:spPr>
      </p:pic>
      <p:sp>
        <p:nvSpPr>
          <p:cNvPr id="5" name="TextBox 4">
            <a:extLst>
              <a:ext uri="{FF2B5EF4-FFF2-40B4-BE49-F238E27FC236}">
                <a16:creationId xmlns:a16="http://schemas.microsoft.com/office/drawing/2014/main" id="{F16BE191-0F19-4F71-8DAD-DC04914B7264}"/>
              </a:ext>
            </a:extLst>
          </p:cNvPr>
          <p:cNvSpPr txBox="1"/>
          <p:nvPr/>
        </p:nvSpPr>
        <p:spPr>
          <a:xfrm>
            <a:off x="1708219" y="3244334"/>
            <a:ext cx="2301073" cy="369332"/>
          </a:xfrm>
          <a:prstGeom prst="rect">
            <a:avLst/>
          </a:prstGeom>
          <a:noFill/>
        </p:spPr>
        <p:txBody>
          <a:bodyPr wrap="square" rtlCol="0">
            <a:spAutoFit/>
          </a:bodyPr>
          <a:lstStyle/>
          <a:p>
            <a:r>
              <a:rPr lang="en-US" b="1" dirty="0"/>
              <a:t>Correlation: -0.08</a:t>
            </a:r>
          </a:p>
        </p:txBody>
      </p:sp>
      <p:sp>
        <p:nvSpPr>
          <p:cNvPr id="6" name="Rectangle 1">
            <a:extLst>
              <a:ext uri="{FF2B5EF4-FFF2-40B4-BE49-F238E27FC236}">
                <a16:creationId xmlns:a16="http://schemas.microsoft.com/office/drawing/2014/main" id="{2111EEA2-EBA5-4F48-BF20-A895197C9C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-0.08365558045363355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3A7BECC-1C31-4390-A9FD-1BFF68751D2B}"/>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-0.08365558045363355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ED05885-4638-455F-875E-84ACDC68EFF1}"/>
              </a:ext>
            </a:extLst>
          </p:cNvPr>
          <p:cNvSpPr txBox="1"/>
          <p:nvPr/>
        </p:nvSpPr>
        <p:spPr>
          <a:xfrm>
            <a:off x="351692" y="4060860"/>
            <a:ext cx="4220308" cy="646331"/>
          </a:xfrm>
          <a:prstGeom prst="rect">
            <a:avLst/>
          </a:prstGeom>
          <a:noFill/>
        </p:spPr>
        <p:txBody>
          <a:bodyPr wrap="square" rtlCol="0">
            <a:spAutoFit/>
          </a:bodyPr>
          <a:lstStyle/>
          <a:p>
            <a:r>
              <a:rPr lang="en-US" dirty="0">
                <a:latin typeface="Bahnschrift SemiBold" panose="020B0502040204020203" pitchFamily="34" charset="0"/>
              </a:rPr>
              <a:t>There is no correlation between population size an unemployment rate</a:t>
            </a:r>
          </a:p>
        </p:txBody>
      </p:sp>
    </p:spTree>
    <p:extLst>
      <p:ext uri="{BB962C8B-B14F-4D97-AF65-F5344CB8AC3E}">
        <p14:creationId xmlns:p14="http://schemas.microsoft.com/office/powerpoint/2010/main" val="339794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95DD5BC2-A8E7-4CAD-955A-3807355EC9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72"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Chart, box and whisker chart&#10;&#10;Description automatically generated">
            <a:extLst>
              <a:ext uri="{FF2B5EF4-FFF2-40B4-BE49-F238E27FC236}">
                <a16:creationId xmlns:a16="http://schemas.microsoft.com/office/drawing/2014/main" id="{E1791B31-5168-4715-98EC-AC179B6BA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0578" y="720725"/>
            <a:ext cx="7302136" cy="5111496"/>
          </a:xfrm>
          <a:prstGeom prst="rect">
            <a:avLst/>
          </a:prstGeom>
          <a:ln w="31750" cap="sq">
            <a:noFill/>
            <a:miter lim="800000"/>
          </a:ln>
        </p:spPr>
      </p:pic>
      <p:sp>
        <p:nvSpPr>
          <p:cNvPr id="22" name="TextBox 21">
            <a:extLst>
              <a:ext uri="{FF2B5EF4-FFF2-40B4-BE49-F238E27FC236}">
                <a16:creationId xmlns:a16="http://schemas.microsoft.com/office/drawing/2014/main" id="{E98A9DFD-720F-4D48-8694-08422C3152D3}"/>
              </a:ext>
            </a:extLst>
          </p:cNvPr>
          <p:cNvSpPr txBox="1"/>
          <p:nvPr/>
        </p:nvSpPr>
        <p:spPr>
          <a:xfrm>
            <a:off x="1066005" y="1075300"/>
            <a:ext cx="2321170" cy="1754326"/>
          </a:xfrm>
          <a:prstGeom prst="rect">
            <a:avLst/>
          </a:prstGeom>
          <a:noFill/>
        </p:spPr>
        <p:txBody>
          <a:bodyPr wrap="square" rtlCol="0">
            <a:spAutoFit/>
          </a:bodyPr>
          <a:lstStyle/>
          <a:p>
            <a:pPr algn="ctr"/>
            <a:r>
              <a:rPr lang="en-US" b="1" dirty="0">
                <a:solidFill>
                  <a:schemeClr val="bg1"/>
                </a:solidFill>
                <a:latin typeface="Bahnschrift SemiBold" panose="020B0502040204020203" pitchFamily="34" charset="0"/>
              </a:rPr>
              <a:t>It is clear that female and male unemployment rates vary greatly between the countries.</a:t>
            </a:r>
            <a:r>
              <a:rPr lang="en-US" dirty="0"/>
              <a:t> that </a:t>
            </a:r>
          </a:p>
        </p:txBody>
      </p:sp>
      <p:sp>
        <p:nvSpPr>
          <p:cNvPr id="24" name="TextBox 23">
            <a:extLst>
              <a:ext uri="{FF2B5EF4-FFF2-40B4-BE49-F238E27FC236}">
                <a16:creationId xmlns:a16="http://schemas.microsoft.com/office/drawing/2014/main" id="{F25C390D-ECCE-40DE-97CD-03F4A3CDF619}"/>
              </a:ext>
            </a:extLst>
          </p:cNvPr>
          <p:cNvSpPr txBox="1"/>
          <p:nvPr/>
        </p:nvSpPr>
        <p:spPr>
          <a:xfrm>
            <a:off x="947420" y="3854801"/>
            <a:ext cx="2984361" cy="1569660"/>
          </a:xfrm>
          <a:prstGeom prst="rect">
            <a:avLst/>
          </a:prstGeom>
          <a:noFill/>
        </p:spPr>
        <p:txBody>
          <a:bodyPr wrap="square" rtlCol="0">
            <a:spAutoFit/>
          </a:bodyPr>
          <a:lstStyle/>
          <a:p>
            <a:r>
              <a:rPr lang="en-US" sz="1600" b="1" dirty="0">
                <a:solidFill>
                  <a:schemeClr val="bg1"/>
                </a:solidFill>
                <a:latin typeface="Bahnschrift SemiBold" panose="020B0502040204020203" pitchFamily="34" charset="0"/>
              </a:rPr>
              <a:t>These data need to be explored further to find out what causes the discrepancies in male and female unemployment rates in each country</a:t>
            </a:r>
            <a:endParaRPr lang="en-US" sz="1600" b="1" dirty="0">
              <a:latin typeface="Bahnschrift SemiBold" panose="020B0502040204020203" pitchFamily="34" charset="0"/>
            </a:endParaRPr>
          </a:p>
        </p:txBody>
      </p:sp>
    </p:spTree>
    <p:extLst>
      <p:ext uri="{BB962C8B-B14F-4D97-AF65-F5344CB8AC3E}">
        <p14:creationId xmlns:p14="http://schemas.microsoft.com/office/powerpoint/2010/main" val="2070308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350478-5C67-41B1-B21D-F7E10A68BE74}"/>
              </a:ext>
            </a:extLst>
          </p:cNvPr>
          <p:cNvSpPr txBox="1"/>
          <p:nvPr/>
        </p:nvSpPr>
        <p:spPr>
          <a:xfrm>
            <a:off x="518302" y="1507253"/>
            <a:ext cx="3571810" cy="174087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kern="1200" dirty="0">
                <a:solidFill>
                  <a:schemeClr val="tx1"/>
                </a:solidFill>
                <a:latin typeface="Bahnschrift SemiBold" panose="020B0502040204020203" pitchFamily="34" charset="0"/>
                <a:ea typeface="+mj-ea"/>
                <a:cs typeface="+mj-cs"/>
              </a:rPr>
              <a:t>Unemployment</a:t>
            </a:r>
          </a:p>
          <a:p>
            <a:pPr defTabSz="914400">
              <a:lnSpc>
                <a:spcPct val="90000"/>
              </a:lnSpc>
              <a:spcBef>
                <a:spcPct val="0"/>
              </a:spcBef>
              <a:spcAft>
                <a:spcPts val="600"/>
              </a:spcAft>
            </a:pPr>
            <a:r>
              <a:rPr lang="en-US" sz="2400" kern="1200" dirty="0">
                <a:solidFill>
                  <a:schemeClr val="tx1"/>
                </a:solidFill>
                <a:latin typeface="Bahnschrift SemiBold" panose="020B0502040204020203" pitchFamily="34" charset="0"/>
                <a:ea typeface="+mj-ea"/>
                <a:cs typeface="+mj-cs"/>
              </a:rPr>
              <a:t>Percentage Gender</a:t>
            </a:r>
          </a:p>
          <a:p>
            <a:pPr defTabSz="914400">
              <a:lnSpc>
                <a:spcPct val="90000"/>
              </a:lnSpc>
              <a:spcBef>
                <a:spcPct val="0"/>
              </a:spcBef>
              <a:spcAft>
                <a:spcPts val="600"/>
              </a:spcAft>
            </a:pPr>
            <a:r>
              <a:rPr lang="en-US" sz="2400" kern="1200" dirty="0">
                <a:solidFill>
                  <a:schemeClr val="tx1"/>
                </a:solidFill>
                <a:latin typeface="Bahnschrift SemiBold" panose="020B0502040204020203" pitchFamily="34" charset="0"/>
                <a:ea typeface="+mj-ea"/>
                <a:cs typeface="+mj-cs"/>
              </a:rPr>
              <a:t>Difference per country,</a:t>
            </a:r>
          </a:p>
          <a:p>
            <a:pPr defTabSz="914400">
              <a:lnSpc>
                <a:spcPct val="90000"/>
              </a:lnSpc>
              <a:spcBef>
                <a:spcPct val="0"/>
              </a:spcBef>
              <a:spcAft>
                <a:spcPts val="600"/>
              </a:spcAft>
            </a:pPr>
            <a:r>
              <a:rPr lang="en-US" sz="2400" kern="1200" dirty="0">
                <a:solidFill>
                  <a:schemeClr val="tx1"/>
                </a:solidFill>
                <a:latin typeface="Bahnschrift SemiBold" panose="020B0502040204020203" pitchFamily="34" charset="0"/>
                <a:ea typeface="+mj-ea"/>
                <a:cs typeface="+mj-cs"/>
              </a:rPr>
              <a:t>2020 vs 2018</a:t>
            </a:r>
          </a:p>
        </p:txBody>
      </p:sp>
      <p:pic>
        <p:nvPicPr>
          <p:cNvPr id="6" name="Picture Placeholder 5" descr="Chart, histogram&#10;&#10;Description automatically generated">
            <a:extLst>
              <a:ext uri="{FF2B5EF4-FFF2-40B4-BE49-F238E27FC236}">
                <a16:creationId xmlns:a16="http://schemas.microsoft.com/office/drawing/2014/main" id="{7AAE3C3C-151C-43AF-9713-EAA301A0B16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a:xfrm>
            <a:off x="4751335" y="640080"/>
            <a:ext cx="7020538" cy="5550408"/>
          </a:xfrm>
          <a:prstGeom prst="rect">
            <a:avLst/>
          </a:prstGeom>
        </p:spPr>
      </p:pic>
      <p:sp>
        <p:nvSpPr>
          <p:cNvPr id="2" name="TextBox 1">
            <a:extLst>
              <a:ext uri="{FF2B5EF4-FFF2-40B4-BE49-F238E27FC236}">
                <a16:creationId xmlns:a16="http://schemas.microsoft.com/office/drawing/2014/main" id="{D02DD0EE-FC23-4F66-B6DF-5AA953182937}"/>
              </a:ext>
            </a:extLst>
          </p:cNvPr>
          <p:cNvSpPr txBox="1"/>
          <p:nvPr/>
        </p:nvSpPr>
        <p:spPr>
          <a:xfrm flipH="1">
            <a:off x="265457" y="4436162"/>
            <a:ext cx="4319763" cy="1754326"/>
          </a:xfrm>
          <a:prstGeom prst="rect">
            <a:avLst/>
          </a:prstGeom>
          <a:noFill/>
        </p:spPr>
        <p:txBody>
          <a:bodyPr wrap="square" rtlCol="0">
            <a:spAutoFit/>
          </a:bodyPr>
          <a:lstStyle/>
          <a:p>
            <a:r>
              <a:rPr lang="en-US" b="1" dirty="0">
                <a:latin typeface="Bahnschrift SemiBold" panose="020B0502040204020203" pitchFamily="34" charset="0"/>
              </a:rPr>
              <a:t>Correlation between:</a:t>
            </a:r>
          </a:p>
          <a:p>
            <a:r>
              <a:rPr lang="en-US" b="1" dirty="0">
                <a:latin typeface="Bahnschrift SemiBold" panose="020B0502040204020203" pitchFamily="34" charset="0"/>
              </a:rPr>
              <a:t>Female-2018 and Female-2020 is  0.977</a:t>
            </a:r>
          </a:p>
          <a:p>
            <a:r>
              <a:rPr lang="en-US" b="1" dirty="0">
                <a:latin typeface="Bahnschrift SemiBold" panose="020B0502040204020203" pitchFamily="34" charset="0"/>
              </a:rPr>
              <a:t>Male-2018 and Male-2020 is 0.962</a:t>
            </a:r>
          </a:p>
          <a:p>
            <a:r>
              <a:rPr lang="en-US" b="1" dirty="0">
                <a:latin typeface="Bahnschrift SemiBold" panose="020B0502040204020203" pitchFamily="34" charset="0"/>
              </a:rPr>
              <a:t>Female-2018 and Male-2018 is 0.919</a:t>
            </a:r>
          </a:p>
          <a:p>
            <a:r>
              <a:rPr lang="en-US" b="1" dirty="0">
                <a:latin typeface="Bahnschrift SemiBold" panose="020B0502040204020203" pitchFamily="34" charset="0"/>
              </a:rPr>
              <a:t>Female-2020 and Male-2020 is 0.905</a:t>
            </a:r>
          </a:p>
          <a:p>
            <a:endParaRPr lang="en-US" dirty="0"/>
          </a:p>
        </p:txBody>
      </p:sp>
      <p:sp>
        <p:nvSpPr>
          <p:cNvPr id="3" name="Rectangle 1">
            <a:extLst>
              <a:ext uri="{FF2B5EF4-FFF2-40B4-BE49-F238E27FC236}">
                <a16:creationId xmlns:a16="http://schemas.microsoft.com/office/drawing/2014/main" id="{61BB91E5-1D2C-46D9-8CE0-5E5987B31516}"/>
              </a:ext>
            </a:extLst>
          </p:cNvPr>
          <p:cNvSpPr>
            <a:spLocks noChangeArrowheads="1"/>
          </p:cNvSpPr>
          <p:nvPr/>
        </p:nvSpPr>
        <p:spPr bwMode="auto">
          <a:xfrm>
            <a:off x="0" y="105489"/>
            <a:ext cx="5309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effectLst/>
                <a:latin typeface="Arial Unicode MS"/>
              </a:rPr>
              <a:t>0.977</a:t>
            </a:r>
            <a:r>
              <a:rPr kumimoji="0" lang="en-US" altLang="en-US" sz="800" b="0" i="0" u="none" strike="noStrike" cap="none" normalizeH="0" baseline="0">
                <a:ln>
                  <a:noFill/>
                </a:ln>
                <a:effectLst/>
              </a:rPr>
              <a:t> </a:t>
            </a:r>
            <a:endParaRPr kumimoji="0" lang="en-US" altLang="en-US" sz="1800" b="0" i="0" u="none" strike="noStrike" cap="none" normalizeH="0" baseline="0">
              <a:ln>
                <a:noFill/>
              </a:ln>
              <a:effectLst/>
              <a:latin typeface="Arial" panose="020B0604020202020204" pitchFamily="34" charset="0"/>
            </a:endParaRPr>
          </a:p>
        </p:txBody>
      </p:sp>
      <p:sp>
        <p:nvSpPr>
          <p:cNvPr id="4" name="Rectangle 2">
            <a:extLst>
              <a:ext uri="{FF2B5EF4-FFF2-40B4-BE49-F238E27FC236}">
                <a16:creationId xmlns:a16="http://schemas.microsoft.com/office/drawing/2014/main" id="{A1EB0D66-D03B-42F6-A931-CB8AE6147ED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0.977</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73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graphical user interface&#10;&#10;Description automatically generated">
            <a:extLst>
              <a:ext uri="{FF2B5EF4-FFF2-40B4-BE49-F238E27FC236}">
                <a16:creationId xmlns:a16="http://schemas.microsoft.com/office/drawing/2014/main" id="{E5D1A922-898D-4EAC-9DDC-2D00B6D27E1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27" r="12027"/>
          <a:stretch>
            <a:fillRect/>
          </a:stretch>
        </p:blipFill>
        <p:spPr>
          <a:xfrm>
            <a:off x="407894" y="1442539"/>
            <a:ext cx="6172200" cy="4873625"/>
          </a:xfrm>
        </p:spPr>
      </p:pic>
      <p:graphicFrame>
        <p:nvGraphicFramePr>
          <p:cNvPr id="12" name="Table 11">
            <a:extLst>
              <a:ext uri="{FF2B5EF4-FFF2-40B4-BE49-F238E27FC236}">
                <a16:creationId xmlns:a16="http://schemas.microsoft.com/office/drawing/2014/main" id="{C94F2DF1-5D20-4E9B-B1C6-005FFA6471B4}"/>
              </a:ext>
            </a:extLst>
          </p:cNvPr>
          <p:cNvGraphicFramePr>
            <a:graphicFrameLocks noGrp="1"/>
          </p:cNvGraphicFramePr>
          <p:nvPr/>
        </p:nvGraphicFramePr>
        <p:xfrm>
          <a:off x="6797756" y="1442539"/>
          <a:ext cx="5212083" cy="3486618"/>
        </p:xfrm>
        <a:graphic>
          <a:graphicData uri="http://schemas.openxmlformats.org/drawingml/2006/table">
            <a:tbl>
              <a:tblPr/>
              <a:tblGrid>
                <a:gridCol w="369561">
                  <a:extLst>
                    <a:ext uri="{9D8B030D-6E8A-4147-A177-3AD203B41FA5}">
                      <a16:colId xmlns:a16="http://schemas.microsoft.com/office/drawing/2014/main" val="157541111"/>
                    </a:ext>
                  </a:extLst>
                </a:gridCol>
                <a:gridCol w="1643908">
                  <a:extLst>
                    <a:ext uri="{9D8B030D-6E8A-4147-A177-3AD203B41FA5}">
                      <a16:colId xmlns:a16="http://schemas.microsoft.com/office/drawing/2014/main" val="4248496359"/>
                    </a:ext>
                  </a:extLst>
                </a:gridCol>
                <a:gridCol w="911159">
                  <a:extLst>
                    <a:ext uri="{9D8B030D-6E8A-4147-A177-3AD203B41FA5}">
                      <a16:colId xmlns:a16="http://schemas.microsoft.com/office/drawing/2014/main" val="475173909"/>
                    </a:ext>
                  </a:extLst>
                </a:gridCol>
                <a:gridCol w="688148">
                  <a:extLst>
                    <a:ext uri="{9D8B030D-6E8A-4147-A177-3AD203B41FA5}">
                      <a16:colId xmlns:a16="http://schemas.microsoft.com/office/drawing/2014/main" val="2837936305"/>
                    </a:ext>
                  </a:extLst>
                </a:gridCol>
                <a:gridCol w="911159">
                  <a:extLst>
                    <a:ext uri="{9D8B030D-6E8A-4147-A177-3AD203B41FA5}">
                      <a16:colId xmlns:a16="http://schemas.microsoft.com/office/drawing/2014/main" val="2396731247"/>
                    </a:ext>
                  </a:extLst>
                </a:gridCol>
                <a:gridCol w="688148">
                  <a:extLst>
                    <a:ext uri="{9D8B030D-6E8A-4147-A177-3AD203B41FA5}">
                      <a16:colId xmlns:a16="http://schemas.microsoft.com/office/drawing/2014/main" val="243044397"/>
                    </a:ext>
                  </a:extLst>
                </a:gridCol>
              </a:tblGrid>
              <a:tr h="565811">
                <a:tc>
                  <a:txBody>
                    <a:bodyPr/>
                    <a:lstStyle/>
                    <a:p>
                      <a:pPr algn="l" fontAlgn="ctr">
                        <a:spcBef>
                          <a:spcPts val="0"/>
                        </a:spcBef>
                        <a:spcAft>
                          <a:spcPts val="0"/>
                        </a:spcAft>
                      </a:pPr>
                      <a:endParaRPr lang="en-US" sz="1500" b="0" i="0" u="none" strike="noStrike">
                        <a:effectLst/>
                        <a:latin typeface="Arial" panose="020B0604020202020204" pitchFamily="34" charset="0"/>
                      </a:endParaRP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Region_Country</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Female-2018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Male-2018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Female-2020</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Male-2020</a:t>
                      </a:r>
                    </a:p>
                  </a:txBody>
                  <a:tcPr marL="76461" marR="76461" marT="38230" marB="38230" anchor="ctr">
                    <a:lnL>
                      <a:noFill/>
                    </a:lnL>
                    <a:lnR>
                      <a:noFill/>
                    </a:lnR>
                    <a:lnT>
                      <a:noFill/>
                    </a:lnT>
                    <a:lnB>
                      <a:noFill/>
                    </a:lnB>
                  </a:tcPr>
                </a:tc>
                <a:extLst>
                  <a:ext uri="{0D108BD9-81ED-4DB2-BD59-A6C34878D82A}">
                    <a16:rowId xmlns:a16="http://schemas.microsoft.com/office/drawing/2014/main" val="2138102142"/>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dirty="0">
                          <a:effectLst/>
                          <a:latin typeface="Arial" panose="020B0604020202020204" pitchFamily="34" charset="0"/>
                        </a:rPr>
                        <a:t>Latin America</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dirty="0">
                          <a:effectLst/>
                          <a:latin typeface="Arial" panose="020B0604020202020204" pitchFamily="34" charset="0"/>
                        </a:rPr>
                        <a:t>21.9</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15.2</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25.9</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18.1</a:t>
                      </a:r>
                    </a:p>
                  </a:txBody>
                  <a:tcPr marL="76461" marR="76461" marT="38230" marB="38230" anchor="ctr">
                    <a:lnL>
                      <a:noFill/>
                    </a:lnL>
                    <a:lnR>
                      <a:noFill/>
                    </a:lnR>
                    <a:lnT>
                      <a:noFill/>
                    </a:lnT>
                    <a:lnB>
                      <a:noFill/>
                    </a:lnB>
                  </a:tcPr>
                </a:tc>
                <a:extLst>
                  <a:ext uri="{0D108BD9-81ED-4DB2-BD59-A6C34878D82A}">
                    <a16:rowId xmlns:a16="http://schemas.microsoft.com/office/drawing/2014/main" val="3342409976"/>
                  </a:ext>
                </a:extLst>
              </a:tr>
              <a:tr h="565811">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Northern America</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7.9</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9.8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15.3</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15.6</a:t>
                      </a:r>
                    </a:p>
                  </a:txBody>
                  <a:tcPr marL="76461" marR="76461" marT="38230" marB="38230" anchor="ctr">
                    <a:lnL>
                      <a:noFill/>
                    </a:lnL>
                    <a:lnR>
                      <a:noFill/>
                    </a:lnR>
                    <a:lnT>
                      <a:noFill/>
                    </a:lnT>
                    <a:lnB>
                      <a:noFill/>
                    </a:lnB>
                  </a:tcPr>
                </a:tc>
                <a:extLst>
                  <a:ext uri="{0D108BD9-81ED-4DB2-BD59-A6C34878D82A}">
                    <a16:rowId xmlns:a16="http://schemas.microsoft.com/office/drawing/2014/main" val="2315391173"/>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2</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Southern Asia</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dirty="0">
                          <a:effectLst/>
                          <a:latin typeface="Arial" panose="020B0604020202020204" pitchFamily="34" charset="0"/>
                        </a:rPr>
                        <a:t>18.6</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18.6</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18.9</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20.5</a:t>
                      </a:r>
                    </a:p>
                  </a:txBody>
                  <a:tcPr marL="76461" marR="76461" marT="38230" marB="38230" anchor="ctr">
                    <a:lnL>
                      <a:noFill/>
                    </a:lnL>
                    <a:lnR>
                      <a:noFill/>
                    </a:lnR>
                    <a:lnT>
                      <a:noFill/>
                    </a:lnT>
                    <a:lnB>
                      <a:noFill/>
                    </a:lnB>
                  </a:tcPr>
                </a:tc>
                <a:extLst>
                  <a:ext uri="{0D108BD9-81ED-4DB2-BD59-A6C34878D82A}">
                    <a16:rowId xmlns:a16="http://schemas.microsoft.com/office/drawing/2014/main" val="2258587377"/>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3</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dirty="0">
                          <a:effectLst/>
                          <a:latin typeface="Arial" panose="020B0604020202020204" pitchFamily="34" charset="0"/>
                        </a:rPr>
                        <a:t>Europe</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14.8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16.5</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15.8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17.2</a:t>
                      </a:r>
                    </a:p>
                  </a:txBody>
                  <a:tcPr marL="76461" marR="76461" marT="38230" marB="38230" anchor="ctr">
                    <a:lnL>
                      <a:noFill/>
                    </a:lnL>
                    <a:lnR>
                      <a:noFill/>
                    </a:lnR>
                    <a:lnT>
                      <a:noFill/>
                    </a:lnT>
                    <a:lnB>
                      <a:noFill/>
                    </a:lnB>
                  </a:tcPr>
                </a:tc>
                <a:extLst>
                  <a:ext uri="{0D108BD9-81ED-4DB2-BD59-A6C34878D82A}">
                    <a16:rowId xmlns:a16="http://schemas.microsoft.com/office/drawing/2014/main" val="1994081047"/>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4</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MENA</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42.4</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21.8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44.5</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23.3</a:t>
                      </a:r>
                    </a:p>
                  </a:txBody>
                  <a:tcPr marL="76461" marR="76461" marT="38230" marB="38230" anchor="ctr">
                    <a:lnL>
                      <a:noFill/>
                    </a:lnL>
                    <a:lnR>
                      <a:noFill/>
                    </a:lnR>
                    <a:lnT>
                      <a:noFill/>
                    </a:lnT>
                    <a:lnB>
                      <a:noFill/>
                    </a:lnB>
                  </a:tcPr>
                </a:tc>
                <a:extLst>
                  <a:ext uri="{0D108BD9-81ED-4DB2-BD59-A6C34878D82A}">
                    <a16:rowId xmlns:a16="http://schemas.microsoft.com/office/drawing/2014/main" val="2345669085"/>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5</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Greece</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44.0</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36.4</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39.4</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31.4</a:t>
                      </a:r>
                    </a:p>
                  </a:txBody>
                  <a:tcPr marL="76461" marR="76461" marT="38230" marB="38230" anchor="ctr">
                    <a:lnL>
                      <a:noFill/>
                    </a:lnL>
                    <a:lnR>
                      <a:noFill/>
                    </a:lnR>
                    <a:lnT>
                      <a:noFill/>
                    </a:lnT>
                    <a:lnB>
                      <a:noFill/>
                    </a:lnB>
                  </a:tcPr>
                </a:tc>
                <a:extLst>
                  <a:ext uri="{0D108BD9-81ED-4DB2-BD59-A6C34878D82A}">
                    <a16:rowId xmlns:a16="http://schemas.microsoft.com/office/drawing/2014/main" val="1855932008"/>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6</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South Africa</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59.1</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49.5</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64.4</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55.7</a:t>
                      </a:r>
                    </a:p>
                  </a:txBody>
                  <a:tcPr marL="76461" marR="76461" marT="38230" marB="38230" anchor="ctr">
                    <a:lnL>
                      <a:noFill/>
                    </a:lnL>
                    <a:lnR>
                      <a:noFill/>
                    </a:lnR>
                    <a:lnT>
                      <a:noFill/>
                    </a:lnT>
                    <a:lnB>
                      <a:noFill/>
                    </a:lnB>
                  </a:tcPr>
                </a:tc>
                <a:extLst>
                  <a:ext uri="{0D108BD9-81ED-4DB2-BD59-A6C34878D82A}">
                    <a16:rowId xmlns:a16="http://schemas.microsoft.com/office/drawing/2014/main" val="2134321349"/>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7</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Turkey</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24.7</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17.2</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29.3</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dirty="0">
                          <a:effectLst/>
                          <a:latin typeface="Arial" panose="020B0604020202020204" pitchFamily="34" charset="0"/>
                        </a:rPr>
                        <a:t>22.1</a:t>
                      </a:r>
                    </a:p>
                  </a:txBody>
                  <a:tcPr marL="76461" marR="76461" marT="38230" marB="38230" anchor="ctr">
                    <a:lnL>
                      <a:noFill/>
                    </a:lnL>
                    <a:lnR>
                      <a:noFill/>
                    </a:lnR>
                    <a:lnT>
                      <a:noFill/>
                    </a:lnT>
                    <a:lnB>
                      <a:noFill/>
                    </a:lnB>
                  </a:tcPr>
                </a:tc>
                <a:extLst>
                  <a:ext uri="{0D108BD9-81ED-4DB2-BD59-A6C34878D82A}">
                    <a16:rowId xmlns:a16="http://schemas.microsoft.com/office/drawing/2014/main" val="3298001820"/>
                  </a:ext>
                </a:extLst>
              </a:tr>
            </a:tbl>
          </a:graphicData>
        </a:graphic>
      </p:graphicFrame>
      <p:sp>
        <p:nvSpPr>
          <p:cNvPr id="13" name="Title 1">
            <a:extLst>
              <a:ext uri="{FF2B5EF4-FFF2-40B4-BE49-F238E27FC236}">
                <a16:creationId xmlns:a16="http://schemas.microsoft.com/office/drawing/2014/main" id="{9F7220A6-3BFE-4FB5-99A3-152F45B45046}"/>
              </a:ext>
            </a:extLst>
          </p:cNvPr>
          <p:cNvSpPr txBox="1">
            <a:spLocks/>
          </p:cNvSpPr>
          <p:nvPr/>
        </p:nvSpPr>
        <p:spPr>
          <a:xfrm>
            <a:off x="1283745" y="411070"/>
            <a:ext cx="10320528" cy="6212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spcAft>
                <a:spcPts val="600"/>
              </a:spcAft>
            </a:pPr>
            <a:r>
              <a:rPr lang="en-US" sz="2000" b="1" dirty="0">
                <a:latin typeface="Bahnschrift" panose="020B0502040204020203" pitchFamily="34" charset="0"/>
              </a:rPr>
              <a:t>Unemployment is on the rise globally, but gender gap is still there despite pandemics</a:t>
            </a:r>
            <a:endParaRPr lang="en-US" sz="2000" b="1" dirty="0">
              <a:latin typeface="Bahnschrift" panose="020B0502040204020203" pitchFamily="34" charset="0"/>
              <a:ea typeface="+mn-ea"/>
              <a:cs typeface="+mn-cs"/>
            </a:endParaRPr>
          </a:p>
        </p:txBody>
      </p:sp>
    </p:spTree>
    <p:extLst>
      <p:ext uri="{BB962C8B-B14F-4D97-AF65-F5344CB8AC3E}">
        <p14:creationId xmlns:p14="http://schemas.microsoft.com/office/powerpoint/2010/main" val="280813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470417" cy="1440397"/>
          </a:xfrm>
        </p:spPr>
        <p:txBody>
          <a:bodyPr>
            <a:normAutofit/>
          </a:bodyPr>
          <a:lstStyle/>
          <a:p>
            <a:r>
              <a:rPr lang="en-US" sz="3600" i="0" dirty="0">
                <a:effectLst/>
                <a:latin typeface="Open Sans" panose="020B0604020202020204" pitchFamily="34" charset="0"/>
              </a:rPr>
              <a:t>Gender Statistics, The World Bank </a:t>
            </a:r>
            <a:br>
              <a:rPr lang="en-US" sz="1400" i="0" dirty="0">
                <a:effectLst/>
                <a:latin typeface="Open Sans" panose="020B0604020202020204" pitchFamily="34" charset="0"/>
              </a:rPr>
            </a:br>
            <a:r>
              <a:rPr lang="en-US" sz="1800" i="0" dirty="0">
                <a:effectLst/>
                <a:latin typeface="Open Sans" panose="020B0606030504020204" pitchFamily="34" charset="0"/>
              </a:rPr>
              <a:t>Source: </a:t>
            </a:r>
            <a:r>
              <a:rPr lang="en-US" sz="1800" i="0" dirty="0">
                <a:solidFill>
                  <a:srgbClr val="055999"/>
                </a:solidFill>
                <a:effectLst/>
                <a:latin typeface="Open Sans" panose="020B0606030504020204" pitchFamily="34" charset="0"/>
              </a:rPr>
              <a:t>World Bank Data API</a:t>
            </a:r>
            <a:endParaRPr lang="en-US" sz="1800" dirty="0">
              <a:latin typeface="Franklin Gothic Book" panose="020B0503020102020204" pitchFamily="34" charset="0"/>
              <a:cs typeface="Segoe UI" panose="020B0502040204020203" pitchFamily="34" charset="0"/>
            </a:endParaRPr>
          </a:p>
        </p:txBody>
      </p:sp>
      <p:sp>
        <p:nvSpPr>
          <p:cNvPr id="11" name="Footer Placeholder 10">
            <a:extLst>
              <a:ext uri="{FF2B5EF4-FFF2-40B4-BE49-F238E27FC236}">
                <a16:creationId xmlns:a16="http://schemas.microsoft.com/office/drawing/2014/main" id="{FE53497D-A6B6-483C-AEBC-BE689E401512}"/>
              </a:ext>
            </a:extLst>
          </p:cNvPr>
          <p:cNvSpPr>
            <a:spLocks noGrp="1"/>
          </p:cNvSpPr>
          <p:nvPr>
            <p:ph type="ftr" sz="quarter" idx="11"/>
          </p:nvPr>
        </p:nvSpPr>
        <p:spPr>
          <a:xfrm>
            <a:off x="2620055" y="6448826"/>
            <a:ext cx="5334000" cy="365125"/>
          </a:xfrm>
        </p:spPr>
        <p:txBody>
          <a:bodyPr/>
          <a:lstStyle/>
          <a:p>
            <a:r>
              <a:rPr lang="en-US" dirty="0"/>
              <a:t>https://datacatalog.worldbank.org/search/dataset/0037654/Gender-Statistics</a:t>
            </a: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5" name="TextBox 4">
            <a:extLst>
              <a:ext uri="{FF2B5EF4-FFF2-40B4-BE49-F238E27FC236}">
                <a16:creationId xmlns:a16="http://schemas.microsoft.com/office/drawing/2014/main" id="{25AD4F61-E023-4530-BF03-8BC2D825D0BF}"/>
              </a:ext>
            </a:extLst>
          </p:cNvPr>
          <p:cNvSpPr txBox="1"/>
          <p:nvPr/>
        </p:nvSpPr>
        <p:spPr>
          <a:xfrm>
            <a:off x="1042255" y="4345000"/>
            <a:ext cx="2810936" cy="2031325"/>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1. We gathered our research using The World Bank Gender Statistics Data Catalog including 922 indicators on 227 countries dating back to year 1960</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7" name="TextBox 6">
            <a:extLst>
              <a:ext uri="{FF2B5EF4-FFF2-40B4-BE49-F238E27FC236}">
                <a16:creationId xmlns:a16="http://schemas.microsoft.com/office/drawing/2014/main" id="{E5564556-59F0-4D0A-A6CD-ADF8F4D7428B}"/>
              </a:ext>
            </a:extLst>
          </p:cNvPr>
          <p:cNvSpPr txBox="1"/>
          <p:nvPr/>
        </p:nvSpPr>
        <p:spPr>
          <a:xfrm>
            <a:off x="4841695" y="4267729"/>
            <a:ext cx="6997270" cy="2954655"/>
          </a:xfrm>
          <a:prstGeom prst="rect">
            <a:avLst/>
          </a:prstGeom>
          <a:noFill/>
        </p:spPr>
        <p:txBody>
          <a:bodyPr wrap="square" rtlCol="0">
            <a:spAutoFit/>
          </a:bodyPr>
          <a:lstStyle/>
          <a:p>
            <a:pPr marL="342900" indent="-342900">
              <a:buAutoNum type="arabicPeriod" startAt="2"/>
            </a:pPr>
            <a:r>
              <a:rPr lang="en-US" dirty="0">
                <a:latin typeface="Segoe UI" panose="020B0502040204020203" pitchFamily="34" charset="0"/>
                <a:cs typeface="Segoe UI" panose="020B0502040204020203" pitchFamily="34" charset="0"/>
              </a:rPr>
              <a:t>We narrowed our scope down to 18 countries representing all continents and the following indicators as reported in 2018:</a:t>
            </a:r>
          </a:p>
          <a:p>
            <a:pPr lvl="1"/>
            <a:endParaRPr lang="en-US" sz="1600" dirty="0">
              <a:latin typeface="Segoe UI" panose="020B0502040204020203" pitchFamily="34" charset="0"/>
              <a:cs typeface="Segoe UI" panose="020B0502040204020203" pitchFamily="34" charset="0"/>
            </a:endParaRP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Labor Force Participation Rates:  % of Population Male/Female</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Human Capital Index (HCI)</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GDP per capita, PPP </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Population</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Unemployment Rates % of labor force Male/Female</a:t>
            </a:r>
          </a:p>
          <a:p>
            <a:pPr lvl="1"/>
            <a:endParaRPr lang="en-US" dirty="0">
              <a:latin typeface="Segoe UI" panose="020B0502040204020203" pitchFamily="34" charset="0"/>
              <a:cs typeface="Segoe UI" panose="020B0502040204020203" pitchFamily="34" charset="0"/>
            </a:endParaRPr>
          </a:p>
          <a:p>
            <a:pPr lvl="1"/>
            <a:endParaRPr lang="en-US" dirty="0">
              <a:latin typeface="Segoe UI" panose="020B0502040204020203" pitchFamily="34" charset="0"/>
              <a:cs typeface="Segoe UI" panose="020B0502040204020203" pitchFamily="34" charset="0"/>
            </a:endParaRPr>
          </a:p>
          <a:p>
            <a:pPr lvl="1"/>
            <a:endParaRPr lang="en-US"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CFA50FF0-511A-4C62-9E53-B7C13497645A}"/>
              </a:ext>
            </a:extLst>
          </p:cNvPr>
          <p:cNvPicPr>
            <a:picLocks noChangeAspect="1"/>
          </p:cNvPicPr>
          <p:nvPr/>
        </p:nvPicPr>
        <p:blipFill>
          <a:blip r:embed="rId3"/>
          <a:stretch>
            <a:fillRect/>
          </a:stretch>
        </p:blipFill>
        <p:spPr>
          <a:xfrm>
            <a:off x="1042255" y="1702212"/>
            <a:ext cx="3119198" cy="2405058"/>
          </a:xfrm>
          <a:prstGeom prst="rect">
            <a:avLst/>
          </a:prstGeom>
          <a:effectLst>
            <a:innerShdw blurRad="114300">
              <a:schemeClr val="accent1"/>
            </a:innerShdw>
          </a:effectLst>
        </p:spPr>
      </p:pic>
      <p:pic>
        <p:nvPicPr>
          <p:cNvPr id="13" name="Picture 12">
            <a:extLst>
              <a:ext uri="{FF2B5EF4-FFF2-40B4-BE49-F238E27FC236}">
                <a16:creationId xmlns:a16="http://schemas.microsoft.com/office/drawing/2014/main" id="{05117917-07BD-4C59-90F0-604EACA4CD74}"/>
              </a:ext>
            </a:extLst>
          </p:cNvPr>
          <p:cNvPicPr>
            <a:picLocks noChangeAspect="1"/>
          </p:cNvPicPr>
          <p:nvPr/>
        </p:nvPicPr>
        <p:blipFill>
          <a:blip r:embed="rId4"/>
          <a:stretch>
            <a:fillRect/>
          </a:stretch>
        </p:blipFill>
        <p:spPr>
          <a:xfrm>
            <a:off x="5287055" y="1464961"/>
            <a:ext cx="6106550" cy="2695424"/>
          </a:xfrm>
          <a:prstGeom prst="rect">
            <a:avLst/>
          </a:prstGeom>
          <a:effectLst>
            <a:outerShdw blurRad="63500" sx="102000" sy="102000" algn="ctr" rotWithShape="0">
              <a:schemeClr val="accent1">
                <a:alpha val="40000"/>
              </a:schemeClr>
            </a:outerShdw>
          </a:effectLst>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9" name="Title 1">
            <a:extLst>
              <a:ext uri="{FF2B5EF4-FFF2-40B4-BE49-F238E27FC236}">
                <a16:creationId xmlns:a16="http://schemas.microsoft.com/office/drawing/2014/main" id="{ED9DE61C-0AAF-4D45-BDAD-AA42E56C69AE}"/>
              </a:ext>
            </a:extLst>
          </p:cNvPr>
          <p:cNvSpPr txBox="1">
            <a:spLocks/>
          </p:cNvSpPr>
          <p:nvPr/>
        </p:nvSpPr>
        <p:spPr>
          <a:xfrm>
            <a:off x="844062" y="181494"/>
            <a:ext cx="10470417" cy="87749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Creating attributes based on World Bank Data</a:t>
            </a:r>
            <a:r>
              <a:rPr lang="en-US" sz="3600" dirty="0">
                <a:latin typeface="Open Sans" panose="020B0604020202020204" pitchFamily="34" charset="0"/>
              </a:rPr>
              <a:t> </a:t>
            </a:r>
            <a:br>
              <a:rPr lang="en-US" sz="1400" dirty="0">
                <a:latin typeface="Open Sans" panose="020B0604020202020204" pitchFamily="34" charset="0"/>
              </a:rPr>
            </a:br>
            <a:r>
              <a:rPr lang="en-US" sz="1800" dirty="0">
                <a:latin typeface="Open Sans" panose="020B0604020202020204" pitchFamily="34" charset="0"/>
              </a:rPr>
              <a:t>“</a:t>
            </a:r>
            <a:r>
              <a:rPr lang="en-US" sz="1800" dirty="0">
                <a:solidFill>
                  <a:srgbClr val="055999"/>
                </a:solidFill>
                <a:latin typeface="Open Sans" panose="020B0606030504020204" pitchFamily="34" charset="0"/>
              </a:rPr>
              <a:t>Percent Delta”</a:t>
            </a:r>
            <a:r>
              <a:rPr lang="en-US" sz="1800" dirty="0"/>
              <a:t> was created to measure Equality between Males and Females in the Work Force</a:t>
            </a:r>
            <a:endParaRPr lang="en-US" sz="1800" dirty="0">
              <a:latin typeface="Franklin Gothic Book" panose="020B0503020102020204"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4FA95ACC-8AC9-49E3-809A-4D3CFB596069}"/>
              </a:ext>
            </a:extLst>
          </p:cNvPr>
          <p:cNvPicPr>
            <a:picLocks noChangeAspect="1"/>
          </p:cNvPicPr>
          <p:nvPr/>
        </p:nvPicPr>
        <p:blipFill>
          <a:blip r:embed="rId3"/>
          <a:stretch>
            <a:fillRect/>
          </a:stretch>
        </p:blipFill>
        <p:spPr>
          <a:xfrm>
            <a:off x="257908" y="1387909"/>
            <a:ext cx="5638723" cy="3701280"/>
          </a:xfrm>
          <a:prstGeom prst="rect">
            <a:avLst/>
          </a:prstGeom>
        </p:spPr>
      </p:pic>
      <p:pic>
        <p:nvPicPr>
          <p:cNvPr id="12" name="Picture 11">
            <a:extLst>
              <a:ext uri="{FF2B5EF4-FFF2-40B4-BE49-F238E27FC236}">
                <a16:creationId xmlns:a16="http://schemas.microsoft.com/office/drawing/2014/main" id="{1BA2286A-E648-41D2-B8A4-C815E85215DC}"/>
              </a:ext>
            </a:extLst>
          </p:cNvPr>
          <p:cNvPicPr>
            <a:picLocks noChangeAspect="1"/>
          </p:cNvPicPr>
          <p:nvPr/>
        </p:nvPicPr>
        <p:blipFill>
          <a:blip r:embed="rId4"/>
          <a:stretch>
            <a:fillRect/>
          </a:stretch>
        </p:blipFill>
        <p:spPr>
          <a:xfrm>
            <a:off x="6176864" y="1219459"/>
            <a:ext cx="5551715" cy="4416989"/>
          </a:xfrm>
          <a:prstGeom prst="rect">
            <a:avLst/>
          </a:prstGeom>
        </p:spPr>
      </p:pic>
      <p:sp>
        <p:nvSpPr>
          <p:cNvPr id="13" name="TextBox 12">
            <a:extLst>
              <a:ext uri="{FF2B5EF4-FFF2-40B4-BE49-F238E27FC236}">
                <a16:creationId xmlns:a16="http://schemas.microsoft.com/office/drawing/2014/main" id="{10B4A2CE-802A-473C-A544-16FC6011D99B}"/>
              </a:ext>
            </a:extLst>
          </p:cNvPr>
          <p:cNvSpPr txBox="1"/>
          <p:nvPr/>
        </p:nvSpPr>
        <p:spPr>
          <a:xfrm>
            <a:off x="933061" y="5544227"/>
            <a:ext cx="9274629" cy="923330"/>
          </a:xfrm>
          <a:prstGeom prst="rect">
            <a:avLst/>
          </a:prstGeom>
          <a:noFill/>
        </p:spPr>
        <p:txBody>
          <a:bodyPr wrap="square" rtlCol="0">
            <a:spAutoFit/>
          </a:bodyPr>
          <a:lstStyle/>
          <a:p>
            <a:pPr algn="ctr"/>
            <a:r>
              <a:rPr lang="en-US" dirty="0"/>
              <a:t>We use the “</a:t>
            </a:r>
            <a:r>
              <a:rPr lang="en-US" b="1" dirty="0">
                <a:solidFill>
                  <a:srgbClr val="0070C0"/>
                </a:solidFill>
              </a:rPr>
              <a:t>Percent Delta” </a:t>
            </a:r>
            <a:r>
              <a:rPr lang="en-US" dirty="0"/>
              <a:t>attribute to drive correlations to the other attributes within our study.  We also created the attribute to easily identify those countries in our study with higher rates of inequality to lower rates of inequality. </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
        <p:nvSpPr>
          <p:cNvPr id="10" name="TextBox 9">
            <a:extLst>
              <a:ext uri="{FF2B5EF4-FFF2-40B4-BE49-F238E27FC236}">
                <a16:creationId xmlns:a16="http://schemas.microsoft.com/office/drawing/2014/main" id="{28067D85-3133-E148-9CE8-DCADD3E2558F}"/>
              </a:ext>
            </a:extLst>
          </p:cNvPr>
          <p:cNvSpPr txBox="1"/>
          <p:nvPr/>
        </p:nvSpPr>
        <p:spPr>
          <a:xfrm>
            <a:off x="1058008" y="297944"/>
            <a:ext cx="6633921" cy="646331"/>
          </a:xfrm>
          <a:prstGeom prst="rect">
            <a:avLst/>
          </a:prstGeom>
          <a:noFill/>
        </p:spPr>
        <p:txBody>
          <a:bodyPr wrap="square">
            <a:spAutoFit/>
          </a:bodyPr>
          <a:lstStyle/>
          <a:p>
            <a:r>
              <a:rPr lang="en-US" sz="3600" dirty="0">
                <a:solidFill>
                  <a:schemeClr val="accent1">
                    <a:lumMod val="75000"/>
                  </a:schemeClr>
                </a:solidFill>
                <a:latin typeface="Open Sans" panose="020B0604020202020204" pitchFamily="34" charset="0"/>
                <a:ea typeface="+mj-ea"/>
                <a:cs typeface="+mj-cs"/>
              </a:rPr>
              <a:t>Human Capital Index (HCI)</a:t>
            </a:r>
          </a:p>
        </p:txBody>
      </p:sp>
      <p:sp>
        <p:nvSpPr>
          <p:cNvPr id="22" name="Title 1">
            <a:extLst>
              <a:ext uri="{FF2B5EF4-FFF2-40B4-BE49-F238E27FC236}">
                <a16:creationId xmlns:a16="http://schemas.microsoft.com/office/drawing/2014/main" id="{3763FACA-3240-3349-AF94-A66E34DB2A01}"/>
              </a:ext>
            </a:extLst>
          </p:cNvPr>
          <p:cNvSpPr>
            <a:spLocks noGrp="1"/>
          </p:cNvSpPr>
          <p:nvPr>
            <p:ph type="title"/>
          </p:nvPr>
        </p:nvSpPr>
        <p:spPr>
          <a:xfrm>
            <a:off x="710101" y="345137"/>
            <a:ext cx="10470417" cy="1522468"/>
          </a:xfrm>
        </p:spPr>
        <p:txBody>
          <a:bodyPr>
            <a:normAutofit/>
          </a:bodyPr>
          <a:lstStyle/>
          <a:p>
            <a:pPr algn="r"/>
            <a:br>
              <a:rPr lang="en-US" sz="1400" i="0" dirty="0">
                <a:effectLst/>
                <a:latin typeface="Open Sans" panose="020B0604020202020204" pitchFamily="34" charset="0"/>
              </a:rPr>
            </a:br>
            <a:br>
              <a:rPr lang="en-US" sz="1400" i="0" dirty="0">
                <a:effectLst/>
                <a:latin typeface="Open Sans" panose="020B0604020202020204" pitchFamily="34" charset="0"/>
              </a:rPr>
            </a:br>
            <a:endParaRPr lang="en-US" sz="2400" dirty="0">
              <a:latin typeface="Franklin Gothic Book" panose="020B0503020102020204" pitchFamily="34" charset="0"/>
              <a:cs typeface="Segoe UI" panose="020B0502040204020203" pitchFamily="34" charset="0"/>
            </a:endParaRPr>
          </a:p>
        </p:txBody>
      </p:sp>
      <p:pic>
        <p:nvPicPr>
          <p:cNvPr id="26" name="Picture 25">
            <a:extLst>
              <a:ext uri="{FF2B5EF4-FFF2-40B4-BE49-F238E27FC236}">
                <a16:creationId xmlns:a16="http://schemas.microsoft.com/office/drawing/2014/main" id="{A4499E5F-C1AE-E449-8937-698FE8534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941" y="3409353"/>
            <a:ext cx="4054577" cy="2960049"/>
          </a:xfrm>
          <a:prstGeom prst="rect">
            <a:avLst/>
          </a:prstGeom>
        </p:spPr>
      </p:pic>
      <p:sp>
        <p:nvSpPr>
          <p:cNvPr id="29" name="TextBox 28">
            <a:extLst>
              <a:ext uri="{FF2B5EF4-FFF2-40B4-BE49-F238E27FC236}">
                <a16:creationId xmlns:a16="http://schemas.microsoft.com/office/drawing/2014/main" id="{C87E5375-FC97-CC44-9A91-7145B5363E7B}"/>
              </a:ext>
            </a:extLst>
          </p:cNvPr>
          <p:cNvSpPr txBox="1"/>
          <p:nvPr/>
        </p:nvSpPr>
        <p:spPr>
          <a:xfrm>
            <a:off x="1457160" y="5528934"/>
            <a:ext cx="6488064" cy="923330"/>
          </a:xfrm>
          <a:prstGeom prst="rect">
            <a:avLst/>
          </a:prstGeom>
          <a:noFill/>
        </p:spPr>
        <p:txBody>
          <a:bodyPr wrap="square">
            <a:spAutoFit/>
          </a:bodyPr>
          <a:lstStyle/>
          <a:p>
            <a:pPr algn="ctr"/>
            <a:r>
              <a:rPr lang="en-US" b="1" dirty="0">
                <a:latin typeface="Segoe UI" panose="020B0502040204020203" pitchFamily="34" charset="0"/>
                <a:cs typeface="Segoe UI" panose="020B0502040204020203" pitchFamily="34" charset="0"/>
              </a:rPr>
              <a:t>Related to individual’s and societies </a:t>
            </a:r>
          </a:p>
          <a:p>
            <a:pPr algn="ctr"/>
            <a:r>
              <a:rPr lang="en-US" b="1" dirty="0">
                <a:latin typeface="Segoe UI" panose="020B0502040204020203" pitchFamily="34" charset="0"/>
                <a:cs typeface="Segoe UI" panose="020B0502040204020203" pitchFamily="34" charset="0"/>
              </a:rPr>
              <a:t>current and expected</a:t>
            </a:r>
          </a:p>
          <a:p>
            <a:pPr algn="ctr"/>
            <a:r>
              <a:rPr lang="en-US" b="1" dirty="0">
                <a:latin typeface="Segoe UI" panose="020B0502040204020203" pitchFamily="34" charset="0"/>
                <a:cs typeface="Segoe UI" panose="020B0502040204020203" pitchFamily="34" charset="0"/>
              </a:rPr>
              <a:t>capacity to: acquire, develop and deploy skills  </a:t>
            </a:r>
          </a:p>
        </p:txBody>
      </p:sp>
      <p:sp>
        <p:nvSpPr>
          <p:cNvPr id="35" name="TextBox 34">
            <a:extLst>
              <a:ext uri="{FF2B5EF4-FFF2-40B4-BE49-F238E27FC236}">
                <a16:creationId xmlns:a16="http://schemas.microsoft.com/office/drawing/2014/main" id="{4D8B37F4-396E-F24E-AFBA-B9D83C02E057}"/>
              </a:ext>
            </a:extLst>
          </p:cNvPr>
          <p:cNvSpPr txBox="1"/>
          <p:nvPr/>
        </p:nvSpPr>
        <p:spPr>
          <a:xfrm>
            <a:off x="1011482" y="1159445"/>
            <a:ext cx="4403481" cy="923330"/>
          </a:xfrm>
          <a:prstGeom prst="rect">
            <a:avLst/>
          </a:prstGeom>
          <a:noFill/>
        </p:spPr>
        <p:txBody>
          <a:bodyPr wrap="square">
            <a:spAutoFit/>
          </a:bodyPr>
          <a:lstStyle/>
          <a:p>
            <a:r>
              <a:rPr lang="en-US" sz="1800" b="1" dirty="0">
                <a:latin typeface="Open Sans" panose="020B0606030504020204" pitchFamily="34" charset="0"/>
              </a:rPr>
              <a:t>Measures </a:t>
            </a:r>
          </a:p>
          <a:p>
            <a:r>
              <a:rPr lang="en-US" sz="3600" b="1" dirty="0">
                <a:latin typeface="Open Sans" panose="020B0606030504020204" pitchFamily="34" charset="0"/>
              </a:rPr>
              <a:t>51 </a:t>
            </a:r>
            <a:r>
              <a:rPr lang="en-US" b="1" dirty="0">
                <a:latin typeface="Open Sans" panose="020B0606030504020204" pitchFamily="34" charset="0"/>
              </a:rPr>
              <a:t>indicators</a:t>
            </a:r>
            <a:r>
              <a:rPr lang="en-US" b="1" dirty="0"/>
              <a:t> </a:t>
            </a:r>
            <a:r>
              <a:rPr lang="en-US" b="1" dirty="0">
                <a:latin typeface="Open Sans" panose="020B0606030504020204" pitchFamily="34" charset="0"/>
              </a:rPr>
              <a:t>in 4 dimensions:</a:t>
            </a:r>
          </a:p>
        </p:txBody>
      </p:sp>
      <p:sp>
        <p:nvSpPr>
          <p:cNvPr id="44" name="TextBox 43">
            <a:extLst>
              <a:ext uri="{FF2B5EF4-FFF2-40B4-BE49-F238E27FC236}">
                <a16:creationId xmlns:a16="http://schemas.microsoft.com/office/drawing/2014/main" id="{676C9772-3450-0C44-B325-8FDF2F7CDCC0}"/>
              </a:ext>
            </a:extLst>
          </p:cNvPr>
          <p:cNvSpPr txBox="1"/>
          <p:nvPr/>
        </p:nvSpPr>
        <p:spPr>
          <a:xfrm>
            <a:off x="1058008" y="5215321"/>
            <a:ext cx="2285267" cy="369332"/>
          </a:xfrm>
          <a:prstGeom prst="rect">
            <a:avLst/>
          </a:prstGeom>
          <a:noFill/>
        </p:spPr>
        <p:txBody>
          <a:bodyPr wrap="square">
            <a:spAutoFit/>
          </a:bodyPr>
          <a:lstStyle/>
          <a:p>
            <a:r>
              <a:rPr lang="en-US" sz="1800" dirty="0">
                <a:solidFill>
                  <a:schemeClr val="bg1"/>
                </a:solidFill>
                <a:latin typeface="Open Sans" panose="020B0606030504020204" pitchFamily="34" charset="0"/>
              </a:rPr>
              <a:t>Health</a:t>
            </a:r>
            <a:endParaRPr lang="en-US" dirty="0">
              <a:solidFill>
                <a:schemeClr val="bg1"/>
              </a:solidFill>
            </a:endParaRPr>
          </a:p>
        </p:txBody>
      </p:sp>
      <p:grpSp>
        <p:nvGrpSpPr>
          <p:cNvPr id="81" name="Group 80">
            <a:extLst>
              <a:ext uri="{FF2B5EF4-FFF2-40B4-BE49-F238E27FC236}">
                <a16:creationId xmlns:a16="http://schemas.microsoft.com/office/drawing/2014/main" id="{41167789-11C1-9245-978E-E35F9C5C5B40}"/>
              </a:ext>
            </a:extLst>
          </p:cNvPr>
          <p:cNvGrpSpPr/>
          <p:nvPr/>
        </p:nvGrpSpPr>
        <p:grpSpPr>
          <a:xfrm>
            <a:off x="1457160" y="2435683"/>
            <a:ext cx="4488149" cy="2779638"/>
            <a:chOff x="4164149" y="1589611"/>
            <a:chExt cx="4488149" cy="2779638"/>
          </a:xfrm>
        </p:grpSpPr>
        <p:sp>
          <p:nvSpPr>
            <p:cNvPr id="67" name="Freeform 65">
              <a:extLst>
                <a:ext uri="{FF2B5EF4-FFF2-40B4-BE49-F238E27FC236}">
                  <a16:creationId xmlns:a16="http://schemas.microsoft.com/office/drawing/2014/main" id="{ACA1A2E4-4682-BA43-A43E-F119BC00E38D}"/>
                </a:ext>
              </a:extLst>
            </p:cNvPr>
            <p:cNvSpPr>
              <a:spLocks noEditPoints="1"/>
            </p:cNvSpPr>
            <p:nvPr/>
          </p:nvSpPr>
          <p:spPr bwMode="auto">
            <a:xfrm>
              <a:off x="4192389" y="1589611"/>
              <a:ext cx="766448" cy="541404"/>
            </a:xfrm>
            <a:custGeom>
              <a:avLst/>
              <a:gdLst>
                <a:gd name="T0" fmla="*/ 312 w 405"/>
                <a:gd name="T1" fmla="*/ 125 h 270"/>
                <a:gd name="T2" fmla="*/ 315 w 405"/>
                <a:gd name="T3" fmla="*/ 180 h 270"/>
                <a:gd name="T4" fmla="*/ 301 w 405"/>
                <a:gd name="T5" fmla="*/ 203 h 270"/>
                <a:gd name="T6" fmla="*/ 259 w 405"/>
                <a:gd name="T7" fmla="*/ 219 h 270"/>
                <a:gd name="T8" fmla="*/ 203 w 405"/>
                <a:gd name="T9" fmla="*/ 225 h 270"/>
                <a:gd name="T10" fmla="*/ 146 w 405"/>
                <a:gd name="T11" fmla="*/ 219 h 270"/>
                <a:gd name="T12" fmla="*/ 104 w 405"/>
                <a:gd name="T13" fmla="*/ 203 h 270"/>
                <a:gd name="T14" fmla="*/ 90 w 405"/>
                <a:gd name="T15" fmla="*/ 180 h 270"/>
                <a:gd name="T16" fmla="*/ 93 w 405"/>
                <a:gd name="T17" fmla="*/ 125 h 270"/>
                <a:gd name="T18" fmla="*/ 194 w 405"/>
                <a:gd name="T19" fmla="*/ 157 h 270"/>
                <a:gd name="T20" fmla="*/ 203 w 405"/>
                <a:gd name="T21" fmla="*/ 158 h 270"/>
                <a:gd name="T22" fmla="*/ 211 w 405"/>
                <a:gd name="T23" fmla="*/ 157 h 270"/>
                <a:gd name="T24" fmla="*/ 312 w 405"/>
                <a:gd name="T25" fmla="*/ 125 h 270"/>
                <a:gd name="T26" fmla="*/ 405 w 405"/>
                <a:gd name="T27" fmla="*/ 68 h 270"/>
                <a:gd name="T28" fmla="*/ 401 w 405"/>
                <a:gd name="T29" fmla="*/ 73 h 270"/>
                <a:gd name="T30" fmla="*/ 204 w 405"/>
                <a:gd name="T31" fmla="*/ 135 h 270"/>
                <a:gd name="T32" fmla="*/ 203 w 405"/>
                <a:gd name="T33" fmla="*/ 135 h 270"/>
                <a:gd name="T34" fmla="*/ 201 w 405"/>
                <a:gd name="T35" fmla="*/ 135 h 270"/>
                <a:gd name="T36" fmla="*/ 86 w 405"/>
                <a:gd name="T37" fmla="*/ 99 h 270"/>
                <a:gd name="T38" fmla="*/ 74 w 405"/>
                <a:gd name="T39" fmla="*/ 119 h 270"/>
                <a:gd name="T40" fmla="*/ 68 w 405"/>
                <a:gd name="T41" fmla="*/ 150 h 270"/>
                <a:gd name="T42" fmla="*/ 79 w 405"/>
                <a:gd name="T43" fmla="*/ 169 h 270"/>
                <a:gd name="T44" fmla="*/ 69 w 405"/>
                <a:gd name="T45" fmla="*/ 188 h 270"/>
                <a:gd name="T46" fmla="*/ 79 w 405"/>
                <a:gd name="T47" fmla="*/ 264 h 270"/>
                <a:gd name="T48" fmla="*/ 77 w 405"/>
                <a:gd name="T49" fmla="*/ 268 h 270"/>
                <a:gd name="T50" fmla="*/ 73 w 405"/>
                <a:gd name="T51" fmla="*/ 270 h 270"/>
                <a:gd name="T52" fmla="*/ 39 w 405"/>
                <a:gd name="T53" fmla="*/ 270 h 270"/>
                <a:gd name="T54" fmla="*/ 35 w 405"/>
                <a:gd name="T55" fmla="*/ 268 h 270"/>
                <a:gd name="T56" fmla="*/ 34 w 405"/>
                <a:gd name="T57" fmla="*/ 264 h 270"/>
                <a:gd name="T58" fmla="*/ 44 w 405"/>
                <a:gd name="T59" fmla="*/ 188 h 270"/>
                <a:gd name="T60" fmla="*/ 34 w 405"/>
                <a:gd name="T61" fmla="*/ 169 h 270"/>
                <a:gd name="T62" fmla="*/ 45 w 405"/>
                <a:gd name="T63" fmla="*/ 150 h 270"/>
                <a:gd name="T64" fmla="*/ 62 w 405"/>
                <a:gd name="T65" fmla="*/ 92 h 270"/>
                <a:gd name="T66" fmla="*/ 4 w 405"/>
                <a:gd name="T67" fmla="*/ 73 h 270"/>
                <a:gd name="T68" fmla="*/ 0 w 405"/>
                <a:gd name="T69" fmla="*/ 68 h 270"/>
                <a:gd name="T70" fmla="*/ 4 w 405"/>
                <a:gd name="T71" fmla="*/ 63 h 270"/>
                <a:gd name="T72" fmla="*/ 201 w 405"/>
                <a:gd name="T73" fmla="*/ 1 h 270"/>
                <a:gd name="T74" fmla="*/ 203 w 405"/>
                <a:gd name="T75" fmla="*/ 0 h 270"/>
                <a:gd name="T76" fmla="*/ 204 w 405"/>
                <a:gd name="T77" fmla="*/ 1 h 270"/>
                <a:gd name="T78" fmla="*/ 401 w 405"/>
                <a:gd name="T79" fmla="*/ 63 h 270"/>
                <a:gd name="T80" fmla="*/ 405 w 405"/>
                <a:gd name="T81" fmla="*/ 6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5" h="270">
                  <a:moveTo>
                    <a:pt x="312" y="125"/>
                  </a:moveTo>
                  <a:cubicBezTo>
                    <a:pt x="315" y="180"/>
                    <a:pt x="315" y="180"/>
                    <a:pt x="315" y="180"/>
                  </a:cubicBezTo>
                  <a:cubicBezTo>
                    <a:pt x="315" y="188"/>
                    <a:pt x="311" y="196"/>
                    <a:pt x="301" y="203"/>
                  </a:cubicBezTo>
                  <a:cubicBezTo>
                    <a:pt x="290" y="210"/>
                    <a:pt x="277" y="215"/>
                    <a:pt x="259" y="219"/>
                  </a:cubicBezTo>
                  <a:cubicBezTo>
                    <a:pt x="242" y="223"/>
                    <a:pt x="223" y="225"/>
                    <a:pt x="203" y="225"/>
                  </a:cubicBezTo>
                  <a:cubicBezTo>
                    <a:pt x="182" y="225"/>
                    <a:pt x="163" y="223"/>
                    <a:pt x="146" y="219"/>
                  </a:cubicBezTo>
                  <a:cubicBezTo>
                    <a:pt x="128" y="215"/>
                    <a:pt x="115" y="210"/>
                    <a:pt x="104" y="203"/>
                  </a:cubicBezTo>
                  <a:cubicBezTo>
                    <a:pt x="94" y="196"/>
                    <a:pt x="90" y="188"/>
                    <a:pt x="90" y="180"/>
                  </a:cubicBezTo>
                  <a:cubicBezTo>
                    <a:pt x="93" y="125"/>
                    <a:pt x="93" y="125"/>
                    <a:pt x="93" y="125"/>
                  </a:cubicBezTo>
                  <a:cubicBezTo>
                    <a:pt x="194" y="157"/>
                    <a:pt x="194" y="157"/>
                    <a:pt x="194" y="157"/>
                  </a:cubicBezTo>
                  <a:cubicBezTo>
                    <a:pt x="197" y="157"/>
                    <a:pt x="199" y="158"/>
                    <a:pt x="203" y="158"/>
                  </a:cubicBezTo>
                  <a:cubicBezTo>
                    <a:pt x="206" y="158"/>
                    <a:pt x="208" y="157"/>
                    <a:pt x="211" y="157"/>
                  </a:cubicBezTo>
                  <a:lnTo>
                    <a:pt x="312" y="125"/>
                  </a:lnTo>
                  <a:close/>
                  <a:moveTo>
                    <a:pt x="405" y="68"/>
                  </a:moveTo>
                  <a:cubicBezTo>
                    <a:pt x="405" y="71"/>
                    <a:pt x="404" y="72"/>
                    <a:pt x="401" y="73"/>
                  </a:cubicBezTo>
                  <a:cubicBezTo>
                    <a:pt x="204" y="135"/>
                    <a:pt x="204" y="135"/>
                    <a:pt x="204" y="135"/>
                  </a:cubicBezTo>
                  <a:cubicBezTo>
                    <a:pt x="204" y="135"/>
                    <a:pt x="203" y="135"/>
                    <a:pt x="203" y="135"/>
                  </a:cubicBezTo>
                  <a:cubicBezTo>
                    <a:pt x="202" y="135"/>
                    <a:pt x="201" y="135"/>
                    <a:pt x="201" y="135"/>
                  </a:cubicBezTo>
                  <a:cubicBezTo>
                    <a:pt x="86" y="99"/>
                    <a:pt x="86" y="99"/>
                    <a:pt x="86" y="99"/>
                  </a:cubicBezTo>
                  <a:cubicBezTo>
                    <a:pt x="81" y="103"/>
                    <a:pt x="77" y="110"/>
                    <a:pt x="74" y="119"/>
                  </a:cubicBezTo>
                  <a:cubicBezTo>
                    <a:pt x="70" y="128"/>
                    <a:pt x="68" y="138"/>
                    <a:pt x="68" y="150"/>
                  </a:cubicBezTo>
                  <a:cubicBezTo>
                    <a:pt x="75" y="154"/>
                    <a:pt x="79" y="161"/>
                    <a:pt x="79" y="169"/>
                  </a:cubicBezTo>
                  <a:cubicBezTo>
                    <a:pt x="79" y="177"/>
                    <a:pt x="75" y="183"/>
                    <a:pt x="69" y="188"/>
                  </a:cubicBezTo>
                  <a:cubicBezTo>
                    <a:pt x="79" y="264"/>
                    <a:pt x="79" y="264"/>
                    <a:pt x="79" y="264"/>
                  </a:cubicBezTo>
                  <a:cubicBezTo>
                    <a:pt x="79" y="266"/>
                    <a:pt x="79" y="267"/>
                    <a:pt x="77" y="268"/>
                  </a:cubicBezTo>
                  <a:cubicBezTo>
                    <a:pt x="76" y="270"/>
                    <a:pt x="75" y="270"/>
                    <a:pt x="73" y="270"/>
                  </a:cubicBezTo>
                  <a:cubicBezTo>
                    <a:pt x="39" y="270"/>
                    <a:pt x="39" y="270"/>
                    <a:pt x="39" y="270"/>
                  </a:cubicBezTo>
                  <a:cubicBezTo>
                    <a:pt x="38" y="270"/>
                    <a:pt x="36" y="270"/>
                    <a:pt x="35" y="268"/>
                  </a:cubicBezTo>
                  <a:cubicBezTo>
                    <a:pt x="34" y="267"/>
                    <a:pt x="34" y="266"/>
                    <a:pt x="34" y="264"/>
                  </a:cubicBezTo>
                  <a:cubicBezTo>
                    <a:pt x="44" y="188"/>
                    <a:pt x="44" y="188"/>
                    <a:pt x="44" y="188"/>
                  </a:cubicBezTo>
                  <a:cubicBezTo>
                    <a:pt x="37" y="183"/>
                    <a:pt x="34" y="177"/>
                    <a:pt x="34" y="169"/>
                  </a:cubicBezTo>
                  <a:cubicBezTo>
                    <a:pt x="34" y="161"/>
                    <a:pt x="38" y="154"/>
                    <a:pt x="45" y="150"/>
                  </a:cubicBezTo>
                  <a:cubicBezTo>
                    <a:pt x="47" y="125"/>
                    <a:pt x="52" y="106"/>
                    <a:pt x="62" y="92"/>
                  </a:cubicBezTo>
                  <a:cubicBezTo>
                    <a:pt x="4" y="73"/>
                    <a:pt x="4" y="73"/>
                    <a:pt x="4" y="73"/>
                  </a:cubicBezTo>
                  <a:cubicBezTo>
                    <a:pt x="1" y="72"/>
                    <a:pt x="0" y="71"/>
                    <a:pt x="0" y="68"/>
                  </a:cubicBezTo>
                  <a:cubicBezTo>
                    <a:pt x="0" y="65"/>
                    <a:pt x="1" y="63"/>
                    <a:pt x="4" y="63"/>
                  </a:cubicBezTo>
                  <a:cubicBezTo>
                    <a:pt x="201" y="1"/>
                    <a:pt x="201" y="1"/>
                    <a:pt x="201" y="1"/>
                  </a:cubicBezTo>
                  <a:cubicBezTo>
                    <a:pt x="201" y="1"/>
                    <a:pt x="202" y="0"/>
                    <a:pt x="203" y="0"/>
                  </a:cubicBezTo>
                  <a:cubicBezTo>
                    <a:pt x="203" y="0"/>
                    <a:pt x="204" y="1"/>
                    <a:pt x="204" y="1"/>
                  </a:cubicBezTo>
                  <a:cubicBezTo>
                    <a:pt x="401" y="63"/>
                    <a:pt x="401" y="63"/>
                    <a:pt x="401" y="63"/>
                  </a:cubicBezTo>
                  <a:cubicBezTo>
                    <a:pt x="404" y="63"/>
                    <a:pt x="405" y="65"/>
                    <a:pt x="405" y="6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uk-UA"/>
            </a:p>
          </p:txBody>
        </p:sp>
        <p:sp>
          <p:nvSpPr>
            <p:cNvPr id="68" name="Freeform 38">
              <a:extLst>
                <a:ext uri="{FF2B5EF4-FFF2-40B4-BE49-F238E27FC236}">
                  <a16:creationId xmlns:a16="http://schemas.microsoft.com/office/drawing/2014/main" id="{A0233BB1-EF65-414F-9F6A-0C3383B002D6}"/>
                </a:ext>
              </a:extLst>
            </p:cNvPr>
            <p:cNvSpPr>
              <a:spLocks noEditPoints="1"/>
            </p:cNvSpPr>
            <p:nvPr/>
          </p:nvSpPr>
          <p:spPr bwMode="auto">
            <a:xfrm>
              <a:off x="4220998" y="2317125"/>
              <a:ext cx="618650" cy="541404"/>
            </a:xfrm>
            <a:custGeom>
              <a:avLst/>
              <a:gdLst>
                <a:gd name="T0" fmla="*/ 235 w 329"/>
                <a:gd name="T1" fmla="*/ 147 h 282"/>
                <a:gd name="T2" fmla="*/ 229 w 329"/>
                <a:gd name="T3" fmla="*/ 141 h 282"/>
                <a:gd name="T4" fmla="*/ 188 w 329"/>
                <a:gd name="T5" fmla="*/ 100 h 282"/>
                <a:gd name="T6" fmla="*/ 182 w 329"/>
                <a:gd name="T7" fmla="*/ 94 h 282"/>
                <a:gd name="T8" fmla="*/ 143 w 329"/>
                <a:gd name="T9" fmla="*/ 96 h 282"/>
                <a:gd name="T10" fmla="*/ 141 w 329"/>
                <a:gd name="T11" fmla="*/ 141 h 282"/>
                <a:gd name="T12" fmla="*/ 96 w 329"/>
                <a:gd name="T13" fmla="*/ 143 h 282"/>
                <a:gd name="T14" fmla="*/ 94 w 329"/>
                <a:gd name="T15" fmla="*/ 182 h 282"/>
                <a:gd name="T16" fmla="*/ 100 w 329"/>
                <a:gd name="T17" fmla="*/ 188 h 282"/>
                <a:gd name="T18" fmla="*/ 141 w 329"/>
                <a:gd name="T19" fmla="*/ 229 h 282"/>
                <a:gd name="T20" fmla="*/ 147 w 329"/>
                <a:gd name="T21" fmla="*/ 235 h 282"/>
                <a:gd name="T22" fmla="*/ 187 w 329"/>
                <a:gd name="T23" fmla="*/ 233 h 282"/>
                <a:gd name="T24" fmla="*/ 188 w 329"/>
                <a:gd name="T25" fmla="*/ 188 h 282"/>
                <a:gd name="T26" fmla="*/ 234 w 329"/>
                <a:gd name="T27" fmla="*/ 186 h 282"/>
                <a:gd name="T28" fmla="*/ 118 w 329"/>
                <a:gd name="T29" fmla="*/ 47 h 282"/>
                <a:gd name="T30" fmla="*/ 212 w 329"/>
                <a:gd name="T31" fmla="*/ 24 h 282"/>
                <a:gd name="T32" fmla="*/ 118 w 329"/>
                <a:gd name="T33" fmla="*/ 47 h 282"/>
                <a:gd name="T34" fmla="*/ 47 w 329"/>
                <a:gd name="T35" fmla="*/ 282 h 282"/>
                <a:gd name="T36" fmla="*/ 12 w 329"/>
                <a:gd name="T37" fmla="*/ 270 h 282"/>
                <a:gd name="T38" fmla="*/ 0 w 329"/>
                <a:gd name="T39" fmla="*/ 88 h 282"/>
                <a:gd name="T40" fmla="*/ 41 w 329"/>
                <a:gd name="T41" fmla="*/ 47 h 282"/>
                <a:gd name="T42" fmla="*/ 265 w 329"/>
                <a:gd name="T43" fmla="*/ 47 h 282"/>
                <a:gd name="T44" fmla="*/ 65 w 329"/>
                <a:gd name="T45" fmla="*/ 282 h 282"/>
                <a:gd name="T46" fmla="*/ 94 w 329"/>
                <a:gd name="T47" fmla="*/ 47 h 282"/>
                <a:gd name="T48" fmla="*/ 99 w 329"/>
                <a:gd name="T49" fmla="*/ 5 h 282"/>
                <a:gd name="T50" fmla="*/ 218 w 329"/>
                <a:gd name="T51" fmla="*/ 0 h 282"/>
                <a:gd name="T52" fmla="*/ 235 w 329"/>
                <a:gd name="T53" fmla="*/ 18 h 282"/>
                <a:gd name="T54" fmla="*/ 265 w 329"/>
                <a:gd name="T55" fmla="*/ 47 h 282"/>
                <a:gd name="T56" fmla="*/ 329 w 329"/>
                <a:gd name="T57" fmla="*/ 241 h 282"/>
                <a:gd name="T58" fmla="*/ 288 w 329"/>
                <a:gd name="T59" fmla="*/ 282 h 282"/>
                <a:gd name="T60" fmla="*/ 282 w 329"/>
                <a:gd name="T61" fmla="*/ 47 h 282"/>
                <a:gd name="T62" fmla="*/ 317 w 329"/>
                <a:gd name="T63" fmla="*/ 5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9" h="282">
                  <a:moveTo>
                    <a:pt x="235" y="182"/>
                  </a:moveTo>
                  <a:cubicBezTo>
                    <a:pt x="235" y="147"/>
                    <a:pt x="235" y="147"/>
                    <a:pt x="235" y="147"/>
                  </a:cubicBezTo>
                  <a:cubicBezTo>
                    <a:pt x="235" y="145"/>
                    <a:pt x="235" y="144"/>
                    <a:pt x="234" y="143"/>
                  </a:cubicBezTo>
                  <a:cubicBezTo>
                    <a:pt x="232" y="142"/>
                    <a:pt x="231" y="141"/>
                    <a:pt x="229" y="141"/>
                  </a:cubicBezTo>
                  <a:cubicBezTo>
                    <a:pt x="188" y="141"/>
                    <a:pt x="188" y="141"/>
                    <a:pt x="188" y="141"/>
                  </a:cubicBezTo>
                  <a:cubicBezTo>
                    <a:pt x="188" y="100"/>
                    <a:pt x="188" y="100"/>
                    <a:pt x="188" y="100"/>
                  </a:cubicBezTo>
                  <a:cubicBezTo>
                    <a:pt x="188" y="98"/>
                    <a:pt x="188" y="97"/>
                    <a:pt x="187" y="96"/>
                  </a:cubicBezTo>
                  <a:cubicBezTo>
                    <a:pt x="185" y="95"/>
                    <a:pt x="184" y="94"/>
                    <a:pt x="182" y="94"/>
                  </a:cubicBezTo>
                  <a:cubicBezTo>
                    <a:pt x="147" y="94"/>
                    <a:pt x="147" y="94"/>
                    <a:pt x="147" y="94"/>
                  </a:cubicBezTo>
                  <a:cubicBezTo>
                    <a:pt x="145" y="94"/>
                    <a:pt x="144" y="95"/>
                    <a:pt x="143" y="96"/>
                  </a:cubicBezTo>
                  <a:cubicBezTo>
                    <a:pt x="142" y="97"/>
                    <a:pt x="141" y="98"/>
                    <a:pt x="141" y="100"/>
                  </a:cubicBezTo>
                  <a:cubicBezTo>
                    <a:pt x="141" y="141"/>
                    <a:pt x="141" y="141"/>
                    <a:pt x="141" y="141"/>
                  </a:cubicBezTo>
                  <a:cubicBezTo>
                    <a:pt x="100" y="141"/>
                    <a:pt x="100" y="141"/>
                    <a:pt x="100" y="141"/>
                  </a:cubicBezTo>
                  <a:cubicBezTo>
                    <a:pt x="98" y="141"/>
                    <a:pt x="97" y="142"/>
                    <a:pt x="96" y="143"/>
                  </a:cubicBezTo>
                  <a:cubicBezTo>
                    <a:pt x="95" y="144"/>
                    <a:pt x="94" y="145"/>
                    <a:pt x="94" y="147"/>
                  </a:cubicBezTo>
                  <a:cubicBezTo>
                    <a:pt x="94" y="182"/>
                    <a:pt x="94" y="182"/>
                    <a:pt x="94" y="182"/>
                  </a:cubicBezTo>
                  <a:cubicBezTo>
                    <a:pt x="94" y="184"/>
                    <a:pt x="95" y="185"/>
                    <a:pt x="96" y="186"/>
                  </a:cubicBezTo>
                  <a:cubicBezTo>
                    <a:pt x="97" y="188"/>
                    <a:pt x="98" y="188"/>
                    <a:pt x="100" y="188"/>
                  </a:cubicBezTo>
                  <a:cubicBezTo>
                    <a:pt x="141" y="188"/>
                    <a:pt x="141" y="188"/>
                    <a:pt x="141" y="188"/>
                  </a:cubicBezTo>
                  <a:cubicBezTo>
                    <a:pt x="141" y="229"/>
                    <a:pt x="141" y="229"/>
                    <a:pt x="141" y="229"/>
                  </a:cubicBezTo>
                  <a:cubicBezTo>
                    <a:pt x="141" y="231"/>
                    <a:pt x="142" y="232"/>
                    <a:pt x="143" y="233"/>
                  </a:cubicBezTo>
                  <a:cubicBezTo>
                    <a:pt x="144" y="235"/>
                    <a:pt x="145" y="235"/>
                    <a:pt x="147" y="235"/>
                  </a:cubicBezTo>
                  <a:cubicBezTo>
                    <a:pt x="182" y="235"/>
                    <a:pt x="182" y="235"/>
                    <a:pt x="182" y="235"/>
                  </a:cubicBezTo>
                  <a:cubicBezTo>
                    <a:pt x="184" y="235"/>
                    <a:pt x="185" y="235"/>
                    <a:pt x="187" y="233"/>
                  </a:cubicBezTo>
                  <a:cubicBezTo>
                    <a:pt x="188" y="232"/>
                    <a:pt x="188" y="231"/>
                    <a:pt x="188" y="229"/>
                  </a:cubicBezTo>
                  <a:cubicBezTo>
                    <a:pt x="188" y="188"/>
                    <a:pt x="188" y="188"/>
                    <a:pt x="188" y="188"/>
                  </a:cubicBezTo>
                  <a:cubicBezTo>
                    <a:pt x="229" y="188"/>
                    <a:pt x="229" y="188"/>
                    <a:pt x="229" y="188"/>
                  </a:cubicBezTo>
                  <a:cubicBezTo>
                    <a:pt x="231" y="188"/>
                    <a:pt x="232" y="188"/>
                    <a:pt x="234" y="186"/>
                  </a:cubicBezTo>
                  <a:cubicBezTo>
                    <a:pt x="235" y="185"/>
                    <a:pt x="235" y="184"/>
                    <a:pt x="235" y="182"/>
                  </a:cubicBezTo>
                  <a:close/>
                  <a:moveTo>
                    <a:pt x="118" y="47"/>
                  </a:moveTo>
                  <a:cubicBezTo>
                    <a:pt x="212" y="47"/>
                    <a:pt x="212" y="47"/>
                    <a:pt x="212" y="47"/>
                  </a:cubicBezTo>
                  <a:cubicBezTo>
                    <a:pt x="212" y="24"/>
                    <a:pt x="212" y="24"/>
                    <a:pt x="212" y="24"/>
                  </a:cubicBezTo>
                  <a:cubicBezTo>
                    <a:pt x="118" y="24"/>
                    <a:pt x="118" y="24"/>
                    <a:pt x="118" y="24"/>
                  </a:cubicBezTo>
                  <a:lnTo>
                    <a:pt x="118" y="47"/>
                  </a:lnTo>
                  <a:close/>
                  <a:moveTo>
                    <a:pt x="47" y="47"/>
                  </a:moveTo>
                  <a:cubicBezTo>
                    <a:pt x="47" y="282"/>
                    <a:pt x="47" y="282"/>
                    <a:pt x="47" y="282"/>
                  </a:cubicBezTo>
                  <a:cubicBezTo>
                    <a:pt x="41" y="282"/>
                    <a:pt x="41" y="282"/>
                    <a:pt x="41" y="282"/>
                  </a:cubicBezTo>
                  <a:cubicBezTo>
                    <a:pt x="30" y="282"/>
                    <a:pt x="20" y="278"/>
                    <a:pt x="12" y="270"/>
                  </a:cubicBezTo>
                  <a:cubicBezTo>
                    <a:pt x="4" y="262"/>
                    <a:pt x="0" y="252"/>
                    <a:pt x="0" y="241"/>
                  </a:cubicBezTo>
                  <a:cubicBezTo>
                    <a:pt x="0" y="88"/>
                    <a:pt x="0" y="88"/>
                    <a:pt x="0" y="88"/>
                  </a:cubicBezTo>
                  <a:cubicBezTo>
                    <a:pt x="0" y="77"/>
                    <a:pt x="4" y="67"/>
                    <a:pt x="12" y="59"/>
                  </a:cubicBezTo>
                  <a:cubicBezTo>
                    <a:pt x="20" y="51"/>
                    <a:pt x="30" y="47"/>
                    <a:pt x="41" y="47"/>
                  </a:cubicBezTo>
                  <a:lnTo>
                    <a:pt x="47" y="47"/>
                  </a:lnTo>
                  <a:close/>
                  <a:moveTo>
                    <a:pt x="265" y="47"/>
                  </a:moveTo>
                  <a:cubicBezTo>
                    <a:pt x="265" y="282"/>
                    <a:pt x="265" y="282"/>
                    <a:pt x="265" y="282"/>
                  </a:cubicBezTo>
                  <a:cubicBezTo>
                    <a:pt x="65" y="282"/>
                    <a:pt x="65" y="282"/>
                    <a:pt x="65" y="282"/>
                  </a:cubicBezTo>
                  <a:cubicBezTo>
                    <a:pt x="65" y="47"/>
                    <a:pt x="65" y="47"/>
                    <a:pt x="65" y="47"/>
                  </a:cubicBezTo>
                  <a:cubicBezTo>
                    <a:pt x="94" y="47"/>
                    <a:pt x="94" y="47"/>
                    <a:pt x="94" y="47"/>
                  </a:cubicBezTo>
                  <a:cubicBezTo>
                    <a:pt x="94" y="18"/>
                    <a:pt x="94" y="18"/>
                    <a:pt x="94" y="18"/>
                  </a:cubicBezTo>
                  <a:cubicBezTo>
                    <a:pt x="94" y="13"/>
                    <a:pt x="96" y="9"/>
                    <a:pt x="99" y="5"/>
                  </a:cubicBezTo>
                  <a:cubicBezTo>
                    <a:pt x="103" y="2"/>
                    <a:pt x="107" y="0"/>
                    <a:pt x="112" y="0"/>
                  </a:cubicBezTo>
                  <a:cubicBezTo>
                    <a:pt x="218" y="0"/>
                    <a:pt x="218" y="0"/>
                    <a:pt x="218" y="0"/>
                  </a:cubicBezTo>
                  <a:cubicBezTo>
                    <a:pt x="222" y="0"/>
                    <a:pt x="227" y="2"/>
                    <a:pt x="230" y="5"/>
                  </a:cubicBezTo>
                  <a:cubicBezTo>
                    <a:pt x="233" y="9"/>
                    <a:pt x="235" y="13"/>
                    <a:pt x="235" y="18"/>
                  </a:cubicBezTo>
                  <a:cubicBezTo>
                    <a:pt x="235" y="47"/>
                    <a:pt x="235" y="47"/>
                    <a:pt x="235" y="47"/>
                  </a:cubicBezTo>
                  <a:lnTo>
                    <a:pt x="265" y="47"/>
                  </a:lnTo>
                  <a:close/>
                  <a:moveTo>
                    <a:pt x="329" y="88"/>
                  </a:moveTo>
                  <a:cubicBezTo>
                    <a:pt x="329" y="241"/>
                    <a:pt x="329" y="241"/>
                    <a:pt x="329" y="241"/>
                  </a:cubicBezTo>
                  <a:cubicBezTo>
                    <a:pt x="329" y="252"/>
                    <a:pt x="325" y="262"/>
                    <a:pt x="317" y="270"/>
                  </a:cubicBezTo>
                  <a:cubicBezTo>
                    <a:pt x="309" y="278"/>
                    <a:pt x="299" y="282"/>
                    <a:pt x="288" y="282"/>
                  </a:cubicBezTo>
                  <a:cubicBezTo>
                    <a:pt x="282" y="282"/>
                    <a:pt x="282" y="282"/>
                    <a:pt x="282" y="282"/>
                  </a:cubicBezTo>
                  <a:cubicBezTo>
                    <a:pt x="282" y="47"/>
                    <a:pt x="282" y="47"/>
                    <a:pt x="282" y="47"/>
                  </a:cubicBezTo>
                  <a:cubicBezTo>
                    <a:pt x="288" y="47"/>
                    <a:pt x="288" y="47"/>
                    <a:pt x="288" y="47"/>
                  </a:cubicBezTo>
                  <a:cubicBezTo>
                    <a:pt x="299" y="47"/>
                    <a:pt x="309" y="51"/>
                    <a:pt x="317" y="59"/>
                  </a:cubicBezTo>
                  <a:cubicBezTo>
                    <a:pt x="325" y="67"/>
                    <a:pt x="329" y="77"/>
                    <a:pt x="329" y="8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uk-UA"/>
            </a:p>
          </p:txBody>
        </p:sp>
        <p:sp>
          <p:nvSpPr>
            <p:cNvPr id="69" name="Freeform 63">
              <a:extLst>
                <a:ext uri="{FF2B5EF4-FFF2-40B4-BE49-F238E27FC236}">
                  <a16:creationId xmlns:a16="http://schemas.microsoft.com/office/drawing/2014/main" id="{6643C790-31EE-A14D-8C86-62C5F36177C5}"/>
                </a:ext>
              </a:extLst>
            </p:cNvPr>
            <p:cNvSpPr>
              <a:spLocks noEditPoints="1"/>
            </p:cNvSpPr>
            <p:nvPr/>
          </p:nvSpPr>
          <p:spPr bwMode="auto">
            <a:xfrm>
              <a:off x="4192389" y="3131870"/>
              <a:ext cx="618650" cy="541404"/>
            </a:xfrm>
            <a:custGeom>
              <a:avLst/>
              <a:gdLst>
                <a:gd name="T0" fmla="*/ 60 w 351"/>
                <a:gd name="T1" fmla="*/ 188 h 328"/>
                <a:gd name="T2" fmla="*/ 10 w 351"/>
                <a:gd name="T3" fmla="*/ 180 h 328"/>
                <a:gd name="T4" fmla="*/ 22 w 351"/>
                <a:gd name="T5" fmla="*/ 94 h 328"/>
                <a:gd name="T6" fmla="*/ 48 w 351"/>
                <a:gd name="T7" fmla="*/ 106 h 328"/>
                <a:gd name="T8" fmla="*/ 94 w 351"/>
                <a:gd name="T9" fmla="*/ 105 h 328"/>
                <a:gd name="T10" fmla="*/ 108 w 351"/>
                <a:gd name="T11" fmla="*/ 164 h 328"/>
                <a:gd name="T12" fmla="*/ 291 w 351"/>
                <a:gd name="T13" fmla="*/ 315 h 328"/>
                <a:gd name="T14" fmla="*/ 95 w 351"/>
                <a:gd name="T15" fmla="*/ 328 h 328"/>
                <a:gd name="T16" fmla="*/ 46 w 351"/>
                <a:gd name="T17" fmla="*/ 281 h 328"/>
                <a:gd name="T18" fmla="*/ 50 w 351"/>
                <a:gd name="T19" fmla="*/ 242 h 328"/>
                <a:gd name="T20" fmla="*/ 62 w 351"/>
                <a:gd name="T21" fmla="*/ 204 h 328"/>
                <a:gd name="T22" fmla="*/ 89 w 351"/>
                <a:gd name="T23" fmla="*/ 180 h 328"/>
                <a:gd name="T24" fmla="*/ 118 w 351"/>
                <a:gd name="T25" fmla="*/ 180 h 328"/>
                <a:gd name="T26" fmla="*/ 151 w 351"/>
                <a:gd name="T27" fmla="*/ 197 h 328"/>
                <a:gd name="T28" fmla="*/ 200 w 351"/>
                <a:gd name="T29" fmla="*/ 197 h 328"/>
                <a:gd name="T30" fmla="*/ 233 w 351"/>
                <a:gd name="T31" fmla="*/ 180 h 328"/>
                <a:gd name="T32" fmla="*/ 261 w 351"/>
                <a:gd name="T33" fmla="*/ 180 h 328"/>
                <a:gd name="T34" fmla="*/ 288 w 351"/>
                <a:gd name="T35" fmla="*/ 204 h 328"/>
                <a:gd name="T36" fmla="*/ 301 w 351"/>
                <a:gd name="T37" fmla="*/ 242 h 328"/>
                <a:gd name="T38" fmla="*/ 304 w 351"/>
                <a:gd name="T39" fmla="*/ 281 h 328"/>
                <a:gd name="T40" fmla="*/ 103 w 351"/>
                <a:gd name="T41" fmla="*/ 80 h 328"/>
                <a:gd name="T42" fmla="*/ 37 w 351"/>
                <a:gd name="T43" fmla="*/ 80 h 328"/>
                <a:gd name="T44" fmla="*/ 37 w 351"/>
                <a:gd name="T45" fmla="*/ 14 h 328"/>
                <a:gd name="T46" fmla="*/ 103 w 351"/>
                <a:gd name="T47" fmla="*/ 14 h 328"/>
                <a:gd name="T48" fmla="*/ 245 w 351"/>
                <a:gd name="T49" fmla="*/ 117 h 328"/>
                <a:gd name="T50" fmla="*/ 175 w 351"/>
                <a:gd name="T51" fmla="*/ 188 h 328"/>
                <a:gd name="T52" fmla="*/ 105 w 351"/>
                <a:gd name="T53" fmla="*/ 117 h 328"/>
                <a:gd name="T54" fmla="*/ 175 w 351"/>
                <a:gd name="T55" fmla="*/ 47 h 328"/>
                <a:gd name="T56" fmla="*/ 245 w 351"/>
                <a:gd name="T57" fmla="*/ 117 h 328"/>
                <a:gd name="T58" fmla="*/ 341 w 351"/>
                <a:gd name="T59" fmla="*/ 180 h 328"/>
                <a:gd name="T60" fmla="*/ 291 w 351"/>
                <a:gd name="T61" fmla="*/ 188 h 328"/>
                <a:gd name="T62" fmla="*/ 257 w 351"/>
                <a:gd name="T63" fmla="*/ 117 h 328"/>
                <a:gd name="T64" fmla="*/ 281 w 351"/>
                <a:gd name="T65" fmla="*/ 110 h 328"/>
                <a:gd name="T66" fmla="*/ 320 w 351"/>
                <a:gd name="T67" fmla="*/ 98 h 328"/>
                <a:gd name="T68" fmla="*/ 351 w 351"/>
                <a:gd name="T69" fmla="*/ 159 h 328"/>
                <a:gd name="T70" fmla="*/ 314 w 351"/>
                <a:gd name="T71" fmla="*/ 80 h 328"/>
                <a:gd name="T72" fmla="*/ 247 w 351"/>
                <a:gd name="T73" fmla="*/ 80 h 328"/>
                <a:gd name="T74" fmla="*/ 247 w 351"/>
                <a:gd name="T75" fmla="*/ 14 h 328"/>
                <a:gd name="T76" fmla="*/ 314 w 351"/>
                <a:gd name="T77" fmla="*/ 1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 h="328">
                  <a:moveTo>
                    <a:pt x="108" y="164"/>
                  </a:moveTo>
                  <a:cubicBezTo>
                    <a:pt x="88" y="165"/>
                    <a:pt x="72" y="173"/>
                    <a:pt x="60" y="188"/>
                  </a:cubicBezTo>
                  <a:cubicBezTo>
                    <a:pt x="35" y="188"/>
                    <a:pt x="35" y="188"/>
                    <a:pt x="35" y="188"/>
                  </a:cubicBezTo>
                  <a:cubicBezTo>
                    <a:pt x="25" y="188"/>
                    <a:pt x="17" y="185"/>
                    <a:pt x="10" y="180"/>
                  </a:cubicBezTo>
                  <a:cubicBezTo>
                    <a:pt x="3" y="175"/>
                    <a:pt x="0" y="168"/>
                    <a:pt x="0" y="159"/>
                  </a:cubicBezTo>
                  <a:cubicBezTo>
                    <a:pt x="0" y="116"/>
                    <a:pt x="7" y="94"/>
                    <a:pt x="22" y="94"/>
                  </a:cubicBezTo>
                  <a:cubicBezTo>
                    <a:pt x="23" y="94"/>
                    <a:pt x="26" y="95"/>
                    <a:pt x="30" y="98"/>
                  </a:cubicBezTo>
                  <a:cubicBezTo>
                    <a:pt x="35" y="100"/>
                    <a:pt x="41" y="103"/>
                    <a:pt x="48" y="106"/>
                  </a:cubicBezTo>
                  <a:cubicBezTo>
                    <a:pt x="55" y="108"/>
                    <a:pt x="63" y="110"/>
                    <a:pt x="70" y="110"/>
                  </a:cubicBezTo>
                  <a:cubicBezTo>
                    <a:pt x="78" y="110"/>
                    <a:pt x="86" y="108"/>
                    <a:pt x="94" y="105"/>
                  </a:cubicBezTo>
                  <a:cubicBezTo>
                    <a:pt x="94" y="110"/>
                    <a:pt x="93" y="114"/>
                    <a:pt x="93" y="117"/>
                  </a:cubicBezTo>
                  <a:cubicBezTo>
                    <a:pt x="93" y="134"/>
                    <a:pt x="98" y="150"/>
                    <a:pt x="108" y="164"/>
                  </a:cubicBezTo>
                  <a:close/>
                  <a:moveTo>
                    <a:pt x="304" y="281"/>
                  </a:moveTo>
                  <a:cubicBezTo>
                    <a:pt x="304" y="295"/>
                    <a:pt x="299" y="307"/>
                    <a:pt x="291" y="315"/>
                  </a:cubicBezTo>
                  <a:cubicBezTo>
                    <a:pt x="282" y="324"/>
                    <a:pt x="270" y="328"/>
                    <a:pt x="255" y="328"/>
                  </a:cubicBezTo>
                  <a:cubicBezTo>
                    <a:pt x="95" y="328"/>
                    <a:pt x="95" y="328"/>
                    <a:pt x="95" y="328"/>
                  </a:cubicBezTo>
                  <a:cubicBezTo>
                    <a:pt x="81" y="328"/>
                    <a:pt x="69" y="324"/>
                    <a:pt x="60" y="315"/>
                  </a:cubicBezTo>
                  <a:cubicBezTo>
                    <a:pt x="51" y="307"/>
                    <a:pt x="46" y="295"/>
                    <a:pt x="46" y="281"/>
                  </a:cubicBezTo>
                  <a:cubicBezTo>
                    <a:pt x="46" y="274"/>
                    <a:pt x="47" y="268"/>
                    <a:pt x="47" y="262"/>
                  </a:cubicBezTo>
                  <a:cubicBezTo>
                    <a:pt x="48" y="256"/>
                    <a:pt x="48" y="249"/>
                    <a:pt x="50" y="242"/>
                  </a:cubicBezTo>
                  <a:cubicBezTo>
                    <a:pt x="51" y="235"/>
                    <a:pt x="53" y="228"/>
                    <a:pt x="55" y="222"/>
                  </a:cubicBezTo>
                  <a:cubicBezTo>
                    <a:pt x="56" y="216"/>
                    <a:pt x="59" y="210"/>
                    <a:pt x="62" y="204"/>
                  </a:cubicBezTo>
                  <a:cubicBezTo>
                    <a:pt x="66" y="198"/>
                    <a:pt x="69" y="193"/>
                    <a:pt x="74" y="189"/>
                  </a:cubicBezTo>
                  <a:cubicBezTo>
                    <a:pt x="78" y="185"/>
                    <a:pt x="83" y="182"/>
                    <a:pt x="89" y="180"/>
                  </a:cubicBezTo>
                  <a:cubicBezTo>
                    <a:pt x="96" y="177"/>
                    <a:pt x="102" y="176"/>
                    <a:pt x="110" y="176"/>
                  </a:cubicBezTo>
                  <a:cubicBezTo>
                    <a:pt x="111" y="176"/>
                    <a:pt x="114" y="177"/>
                    <a:pt x="118" y="180"/>
                  </a:cubicBezTo>
                  <a:cubicBezTo>
                    <a:pt x="122" y="183"/>
                    <a:pt x="126" y="185"/>
                    <a:pt x="131" y="189"/>
                  </a:cubicBezTo>
                  <a:cubicBezTo>
                    <a:pt x="136" y="192"/>
                    <a:pt x="142" y="195"/>
                    <a:pt x="151" y="197"/>
                  </a:cubicBezTo>
                  <a:cubicBezTo>
                    <a:pt x="159" y="200"/>
                    <a:pt x="167" y="201"/>
                    <a:pt x="175" y="201"/>
                  </a:cubicBezTo>
                  <a:cubicBezTo>
                    <a:pt x="183" y="201"/>
                    <a:pt x="192" y="200"/>
                    <a:pt x="200" y="197"/>
                  </a:cubicBezTo>
                  <a:cubicBezTo>
                    <a:pt x="208" y="195"/>
                    <a:pt x="215" y="192"/>
                    <a:pt x="219" y="189"/>
                  </a:cubicBezTo>
                  <a:cubicBezTo>
                    <a:pt x="224" y="185"/>
                    <a:pt x="229" y="183"/>
                    <a:pt x="233" y="180"/>
                  </a:cubicBezTo>
                  <a:cubicBezTo>
                    <a:pt x="237" y="177"/>
                    <a:pt x="239" y="176"/>
                    <a:pt x="241" y="176"/>
                  </a:cubicBezTo>
                  <a:cubicBezTo>
                    <a:pt x="248" y="176"/>
                    <a:pt x="255" y="177"/>
                    <a:pt x="261" y="180"/>
                  </a:cubicBezTo>
                  <a:cubicBezTo>
                    <a:pt x="267" y="182"/>
                    <a:pt x="272" y="185"/>
                    <a:pt x="277" y="189"/>
                  </a:cubicBezTo>
                  <a:cubicBezTo>
                    <a:pt x="281" y="193"/>
                    <a:pt x="285" y="198"/>
                    <a:pt x="288" y="204"/>
                  </a:cubicBezTo>
                  <a:cubicBezTo>
                    <a:pt x="291" y="210"/>
                    <a:pt x="294" y="216"/>
                    <a:pt x="296" y="222"/>
                  </a:cubicBezTo>
                  <a:cubicBezTo>
                    <a:pt x="298" y="228"/>
                    <a:pt x="299" y="235"/>
                    <a:pt x="301" y="242"/>
                  </a:cubicBezTo>
                  <a:cubicBezTo>
                    <a:pt x="302" y="249"/>
                    <a:pt x="303" y="256"/>
                    <a:pt x="303" y="262"/>
                  </a:cubicBezTo>
                  <a:cubicBezTo>
                    <a:pt x="304" y="268"/>
                    <a:pt x="304" y="274"/>
                    <a:pt x="304" y="281"/>
                  </a:cubicBezTo>
                  <a:close/>
                  <a:moveTo>
                    <a:pt x="117" y="47"/>
                  </a:moveTo>
                  <a:cubicBezTo>
                    <a:pt x="117" y="60"/>
                    <a:pt x="112" y="71"/>
                    <a:pt x="103" y="80"/>
                  </a:cubicBezTo>
                  <a:cubicBezTo>
                    <a:pt x="94" y="89"/>
                    <a:pt x="83" y="94"/>
                    <a:pt x="70" y="94"/>
                  </a:cubicBezTo>
                  <a:cubicBezTo>
                    <a:pt x="57" y="94"/>
                    <a:pt x="46" y="89"/>
                    <a:pt x="37" y="80"/>
                  </a:cubicBezTo>
                  <a:cubicBezTo>
                    <a:pt x="28" y="71"/>
                    <a:pt x="23" y="60"/>
                    <a:pt x="23" y="47"/>
                  </a:cubicBezTo>
                  <a:cubicBezTo>
                    <a:pt x="23" y="34"/>
                    <a:pt x="28" y="23"/>
                    <a:pt x="37" y="14"/>
                  </a:cubicBezTo>
                  <a:cubicBezTo>
                    <a:pt x="46" y="5"/>
                    <a:pt x="57" y="0"/>
                    <a:pt x="70" y="0"/>
                  </a:cubicBezTo>
                  <a:cubicBezTo>
                    <a:pt x="83" y="0"/>
                    <a:pt x="94" y="5"/>
                    <a:pt x="103" y="14"/>
                  </a:cubicBezTo>
                  <a:cubicBezTo>
                    <a:pt x="112" y="23"/>
                    <a:pt x="117" y="34"/>
                    <a:pt x="117" y="47"/>
                  </a:cubicBezTo>
                  <a:close/>
                  <a:moveTo>
                    <a:pt x="245" y="117"/>
                  </a:moveTo>
                  <a:cubicBezTo>
                    <a:pt x="245" y="137"/>
                    <a:pt x="239" y="153"/>
                    <a:pt x="225" y="167"/>
                  </a:cubicBezTo>
                  <a:cubicBezTo>
                    <a:pt x="211" y="181"/>
                    <a:pt x="195" y="188"/>
                    <a:pt x="175" y="188"/>
                  </a:cubicBezTo>
                  <a:cubicBezTo>
                    <a:pt x="156" y="188"/>
                    <a:pt x="139" y="181"/>
                    <a:pt x="126" y="167"/>
                  </a:cubicBezTo>
                  <a:cubicBezTo>
                    <a:pt x="112" y="153"/>
                    <a:pt x="105" y="137"/>
                    <a:pt x="105" y="117"/>
                  </a:cubicBezTo>
                  <a:cubicBezTo>
                    <a:pt x="105" y="98"/>
                    <a:pt x="112" y="82"/>
                    <a:pt x="126" y="68"/>
                  </a:cubicBezTo>
                  <a:cubicBezTo>
                    <a:pt x="139" y="54"/>
                    <a:pt x="156" y="47"/>
                    <a:pt x="175" y="47"/>
                  </a:cubicBezTo>
                  <a:cubicBezTo>
                    <a:pt x="195" y="47"/>
                    <a:pt x="211" y="54"/>
                    <a:pt x="225" y="68"/>
                  </a:cubicBezTo>
                  <a:cubicBezTo>
                    <a:pt x="239" y="82"/>
                    <a:pt x="245" y="98"/>
                    <a:pt x="245" y="117"/>
                  </a:cubicBezTo>
                  <a:close/>
                  <a:moveTo>
                    <a:pt x="351" y="159"/>
                  </a:moveTo>
                  <a:cubicBezTo>
                    <a:pt x="351" y="168"/>
                    <a:pt x="347" y="175"/>
                    <a:pt x="341" y="180"/>
                  </a:cubicBezTo>
                  <a:cubicBezTo>
                    <a:pt x="334" y="185"/>
                    <a:pt x="325" y="188"/>
                    <a:pt x="315" y="188"/>
                  </a:cubicBezTo>
                  <a:cubicBezTo>
                    <a:pt x="291" y="188"/>
                    <a:pt x="291" y="188"/>
                    <a:pt x="291" y="188"/>
                  </a:cubicBezTo>
                  <a:cubicBezTo>
                    <a:pt x="278" y="173"/>
                    <a:pt x="262" y="165"/>
                    <a:pt x="242" y="164"/>
                  </a:cubicBezTo>
                  <a:cubicBezTo>
                    <a:pt x="252" y="150"/>
                    <a:pt x="257" y="134"/>
                    <a:pt x="257" y="117"/>
                  </a:cubicBezTo>
                  <a:cubicBezTo>
                    <a:pt x="257" y="114"/>
                    <a:pt x="257" y="110"/>
                    <a:pt x="256" y="105"/>
                  </a:cubicBezTo>
                  <a:cubicBezTo>
                    <a:pt x="264" y="108"/>
                    <a:pt x="272" y="110"/>
                    <a:pt x="281" y="110"/>
                  </a:cubicBezTo>
                  <a:cubicBezTo>
                    <a:pt x="288" y="110"/>
                    <a:pt x="295" y="108"/>
                    <a:pt x="302" y="106"/>
                  </a:cubicBezTo>
                  <a:cubicBezTo>
                    <a:pt x="310" y="103"/>
                    <a:pt x="316" y="100"/>
                    <a:pt x="320" y="98"/>
                  </a:cubicBezTo>
                  <a:cubicBezTo>
                    <a:pt x="325" y="95"/>
                    <a:pt x="327" y="94"/>
                    <a:pt x="328" y="94"/>
                  </a:cubicBezTo>
                  <a:cubicBezTo>
                    <a:pt x="343" y="94"/>
                    <a:pt x="351" y="116"/>
                    <a:pt x="351" y="159"/>
                  </a:cubicBezTo>
                  <a:close/>
                  <a:moveTo>
                    <a:pt x="327" y="47"/>
                  </a:moveTo>
                  <a:cubicBezTo>
                    <a:pt x="327" y="60"/>
                    <a:pt x="323" y="71"/>
                    <a:pt x="314" y="80"/>
                  </a:cubicBezTo>
                  <a:cubicBezTo>
                    <a:pt x="304" y="89"/>
                    <a:pt x="293" y="94"/>
                    <a:pt x="281" y="94"/>
                  </a:cubicBezTo>
                  <a:cubicBezTo>
                    <a:pt x="268" y="94"/>
                    <a:pt x="257" y="89"/>
                    <a:pt x="247" y="80"/>
                  </a:cubicBezTo>
                  <a:cubicBezTo>
                    <a:pt x="238" y="71"/>
                    <a:pt x="234" y="60"/>
                    <a:pt x="234" y="47"/>
                  </a:cubicBezTo>
                  <a:cubicBezTo>
                    <a:pt x="234" y="34"/>
                    <a:pt x="238" y="23"/>
                    <a:pt x="247" y="14"/>
                  </a:cubicBezTo>
                  <a:cubicBezTo>
                    <a:pt x="257" y="5"/>
                    <a:pt x="268" y="0"/>
                    <a:pt x="281" y="0"/>
                  </a:cubicBezTo>
                  <a:cubicBezTo>
                    <a:pt x="293" y="0"/>
                    <a:pt x="304" y="5"/>
                    <a:pt x="314" y="14"/>
                  </a:cubicBezTo>
                  <a:cubicBezTo>
                    <a:pt x="323" y="23"/>
                    <a:pt x="327" y="34"/>
                    <a:pt x="327" y="4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uk-UA" dirty="0"/>
            </a:p>
          </p:txBody>
        </p:sp>
        <p:sp>
          <p:nvSpPr>
            <p:cNvPr id="71" name="Freeform 70">
              <a:extLst>
                <a:ext uri="{FF2B5EF4-FFF2-40B4-BE49-F238E27FC236}">
                  <a16:creationId xmlns:a16="http://schemas.microsoft.com/office/drawing/2014/main" id="{5155BD3E-6D20-7E4B-8227-1D088CD1D072}"/>
                </a:ext>
              </a:extLst>
            </p:cNvPr>
            <p:cNvSpPr>
              <a:spLocks noEditPoints="1"/>
            </p:cNvSpPr>
            <p:nvPr/>
          </p:nvSpPr>
          <p:spPr bwMode="auto">
            <a:xfrm>
              <a:off x="4164149" y="3827845"/>
              <a:ext cx="675022" cy="541404"/>
            </a:xfrm>
            <a:custGeom>
              <a:avLst/>
              <a:gdLst>
                <a:gd name="T0" fmla="*/ 114 w 342"/>
                <a:gd name="T1" fmla="*/ 111 h 313"/>
                <a:gd name="T2" fmla="*/ 81 w 342"/>
                <a:gd name="T3" fmla="*/ 189 h 313"/>
                <a:gd name="T4" fmla="*/ 159 w 342"/>
                <a:gd name="T5" fmla="*/ 157 h 313"/>
                <a:gd name="T6" fmla="*/ 273 w 342"/>
                <a:gd name="T7" fmla="*/ 225 h 313"/>
                <a:gd name="T8" fmla="*/ 257 w 342"/>
                <a:gd name="T9" fmla="*/ 264 h 313"/>
                <a:gd name="T10" fmla="*/ 296 w 342"/>
                <a:gd name="T11" fmla="*/ 248 h 313"/>
                <a:gd name="T12" fmla="*/ 273 w 342"/>
                <a:gd name="T13" fmla="*/ 43 h 313"/>
                <a:gd name="T14" fmla="*/ 257 w 342"/>
                <a:gd name="T15" fmla="*/ 82 h 313"/>
                <a:gd name="T16" fmla="*/ 296 w 342"/>
                <a:gd name="T17" fmla="*/ 65 h 313"/>
                <a:gd name="T18" fmla="*/ 226 w 342"/>
                <a:gd name="T19" fmla="*/ 177 h 313"/>
                <a:gd name="T20" fmla="*/ 190 w 342"/>
                <a:gd name="T21" fmla="*/ 196 h 313"/>
                <a:gd name="T22" fmla="*/ 206 w 342"/>
                <a:gd name="T23" fmla="*/ 224 h 313"/>
                <a:gd name="T24" fmla="*/ 174 w 342"/>
                <a:gd name="T25" fmla="*/ 249 h 313"/>
                <a:gd name="T26" fmla="*/ 136 w 342"/>
                <a:gd name="T27" fmla="*/ 266 h 313"/>
                <a:gd name="T28" fmla="*/ 94 w 342"/>
                <a:gd name="T29" fmla="*/ 269 h 313"/>
                <a:gd name="T30" fmla="*/ 74 w 342"/>
                <a:gd name="T31" fmla="*/ 233 h 313"/>
                <a:gd name="T32" fmla="*/ 46 w 342"/>
                <a:gd name="T33" fmla="*/ 249 h 313"/>
                <a:gd name="T34" fmla="*/ 29 w 342"/>
                <a:gd name="T35" fmla="*/ 208 h 313"/>
                <a:gd name="T36" fmla="*/ 4 w 342"/>
                <a:gd name="T37" fmla="*/ 178 h 313"/>
                <a:gd name="T38" fmla="*/ 0 w 342"/>
                <a:gd name="T39" fmla="*/ 140 h 313"/>
                <a:gd name="T40" fmla="*/ 31 w 342"/>
                <a:gd name="T41" fmla="*/ 130 h 313"/>
                <a:gd name="T42" fmla="*/ 20 w 342"/>
                <a:gd name="T43" fmla="*/ 93 h 313"/>
                <a:gd name="T44" fmla="*/ 50 w 342"/>
                <a:gd name="T45" fmla="*/ 63 h 313"/>
                <a:gd name="T46" fmla="*/ 88 w 342"/>
                <a:gd name="T47" fmla="*/ 74 h 313"/>
                <a:gd name="T48" fmla="*/ 130 w 342"/>
                <a:gd name="T49" fmla="*/ 43 h 313"/>
                <a:gd name="T50" fmla="*/ 140 w 342"/>
                <a:gd name="T51" fmla="*/ 74 h 313"/>
                <a:gd name="T52" fmla="*/ 178 w 342"/>
                <a:gd name="T53" fmla="*/ 63 h 313"/>
                <a:gd name="T54" fmla="*/ 206 w 342"/>
                <a:gd name="T55" fmla="*/ 96 h 313"/>
                <a:gd name="T56" fmla="*/ 196 w 342"/>
                <a:gd name="T57" fmla="*/ 131 h 313"/>
                <a:gd name="T58" fmla="*/ 228 w 342"/>
                <a:gd name="T59" fmla="*/ 140 h 313"/>
                <a:gd name="T60" fmla="*/ 315 w 342"/>
                <a:gd name="T61" fmla="*/ 266 h 313"/>
                <a:gd name="T62" fmla="*/ 318 w 342"/>
                <a:gd name="T63" fmla="*/ 301 h 313"/>
                <a:gd name="T64" fmla="*/ 279 w 342"/>
                <a:gd name="T65" fmla="*/ 293 h 313"/>
                <a:gd name="T66" fmla="*/ 259 w 342"/>
                <a:gd name="T67" fmla="*/ 305 h 313"/>
                <a:gd name="T68" fmla="*/ 228 w 342"/>
                <a:gd name="T69" fmla="*/ 299 h 313"/>
                <a:gd name="T70" fmla="*/ 205 w 342"/>
                <a:gd name="T71" fmla="*/ 260 h 313"/>
                <a:gd name="T72" fmla="*/ 237 w 342"/>
                <a:gd name="T73" fmla="*/ 220 h 313"/>
                <a:gd name="T74" fmla="*/ 235 w 342"/>
                <a:gd name="T75" fmla="*/ 191 h 313"/>
                <a:gd name="T76" fmla="*/ 259 w 342"/>
                <a:gd name="T77" fmla="*/ 190 h 313"/>
                <a:gd name="T78" fmla="*/ 279 w 342"/>
                <a:gd name="T79" fmla="*/ 202 h 313"/>
                <a:gd name="T80" fmla="*/ 318 w 342"/>
                <a:gd name="T81" fmla="*/ 195 h 313"/>
                <a:gd name="T82" fmla="*/ 315 w 342"/>
                <a:gd name="T83" fmla="*/ 230 h 313"/>
                <a:gd name="T84" fmla="*/ 342 w 342"/>
                <a:gd name="T85" fmla="*/ 78 h 313"/>
                <a:gd name="T86" fmla="*/ 319 w 342"/>
                <a:gd name="T87" fmla="*/ 117 h 313"/>
                <a:gd name="T88" fmla="*/ 288 w 342"/>
                <a:gd name="T89" fmla="*/ 123 h 313"/>
                <a:gd name="T90" fmla="*/ 268 w 342"/>
                <a:gd name="T91" fmla="*/ 111 h 313"/>
                <a:gd name="T92" fmla="*/ 228 w 342"/>
                <a:gd name="T93" fmla="*/ 118 h 313"/>
                <a:gd name="T94" fmla="*/ 231 w 342"/>
                <a:gd name="T95" fmla="*/ 83 h 313"/>
                <a:gd name="T96" fmla="*/ 231 w 342"/>
                <a:gd name="T97" fmla="*/ 47 h 313"/>
                <a:gd name="T98" fmla="*/ 228 w 342"/>
                <a:gd name="T99" fmla="*/ 12 h 313"/>
                <a:gd name="T100" fmla="*/ 250 w 342"/>
                <a:gd name="T101" fmla="*/ 0 h 313"/>
                <a:gd name="T102" fmla="*/ 273 w 342"/>
                <a:gd name="T103" fmla="*/ 20 h 313"/>
                <a:gd name="T104" fmla="*/ 296 w 342"/>
                <a:gd name="T105" fmla="*/ 0 h 313"/>
                <a:gd name="T106" fmla="*/ 310 w 342"/>
                <a:gd name="T107" fmla="*/ 3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2" h="313">
                  <a:moveTo>
                    <a:pt x="159" y="157"/>
                  </a:moveTo>
                  <a:cubicBezTo>
                    <a:pt x="159" y="144"/>
                    <a:pt x="155" y="133"/>
                    <a:pt x="146" y="124"/>
                  </a:cubicBezTo>
                  <a:cubicBezTo>
                    <a:pt x="137" y="115"/>
                    <a:pt x="126" y="111"/>
                    <a:pt x="114" y="111"/>
                  </a:cubicBezTo>
                  <a:cubicBezTo>
                    <a:pt x="101" y="111"/>
                    <a:pt x="90" y="115"/>
                    <a:pt x="81" y="124"/>
                  </a:cubicBezTo>
                  <a:cubicBezTo>
                    <a:pt x="73" y="133"/>
                    <a:pt x="68" y="144"/>
                    <a:pt x="68" y="157"/>
                  </a:cubicBezTo>
                  <a:cubicBezTo>
                    <a:pt x="68" y="169"/>
                    <a:pt x="73" y="180"/>
                    <a:pt x="81" y="189"/>
                  </a:cubicBezTo>
                  <a:cubicBezTo>
                    <a:pt x="90" y="198"/>
                    <a:pt x="101" y="202"/>
                    <a:pt x="114" y="202"/>
                  </a:cubicBezTo>
                  <a:cubicBezTo>
                    <a:pt x="126" y="202"/>
                    <a:pt x="137" y="198"/>
                    <a:pt x="146" y="189"/>
                  </a:cubicBezTo>
                  <a:cubicBezTo>
                    <a:pt x="155" y="180"/>
                    <a:pt x="159" y="169"/>
                    <a:pt x="159" y="157"/>
                  </a:cubicBezTo>
                  <a:close/>
                  <a:moveTo>
                    <a:pt x="296" y="248"/>
                  </a:moveTo>
                  <a:cubicBezTo>
                    <a:pt x="296" y="242"/>
                    <a:pt x="294" y="236"/>
                    <a:pt x="289" y="232"/>
                  </a:cubicBezTo>
                  <a:cubicBezTo>
                    <a:pt x="285" y="227"/>
                    <a:pt x="279" y="225"/>
                    <a:pt x="273" y="225"/>
                  </a:cubicBezTo>
                  <a:cubicBezTo>
                    <a:pt x="267" y="225"/>
                    <a:pt x="262" y="227"/>
                    <a:pt x="257" y="232"/>
                  </a:cubicBezTo>
                  <a:cubicBezTo>
                    <a:pt x="253" y="236"/>
                    <a:pt x="250" y="242"/>
                    <a:pt x="250" y="248"/>
                  </a:cubicBezTo>
                  <a:cubicBezTo>
                    <a:pt x="250" y="254"/>
                    <a:pt x="253" y="259"/>
                    <a:pt x="257" y="264"/>
                  </a:cubicBezTo>
                  <a:cubicBezTo>
                    <a:pt x="262" y="268"/>
                    <a:pt x="267" y="270"/>
                    <a:pt x="273" y="270"/>
                  </a:cubicBezTo>
                  <a:cubicBezTo>
                    <a:pt x="279" y="270"/>
                    <a:pt x="285" y="268"/>
                    <a:pt x="289" y="264"/>
                  </a:cubicBezTo>
                  <a:cubicBezTo>
                    <a:pt x="294" y="259"/>
                    <a:pt x="296" y="254"/>
                    <a:pt x="296" y="248"/>
                  </a:cubicBezTo>
                  <a:close/>
                  <a:moveTo>
                    <a:pt x="296" y="65"/>
                  </a:moveTo>
                  <a:cubicBezTo>
                    <a:pt x="296" y="59"/>
                    <a:pt x="294" y="54"/>
                    <a:pt x="289" y="49"/>
                  </a:cubicBezTo>
                  <a:cubicBezTo>
                    <a:pt x="285" y="45"/>
                    <a:pt x="279" y="43"/>
                    <a:pt x="273" y="43"/>
                  </a:cubicBezTo>
                  <a:cubicBezTo>
                    <a:pt x="267" y="43"/>
                    <a:pt x="262" y="45"/>
                    <a:pt x="257" y="49"/>
                  </a:cubicBezTo>
                  <a:cubicBezTo>
                    <a:pt x="253" y="54"/>
                    <a:pt x="250" y="59"/>
                    <a:pt x="250" y="65"/>
                  </a:cubicBezTo>
                  <a:cubicBezTo>
                    <a:pt x="250" y="72"/>
                    <a:pt x="253" y="77"/>
                    <a:pt x="257" y="82"/>
                  </a:cubicBezTo>
                  <a:cubicBezTo>
                    <a:pt x="262" y="86"/>
                    <a:pt x="267" y="88"/>
                    <a:pt x="273" y="88"/>
                  </a:cubicBezTo>
                  <a:cubicBezTo>
                    <a:pt x="279" y="88"/>
                    <a:pt x="285" y="86"/>
                    <a:pt x="289" y="82"/>
                  </a:cubicBezTo>
                  <a:cubicBezTo>
                    <a:pt x="294" y="77"/>
                    <a:pt x="296" y="72"/>
                    <a:pt x="296" y="65"/>
                  </a:cubicBezTo>
                  <a:close/>
                  <a:moveTo>
                    <a:pt x="228" y="140"/>
                  </a:moveTo>
                  <a:cubicBezTo>
                    <a:pt x="228" y="173"/>
                    <a:pt x="228" y="173"/>
                    <a:pt x="228" y="173"/>
                  </a:cubicBezTo>
                  <a:cubicBezTo>
                    <a:pt x="228" y="174"/>
                    <a:pt x="227" y="176"/>
                    <a:pt x="226" y="177"/>
                  </a:cubicBezTo>
                  <a:cubicBezTo>
                    <a:pt x="226" y="178"/>
                    <a:pt x="225" y="178"/>
                    <a:pt x="224" y="179"/>
                  </a:cubicBezTo>
                  <a:cubicBezTo>
                    <a:pt x="196" y="183"/>
                    <a:pt x="196" y="183"/>
                    <a:pt x="196" y="183"/>
                  </a:cubicBezTo>
                  <a:cubicBezTo>
                    <a:pt x="195" y="187"/>
                    <a:pt x="193" y="192"/>
                    <a:pt x="190" y="196"/>
                  </a:cubicBezTo>
                  <a:cubicBezTo>
                    <a:pt x="194" y="202"/>
                    <a:pt x="200" y="209"/>
                    <a:pt x="206" y="217"/>
                  </a:cubicBezTo>
                  <a:cubicBezTo>
                    <a:pt x="207" y="218"/>
                    <a:pt x="208" y="219"/>
                    <a:pt x="208" y="220"/>
                  </a:cubicBezTo>
                  <a:cubicBezTo>
                    <a:pt x="208" y="222"/>
                    <a:pt x="207" y="223"/>
                    <a:pt x="206" y="224"/>
                  </a:cubicBezTo>
                  <a:cubicBezTo>
                    <a:pt x="204" y="227"/>
                    <a:pt x="199" y="233"/>
                    <a:pt x="192" y="240"/>
                  </a:cubicBezTo>
                  <a:cubicBezTo>
                    <a:pt x="185" y="247"/>
                    <a:pt x="180" y="250"/>
                    <a:pt x="178" y="250"/>
                  </a:cubicBezTo>
                  <a:cubicBezTo>
                    <a:pt x="176" y="250"/>
                    <a:pt x="175" y="250"/>
                    <a:pt x="174" y="249"/>
                  </a:cubicBezTo>
                  <a:cubicBezTo>
                    <a:pt x="153" y="233"/>
                    <a:pt x="153" y="233"/>
                    <a:pt x="153" y="233"/>
                  </a:cubicBezTo>
                  <a:cubicBezTo>
                    <a:pt x="149" y="235"/>
                    <a:pt x="144" y="237"/>
                    <a:pt x="140" y="239"/>
                  </a:cubicBezTo>
                  <a:cubicBezTo>
                    <a:pt x="138" y="251"/>
                    <a:pt x="137" y="261"/>
                    <a:pt x="136" y="266"/>
                  </a:cubicBezTo>
                  <a:cubicBezTo>
                    <a:pt x="135" y="269"/>
                    <a:pt x="133" y="270"/>
                    <a:pt x="130" y="270"/>
                  </a:cubicBezTo>
                  <a:cubicBezTo>
                    <a:pt x="97" y="270"/>
                    <a:pt x="97" y="270"/>
                    <a:pt x="97" y="270"/>
                  </a:cubicBezTo>
                  <a:cubicBezTo>
                    <a:pt x="96" y="270"/>
                    <a:pt x="95" y="270"/>
                    <a:pt x="94" y="269"/>
                  </a:cubicBezTo>
                  <a:cubicBezTo>
                    <a:pt x="93" y="268"/>
                    <a:pt x="92" y="267"/>
                    <a:pt x="92" y="266"/>
                  </a:cubicBezTo>
                  <a:cubicBezTo>
                    <a:pt x="88" y="239"/>
                    <a:pt x="88" y="239"/>
                    <a:pt x="88" y="239"/>
                  </a:cubicBezTo>
                  <a:cubicBezTo>
                    <a:pt x="84" y="238"/>
                    <a:pt x="79" y="236"/>
                    <a:pt x="74" y="233"/>
                  </a:cubicBezTo>
                  <a:cubicBezTo>
                    <a:pt x="53" y="249"/>
                    <a:pt x="53" y="249"/>
                    <a:pt x="53" y="249"/>
                  </a:cubicBezTo>
                  <a:cubicBezTo>
                    <a:pt x="53" y="250"/>
                    <a:pt x="51" y="250"/>
                    <a:pt x="50" y="250"/>
                  </a:cubicBezTo>
                  <a:cubicBezTo>
                    <a:pt x="49" y="250"/>
                    <a:pt x="47" y="250"/>
                    <a:pt x="46" y="249"/>
                  </a:cubicBezTo>
                  <a:cubicBezTo>
                    <a:pt x="29" y="233"/>
                    <a:pt x="20" y="224"/>
                    <a:pt x="20" y="220"/>
                  </a:cubicBezTo>
                  <a:cubicBezTo>
                    <a:pt x="20" y="219"/>
                    <a:pt x="21" y="218"/>
                    <a:pt x="22" y="217"/>
                  </a:cubicBezTo>
                  <a:cubicBezTo>
                    <a:pt x="23" y="215"/>
                    <a:pt x="25" y="212"/>
                    <a:pt x="29" y="208"/>
                  </a:cubicBezTo>
                  <a:cubicBezTo>
                    <a:pt x="33" y="203"/>
                    <a:pt x="35" y="199"/>
                    <a:pt x="37" y="197"/>
                  </a:cubicBezTo>
                  <a:cubicBezTo>
                    <a:pt x="35" y="192"/>
                    <a:pt x="33" y="187"/>
                    <a:pt x="31" y="182"/>
                  </a:cubicBezTo>
                  <a:cubicBezTo>
                    <a:pt x="4" y="178"/>
                    <a:pt x="4" y="178"/>
                    <a:pt x="4" y="178"/>
                  </a:cubicBezTo>
                  <a:cubicBezTo>
                    <a:pt x="3" y="178"/>
                    <a:pt x="2" y="177"/>
                    <a:pt x="1" y="176"/>
                  </a:cubicBezTo>
                  <a:cubicBezTo>
                    <a:pt x="0" y="175"/>
                    <a:pt x="0" y="174"/>
                    <a:pt x="0" y="173"/>
                  </a:cubicBezTo>
                  <a:cubicBezTo>
                    <a:pt x="0" y="140"/>
                    <a:pt x="0" y="140"/>
                    <a:pt x="0" y="140"/>
                  </a:cubicBezTo>
                  <a:cubicBezTo>
                    <a:pt x="0" y="139"/>
                    <a:pt x="0" y="137"/>
                    <a:pt x="1" y="136"/>
                  </a:cubicBezTo>
                  <a:cubicBezTo>
                    <a:pt x="2" y="135"/>
                    <a:pt x="3" y="135"/>
                    <a:pt x="4" y="134"/>
                  </a:cubicBezTo>
                  <a:cubicBezTo>
                    <a:pt x="31" y="130"/>
                    <a:pt x="31" y="130"/>
                    <a:pt x="31" y="130"/>
                  </a:cubicBezTo>
                  <a:cubicBezTo>
                    <a:pt x="33" y="126"/>
                    <a:pt x="35" y="122"/>
                    <a:pt x="37" y="117"/>
                  </a:cubicBezTo>
                  <a:cubicBezTo>
                    <a:pt x="33" y="111"/>
                    <a:pt x="28" y="104"/>
                    <a:pt x="21" y="96"/>
                  </a:cubicBezTo>
                  <a:cubicBezTo>
                    <a:pt x="20" y="95"/>
                    <a:pt x="20" y="94"/>
                    <a:pt x="20" y="93"/>
                  </a:cubicBezTo>
                  <a:cubicBezTo>
                    <a:pt x="20" y="91"/>
                    <a:pt x="20" y="90"/>
                    <a:pt x="21" y="89"/>
                  </a:cubicBezTo>
                  <a:cubicBezTo>
                    <a:pt x="24" y="86"/>
                    <a:pt x="29" y="80"/>
                    <a:pt x="36" y="73"/>
                  </a:cubicBezTo>
                  <a:cubicBezTo>
                    <a:pt x="43" y="66"/>
                    <a:pt x="48" y="63"/>
                    <a:pt x="50" y="63"/>
                  </a:cubicBezTo>
                  <a:cubicBezTo>
                    <a:pt x="51" y="63"/>
                    <a:pt x="52" y="63"/>
                    <a:pt x="54" y="64"/>
                  </a:cubicBezTo>
                  <a:cubicBezTo>
                    <a:pt x="74" y="80"/>
                    <a:pt x="74" y="80"/>
                    <a:pt x="74" y="80"/>
                  </a:cubicBezTo>
                  <a:cubicBezTo>
                    <a:pt x="78" y="78"/>
                    <a:pt x="83" y="76"/>
                    <a:pt x="88" y="74"/>
                  </a:cubicBezTo>
                  <a:cubicBezTo>
                    <a:pt x="89" y="61"/>
                    <a:pt x="90" y="52"/>
                    <a:pt x="92" y="47"/>
                  </a:cubicBezTo>
                  <a:cubicBezTo>
                    <a:pt x="93" y="44"/>
                    <a:pt x="94" y="43"/>
                    <a:pt x="97" y="43"/>
                  </a:cubicBezTo>
                  <a:cubicBezTo>
                    <a:pt x="130" y="43"/>
                    <a:pt x="130" y="43"/>
                    <a:pt x="130" y="43"/>
                  </a:cubicBezTo>
                  <a:cubicBezTo>
                    <a:pt x="132" y="43"/>
                    <a:pt x="133" y="43"/>
                    <a:pt x="134" y="44"/>
                  </a:cubicBezTo>
                  <a:cubicBezTo>
                    <a:pt x="135" y="45"/>
                    <a:pt x="135" y="46"/>
                    <a:pt x="136" y="47"/>
                  </a:cubicBezTo>
                  <a:cubicBezTo>
                    <a:pt x="140" y="74"/>
                    <a:pt x="140" y="74"/>
                    <a:pt x="140" y="74"/>
                  </a:cubicBezTo>
                  <a:cubicBezTo>
                    <a:pt x="144" y="75"/>
                    <a:pt x="148" y="77"/>
                    <a:pt x="153" y="80"/>
                  </a:cubicBezTo>
                  <a:cubicBezTo>
                    <a:pt x="174" y="64"/>
                    <a:pt x="174" y="64"/>
                    <a:pt x="174" y="64"/>
                  </a:cubicBezTo>
                  <a:cubicBezTo>
                    <a:pt x="175" y="63"/>
                    <a:pt x="176" y="63"/>
                    <a:pt x="178" y="63"/>
                  </a:cubicBezTo>
                  <a:cubicBezTo>
                    <a:pt x="179" y="63"/>
                    <a:pt x="180" y="63"/>
                    <a:pt x="181" y="64"/>
                  </a:cubicBezTo>
                  <a:cubicBezTo>
                    <a:pt x="198" y="80"/>
                    <a:pt x="207" y="89"/>
                    <a:pt x="207" y="93"/>
                  </a:cubicBezTo>
                  <a:cubicBezTo>
                    <a:pt x="207" y="94"/>
                    <a:pt x="207" y="95"/>
                    <a:pt x="206" y="96"/>
                  </a:cubicBezTo>
                  <a:cubicBezTo>
                    <a:pt x="204" y="98"/>
                    <a:pt x="202" y="101"/>
                    <a:pt x="198" y="106"/>
                  </a:cubicBezTo>
                  <a:cubicBezTo>
                    <a:pt x="195" y="110"/>
                    <a:pt x="192" y="114"/>
                    <a:pt x="190" y="116"/>
                  </a:cubicBezTo>
                  <a:cubicBezTo>
                    <a:pt x="193" y="122"/>
                    <a:pt x="195" y="127"/>
                    <a:pt x="196" y="131"/>
                  </a:cubicBezTo>
                  <a:cubicBezTo>
                    <a:pt x="223" y="135"/>
                    <a:pt x="223" y="135"/>
                    <a:pt x="223" y="135"/>
                  </a:cubicBezTo>
                  <a:cubicBezTo>
                    <a:pt x="225" y="135"/>
                    <a:pt x="226" y="136"/>
                    <a:pt x="226" y="137"/>
                  </a:cubicBezTo>
                  <a:cubicBezTo>
                    <a:pt x="227" y="138"/>
                    <a:pt x="228" y="139"/>
                    <a:pt x="228" y="140"/>
                  </a:cubicBezTo>
                  <a:close/>
                  <a:moveTo>
                    <a:pt x="342" y="235"/>
                  </a:moveTo>
                  <a:cubicBezTo>
                    <a:pt x="342" y="260"/>
                    <a:pt x="342" y="260"/>
                    <a:pt x="342" y="260"/>
                  </a:cubicBezTo>
                  <a:cubicBezTo>
                    <a:pt x="342" y="262"/>
                    <a:pt x="333" y="264"/>
                    <a:pt x="315" y="266"/>
                  </a:cubicBezTo>
                  <a:cubicBezTo>
                    <a:pt x="314" y="269"/>
                    <a:pt x="312" y="272"/>
                    <a:pt x="310" y="275"/>
                  </a:cubicBezTo>
                  <a:cubicBezTo>
                    <a:pt x="316" y="288"/>
                    <a:pt x="319" y="297"/>
                    <a:pt x="319" y="299"/>
                  </a:cubicBezTo>
                  <a:cubicBezTo>
                    <a:pt x="319" y="300"/>
                    <a:pt x="319" y="300"/>
                    <a:pt x="318" y="301"/>
                  </a:cubicBezTo>
                  <a:cubicBezTo>
                    <a:pt x="304" y="309"/>
                    <a:pt x="296" y="313"/>
                    <a:pt x="296" y="313"/>
                  </a:cubicBezTo>
                  <a:cubicBezTo>
                    <a:pt x="295" y="313"/>
                    <a:pt x="292" y="311"/>
                    <a:pt x="288" y="305"/>
                  </a:cubicBezTo>
                  <a:cubicBezTo>
                    <a:pt x="283" y="299"/>
                    <a:pt x="280" y="295"/>
                    <a:pt x="279" y="293"/>
                  </a:cubicBezTo>
                  <a:cubicBezTo>
                    <a:pt x="276" y="293"/>
                    <a:pt x="274" y="293"/>
                    <a:pt x="273" y="293"/>
                  </a:cubicBezTo>
                  <a:cubicBezTo>
                    <a:pt x="272" y="293"/>
                    <a:pt x="270" y="293"/>
                    <a:pt x="268" y="293"/>
                  </a:cubicBezTo>
                  <a:cubicBezTo>
                    <a:pt x="266" y="295"/>
                    <a:pt x="263" y="299"/>
                    <a:pt x="259" y="305"/>
                  </a:cubicBezTo>
                  <a:cubicBezTo>
                    <a:pt x="254" y="311"/>
                    <a:pt x="251" y="313"/>
                    <a:pt x="250" y="313"/>
                  </a:cubicBezTo>
                  <a:cubicBezTo>
                    <a:pt x="250" y="313"/>
                    <a:pt x="243" y="309"/>
                    <a:pt x="228" y="301"/>
                  </a:cubicBezTo>
                  <a:cubicBezTo>
                    <a:pt x="228" y="300"/>
                    <a:pt x="228" y="300"/>
                    <a:pt x="228" y="299"/>
                  </a:cubicBezTo>
                  <a:cubicBezTo>
                    <a:pt x="228" y="297"/>
                    <a:pt x="231" y="288"/>
                    <a:pt x="237" y="275"/>
                  </a:cubicBezTo>
                  <a:cubicBezTo>
                    <a:pt x="235" y="272"/>
                    <a:pt x="233" y="269"/>
                    <a:pt x="231" y="266"/>
                  </a:cubicBezTo>
                  <a:cubicBezTo>
                    <a:pt x="214" y="264"/>
                    <a:pt x="205" y="262"/>
                    <a:pt x="205" y="260"/>
                  </a:cubicBezTo>
                  <a:cubicBezTo>
                    <a:pt x="205" y="235"/>
                    <a:pt x="205" y="235"/>
                    <a:pt x="205" y="235"/>
                  </a:cubicBezTo>
                  <a:cubicBezTo>
                    <a:pt x="205" y="233"/>
                    <a:pt x="214" y="231"/>
                    <a:pt x="231" y="230"/>
                  </a:cubicBezTo>
                  <a:cubicBezTo>
                    <a:pt x="233" y="226"/>
                    <a:pt x="235" y="223"/>
                    <a:pt x="237" y="220"/>
                  </a:cubicBezTo>
                  <a:cubicBezTo>
                    <a:pt x="231" y="207"/>
                    <a:pt x="228" y="199"/>
                    <a:pt x="228" y="196"/>
                  </a:cubicBezTo>
                  <a:cubicBezTo>
                    <a:pt x="228" y="195"/>
                    <a:pt x="228" y="195"/>
                    <a:pt x="228" y="195"/>
                  </a:cubicBezTo>
                  <a:cubicBezTo>
                    <a:pt x="229" y="194"/>
                    <a:pt x="231" y="193"/>
                    <a:pt x="235" y="191"/>
                  </a:cubicBezTo>
                  <a:cubicBezTo>
                    <a:pt x="238" y="189"/>
                    <a:pt x="242" y="187"/>
                    <a:pt x="245" y="185"/>
                  </a:cubicBezTo>
                  <a:cubicBezTo>
                    <a:pt x="248" y="183"/>
                    <a:pt x="250" y="182"/>
                    <a:pt x="250" y="182"/>
                  </a:cubicBezTo>
                  <a:cubicBezTo>
                    <a:pt x="251" y="182"/>
                    <a:pt x="254" y="185"/>
                    <a:pt x="259" y="190"/>
                  </a:cubicBezTo>
                  <a:cubicBezTo>
                    <a:pt x="263" y="196"/>
                    <a:pt x="266" y="200"/>
                    <a:pt x="268" y="202"/>
                  </a:cubicBezTo>
                  <a:cubicBezTo>
                    <a:pt x="270" y="202"/>
                    <a:pt x="272" y="202"/>
                    <a:pt x="273" y="202"/>
                  </a:cubicBezTo>
                  <a:cubicBezTo>
                    <a:pt x="274" y="202"/>
                    <a:pt x="276" y="202"/>
                    <a:pt x="279" y="202"/>
                  </a:cubicBezTo>
                  <a:cubicBezTo>
                    <a:pt x="285" y="194"/>
                    <a:pt x="290" y="187"/>
                    <a:pt x="295" y="183"/>
                  </a:cubicBezTo>
                  <a:cubicBezTo>
                    <a:pt x="296" y="182"/>
                    <a:pt x="296" y="182"/>
                    <a:pt x="296" y="182"/>
                  </a:cubicBezTo>
                  <a:cubicBezTo>
                    <a:pt x="296" y="182"/>
                    <a:pt x="304" y="186"/>
                    <a:pt x="318" y="195"/>
                  </a:cubicBezTo>
                  <a:cubicBezTo>
                    <a:pt x="319" y="195"/>
                    <a:pt x="319" y="195"/>
                    <a:pt x="319" y="196"/>
                  </a:cubicBezTo>
                  <a:cubicBezTo>
                    <a:pt x="319" y="199"/>
                    <a:pt x="316" y="207"/>
                    <a:pt x="310" y="220"/>
                  </a:cubicBezTo>
                  <a:cubicBezTo>
                    <a:pt x="312" y="223"/>
                    <a:pt x="313" y="226"/>
                    <a:pt x="315" y="230"/>
                  </a:cubicBezTo>
                  <a:cubicBezTo>
                    <a:pt x="333" y="231"/>
                    <a:pt x="342" y="233"/>
                    <a:pt x="342" y="235"/>
                  </a:cubicBezTo>
                  <a:close/>
                  <a:moveTo>
                    <a:pt x="342" y="53"/>
                  </a:moveTo>
                  <a:cubicBezTo>
                    <a:pt x="342" y="78"/>
                    <a:pt x="342" y="78"/>
                    <a:pt x="342" y="78"/>
                  </a:cubicBezTo>
                  <a:cubicBezTo>
                    <a:pt x="342" y="80"/>
                    <a:pt x="333" y="82"/>
                    <a:pt x="315" y="83"/>
                  </a:cubicBezTo>
                  <a:cubicBezTo>
                    <a:pt x="314" y="87"/>
                    <a:pt x="312" y="90"/>
                    <a:pt x="310" y="93"/>
                  </a:cubicBezTo>
                  <a:cubicBezTo>
                    <a:pt x="316" y="106"/>
                    <a:pt x="319" y="114"/>
                    <a:pt x="319" y="117"/>
                  </a:cubicBezTo>
                  <a:cubicBezTo>
                    <a:pt x="319" y="118"/>
                    <a:pt x="319" y="118"/>
                    <a:pt x="318" y="118"/>
                  </a:cubicBezTo>
                  <a:cubicBezTo>
                    <a:pt x="304" y="127"/>
                    <a:pt x="296" y="131"/>
                    <a:pt x="296" y="131"/>
                  </a:cubicBezTo>
                  <a:cubicBezTo>
                    <a:pt x="295" y="131"/>
                    <a:pt x="292" y="128"/>
                    <a:pt x="288" y="123"/>
                  </a:cubicBezTo>
                  <a:cubicBezTo>
                    <a:pt x="283" y="117"/>
                    <a:pt x="280" y="113"/>
                    <a:pt x="279" y="111"/>
                  </a:cubicBezTo>
                  <a:cubicBezTo>
                    <a:pt x="276" y="111"/>
                    <a:pt x="274" y="111"/>
                    <a:pt x="273" y="111"/>
                  </a:cubicBezTo>
                  <a:cubicBezTo>
                    <a:pt x="272" y="111"/>
                    <a:pt x="270" y="111"/>
                    <a:pt x="268" y="111"/>
                  </a:cubicBezTo>
                  <a:cubicBezTo>
                    <a:pt x="266" y="113"/>
                    <a:pt x="263" y="117"/>
                    <a:pt x="259" y="123"/>
                  </a:cubicBezTo>
                  <a:cubicBezTo>
                    <a:pt x="254" y="128"/>
                    <a:pt x="251" y="131"/>
                    <a:pt x="250" y="131"/>
                  </a:cubicBezTo>
                  <a:cubicBezTo>
                    <a:pt x="250" y="131"/>
                    <a:pt x="243" y="127"/>
                    <a:pt x="228" y="118"/>
                  </a:cubicBezTo>
                  <a:cubicBezTo>
                    <a:pt x="228" y="118"/>
                    <a:pt x="228" y="118"/>
                    <a:pt x="228" y="117"/>
                  </a:cubicBezTo>
                  <a:cubicBezTo>
                    <a:pt x="228" y="114"/>
                    <a:pt x="231" y="106"/>
                    <a:pt x="237" y="93"/>
                  </a:cubicBezTo>
                  <a:cubicBezTo>
                    <a:pt x="235" y="90"/>
                    <a:pt x="233" y="87"/>
                    <a:pt x="231" y="83"/>
                  </a:cubicBezTo>
                  <a:cubicBezTo>
                    <a:pt x="214" y="82"/>
                    <a:pt x="205" y="80"/>
                    <a:pt x="205" y="78"/>
                  </a:cubicBezTo>
                  <a:cubicBezTo>
                    <a:pt x="205" y="53"/>
                    <a:pt x="205" y="53"/>
                    <a:pt x="205" y="53"/>
                  </a:cubicBezTo>
                  <a:cubicBezTo>
                    <a:pt x="205" y="51"/>
                    <a:pt x="214" y="49"/>
                    <a:pt x="231" y="47"/>
                  </a:cubicBezTo>
                  <a:cubicBezTo>
                    <a:pt x="233" y="44"/>
                    <a:pt x="235" y="41"/>
                    <a:pt x="237" y="38"/>
                  </a:cubicBezTo>
                  <a:cubicBezTo>
                    <a:pt x="231" y="25"/>
                    <a:pt x="228" y="17"/>
                    <a:pt x="228" y="14"/>
                  </a:cubicBezTo>
                  <a:cubicBezTo>
                    <a:pt x="228" y="13"/>
                    <a:pt x="228" y="13"/>
                    <a:pt x="228" y="12"/>
                  </a:cubicBezTo>
                  <a:cubicBezTo>
                    <a:pt x="229" y="12"/>
                    <a:pt x="231" y="11"/>
                    <a:pt x="235" y="9"/>
                  </a:cubicBezTo>
                  <a:cubicBezTo>
                    <a:pt x="238" y="7"/>
                    <a:pt x="242" y="5"/>
                    <a:pt x="245" y="3"/>
                  </a:cubicBezTo>
                  <a:cubicBezTo>
                    <a:pt x="248" y="1"/>
                    <a:pt x="250" y="0"/>
                    <a:pt x="250" y="0"/>
                  </a:cubicBezTo>
                  <a:cubicBezTo>
                    <a:pt x="251" y="0"/>
                    <a:pt x="254" y="3"/>
                    <a:pt x="259" y="8"/>
                  </a:cubicBezTo>
                  <a:cubicBezTo>
                    <a:pt x="263" y="14"/>
                    <a:pt x="266" y="18"/>
                    <a:pt x="268" y="20"/>
                  </a:cubicBezTo>
                  <a:cubicBezTo>
                    <a:pt x="270" y="20"/>
                    <a:pt x="272" y="20"/>
                    <a:pt x="273" y="20"/>
                  </a:cubicBezTo>
                  <a:cubicBezTo>
                    <a:pt x="274" y="20"/>
                    <a:pt x="276" y="20"/>
                    <a:pt x="279" y="20"/>
                  </a:cubicBezTo>
                  <a:cubicBezTo>
                    <a:pt x="285" y="12"/>
                    <a:pt x="290" y="5"/>
                    <a:pt x="295" y="0"/>
                  </a:cubicBezTo>
                  <a:cubicBezTo>
                    <a:pt x="296" y="0"/>
                    <a:pt x="296" y="0"/>
                    <a:pt x="296" y="0"/>
                  </a:cubicBezTo>
                  <a:cubicBezTo>
                    <a:pt x="296" y="0"/>
                    <a:pt x="304" y="4"/>
                    <a:pt x="318" y="12"/>
                  </a:cubicBezTo>
                  <a:cubicBezTo>
                    <a:pt x="319" y="13"/>
                    <a:pt x="319" y="13"/>
                    <a:pt x="319" y="14"/>
                  </a:cubicBezTo>
                  <a:cubicBezTo>
                    <a:pt x="319" y="17"/>
                    <a:pt x="316" y="25"/>
                    <a:pt x="310" y="38"/>
                  </a:cubicBezTo>
                  <a:cubicBezTo>
                    <a:pt x="312" y="41"/>
                    <a:pt x="313" y="44"/>
                    <a:pt x="315" y="47"/>
                  </a:cubicBezTo>
                  <a:cubicBezTo>
                    <a:pt x="333" y="49"/>
                    <a:pt x="342" y="51"/>
                    <a:pt x="342" y="5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uk-UA"/>
            </a:p>
          </p:txBody>
        </p:sp>
        <p:sp>
          <p:nvSpPr>
            <p:cNvPr id="74" name="TextBox 73">
              <a:extLst>
                <a:ext uri="{FF2B5EF4-FFF2-40B4-BE49-F238E27FC236}">
                  <a16:creationId xmlns:a16="http://schemas.microsoft.com/office/drawing/2014/main" id="{B42D45DE-D416-7644-AAE0-F73947D6AE2B}"/>
                </a:ext>
              </a:extLst>
            </p:cNvPr>
            <p:cNvSpPr txBox="1"/>
            <p:nvPr/>
          </p:nvSpPr>
          <p:spPr>
            <a:xfrm>
              <a:off x="4839648" y="1743282"/>
              <a:ext cx="2157308"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Education </a:t>
              </a:r>
              <a:endParaRPr lang="en-US" dirty="0"/>
            </a:p>
          </p:txBody>
        </p:sp>
        <p:sp>
          <p:nvSpPr>
            <p:cNvPr id="75" name="TextBox 74">
              <a:extLst>
                <a:ext uri="{FF2B5EF4-FFF2-40B4-BE49-F238E27FC236}">
                  <a16:creationId xmlns:a16="http://schemas.microsoft.com/office/drawing/2014/main" id="{4858D190-C532-EC4E-8D06-63C6EF0CA43A}"/>
                </a:ext>
              </a:extLst>
            </p:cNvPr>
            <p:cNvSpPr txBox="1"/>
            <p:nvPr/>
          </p:nvSpPr>
          <p:spPr>
            <a:xfrm>
              <a:off x="4839648" y="2457658"/>
              <a:ext cx="2864177"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Health and Wellbeing </a:t>
              </a:r>
              <a:endParaRPr lang="en-US" dirty="0"/>
            </a:p>
          </p:txBody>
        </p:sp>
        <p:sp>
          <p:nvSpPr>
            <p:cNvPr id="76" name="TextBox 75">
              <a:extLst>
                <a:ext uri="{FF2B5EF4-FFF2-40B4-BE49-F238E27FC236}">
                  <a16:creationId xmlns:a16="http://schemas.microsoft.com/office/drawing/2014/main" id="{AFD51133-BF41-1F48-9BF8-E3E064444E84}"/>
                </a:ext>
              </a:extLst>
            </p:cNvPr>
            <p:cNvSpPr txBox="1"/>
            <p:nvPr/>
          </p:nvSpPr>
          <p:spPr>
            <a:xfrm>
              <a:off x="4811039" y="3159246"/>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Workforce and Employment </a:t>
              </a:r>
              <a:endParaRPr lang="en-US" dirty="0"/>
            </a:p>
          </p:txBody>
        </p:sp>
        <p:sp>
          <p:nvSpPr>
            <p:cNvPr id="77" name="TextBox 76">
              <a:extLst>
                <a:ext uri="{FF2B5EF4-FFF2-40B4-BE49-F238E27FC236}">
                  <a16:creationId xmlns:a16="http://schemas.microsoft.com/office/drawing/2014/main" id="{EE234E25-EE5F-2B44-9A96-C1D612A03359}"/>
                </a:ext>
              </a:extLst>
            </p:cNvPr>
            <p:cNvSpPr txBox="1"/>
            <p:nvPr/>
          </p:nvSpPr>
          <p:spPr>
            <a:xfrm>
              <a:off x="4811038" y="3874644"/>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Enabling Environment</a:t>
              </a:r>
              <a:endParaRPr lang="en-US" dirty="0"/>
            </a:p>
          </p:txBody>
        </p:sp>
      </p:grpSp>
      <p:sp>
        <p:nvSpPr>
          <p:cNvPr id="18" name="TextBox 17">
            <a:extLst>
              <a:ext uri="{FF2B5EF4-FFF2-40B4-BE49-F238E27FC236}">
                <a16:creationId xmlns:a16="http://schemas.microsoft.com/office/drawing/2014/main" id="{B58F7626-4122-D949-B998-595511473626}"/>
              </a:ext>
            </a:extLst>
          </p:cNvPr>
          <p:cNvSpPr txBox="1"/>
          <p:nvPr/>
        </p:nvSpPr>
        <p:spPr>
          <a:xfrm>
            <a:off x="6563958" y="1159445"/>
            <a:ext cx="4403481" cy="3416320"/>
          </a:xfrm>
          <a:prstGeom prst="rect">
            <a:avLst/>
          </a:prstGeom>
          <a:noFill/>
        </p:spPr>
        <p:txBody>
          <a:bodyPr wrap="square">
            <a:spAutoFit/>
          </a:bodyPr>
          <a:lstStyle/>
          <a:p>
            <a:pPr algn="just"/>
            <a:r>
              <a:rPr lang="en-US" sz="1600" b="1" dirty="0">
                <a:latin typeface=""/>
              </a:rPr>
              <a:t>Study: </a:t>
            </a:r>
            <a:r>
              <a:rPr lang="en-US" sz="1600" dirty="0">
                <a:latin typeface=""/>
              </a:rPr>
              <a:t>The changing nature of work and economic refinement of the world today require societies to understand gender inclusion in human capital measurements.</a:t>
            </a:r>
          </a:p>
          <a:p>
            <a:pPr algn="just"/>
            <a:endParaRPr lang="en-US" sz="1600" dirty="0">
              <a:latin typeface=""/>
            </a:endParaRPr>
          </a:p>
          <a:p>
            <a:pPr algn="just"/>
            <a:r>
              <a:rPr lang="en-US" sz="1600" dirty="0">
                <a:latin typeface=""/>
              </a:rPr>
              <a:t>We assessed quantifiable indicators form the workforce dimension of the index applying the Pearson correlation measure with a coefficient value range from -1 to +1. </a:t>
            </a:r>
          </a:p>
          <a:p>
            <a:endParaRPr lang="en-US" dirty="0"/>
          </a:p>
          <a:p>
            <a:endParaRPr lang="en-US" dirty="0"/>
          </a:p>
          <a:p>
            <a:endParaRPr lang="en-US" sz="1800" b="1" dirty="0">
              <a:latin typeface="Open Sans" panose="020B0606030504020204" pitchFamily="34" charset="0"/>
            </a:endParaRPr>
          </a:p>
          <a:p>
            <a:endParaRPr lang="en-US" sz="1800" b="1" dirty="0">
              <a:latin typeface="Open Sans" panose="020B0606030504020204" pitchFamily="34" charset="0"/>
            </a:endParaRPr>
          </a:p>
        </p:txBody>
      </p:sp>
    </p:spTree>
    <p:extLst>
      <p:ext uri="{BB962C8B-B14F-4D97-AF65-F5344CB8AC3E}">
        <p14:creationId xmlns:p14="http://schemas.microsoft.com/office/powerpoint/2010/main" val="398368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8067D85-3133-E148-9CE8-DCADD3E2558F}"/>
              </a:ext>
            </a:extLst>
          </p:cNvPr>
          <p:cNvSpPr txBox="1"/>
          <p:nvPr/>
        </p:nvSpPr>
        <p:spPr>
          <a:xfrm>
            <a:off x="1058008" y="297944"/>
            <a:ext cx="6633921" cy="646331"/>
          </a:xfrm>
          <a:prstGeom prst="rect">
            <a:avLst/>
          </a:prstGeom>
          <a:noFill/>
        </p:spPr>
        <p:txBody>
          <a:bodyPr wrap="square">
            <a:spAutoFit/>
          </a:bodyPr>
          <a:lstStyle/>
          <a:p>
            <a:r>
              <a:rPr lang="en-US" sz="3600" dirty="0">
                <a:solidFill>
                  <a:schemeClr val="accent1">
                    <a:lumMod val="75000"/>
                  </a:schemeClr>
                </a:solidFill>
                <a:latin typeface="Open Sans" panose="020B0604020202020204" pitchFamily="34" charset="0"/>
                <a:ea typeface="+mj-ea"/>
                <a:cs typeface="+mj-cs"/>
              </a:rPr>
              <a:t>Human Capital Index (HCI)</a:t>
            </a:r>
          </a:p>
        </p:txBody>
      </p:sp>
      <p:sp>
        <p:nvSpPr>
          <p:cNvPr id="22" name="Title 1">
            <a:extLst>
              <a:ext uri="{FF2B5EF4-FFF2-40B4-BE49-F238E27FC236}">
                <a16:creationId xmlns:a16="http://schemas.microsoft.com/office/drawing/2014/main" id="{3763FACA-3240-3349-AF94-A66E34DB2A01}"/>
              </a:ext>
            </a:extLst>
          </p:cNvPr>
          <p:cNvSpPr>
            <a:spLocks noGrp="1"/>
          </p:cNvSpPr>
          <p:nvPr>
            <p:ph type="title"/>
          </p:nvPr>
        </p:nvSpPr>
        <p:spPr>
          <a:xfrm>
            <a:off x="710101" y="345137"/>
            <a:ext cx="10470417" cy="1522468"/>
          </a:xfrm>
        </p:spPr>
        <p:txBody>
          <a:bodyPr>
            <a:normAutofit/>
          </a:bodyPr>
          <a:lstStyle/>
          <a:p>
            <a:pPr algn="r"/>
            <a:br>
              <a:rPr lang="en-US" sz="1400" i="0" dirty="0">
                <a:effectLst/>
                <a:latin typeface="Open Sans" panose="020B0604020202020204" pitchFamily="34" charset="0"/>
              </a:rPr>
            </a:br>
            <a:br>
              <a:rPr lang="en-US" sz="1400" i="0" dirty="0">
                <a:effectLst/>
                <a:latin typeface="Open Sans" panose="020B0604020202020204" pitchFamily="34" charset="0"/>
              </a:rPr>
            </a:br>
            <a:endParaRPr lang="en-US" sz="2400" dirty="0">
              <a:latin typeface="Franklin Gothic Book" panose="020B0503020102020204" pitchFamily="34" charset="0"/>
              <a:cs typeface="Segoe UI" panose="020B0502040204020203" pitchFamily="34" charset="0"/>
            </a:endParaRPr>
          </a:p>
        </p:txBody>
      </p:sp>
      <p:sp>
        <p:nvSpPr>
          <p:cNvPr id="44" name="TextBox 43">
            <a:extLst>
              <a:ext uri="{FF2B5EF4-FFF2-40B4-BE49-F238E27FC236}">
                <a16:creationId xmlns:a16="http://schemas.microsoft.com/office/drawing/2014/main" id="{676C9772-3450-0C44-B325-8FDF2F7CDCC0}"/>
              </a:ext>
            </a:extLst>
          </p:cNvPr>
          <p:cNvSpPr txBox="1"/>
          <p:nvPr/>
        </p:nvSpPr>
        <p:spPr>
          <a:xfrm>
            <a:off x="1058008" y="5215321"/>
            <a:ext cx="2285267" cy="369332"/>
          </a:xfrm>
          <a:prstGeom prst="rect">
            <a:avLst/>
          </a:prstGeom>
          <a:noFill/>
        </p:spPr>
        <p:txBody>
          <a:bodyPr wrap="square">
            <a:spAutoFit/>
          </a:bodyPr>
          <a:lstStyle/>
          <a:p>
            <a:r>
              <a:rPr lang="en-US" sz="1800" dirty="0">
                <a:solidFill>
                  <a:schemeClr val="bg1"/>
                </a:solidFill>
                <a:latin typeface="Open Sans" panose="020B0606030504020204" pitchFamily="34" charset="0"/>
              </a:rPr>
              <a:t>Health</a:t>
            </a:r>
            <a:endParaRPr lang="en-US" dirty="0">
              <a:solidFill>
                <a:schemeClr val="bg1"/>
              </a:solidFill>
            </a:endParaRPr>
          </a:p>
        </p:txBody>
      </p:sp>
      <p:grpSp>
        <p:nvGrpSpPr>
          <p:cNvPr id="81" name="Group 80">
            <a:extLst>
              <a:ext uri="{FF2B5EF4-FFF2-40B4-BE49-F238E27FC236}">
                <a16:creationId xmlns:a16="http://schemas.microsoft.com/office/drawing/2014/main" id="{41167789-11C1-9245-978E-E35F9C5C5B40}"/>
              </a:ext>
            </a:extLst>
          </p:cNvPr>
          <p:cNvGrpSpPr/>
          <p:nvPr/>
        </p:nvGrpSpPr>
        <p:grpSpPr>
          <a:xfrm>
            <a:off x="1029793" y="1002645"/>
            <a:ext cx="4459909" cy="541404"/>
            <a:chOff x="4192389" y="3131870"/>
            <a:chExt cx="4459909" cy="541404"/>
          </a:xfrm>
        </p:grpSpPr>
        <p:sp>
          <p:nvSpPr>
            <p:cNvPr id="69" name="Freeform 63">
              <a:extLst>
                <a:ext uri="{FF2B5EF4-FFF2-40B4-BE49-F238E27FC236}">
                  <a16:creationId xmlns:a16="http://schemas.microsoft.com/office/drawing/2014/main" id="{6643C790-31EE-A14D-8C86-62C5F36177C5}"/>
                </a:ext>
              </a:extLst>
            </p:cNvPr>
            <p:cNvSpPr>
              <a:spLocks noEditPoints="1"/>
            </p:cNvSpPr>
            <p:nvPr/>
          </p:nvSpPr>
          <p:spPr bwMode="auto">
            <a:xfrm>
              <a:off x="4192389" y="3131870"/>
              <a:ext cx="618650" cy="541404"/>
            </a:xfrm>
            <a:custGeom>
              <a:avLst/>
              <a:gdLst>
                <a:gd name="T0" fmla="*/ 60 w 351"/>
                <a:gd name="T1" fmla="*/ 188 h 328"/>
                <a:gd name="T2" fmla="*/ 10 w 351"/>
                <a:gd name="T3" fmla="*/ 180 h 328"/>
                <a:gd name="T4" fmla="*/ 22 w 351"/>
                <a:gd name="T5" fmla="*/ 94 h 328"/>
                <a:gd name="T6" fmla="*/ 48 w 351"/>
                <a:gd name="T7" fmla="*/ 106 h 328"/>
                <a:gd name="T8" fmla="*/ 94 w 351"/>
                <a:gd name="T9" fmla="*/ 105 h 328"/>
                <a:gd name="T10" fmla="*/ 108 w 351"/>
                <a:gd name="T11" fmla="*/ 164 h 328"/>
                <a:gd name="T12" fmla="*/ 291 w 351"/>
                <a:gd name="T13" fmla="*/ 315 h 328"/>
                <a:gd name="T14" fmla="*/ 95 w 351"/>
                <a:gd name="T15" fmla="*/ 328 h 328"/>
                <a:gd name="T16" fmla="*/ 46 w 351"/>
                <a:gd name="T17" fmla="*/ 281 h 328"/>
                <a:gd name="T18" fmla="*/ 50 w 351"/>
                <a:gd name="T19" fmla="*/ 242 h 328"/>
                <a:gd name="T20" fmla="*/ 62 w 351"/>
                <a:gd name="T21" fmla="*/ 204 h 328"/>
                <a:gd name="T22" fmla="*/ 89 w 351"/>
                <a:gd name="T23" fmla="*/ 180 h 328"/>
                <a:gd name="T24" fmla="*/ 118 w 351"/>
                <a:gd name="T25" fmla="*/ 180 h 328"/>
                <a:gd name="T26" fmla="*/ 151 w 351"/>
                <a:gd name="T27" fmla="*/ 197 h 328"/>
                <a:gd name="T28" fmla="*/ 200 w 351"/>
                <a:gd name="T29" fmla="*/ 197 h 328"/>
                <a:gd name="T30" fmla="*/ 233 w 351"/>
                <a:gd name="T31" fmla="*/ 180 h 328"/>
                <a:gd name="T32" fmla="*/ 261 w 351"/>
                <a:gd name="T33" fmla="*/ 180 h 328"/>
                <a:gd name="T34" fmla="*/ 288 w 351"/>
                <a:gd name="T35" fmla="*/ 204 h 328"/>
                <a:gd name="T36" fmla="*/ 301 w 351"/>
                <a:gd name="T37" fmla="*/ 242 h 328"/>
                <a:gd name="T38" fmla="*/ 304 w 351"/>
                <a:gd name="T39" fmla="*/ 281 h 328"/>
                <a:gd name="T40" fmla="*/ 103 w 351"/>
                <a:gd name="T41" fmla="*/ 80 h 328"/>
                <a:gd name="T42" fmla="*/ 37 w 351"/>
                <a:gd name="T43" fmla="*/ 80 h 328"/>
                <a:gd name="T44" fmla="*/ 37 w 351"/>
                <a:gd name="T45" fmla="*/ 14 h 328"/>
                <a:gd name="T46" fmla="*/ 103 w 351"/>
                <a:gd name="T47" fmla="*/ 14 h 328"/>
                <a:gd name="T48" fmla="*/ 245 w 351"/>
                <a:gd name="T49" fmla="*/ 117 h 328"/>
                <a:gd name="T50" fmla="*/ 175 w 351"/>
                <a:gd name="T51" fmla="*/ 188 h 328"/>
                <a:gd name="T52" fmla="*/ 105 w 351"/>
                <a:gd name="T53" fmla="*/ 117 h 328"/>
                <a:gd name="T54" fmla="*/ 175 w 351"/>
                <a:gd name="T55" fmla="*/ 47 h 328"/>
                <a:gd name="T56" fmla="*/ 245 w 351"/>
                <a:gd name="T57" fmla="*/ 117 h 328"/>
                <a:gd name="T58" fmla="*/ 341 w 351"/>
                <a:gd name="T59" fmla="*/ 180 h 328"/>
                <a:gd name="T60" fmla="*/ 291 w 351"/>
                <a:gd name="T61" fmla="*/ 188 h 328"/>
                <a:gd name="T62" fmla="*/ 257 w 351"/>
                <a:gd name="T63" fmla="*/ 117 h 328"/>
                <a:gd name="T64" fmla="*/ 281 w 351"/>
                <a:gd name="T65" fmla="*/ 110 h 328"/>
                <a:gd name="T66" fmla="*/ 320 w 351"/>
                <a:gd name="T67" fmla="*/ 98 h 328"/>
                <a:gd name="T68" fmla="*/ 351 w 351"/>
                <a:gd name="T69" fmla="*/ 159 h 328"/>
                <a:gd name="T70" fmla="*/ 314 w 351"/>
                <a:gd name="T71" fmla="*/ 80 h 328"/>
                <a:gd name="T72" fmla="*/ 247 w 351"/>
                <a:gd name="T73" fmla="*/ 80 h 328"/>
                <a:gd name="T74" fmla="*/ 247 w 351"/>
                <a:gd name="T75" fmla="*/ 14 h 328"/>
                <a:gd name="T76" fmla="*/ 314 w 351"/>
                <a:gd name="T77" fmla="*/ 1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 h="328">
                  <a:moveTo>
                    <a:pt x="108" y="164"/>
                  </a:moveTo>
                  <a:cubicBezTo>
                    <a:pt x="88" y="165"/>
                    <a:pt x="72" y="173"/>
                    <a:pt x="60" y="188"/>
                  </a:cubicBezTo>
                  <a:cubicBezTo>
                    <a:pt x="35" y="188"/>
                    <a:pt x="35" y="188"/>
                    <a:pt x="35" y="188"/>
                  </a:cubicBezTo>
                  <a:cubicBezTo>
                    <a:pt x="25" y="188"/>
                    <a:pt x="17" y="185"/>
                    <a:pt x="10" y="180"/>
                  </a:cubicBezTo>
                  <a:cubicBezTo>
                    <a:pt x="3" y="175"/>
                    <a:pt x="0" y="168"/>
                    <a:pt x="0" y="159"/>
                  </a:cubicBezTo>
                  <a:cubicBezTo>
                    <a:pt x="0" y="116"/>
                    <a:pt x="7" y="94"/>
                    <a:pt x="22" y="94"/>
                  </a:cubicBezTo>
                  <a:cubicBezTo>
                    <a:pt x="23" y="94"/>
                    <a:pt x="26" y="95"/>
                    <a:pt x="30" y="98"/>
                  </a:cubicBezTo>
                  <a:cubicBezTo>
                    <a:pt x="35" y="100"/>
                    <a:pt x="41" y="103"/>
                    <a:pt x="48" y="106"/>
                  </a:cubicBezTo>
                  <a:cubicBezTo>
                    <a:pt x="55" y="108"/>
                    <a:pt x="63" y="110"/>
                    <a:pt x="70" y="110"/>
                  </a:cubicBezTo>
                  <a:cubicBezTo>
                    <a:pt x="78" y="110"/>
                    <a:pt x="86" y="108"/>
                    <a:pt x="94" y="105"/>
                  </a:cubicBezTo>
                  <a:cubicBezTo>
                    <a:pt x="94" y="110"/>
                    <a:pt x="93" y="114"/>
                    <a:pt x="93" y="117"/>
                  </a:cubicBezTo>
                  <a:cubicBezTo>
                    <a:pt x="93" y="134"/>
                    <a:pt x="98" y="150"/>
                    <a:pt x="108" y="164"/>
                  </a:cubicBezTo>
                  <a:close/>
                  <a:moveTo>
                    <a:pt x="304" y="281"/>
                  </a:moveTo>
                  <a:cubicBezTo>
                    <a:pt x="304" y="295"/>
                    <a:pt x="299" y="307"/>
                    <a:pt x="291" y="315"/>
                  </a:cubicBezTo>
                  <a:cubicBezTo>
                    <a:pt x="282" y="324"/>
                    <a:pt x="270" y="328"/>
                    <a:pt x="255" y="328"/>
                  </a:cubicBezTo>
                  <a:cubicBezTo>
                    <a:pt x="95" y="328"/>
                    <a:pt x="95" y="328"/>
                    <a:pt x="95" y="328"/>
                  </a:cubicBezTo>
                  <a:cubicBezTo>
                    <a:pt x="81" y="328"/>
                    <a:pt x="69" y="324"/>
                    <a:pt x="60" y="315"/>
                  </a:cubicBezTo>
                  <a:cubicBezTo>
                    <a:pt x="51" y="307"/>
                    <a:pt x="46" y="295"/>
                    <a:pt x="46" y="281"/>
                  </a:cubicBezTo>
                  <a:cubicBezTo>
                    <a:pt x="46" y="274"/>
                    <a:pt x="47" y="268"/>
                    <a:pt x="47" y="262"/>
                  </a:cubicBezTo>
                  <a:cubicBezTo>
                    <a:pt x="48" y="256"/>
                    <a:pt x="48" y="249"/>
                    <a:pt x="50" y="242"/>
                  </a:cubicBezTo>
                  <a:cubicBezTo>
                    <a:pt x="51" y="235"/>
                    <a:pt x="53" y="228"/>
                    <a:pt x="55" y="222"/>
                  </a:cubicBezTo>
                  <a:cubicBezTo>
                    <a:pt x="56" y="216"/>
                    <a:pt x="59" y="210"/>
                    <a:pt x="62" y="204"/>
                  </a:cubicBezTo>
                  <a:cubicBezTo>
                    <a:pt x="66" y="198"/>
                    <a:pt x="69" y="193"/>
                    <a:pt x="74" y="189"/>
                  </a:cubicBezTo>
                  <a:cubicBezTo>
                    <a:pt x="78" y="185"/>
                    <a:pt x="83" y="182"/>
                    <a:pt x="89" y="180"/>
                  </a:cubicBezTo>
                  <a:cubicBezTo>
                    <a:pt x="96" y="177"/>
                    <a:pt x="102" y="176"/>
                    <a:pt x="110" y="176"/>
                  </a:cubicBezTo>
                  <a:cubicBezTo>
                    <a:pt x="111" y="176"/>
                    <a:pt x="114" y="177"/>
                    <a:pt x="118" y="180"/>
                  </a:cubicBezTo>
                  <a:cubicBezTo>
                    <a:pt x="122" y="183"/>
                    <a:pt x="126" y="185"/>
                    <a:pt x="131" y="189"/>
                  </a:cubicBezTo>
                  <a:cubicBezTo>
                    <a:pt x="136" y="192"/>
                    <a:pt x="142" y="195"/>
                    <a:pt x="151" y="197"/>
                  </a:cubicBezTo>
                  <a:cubicBezTo>
                    <a:pt x="159" y="200"/>
                    <a:pt x="167" y="201"/>
                    <a:pt x="175" y="201"/>
                  </a:cubicBezTo>
                  <a:cubicBezTo>
                    <a:pt x="183" y="201"/>
                    <a:pt x="192" y="200"/>
                    <a:pt x="200" y="197"/>
                  </a:cubicBezTo>
                  <a:cubicBezTo>
                    <a:pt x="208" y="195"/>
                    <a:pt x="215" y="192"/>
                    <a:pt x="219" y="189"/>
                  </a:cubicBezTo>
                  <a:cubicBezTo>
                    <a:pt x="224" y="185"/>
                    <a:pt x="229" y="183"/>
                    <a:pt x="233" y="180"/>
                  </a:cubicBezTo>
                  <a:cubicBezTo>
                    <a:pt x="237" y="177"/>
                    <a:pt x="239" y="176"/>
                    <a:pt x="241" y="176"/>
                  </a:cubicBezTo>
                  <a:cubicBezTo>
                    <a:pt x="248" y="176"/>
                    <a:pt x="255" y="177"/>
                    <a:pt x="261" y="180"/>
                  </a:cubicBezTo>
                  <a:cubicBezTo>
                    <a:pt x="267" y="182"/>
                    <a:pt x="272" y="185"/>
                    <a:pt x="277" y="189"/>
                  </a:cubicBezTo>
                  <a:cubicBezTo>
                    <a:pt x="281" y="193"/>
                    <a:pt x="285" y="198"/>
                    <a:pt x="288" y="204"/>
                  </a:cubicBezTo>
                  <a:cubicBezTo>
                    <a:pt x="291" y="210"/>
                    <a:pt x="294" y="216"/>
                    <a:pt x="296" y="222"/>
                  </a:cubicBezTo>
                  <a:cubicBezTo>
                    <a:pt x="298" y="228"/>
                    <a:pt x="299" y="235"/>
                    <a:pt x="301" y="242"/>
                  </a:cubicBezTo>
                  <a:cubicBezTo>
                    <a:pt x="302" y="249"/>
                    <a:pt x="303" y="256"/>
                    <a:pt x="303" y="262"/>
                  </a:cubicBezTo>
                  <a:cubicBezTo>
                    <a:pt x="304" y="268"/>
                    <a:pt x="304" y="274"/>
                    <a:pt x="304" y="281"/>
                  </a:cubicBezTo>
                  <a:close/>
                  <a:moveTo>
                    <a:pt x="117" y="47"/>
                  </a:moveTo>
                  <a:cubicBezTo>
                    <a:pt x="117" y="60"/>
                    <a:pt x="112" y="71"/>
                    <a:pt x="103" y="80"/>
                  </a:cubicBezTo>
                  <a:cubicBezTo>
                    <a:pt x="94" y="89"/>
                    <a:pt x="83" y="94"/>
                    <a:pt x="70" y="94"/>
                  </a:cubicBezTo>
                  <a:cubicBezTo>
                    <a:pt x="57" y="94"/>
                    <a:pt x="46" y="89"/>
                    <a:pt x="37" y="80"/>
                  </a:cubicBezTo>
                  <a:cubicBezTo>
                    <a:pt x="28" y="71"/>
                    <a:pt x="23" y="60"/>
                    <a:pt x="23" y="47"/>
                  </a:cubicBezTo>
                  <a:cubicBezTo>
                    <a:pt x="23" y="34"/>
                    <a:pt x="28" y="23"/>
                    <a:pt x="37" y="14"/>
                  </a:cubicBezTo>
                  <a:cubicBezTo>
                    <a:pt x="46" y="5"/>
                    <a:pt x="57" y="0"/>
                    <a:pt x="70" y="0"/>
                  </a:cubicBezTo>
                  <a:cubicBezTo>
                    <a:pt x="83" y="0"/>
                    <a:pt x="94" y="5"/>
                    <a:pt x="103" y="14"/>
                  </a:cubicBezTo>
                  <a:cubicBezTo>
                    <a:pt x="112" y="23"/>
                    <a:pt x="117" y="34"/>
                    <a:pt x="117" y="47"/>
                  </a:cubicBezTo>
                  <a:close/>
                  <a:moveTo>
                    <a:pt x="245" y="117"/>
                  </a:moveTo>
                  <a:cubicBezTo>
                    <a:pt x="245" y="137"/>
                    <a:pt x="239" y="153"/>
                    <a:pt x="225" y="167"/>
                  </a:cubicBezTo>
                  <a:cubicBezTo>
                    <a:pt x="211" y="181"/>
                    <a:pt x="195" y="188"/>
                    <a:pt x="175" y="188"/>
                  </a:cubicBezTo>
                  <a:cubicBezTo>
                    <a:pt x="156" y="188"/>
                    <a:pt x="139" y="181"/>
                    <a:pt x="126" y="167"/>
                  </a:cubicBezTo>
                  <a:cubicBezTo>
                    <a:pt x="112" y="153"/>
                    <a:pt x="105" y="137"/>
                    <a:pt x="105" y="117"/>
                  </a:cubicBezTo>
                  <a:cubicBezTo>
                    <a:pt x="105" y="98"/>
                    <a:pt x="112" y="82"/>
                    <a:pt x="126" y="68"/>
                  </a:cubicBezTo>
                  <a:cubicBezTo>
                    <a:pt x="139" y="54"/>
                    <a:pt x="156" y="47"/>
                    <a:pt x="175" y="47"/>
                  </a:cubicBezTo>
                  <a:cubicBezTo>
                    <a:pt x="195" y="47"/>
                    <a:pt x="211" y="54"/>
                    <a:pt x="225" y="68"/>
                  </a:cubicBezTo>
                  <a:cubicBezTo>
                    <a:pt x="239" y="82"/>
                    <a:pt x="245" y="98"/>
                    <a:pt x="245" y="117"/>
                  </a:cubicBezTo>
                  <a:close/>
                  <a:moveTo>
                    <a:pt x="351" y="159"/>
                  </a:moveTo>
                  <a:cubicBezTo>
                    <a:pt x="351" y="168"/>
                    <a:pt x="347" y="175"/>
                    <a:pt x="341" y="180"/>
                  </a:cubicBezTo>
                  <a:cubicBezTo>
                    <a:pt x="334" y="185"/>
                    <a:pt x="325" y="188"/>
                    <a:pt x="315" y="188"/>
                  </a:cubicBezTo>
                  <a:cubicBezTo>
                    <a:pt x="291" y="188"/>
                    <a:pt x="291" y="188"/>
                    <a:pt x="291" y="188"/>
                  </a:cubicBezTo>
                  <a:cubicBezTo>
                    <a:pt x="278" y="173"/>
                    <a:pt x="262" y="165"/>
                    <a:pt x="242" y="164"/>
                  </a:cubicBezTo>
                  <a:cubicBezTo>
                    <a:pt x="252" y="150"/>
                    <a:pt x="257" y="134"/>
                    <a:pt x="257" y="117"/>
                  </a:cubicBezTo>
                  <a:cubicBezTo>
                    <a:pt x="257" y="114"/>
                    <a:pt x="257" y="110"/>
                    <a:pt x="256" y="105"/>
                  </a:cubicBezTo>
                  <a:cubicBezTo>
                    <a:pt x="264" y="108"/>
                    <a:pt x="272" y="110"/>
                    <a:pt x="281" y="110"/>
                  </a:cubicBezTo>
                  <a:cubicBezTo>
                    <a:pt x="288" y="110"/>
                    <a:pt x="295" y="108"/>
                    <a:pt x="302" y="106"/>
                  </a:cubicBezTo>
                  <a:cubicBezTo>
                    <a:pt x="310" y="103"/>
                    <a:pt x="316" y="100"/>
                    <a:pt x="320" y="98"/>
                  </a:cubicBezTo>
                  <a:cubicBezTo>
                    <a:pt x="325" y="95"/>
                    <a:pt x="327" y="94"/>
                    <a:pt x="328" y="94"/>
                  </a:cubicBezTo>
                  <a:cubicBezTo>
                    <a:pt x="343" y="94"/>
                    <a:pt x="351" y="116"/>
                    <a:pt x="351" y="159"/>
                  </a:cubicBezTo>
                  <a:close/>
                  <a:moveTo>
                    <a:pt x="327" y="47"/>
                  </a:moveTo>
                  <a:cubicBezTo>
                    <a:pt x="327" y="60"/>
                    <a:pt x="323" y="71"/>
                    <a:pt x="314" y="80"/>
                  </a:cubicBezTo>
                  <a:cubicBezTo>
                    <a:pt x="304" y="89"/>
                    <a:pt x="293" y="94"/>
                    <a:pt x="281" y="94"/>
                  </a:cubicBezTo>
                  <a:cubicBezTo>
                    <a:pt x="268" y="94"/>
                    <a:pt x="257" y="89"/>
                    <a:pt x="247" y="80"/>
                  </a:cubicBezTo>
                  <a:cubicBezTo>
                    <a:pt x="238" y="71"/>
                    <a:pt x="234" y="60"/>
                    <a:pt x="234" y="47"/>
                  </a:cubicBezTo>
                  <a:cubicBezTo>
                    <a:pt x="234" y="34"/>
                    <a:pt x="238" y="23"/>
                    <a:pt x="247" y="14"/>
                  </a:cubicBezTo>
                  <a:cubicBezTo>
                    <a:pt x="257" y="5"/>
                    <a:pt x="268" y="0"/>
                    <a:pt x="281" y="0"/>
                  </a:cubicBezTo>
                  <a:cubicBezTo>
                    <a:pt x="293" y="0"/>
                    <a:pt x="304" y="5"/>
                    <a:pt x="314" y="14"/>
                  </a:cubicBezTo>
                  <a:cubicBezTo>
                    <a:pt x="323" y="23"/>
                    <a:pt x="327" y="34"/>
                    <a:pt x="327" y="4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uk-UA" dirty="0"/>
            </a:p>
          </p:txBody>
        </p:sp>
        <p:sp>
          <p:nvSpPr>
            <p:cNvPr id="76" name="TextBox 75">
              <a:extLst>
                <a:ext uri="{FF2B5EF4-FFF2-40B4-BE49-F238E27FC236}">
                  <a16:creationId xmlns:a16="http://schemas.microsoft.com/office/drawing/2014/main" id="{AFD51133-BF41-1F48-9BF8-E3E064444E84}"/>
                </a:ext>
              </a:extLst>
            </p:cNvPr>
            <p:cNvSpPr txBox="1"/>
            <p:nvPr/>
          </p:nvSpPr>
          <p:spPr>
            <a:xfrm>
              <a:off x="4811039" y="3159246"/>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Workforce and Employment </a:t>
              </a:r>
              <a:endParaRPr lang="en-US" dirty="0"/>
            </a:p>
          </p:txBody>
        </p:sp>
      </p:grpSp>
      <p:sp>
        <p:nvSpPr>
          <p:cNvPr id="18" name="TextBox 17">
            <a:extLst>
              <a:ext uri="{FF2B5EF4-FFF2-40B4-BE49-F238E27FC236}">
                <a16:creationId xmlns:a16="http://schemas.microsoft.com/office/drawing/2014/main" id="{B58F7626-4122-D949-B998-595511473626}"/>
              </a:ext>
            </a:extLst>
          </p:cNvPr>
          <p:cNvSpPr txBox="1"/>
          <p:nvPr/>
        </p:nvSpPr>
        <p:spPr>
          <a:xfrm>
            <a:off x="843878" y="1730132"/>
            <a:ext cx="4403481"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Research questions: </a:t>
            </a:r>
          </a:p>
        </p:txBody>
      </p:sp>
      <p:sp>
        <p:nvSpPr>
          <p:cNvPr id="20" name="TextBox 19">
            <a:extLst>
              <a:ext uri="{FF2B5EF4-FFF2-40B4-BE49-F238E27FC236}">
                <a16:creationId xmlns:a16="http://schemas.microsoft.com/office/drawing/2014/main" id="{FC85179E-A7AC-9C4C-B1F3-BAF0BC0D318E}"/>
              </a:ext>
            </a:extLst>
          </p:cNvPr>
          <p:cNvSpPr txBox="1"/>
          <p:nvPr/>
        </p:nvSpPr>
        <p:spPr>
          <a:xfrm>
            <a:off x="843878" y="2198384"/>
            <a:ext cx="5142585" cy="646331"/>
          </a:xfrm>
          <a:prstGeom prst="rect">
            <a:avLst/>
          </a:prstGeom>
          <a:noFill/>
        </p:spPr>
        <p:txBody>
          <a:bodyPr wrap="square">
            <a:spAutoFit/>
          </a:bodyPr>
          <a:lstStyle/>
          <a:p>
            <a:r>
              <a:rPr lang="en-US" b="1" dirty="0">
                <a:latin typeface=""/>
              </a:rPr>
              <a:t>Is female labor participation related to a Human Capital Index (HCI) over 0.5?</a:t>
            </a:r>
          </a:p>
        </p:txBody>
      </p:sp>
      <p:sp>
        <p:nvSpPr>
          <p:cNvPr id="21" name="Oval 20">
            <a:extLst>
              <a:ext uri="{FF2B5EF4-FFF2-40B4-BE49-F238E27FC236}">
                <a16:creationId xmlns:a16="http://schemas.microsoft.com/office/drawing/2014/main" id="{5E1E1EF8-5646-5E4E-B135-B7AC29C4D7F7}"/>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pic>
        <p:nvPicPr>
          <p:cNvPr id="4" name="Picture 3">
            <a:extLst>
              <a:ext uri="{FF2B5EF4-FFF2-40B4-BE49-F238E27FC236}">
                <a16:creationId xmlns:a16="http://schemas.microsoft.com/office/drawing/2014/main" id="{79DBF664-9878-3748-B698-990D4AFF8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463" y="1691129"/>
            <a:ext cx="5622964" cy="4235480"/>
          </a:xfrm>
          <a:prstGeom prst="rect">
            <a:avLst/>
          </a:prstGeom>
          <a:ln>
            <a:noFill/>
          </a:ln>
        </p:spPr>
      </p:pic>
      <p:sp>
        <p:nvSpPr>
          <p:cNvPr id="30" name="TextBox 29">
            <a:extLst>
              <a:ext uri="{FF2B5EF4-FFF2-40B4-BE49-F238E27FC236}">
                <a16:creationId xmlns:a16="http://schemas.microsoft.com/office/drawing/2014/main" id="{48914106-E4CB-494C-AAA1-3866256A56F4}"/>
              </a:ext>
            </a:extLst>
          </p:cNvPr>
          <p:cNvSpPr txBox="1"/>
          <p:nvPr/>
        </p:nvSpPr>
        <p:spPr>
          <a:xfrm>
            <a:off x="884055" y="3252600"/>
            <a:ext cx="4672936" cy="2339102"/>
          </a:xfrm>
          <a:prstGeom prst="rect">
            <a:avLst/>
          </a:prstGeom>
          <a:noFill/>
        </p:spPr>
        <p:txBody>
          <a:bodyPr wrap="square">
            <a:spAutoFit/>
          </a:bodyPr>
          <a:lstStyle/>
          <a:p>
            <a:pPr marL="285750" indent="-285750" algn="just">
              <a:buFont typeface="Wingdings" pitchFamily="2" charset="2"/>
              <a:buChar char="Ø"/>
            </a:pPr>
            <a:r>
              <a:rPr lang="en-US" dirty="0">
                <a:latin typeface=""/>
              </a:rPr>
              <a:t> </a:t>
            </a:r>
            <a:r>
              <a:rPr lang="en-US" sz="1600" dirty="0">
                <a:latin typeface=""/>
              </a:rPr>
              <a:t>We found a positive up hill correlation of 0.66 between female labor participation of women 15 to 64 years of age and HCI.  </a:t>
            </a:r>
          </a:p>
          <a:p>
            <a:pPr marL="285750" indent="-285750" algn="just">
              <a:buFont typeface="Wingdings" pitchFamily="2" charset="2"/>
              <a:buChar char="Ø"/>
            </a:pPr>
            <a:r>
              <a:rPr lang="en-US" sz="1600" dirty="0">
                <a:latin typeface=""/>
              </a:rPr>
              <a:t>Further analysis is needed to understand the relationship since the variables may be conditioned by each other but not related.  Female labor force participation is measuring economically activity women in 2018 and HCI predicts human capacity. </a:t>
            </a:r>
          </a:p>
        </p:txBody>
      </p:sp>
    </p:spTree>
    <p:extLst>
      <p:ext uri="{BB962C8B-B14F-4D97-AF65-F5344CB8AC3E}">
        <p14:creationId xmlns:p14="http://schemas.microsoft.com/office/powerpoint/2010/main" val="20859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8067D85-3133-E148-9CE8-DCADD3E2558F}"/>
              </a:ext>
            </a:extLst>
          </p:cNvPr>
          <p:cNvSpPr txBox="1"/>
          <p:nvPr/>
        </p:nvSpPr>
        <p:spPr>
          <a:xfrm>
            <a:off x="1058008" y="297944"/>
            <a:ext cx="6633921" cy="646331"/>
          </a:xfrm>
          <a:prstGeom prst="rect">
            <a:avLst/>
          </a:prstGeom>
          <a:noFill/>
        </p:spPr>
        <p:txBody>
          <a:bodyPr wrap="square">
            <a:spAutoFit/>
          </a:bodyPr>
          <a:lstStyle/>
          <a:p>
            <a:r>
              <a:rPr lang="en-US" sz="3600" dirty="0">
                <a:solidFill>
                  <a:schemeClr val="accent1">
                    <a:lumMod val="75000"/>
                  </a:schemeClr>
                </a:solidFill>
                <a:latin typeface="Open Sans" panose="020B0604020202020204" pitchFamily="34" charset="0"/>
                <a:ea typeface="+mj-ea"/>
                <a:cs typeface="+mj-cs"/>
              </a:rPr>
              <a:t>Human Capital Index (HCI)</a:t>
            </a:r>
          </a:p>
        </p:txBody>
      </p:sp>
      <p:sp>
        <p:nvSpPr>
          <p:cNvPr id="22" name="Title 1">
            <a:extLst>
              <a:ext uri="{FF2B5EF4-FFF2-40B4-BE49-F238E27FC236}">
                <a16:creationId xmlns:a16="http://schemas.microsoft.com/office/drawing/2014/main" id="{3763FACA-3240-3349-AF94-A66E34DB2A01}"/>
              </a:ext>
            </a:extLst>
          </p:cNvPr>
          <p:cNvSpPr>
            <a:spLocks noGrp="1"/>
          </p:cNvSpPr>
          <p:nvPr>
            <p:ph type="title"/>
          </p:nvPr>
        </p:nvSpPr>
        <p:spPr>
          <a:xfrm>
            <a:off x="710101" y="345137"/>
            <a:ext cx="10470417" cy="1522468"/>
          </a:xfrm>
        </p:spPr>
        <p:txBody>
          <a:bodyPr>
            <a:normAutofit/>
          </a:bodyPr>
          <a:lstStyle/>
          <a:p>
            <a:pPr algn="r"/>
            <a:br>
              <a:rPr lang="en-US" sz="1400" i="0" dirty="0">
                <a:effectLst/>
                <a:latin typeface="Open Sans" panose="020B0604020202020204" pitchFamily="34" charset="0"/>
              </a:rPr>
            </a:br>
            <a:br>
              <a:rPr lang="en-US" sz="1400" i="0" dirty="0">
                <a:effectLst/>
                <a:latin typeface="Open Sans" panose="020B0604020202020204" pitchFamily="34" charset="0"/>
              </a:rPr>
            </a:br>
            <a:endParaRPr lang="en-US" sz="2400" dirty="0">
              <a:latin typeface="Franklin Gothic Book" panose="020B0503020102020204" pitchFamily="34" charset="0"/>
              <a:cs typeface="Segoe UI" panose="020B0502040204020203" pitchFamily="34" charset="0"/>
            </a:endParaRPr>
          </a:p>
        </p:txBody>
      </p:sp>
      <p:sp>
        <p:nvSpPr>
          <p:cNvPr id="44" name="TextBox 43">
            <a:extLst>
              <a:ext uri="{FF2B5EF4-FFF2-40B4-BE49-F238E27FC236}">
                <a16:creationId xmlns:a16="http://schemas.microsoft.com/office/drawing/2014/main" id="{676C9772-3450-0C44-B325-8FDF2F7CDCC0}"/>
              </a:ext>
            </a:extLst>
          </p:cNvPr>
          <p:cNvSpPr txBox="1"/>
          <p:nvPr/>
        </p:nvSpPr>
        <p:spPr>
          <a:xfrm>
            <a:off x="1058008" y="5215321"/>
            <a:ext cx="2285267" cy="369332"/>
          </a:xfrm>
          <a:prstGeom prst="rect">
            <a:avLst/>
          </a:prstGeom>
          <a:noFill/>
        </p:spPr>
        <p:txBody>
          <a:bodyPr wrap="square">
            <a:spAutoFit/>
          </a:bodyPr>
          <a:lstStyle/>
          <a:p>
            <a:r>
              <a:rPr lang="en-US" sz="1800" dirty="0">
                <a:solidFill>
                  <a:schemeClr val="bg1"/>
                </a:solidFill>
                <a:latin typeface="Open Sans" panose="020B0606030504020204" pitchFamily="34" charset="0"/>
              </a:rPr>
              <a:t>Health</a:t>
            </a:r>
            <a:endParaRPr lang="en-US" dirty="0">
              <a:solidFill>
                <a:schemeClr val="bg1"/>
              </a:solidFill>
            </a:endParaRPr>
          </a:p>
        </p:txBody>
      </p:sp>
      <p:grpSp>
        <p:nvGrpSpPr>
          <p:cNvPr id="81" name="Group 80">
            <a:extLst>
              <a:ext uri="{FF2B5EF4-FFF2-40B4-BE49-F238E27FC236}">
                <a16:creationId xmlns:a16="http://schemas.microsoft.com/office/drawing/2014/main" id="{41167789-11C1-9245-978E-E35F9C5C5B40}"/>
              </a:ext>
            </a:extLst>
          </p:cNvPr>
          <p:cNvGrpSpPr/>
          <p:nvPr/>
        </p:nvGrpSpPr>
        <p:grpSpPr>
          <a:xfrm>
            <a:off x="1029793" y="1002645"/>
            <a:ext cx="4459909" cy="541404"/>
            <a:chOff x="4192389" y="3131870"/>
            <a:chExt cx="4459909" cy="541404"/>
          </a:xfrm>
        </p:grpSpPr>
        <p:sp>
          <p:nvSpPr>
            <p:cNvPr id="69" name="Freeform 63">
              <a:extLst>
                <a:ext uri="{FF2B5EF4-FFF2-40B4-BE49-F238E27FC236}">
                  <a16:creationId xmlns:a16="http://schemas.microsoft.com/office/drawing/2014/main" id="{6643C790-31EE-A14D-8C86-62C5F36177C5}"/>
                </a:ext>
              </a:extLst>
            </p:cNvPr>
            <p:cNvSpPr>
              <a:spLocks noEditPoints="1"/>
            </p:cNvSpPr>
            <p:nvPr/>
          </p:nvSpPr>
          <p:spPr bwMode="auto">
            <a:xfrm>
              <a:off x="4192389" y="3131870"/>
              <a:ext cx="618650" cy="541404"/>
            </a:xfrm>
            <a:custGeom>
              <a:avLst/>
              <a:gdLst>
                <a:gd name="T0" fmla="*/ 60 w 351"/>
                <a:gd name="T1" fmla="*/ 188 h 328"/>
                <a:gd name="T2" fmla="*/ 10 w 351"/>
                <a:gd name="T3" fmla="*/ 180 h 328"/>
                <a:gd name="T4" fmla="*/ 22 w 351"/>
                <a:gd name="T5" fmla="*/ 94 h 328"/>
                <a:gd name="T6" fmla="*/ 48 w 351"/>
                <a:gd name="T7" fmla="*/ 106 h 328"/>
                <a:gd name="T8" fmla="*/ 94 w 351"/>
                <a:gd name="T9" fmla="*/ 105 h 328"/>
                <a:gd name="T10" fmla="*/ 108 w 351"/>
                <a:gd name="T11" fmla="*/ 164 h 328"/>
                <a:gd name="T12" fmla="*/ 291 w 351"/>
                <a:gd name="T13" fmla="*/ 315 h 328"/>
                <a:gd name="T14" fmla="*/ 95 w 351"/>
                <a:gd name="T15" fmla="*/ 328 h 328"/>
                <a:gd name="T16" fmla="*/ 46 w 351"/>
                <a:gd name="T17" fmla="*/ 281 h 328"/>
                <a:gd name="T18" fmla="*/ 50 w 351"/>
                <a:gd name="T19" fmla="*/ 242 h 328"/>
                <a:gd name="T20" fmla="*/ 62 w 351"/>
                <a:gd name="T21" fmla="*/ 204 h 328"/>
                <a:gd name="T22" fmla="*/ 89 w 351"/>
                <a:gd name="T23" fmla="*/ 180 h 328"/>
                <a:gd name="T24" fmla="*/ 118 w 351"/>
                <a:gd name="T25" fmla="*/ 180 h 328"/>
                <a:gd name="T26" fmla="*/ 151 w 351"/>
                <a:gd name="T27" fmla="*/ 197 h 328"/>
                <a:gd name="T28" fmla="*/ 200 w 351"/>
                <a:gd name="T29" fmla="*/ 197 h 328"/>
                <a:gd name="T30" fmla="*/ 233 w 351"/>
                <a:gd name="T31" fmla="*/ 180 h 328"/>
                <a:gd name="T32" fmla="*/ 261 w 351"/>
                <a:gd name="T33" fmla="*/ 180 h 328"/>
                <a:gd name="T34" fmla="*/ 288 w 351"/>
                <a:gd name="T35" fmla="*/ 204 h 328"/>
                <a:gd name="T36" fmla="*/ 301 w 351"/>
                <a:gd name="T37" fmla="*/ 242 h 328"/>
                <a:gd name="T38" fmla="*/ 304 w 351"/>
                <a:gd name="T39" fmla="*/ 281 h 328"/>
                <a:gd name="T40" fmla="*/ 103 w 351"/>
                <a:gd name="T41" fmla="*/ 80 h 328"/>
                <a:gd name="T42" fmla="*/ 37 w 351"/>
                <a:gd name="T43" fmla="*/ 80 h 328"/>
                <a:gd name="T44" fmla="*/ 37 w 351"/>
                <a:gd name="T45" fmla="*/ 14 h 328"/>
                <a:gd name="T46" fmla="*/ 103 w 351"/>
                <a:gd name="T47" fmla="*/ 14 h 328"/>
                <a:gd name="T48" fmla="*/ 245 w 351"/>
                <a:gd name="T49" fmla="*/ 117 h 328"/>
                <a:gd name="T50" fmla="*/ 175 w 351"/>
                <a:gd name="T51" fmla="*/ 188 h 328"/>
                <a:gd name="T52" fmla="*/ 105 w 351"/>
                <a:gd name="T53" fmla="*/ 117 h 328"/>
                <a:gd name="T54" fmla="*/ 175 w 351"/>
                <a:gd name="T55" fmla="*/ 47 h 328"/>
                <a:gd name="T56" fmla="*/ 245 w 351"/>
                <a:gd name="T57" fmla="*/ 117 h 328"/>
                <a:gd name="T58" fmla="*/ 341 w 351"/>
                <a:gd name="T59" fmla="*/ 180 h 328"/>
                <a:gd name="T60" fmla="*/ 291 w 351"/>
                <a:gd name="T61" fmla="*/ 188 h 328"/>
                <a:gd name="T62" fmla="*/ 257 w 351"/>
                <a:gd name="T63" fmla="*/ 117 h 328"/>
                <a:gd name="T64" fmla="*/ 281 w 351"/>
                <a:gd name="T65" fmla="*/ 110 h 328"/>
                <a:gd name="T66" fmla="*/ 320 w 351"/>
                <a:gd name="T67" fmla="*/ 98 h 328"/>
                <a:gd name="T68" fmla="*/ 351 w 351"/>
                <a:gd name="T69" fmla="*/ 159 h 328"/>
                <a:gd name="T70" fmla="*/ 314 w 351"/>
                <a:gd name="T71" fmla="*/ 80 h 328"/>
                <a:gd name="T72" fmla="*/ 247 w 351"/>
                <a:gd name="T73" fmla="*/ 80 h 328"/>
                <a:gd name="T74" fmla="*/ 247 w 351"/>
                <a:gd name="T75" fmla="*/ 14 h 328"/>
                <a:gd name="T76" fmla="*/ 314 w 351"/>
                <a:gd name="T77" fmla="*/ 1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 h="328">
                  <a:moveTo>
                    <a:pt x="108" y="164"/>
                  </a:moveTo>
                  <a:cubicBezTo>
                    <a:pt x="88" y="165"/>
                    <a:pt x="72" y="173"/>
                    <a:pt x="60" y="188"/>
                  </a:cubicBezTo>
                  <a:cubicBezTo>
                    <a:pt x="35" y="188"/>
                    <a:pt x="35" y="188"/>
                    <a:pt x="35" y="188"/>
                  </a:cubicBezTo>
                  <a:cubicBezTo>
                    <a:pt x="25" y="188"/>
                    <a:pt x="17" y="185"/>
                    <a:pt x="10" y="180"/>
                  </a:cubicBezTo>
                  <a:cubicBezTo>
                    <a:pt x="3" y="175"/>
                    <a:pt x="0" y="168"/>
                    <a:pt x="0" y="159"/>
                  </a:cubicBezTo>
                  <a:cubicBezTo>
                    <a:pt x="0" y="116"/>
                    <a:pt x="7" y="94"/>
                    <a:pt x="22" y="94"/>
                  </a:cubicBezTo>
                  <a:cubicBezTo>
                    <a:pt x="23" y="94"/>
                    <a:pt x="26" y="95"/>
                    <a:pt x="30" y="98"/>
                  </a:cubicBezTo>
                  <a:cubicBezTo>
                    <a:pt x="35" y="100"/>
                    <a:pt x="41" y="103"/>
                    <a:pt x="48" y="106"/>
                  </a:cubicBezTo>
                  <a:cubicBezTo>
                    <a:pt x="55" y="108"/>
                    <a:pt x="63" y="110"/>
                    <a:pt x="70" y="110"/>
                  </a:cubicBezTo>
                  <a:cubicBezTo>
                    <a:pt x="78" y="110"/>
                    <a:pt x="86" y="108"/>
                    <a:pt x="94" y="105"/>
                  </a:cubicBezTo>
                  <a:cubicBezTo>
                    <a:pt x="94" y="110"/>
                    <a:pt x="93" y="114"/>
                    <a:pt x="93" y="117"/>
                  </a:cubicBezTo>
                  <a:cubicBezTo>
                    <a:pt x="93" y="134"/>
                    <a:pt x="98" y="150"/>
                    <a:pt x="108" y="164"/>
                  </a:cubicBezTo>
                  <a:close/>
                  <a:moveTo>
                    <a:pt x="304" y="281"/>
                  </a:moveTo>
                  <a:cubicBezTo>
                    <a:pt x="304" y="295"/>
                    <a:pt x="299" y="307"/>
                    <a:pt x="291" y="315"/>
                  </a:cubicBezTo>
                  <a:cubicBezTo>
                    <a:pt x="282" y="324"/>
                    <a:pt x="270" y="328"/>
                    <a:pt x="255" y="328"/>
                  </a:cubicBezTo>
                  <a:cubicBezTo>
                    <a:pt x="95" y="328"/>
                    <a:pt x="95" y="328"/>
                    <a:pt x="95" y="328"/>
                  </a:cubicBezTo>
                  <a:cubicBezTo>
                    <a:pt x="81" y="328"/>
                    <a:pt x="69" y="324"/>
                    <a:pt x="60" y="315"/>
                  </a:cubicBezTo>
                  <a:cubicBezTo>
                    <a:pt x="51" y="307"/>
                    <a:pt x="46" y="295"/>
                    <a:pt x="46" y="281"/>
                  </a:cubicBezTo>
                  <a:cubicBezTo>
                    <a:pt x="46" y="274"/>
                    <a:pt x="47" y="268"/>
                    <a:pt x="47" y="262"/>
                  </a:cubicBezTo>
                  <a:cubicBezTo>
                    <a:pt x="48" y="256"/>
                    <a:pt x="48" y="249"/>
                    <a:pt x="50" y="242"/>
                  </a:cubicBezTo>
                  <a:cubicBezTo>
                    <a:pt x="51" y="235"/>
                    <a:pt x="53" y="228"/>
                    <a:pt x="55" y="222"/>
                  </a:cubicBezTo>
                  <a:cubicBezTo>
                    <a:pt x="56" y="216"/>
                    <a:pt x="59" y="210"/>
                    <a:pt x="62" y="204"/>
                  </a:cubicBezTo>
                  <a:cubicBezTo>
                    <a:pt x="66" y="198"/>
                    <a:pt x="69" y="193"/>
                    <a:pt x="74" y="189"/>
                  </a:cubicBezTo>
                  <a:cubicBezTo>
                    <a:pt x="78" y="185"/>
                    <a:pt x="83" y="182"/>
                    <a:pt x="89" y="180"/>
                  </a:cubicBezTo>
                  <a:cubicBezTo>
                    <a:pt x="96" y="177"/>
                    <a:pt x="102" y="176"/>
                    <a:pt x="110" y="176"/>
                  </a:cubicBezTo>
                  <a:cubicBezTo>
                    <a:pt x="111" y="176"/>
                    <a:pt x="114" y="177"/>
                    <a:pt x="118" y="180"/>
                  </a:cubicBezTo>
                  <a:cubicBezTo>
                    <a:pt x="122" y="183"/>
                    <a:pt x="126" y="185"/>
                    <a:pt x="131" y="189"/>
                  </a:cubicBezTo>
                  <a:cubicBezTo>
                    <a:pt x="136" y="192"/>
                    <a:pt x="142" y="195"/>
                    <a:pt x="151" y="197"/>
                  </a:cubicBezTo>
                  <a:cubicBezTo>
                    <a:pt x="159" y="200"/>
                    <a:pt x="167" y="201"/>
                    <a:pt x="175" y="201"/>
                  </a:cubicBezTo>
                  <a:cubicBezTo>
                    <a:pt x="183" y="201"/>
                    <a:pt x="192" y="200"/>
                    <a:pt x="200" y="197"/>
                  </a:cubicBezTo>
                  <a:cubicBezTo>
                    <a:pt x="208" y="195"/>
                    <a:pt x="215" y="192"/>
                    <a:pt x="219" y="189"/>
                  </a:cubicBezTo>
                  <a:cubicBezTo>
                    <a:pt x="224" y="185"/>
                    <a:pt x="229" y="183"/>
                    <a:pt x="233" y="180"/>
                  </a:cubicBezTo>
                  <a:cubicBezTo>
                    <a:pt x="237" y="177"/>
                    <a:pt x="239" y="176"/>
                    <a:pt x="241" y="176"/>
                  </a:cubicBezTo>
                  <a:cubicBezTo>
                    <a:pt x="248" y="176"/>
                    <a:pt x="255" y="177"/>
                    <a:pt x="261" y="180"/>
                  </a:cubicBezTo>
                  <a:cubicBezTo>
                    <a:pt x="267" y="182"/>
                    <a:pt x="272" y="185"/>
                    <a:pt x="277" y="189"/>
                  </a:cubicBezTo>
                  <a:cubicBezTo>
                    <a:pt x="281" y="193"/>
                    <a:pt x="285" y="198"/>
                    <a:pt x="288" y="204"/>
                  </a:cubicBezTo>
                  <a:cubicBezTo>
                    <a:pt x="291" y="210"/>
                    <a:pt x="294" y="216"/>
                    <a:pt x="296" y="222"/>
                  </a:cubicBezTo>
                  <a:cubicBezTo>
                    <a:pt x="298" y="228"/>
                    <a:pt x="299" y="235"/>
                    <a:pt x="301" y="242"/>
                  </a:cubicBezTo>
                  <a:cubicBezTo>
                    <a:pt x="302" y="249"/>
                    <a:pt x="303" y="256"/>
                    <a:pt x="303" y="262"/>
                  </a:cubicBezTo>
                  <a:cubicBezTo>
                    <a:pt x="304" y="268"/>
                    <a:pt x="304" y="274"/>
                    <a:pt x="304" y="281"/>
                  </a:cubicBezTo>
                  <a:close/>
                  <a:moveTo>
                    <a:pt x="117" y="47"/>
                  </a:moveTo>
                  <a:cubicBezTo>
                    <a:pt x="117" y="60"/>
                    <a:pt x="112" y="71"/>
                    <a:pt x="103" y="80"/>
                  </a:cubicBezTo>
                  <a:cubicBezTo>
                    <a:pt x="94" y="89"/>
                    <a:pt x="83" y="94"/>
                    <a:pt x="70" y="94"/>
                  </a:cubicBezTo>
                  <a:cubicBezTo>
                    <a:pt x="57" y="94"/>
                    <a:pt x="46" y="89"/>
                    <a:pt x="37" y="80"/>
                  </a:cubicBezTo>
                  <a:cubicBezTo>
                    <a:pt x="28" y="71"/>
                    <a:pt x="23" y="60"/>
                    <a:pt x="23" y="47"/>
                  </a:cubicBezTo>
                  <a:cubicBezTo>
                    <a:pt x="23" y="34"/>
                    <a:pt x="28" y="23"/>
                    <a:pt x="37" y="14"/>
                  </a:cubicBezTo>
                  <a:cubicBezTo>
                    <a:pt x="46" y="5"/>
                    <a:pt x="57" y="0"/>
                    <a:pt x="70" y="0"/>
                  </a:cubicBezTo>
                  <a:cubicBezTo>
                    <a:pt x="83" y="0"/>
                    <a:pt x="94" y="5"/>
                    <a:pt x="103" y="14"/>
                  </a:cubicBezTo>
                  <a:cubicBezTo>
                    <a:pt x="112" y="23"/>
                    <a:pt x="117" y="34"/>
                    <a:pt x="117" y="47"/>
                  </a:cubicBezTo>
                  <a:close/>
                  <a:moveTo>
                    <a:pt x="245" y="117"/>
                  </a:moveTo>
                  <a:cubicBezTo>
                    <a:pt x="245" y="137"/>
                    <a:pt x="239" y="153"/>
                    <a:pt x="225" y="167"/>
                  </a:cubicBezTo>
                  <a:cubicBezTo>
                    <a:pt x="211" y="181"/>
                    <a:pt x="195" y="188"/>
                    <a:pt x="175" y="188"/>
                  </a:cubicBezTo>
                  <a:cubicBezTo>
                    <a:pt x="156" y="188"/>
                    <a:pt x="139" y="181"/>
                    <a:pt x="126" y="167"/>
                  </a:cubicBezTo>
                  <a:cubicBezTo>
                    <a:pt x="112" y="153"/>
                    <a:pt x="105" y="137"/>
                    <a:pt x="105" y="117"/>
                  </a:cubicBezTo>
                  <a:cubicBezTo>
                    <a:pt x="105" y="98"/>
                    <a:pt x="112" y="82"/>
                    <a:pt x="126" y="68"/>
                  </a:cubicBezTo>
                  <a:cubicBezTo>
                    <a:pt x="139" y="54"/>
                    <a:pt x="156" y="47"/>
                    <a:pt x="175" y="47"/>
                  </a:cubicBezTo>
                  <a:cubicBezTo>
                    <a:pt x="195" y="47"/>
                    <a:pt x="211" y="54"/>
                    <a:pt x="225" y="68"/>
                  </a:cubicBezTo>
                  <a:cubicBezTo>
                    <a:pt x="239" y="82"/>
                    <a:pt x="245" y="98"/>
                    <a:pt x="245" y="117"/>
                  </a:cubicBezTo>
                  <a:close/>
                  <a:moveTo>
                    <a:pt x="351" y="159"/>
                  </a:moveTo>
                  <a:cubicBezTo>
                    <a:pt x="351" y="168"/>
                    <a:pt x="347" y="175"/>
                    <a:pt x="341" y="180"/>
                  </a:cubicBezTo>
                  <a:cubicBezTo>
                    <a:pt x="334" y="185"/>
                    <a:pt x="325" y="188"/>
                    <a:pt x="315" y="188"/>
                  </a:cubicBezTo>
                  <a:cubicBezTo>
                    <a:pt x="291" y="188"/>
                    <a:pt x="291" y="188"/>
                    <a:pt x="291" y="188"/>
                  </a:cubicBezTo>
                  <a:cubicBezTo>
                    <a:pt x="278" y="173"/>
                    <a:pt x="262" y="165"/>
                    <a:pt x="242" y="164"/>
                  </a:cubicBezTo>
                  <a:cubicBezTo>
                    <a:pt x="252" y="150"/>
                    <a:pt x="257" y="134"/>
                    <a:pt x="257" y="117"/>
                  </a:cubicBezTo>
                  <a:cubicBezTo>
                    <a:pt x="257" y="114"/>
                    <a:pt x="257" y="110"/>
                    <a:pt x="256" y="105"/>
                  </a:cubicBezTo>
                  <a:cubicBezTo>
                    <a:pt x="264" y="108"/>
                    <a:pt x="272" y="110"/>
                    <a:pt x="281" y="110"/>
                  </a:cubicBezTo>
                  <a:cubicBezTo>
                    <a:pt x="288" y="110"/>
                    <a:pt x="295" y="108"/>
                    <a:pt x="302" y="106"/>
                  </a:cubicBezTo>
                  <a:cubicBezTo>
                    <a:pt x="310" y="103"/>
                    <a:pt x="316" y="100"/>
                    <a:pt x="320" y="98"/>
                  </a:cubicBezTo>
                  <a:cubicBezTo>
                    <a:pt x="325" y="95"/>
                    <a:pt x="327" y="94"/>
                    <a:pt x="328" y="94"/>
                  </a:cubicBezTo>
                  <a:cubicBezTo>
                    <a:pt x="343" y="94"/>
                    <a:pt x="351" y="116"/>
                    <a:pt x="351" y="159"/>
                  </a:cubicBezTo>
                  <a:close/>
                  <a:moveTo>
                    <a:pt x="327" y="47"/>
                  </a:moveTo>
                  <a:cubicBezTo>
                    <a:pt x="327" y="60"/>
                    <a:pt x="323" y="71"/>
                    <a:pt x="314" y="80"/>
                  </a:cubicBezTo>
                  <a:cubicBezTo>
                    <a:pt x="304" y="89"/>
                    <a:pt x="293" y="94"/>
                    <a:pt x="281" y="94"/>
                  </a:cubicBezTo>
                  <a:cubicBezTo>
                    <a:pt x="268" y="94"/>
                    <a:pt x="257" y="89"/>
                    <a:pt x="247" y="80"/>
                  </a:cubicBezTo>
                  <a:cubicBezTo>
                    <a:pt x="238" y="71"/>
                    <a:pt x="234" y="60"/>
                    <a:pt x="234" y="47"/>
                  </a:cubicBezTo>
                  <a:cubicBezTo>
                    <a:pt x="234" y="34"/>
                    <a:pt x="238" y="23"/>
                    <a:pt x="247" y="14"/>
                  </a:cubicBezTo>
                  <a:cubicBezTo>
                    <a:pt x="257" y="5"/>
                    <a:pt x="268" y="0"/>
                    <a:pt x="281" y="0"/>
                  </a:cubicBezTo>
                  <a:cubicBezTo>
                    <a:pt x="293" y="0"/>
                    <a:pt x="304" y="5"/>
                    <a:pt x="314" y="14"/>
                  </a:cubicBezTo>
                  <a:cubicBezTo>
                    <a:pt x="323" y="23"/>
                    <a:pt x="327" y="34"/>
                    <a:pt x="327" y="4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uk-UA" dirty="0"/>
            </a:p>
          </p:txBody>
        </p:sp>
        <p:sp>
          <p:nvSpPr>
            <p:cNvPr id="76" name="TextBox 75">
              <a:extLst>
                <a:ext uri="{FF2B5EF4-FFF2-40B4-BE49-F238E27FC236}">
                  <a16:creationId xmlns:a16="http://schemas.microsoft.com/office/drawing/2014/main" id="{AFD51133-BF41-1F48-9BF8-E3E064444E84}"/>
                </a:ext>
              </a:extLst>
            </p:cNvPr>
            <p:cNvSpPr txBox="1"/>
            <p:nvPr/>
          </p:nvSpPr>
          <p:spPr>
            <a:xfrm>
              <a:off x="4811039" y="3159246"/>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Workforce and Employment </a:t>
              </a:r>
              <a:endParaRPr lang="en-US" dirty="0"/>
            </a:p>
          </p:txBody>
        </p:sp>
      </p:grpSp>
      <p:sp>
        <p:nvSpPr>
          <p:cNvPr id="18" name="TextBox 17">
            <a:extLst>
              <a:ext uri="{FF2B5EF4-FFF2-40B4-BE49-F238E27FC236}">
                <a16:creationId xmlns:a16="http://schemas.microsoft.com/office/drawing/2014/main" id="{B58F7626-4122-D949-B998-595511473626}"/>
              </a:ext>
            </a:extLst>
          </p:cNvPr>
          <p:cNvSpPr txBox="1"/>
          <p:nvPr/>
        </p:nvSpPr>
        <p:spPr>
          <a:xfrm>
            <a:off x="843878" y="1730132"/>
            <a:ext cx="4403481"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Research questions: </a:t>
            </a:r>
          </a:p>
        </p:txBody>
      </p:sp>
      <p:sp>
        <p:nvSpPr>
          <p:cNvPr id="21" name="Oval 20">
            <a:extLst>
              <a:ext uri="{FF2B5EF4-FFF2-40B4-BE49-F238E27FC236}">
                <a16:creationId xmlns:a16="http://schemas.microsoft.com/office/drawing/2014/main" id="{5E1E1EF8-5646-5E4E-B135-B7AC29C4D7F7}"/>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sp>
        <p:nvSpPr>
          <p:cNvPr id="25" name="TextBox 24">
            <a:extLst>
              <a:ext uri="{FF2B5EF4-FFF2-40B4-BE49-F238E27FC236}">
                <a16:creationId xmlns:a16="http://schemas.microsoft.com/office/drawing/2014/main" id="{FBE1D9DF-60F5-5945-8CA7-9490A46FCD35}"/>
              </a:ext>
            </a:extLst>
          </p:cNvPr>
          <p:cNvSpPr txBox="1"/>
          <p:nvPr/>
        </p:nvSpPr>
        <p:spPr>
          <a:xfrm>
            <a:off x="3772815" y="1591632"/>
            <a:ext cx="5252122" cy="646331"/>
          </a:xfrm>
          <a:prstGeom prst="rect">
            <a:avLst/>
          </a:prstGeom>
          <a:noFill/>
        </p:spPr>
        <p:txBody>
          <a:bodyPr wrap="square">
            <a:spAutoFit/>
          </a:bodyPr>
          <a:lstStyle/>
          <a:p>
            <a:r>
              <a:rPr lang="en-US" b="1" dirty="0"/>
              <a:t>What is impact of labor sectors (agriculture, industry, services) on HCI ?</a:t>
            </a:r>
          </a:p>
        </p:txBody>
      </p:sp>
      <p:pic>
        <p:nvPicPr>
          <p:cNvPr id="12" name="Picture 11">
            <a:extLst>
              <a:ext uri="{FF2B5EF4-FFF2-40B4-BE49-F238E27FC236}">
                <a16:creationId xmlns:a16="http://schemas.microsoft.com/office/drawing/2014/main" id="{E6C96FD0-D5B7-2E43-B6DB-C452468AF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408" y="2292384"/>
            <a:ext cx="3673935" cy="2886051"/>
          </a:xfrm>
          <a:prstGeom prst="rect">
            <a:avLst/>
          </a:prstGeom>
        </p:spPr>
      </p:pic>
      <p:pic>
        <p:nvPicPr>
          <p:cNvPr id="14" name="Picture 13">
            <a:extLst>
              <a:ext uri="{FF2B5EF4-FFF2-40B4-BE49-F238E27FC236}">
                <a16:creationId xmlns:a16="http://schemas.microsoft.com/office/drawing/2014/main" id="{C56C6123-4F44-2A41-99BE-82B8D0869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969" y="2321757"/>
            <a:ext cx="3673935" cy="3100697"/>
          </a:xfrm>
          <a:prstGeom prst="rect">
            <a:avLst/>
          </a:prstGeom>
        </p:spPr>
      </p:pic>
      <p:pic>
        <p:nvPicPr>
          <p:cNvPr id="16" name="Picture 15">
            <a:extLst>
              <a:ext uri="{FF2B5EF4-FFF2-40B4-BE49-F238E27FC236}">
                <a16:creationId xmlns:a16="http://schemas.microsoft.com/office/drawing/2014/main" id="{D39DB065-13BA-5547-9E53-EB31CFD649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8725" y="2272323"/>
            <a:ext cx="3532181" cy="2886051"/>
          </a:xfrm>
          <a:prstGeom prst="rect">
            <a:avLst/>
          </a:prstGeom>
          <a:ln>
            <a:solidFill>
              <a:srgbClr val="00B050"/>
            </a:solidFill>
          </a:ln>
          <a:effectLst>
            <a:outerShdw blurRad="50800" dist="50800" dir="5400000" sx="106000" sy="106000" algn="ctr" rotWithShape="0">
              <a:srgbClr val="00B050"/>
            </a:outerShdw>
          </a:effectLst>
        </p:spPr>
      </p:pic>
      <p:sp>
        <p:nvSpPr>
          <p:cNvPr id="27" name="TextBox 26">
            <a:extLst>
              <a:ext uri="{FF2B5EF4-FFF2-40B4-BE49-F238E27FC236}">
                <a16:creationId xmlns:a16="http://schemas.microsoft.com/office/drawing/2014/main" id="{18EFB744-18D1-A34E-9647-D94B202105C9}"/>
              </a:ext>
            </a:extLst>
          </p:cNvPr>
          <p:cNvSpPr txBox="1"/>
          <p:nvPr/>
        </p:nvSpPr>
        <p:spPr>
          <a:xfrm>
            <a:off x="544115" y="5445520"/>
            <a:ext cx="10421871" cy="1477328"/>
          </a:xfrm>
          <a:prstGeom prst="rect">
            <a:avLst/>
          </a:prstGeom>
          <a:noFill/>
        </p:spPr>
        <p:txBody>
          <a:bodyPr wrap="square">
            <a:spAutoFit/>
          </a:bodyPr>
          <a:lstStyle/>
          <a:p>
            <a:pPr marL="285750" indent="-285750">
              <a:buFont typeface="Wingdings" pitchFamily="2" charset="2"/>
              <a:buChar char="Ø"/>
            </a:pPr>
            <a:r>
              <a:rPr lang="en-US" dirty="0"/>
              <a:t>We found a negative down hill correlation between employment in agriculture and industry sectors in relation to HCI. </a:t>
            </a:r>
          </a:p>
          <a:p>
            <a:pPr marL="285750" indent="-285750">
              <a:buFont typeface="Wingdings" pitchFamily="2" charset="2"/>
              <a:buChar char="Ø"/>
            </a:pPr>
            <a:r>
              <a:rPr lang="en-US" dirty="0"/>
              <a:t>Employment in the service sector has a positive up hill correlation of 0.5 to HCI.  Illustrating the dynamic nature of the Human Capital Index and how it relates to shifts in economic activities. </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237671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FCD-3F8B-8445-BB44-6C62CC0B74D2}"/>
              </a:ext>
            </a:extLst>
          </p:cNvPr>
          <p:cNvSpPr>
            <a:spLocks noGrp="1"/>
          </p:cNvSpPr>
          <p:nvPr>
            <p:ph type="title"/>
          </p:nvPr>
        </p:nvSpPr>
        <p:spPr>
          <a:xfrm>
            <a:off x="7586337" y="457200"/>
            <a:ext cx="3932237" cy="1437701"/>
          </a:xfrm>
        </p:spPr>
        <p:txBody>
          <a:bodyPr>
            <a:normAutofit/>
          </a:bodyPr>
          <a:lstStyle/>
          <a:p>
            <a:r>
              <a:rPr lang="en-US" sz="2800" b="1" dirty="0"/>
              <a:t>Comparing GDP and labor force participation</a:t>
            </a:r>
          </a:p>
        </p:txBody>
      </p:sp>
      <p:sp>
        <p:nvSpPr>
          <p:cNvPr id="4" name="Text Placeholder 3">
            <a:extLst>
              <a:ext uri="{FF2B5EF4-FFF2-40B4-BE49-F238E27FC236}">
                <a16:creationId xmlns:a16="http://schemas.microsoft.com/office/drawing/2014/main" id="{469DF04F-5F76-254A-8409-F30224871EC8}"/>
              </a:ext>
            </a:extLst>
          </p:cNvPr>
          <p:cNvSpPr>
            <a:spLocks noGrp="1"/>
          </p:cNvSpPr>
          <p:nvPr>
            <p:ph type="body" sz="half" idx="2"/>
          </p:nvPr>
        </p:nvSpPr>
        <p:spPr>
          <a:xfrm>
            <a:off x="7586337" y="2076680"/>
            <a:ext cx="3932237" cy="3811588"/>
          </a:xfrm>
        </p:spPr>
        <p:txBody>
          <a:bodyPr>
            <a:normAutofit fontScale="92500" lnSpcReduction="20000"/>
          </a:bodyPr>
          <a:lstStyle/>
          <a:p>
            <a:pPr marL="285750" indent="-285750">
              <a:buFont typeface="Arial" panose="020B0604020202020204" pitchFamily="34" charset="0"/>
              <a:buChar char="•"/>
            </a:pPr>
            <a:r>
              <a:rPr lang="en-US" dirty="0"/>
              <a:t>We sought to discover whether there was a correlation between gender gap in labor force participation and overall economic performance in that country. </a:t>
            </a:r>
          </a:p>
          <a:p>
            <a:pPr marL="285750" indent="-285750">
              <a:buFont typeface="Arial" panose="020B0604020202020204" pitchFamily="34" charset="0"/>
              <a:buChar char="•"/>
            </a:pPr>
            <a:r>
              <a:rPr lang="en-US" dirty="0"/>
              <a:t>We measured the difference between female and male participation rates and GDP per capita based on purchasing power parity.</a:t>
            </a:r>
          </a:p>
          <a:p>
            <a:pPr marL="285750" indent="-285750">
              <a:buFont typeface="Arial" panose="020B0604020202020204" pitchFamily="34" charset="0"/>
              <a:buChar char="•"/>
            </a:pPr>
            <a:r>
              <a:rPr lang="en-US" dirty="0"/>
              <a:t>We found that there was no linear correlation (R Value -0.28) for the countries examined.</a:t>
            </a:r>
          </a:p>
          <a:p>
            <a:pPr marL="285750" indent="-285750">
              <a:buFont typeface="Arial" panose="020B0604020202020204" pitchFamily="34" charset="0"/>
              <a:buChar char="•"/>
            </a:pPr>
            <a:r>
              <a:rPr lang="en-US" dirty="0"/>
              <a:t>We suspect that because only 18 countries were included that our sample size may have been too small and included too many outliers to detect a correlation. (P Value 0.25)</a:t>
            </a:r>
          </a:p>
          <a:p>
            <a:pPr marL="285750" indent="-285750">
              <a:buFont typeface="Arial" panose="020B0604020202020204" pitchFamily="34" charset="0"/>
              <a:buChar char="•"/>
            </a:pPr>
            <a:endParaRPr lang="en-US" dirty="0"/>
          </a:p>
        </p:txBody>
      </p:sp>
      <p:pic>
        <p:nvPicPr>
          <p:cNvPr id="5" name="Picture 4" descr="Chart, scatter chart&#10;&#10;Description automatically generated">
            <a:extLst>
              <a:ext uri="{FF2B5EF4-FFF2-40B4-BE49-F238E27FC236}">
                <a16:creationId xmlns:a16="http://schemas.microsoft.com/office/drawing/2014/main" id="{14FBE0EA-EC7F-E547-828A-4A18B651A886}"/>
              </a:ext>
            </a:extLst>
          </p:cNvPr>
          <p:cNvPicPr>
            <a:picLocks noChangeAspect="1"/>
          </p:cNvPicPr>
          <p:nvPr/>
        </p:nvPicPr>
        <p:blipFill rotWithShape="1">
          <a:blip r:embed="rId2"/>
          <a:srcRect b="2015"/>
          <a:stretch/>
        </p:blipFill>
        <p:spPr>
          <a:xfrm>
            <a:off x="752265" y="1044126"/>
            <a:ext cx="6400054" cy="4673628"/>
          </a:xfrm>
          <a:prstGeom prst="rect">
            <a:avLst/>
          </a:prstGeom>
        </p:spPr>
      </p:pic>
      <p:sp>
        <p:nvSpPr>
          <p:cNvPr id="6" name="Oval 5">
            <a:extLst>
              <a:ext uri="{FF2B5EF4-FFF2-40B4-BE49-F238E27FC236}">
                <a16:creationId xmlns:a16="http://schemas.microsoft.com/office/drawing/2014/main" id="{55E9AC1D-667A-444C-BA3A-13532E4A038C}"/>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5</a:t>
            </a:r>
          </a:p>
        </p:txBody>
      </p:sp>
    </p:spTree>
    <p:extLst>
      <p:ext uri="{BB962C8B-B14F-4D97-AF65-F5344CB8AC3E}">
        <p14:creationId xmlns:p14="http://schemas.microsoft.com/office/powerpoint/2010/main" val="190378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8169-5BBF-4B09-ADEB-69EF28534E4C}"/>
              </a:ext>
            </a:extLst>
          </p:cNvPr>
          <p:cNvSpPr>
            <a:spLocks noGrp="1"/>
          </p:cNvSpPr>
          <p:nvPr>
            <p:ph type="title"/>
          </p:nvPr>
        </p:nvSpPr>
        <p:spPr>
          <a:xfrm>
            <a:off x="334108" y="1959429"/>
            <a:ext cx="4114800" cy="752788"/>
          </a:xfrm>
        </p:spPr>
        <p:txBody>
          <a:bodyPr>
            <a:normAutofit/>
          </a:bodyPr>
          <a:lstStyle/>
          <a:p>
            <a:r>
              <a:rPr lang="en-US" sz="2000" b="1" dirty="0"/>
              <a:t>Population statistical data, year 2018</a:t>
            </a:r>
            <a:endParaRPr lang="en-US" sz="2000" dirty="0"/>
          </a:p>
        </p:txBody>
      </p:sp>
      <p:pic>
        <p:nvPicPr>
          <p:cNvPr id="12" name="Picture 11" descr="Chart, histogram&#10;&#10;Description automatically generated">
            <a:extLst>
              <a:ext uri="{FF2B5EF4-FFF2-40B4-BE49-F238E27FC236}">
                <a16:creationId xmlns:a16="http://schemas.microsoft.com/office/drawing/2014/main" id="{14F7B8B1-5FBB-436C-95FA-9FAF46353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393" y="719619"/>
            <a:ext cx="5418762" cy="5418762"/>
          </a:xfrm>
          <a:prstGeom prst="rect">
            <a:avLst/>
          </a:prstGeom>
        </p:spPr>
      </p:pic>
      <p:sp>
        <p:nvSpPr>
          <p:cNvPr id="13" name="TextBox 12">
            <a:extLst>
              <a:ext uri="{FF2B5EF4-FFF2-40B4-BE49-F238E27FC236}">
                <a16:creationId xmlns:a16="http://schemas.microsoft.com/office/drawing/2014/main" id="{5657D0F9-53C0-4C2D-A819-341017789931}"/>
              </a:ext>
            </a:extLst>
          </p:cNvPr>
          <p:cNvSpPr txBox="1"/>
          <p:nvPr/>
        </p:nvSpPr>
        <p:spPr>
          <a:xfrm>
            <a:off x="343385" y="3328517"/>
            <a:ext cx="3084844" cy="646331"/>
          </a:xfrm>
          <a:prstGeom prst="rect">
            <a:avLst/>
          </a:prstGeom>
          <a:noFill/>
        </p:spPr>
        <p:txBody>
          <a:bodyPr wrap="square" rtlCol="0">
            <a:spAutoFit/>
          </a:bodyPr>
          <a:lstStyle/>
          <a:p>
            <a:r>
              <a:rPr lang="en-US" dirty="0">
                <a:latin typeface="Bahnschrift SemiBold" panose="020B0502040204020203" pitchFamily="34" charset="0"/>
              </a:rPr>
              <a:t>The total number of people varies greatly, as expected</a:t>
            </a:r>
          </a:p>
        </p:txBody>
      </p:sp>
      <p:sp>
        <p:nvSpPr>
          <p:cNvPr id="15" name="TextBox 14">
            <a:extLst>
              <a:ext uri="{FF2B5EF4-FFF2-40B4-BE49-F238E27FC236}">
                <a16:creationId xmlns:a16="http://schemas.microsoft.com/office/drawing/2014/main" id="{8B4F5AB8-CF27-45C4-9782-C78D77E5AE25}"/>
              </a:ext>
            </a:extLst>
          </p:cNvPr>
          <p:cNvSpPr txBox="1"/>
          <p:nvPr/>
        </p:nvSpPr>
        <p:spPr>
          <a:xfrm>
            <a:off x="334108" y="4553467"/>
            <a:ext cx="3084844" cy="1200329"/>
          </a:xfrm>
          <a:prstGeom prst="rect">
            <a:avLst/>
          </a:prstGeom>
          <a:noFill/>
        </p:spPr>
        <p:txBody>
          <a:bodyPr wrap="square" rtlCol="0">
            <a:spAutoFit/>
          </a:bodyPr>
          <a:lstStyle/>
          <a:p>
            <a:r>
              <a:rPr lang="en-US" dirty="0">
                <a:latin typeface="Bahnschrift SemiBold" panose="020B0502040204020203" pitchFamily="34" charset="0"/>
              </a:rPr>
              <a:t>However, it is hard to say if the female to male ratio is similar in all these countries</a:t>
            </a:r>
          </a:p>
        </p:txBody>
      </p:sp>
    </p:spTree>
    <p:extLst>
      <p:ext uri="{BB962C8B-B14F-4D97-AF65-F5344CB8AC3E}">
        <p14:creationId xmlns:p14="http://schemas.microsoft.com/office/powerpoint/2010/main" val="371960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FD5C1D-3AAE-46AA-9B4E-C1CE58DCA8A9}"/>
              </a:ext>
            </a:extLst>
          </p:cNvPr>
          <p:cNvSpPr txBox="1"/>
          <p:nvPr/>
        </p:nvSpPr>
        <p:spPr>
          <a:xfrm>
            <a:off x="494882" y="1779787"/>
            <a:ext cx="3996731" cy="830997"/>
          </a:xfrm>
          <a:prstGeom prst="rect">
            <a:avLst/>
          </a:prstGeom>
          <a:noFill/>
        </p:spPr>
        <p:txBody>
          <a:bodyPr wrap="square">
            <a:spAutoFit/>
          </a:bodyPr>
          <a:lstStyle/>
          <a:p>
            <a:r>
              <a:rPr lang="en-US" sz="2400" b="1" dirty="0">
                <a:latin typeface="Bahnschrift SemiBold" panose="020B0502040204020203" pitchFamily="34" charset="0"/>
              </a:rPr>
              <a:t>Gender statistical data, year 2018</a:t>
            </a:r>
          </a:p>
        </p:txBody>
      </p:sp>
      <p:pic>
        <p:nvPicPr>
          <p:cNvPr id="6" name="Picture 5" descr="Chart, histogram&#10;&#10;Description automatically generated">
            <a:extLst>
              <a:ext uri="{FF2B5EF4-FFF2-40B4-BE49-F238E27FC236}">
                <a16:creationId xmlns:a16="http://schemas.microsoft.com/office/drawing/2014/main" id="{73ED0CB2-FBA4-4982-A7C2-5B03556F5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300" y="507023"/>
            <a:ext cx="5843954" cy="5843954"/>
          </a:xfrm>
          <a:prstGeom prst="rect">
            <a:avLst/>
          </a:prstGeom>
        </p:spPr>
      </p:pic>
      <p:sp>
        <p:nvSpPr>
          <p:cNvPr id="7" name="TextBox 6">
            <a:extLst>
              <a:ext uri="{FF2B5EF4-FFF2-40B4-BE49-F238E27FC236}">
                <a16:creationId xmlns:a16="http://schemas.microsoft.com/office/drawing/2014/main" id="{F0CCE597-AD03-4EA2-A470-D7E1F930693F}"/>
              </a:ext>
            </a:extLst>
          </p:cNvPr>
          <p:cNvSpPr txBox="1"/>
          <p:nvPr/>
        </p:nvSpPr>
        <p:spPr>
          <a:xfrm>
            <a:off x="667820" y="3429000"/>
            <a:ext cx="3090264" cy="369332"/>
          </a:xfrm>
          <a:prstGeom prst="rect">
            <a:avLst/>
          </a:prstGeom>
          <a:noFill/>
        </p:spPr>
        <p:txBody>
          <a:bodyPr wrap="square" rtlCol="0">
            <a:spAutoFit/>
          </a:bodyPr>
          <a:lstStyle/>
          <a:p>
            <a:r>
              <a:rPr lang="en-US" dirty="0">
                <a:latin typeface="Bahnschrift SemiBold" panose="020B0502040204020203" pitchFamily="34" charset="0"/>
              </a:rPr>
              <a:t>Correlation  = 0.99972</a:t>
            </a:r>
          </a:p>
        </p:txBody>
      </p:sp>
      <p:sp>
        <p:nvSpPr>
          <p:cNvPr id="8" name="Rectangle 1">
            <a:extLst>
              <a:ext uri="{FF2B5EF4-FFF2-40B4-BE49-F238E27FC236}">
                <a16:creationId xmlns:a16="http://schemas.microsoft.com/office/drawing/2014/main" id="{D3B8301D-59FE-4671-8121-E808F3CAA83C}"/>
              </a:ext>
            </a:extLst>
          </p:cNvPr>
          <p:cNvSpPr>
            <a:spLocks noChangeArrowheads="1"/>
          </p:cNvSpPr>
          <p:nvPr/>
        </p:nvSpPr>
        <p:spPr bwMode="auto">
          <a:xfrm>
            <a:off x="0" y="105489"/>
            <a:ext cx="14478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effectLst/>
                <a:latin typeface="Arial Unicode MS"/>
              </a:rPr>
              <a:t>0.9997201070038135</a:t>
            </a:r>
            <a:r>
              <a:rPr kumimoji="0" lang="en-US" altLang="en-US" sz="800" b="0" i="0" u="none" strike="noStrike" cap="none" normalizeH="0" baseline="0">
                <a:ln>
                  <a:noFill/>
                </a:ln>
                <a:effectLst/>
              </a:rPr>
              <a:t> </a:t>
            </a:r>
            <a:endParaRPr kumimoji="0" lang="en-US" altLang="en-US" sz="1800" b="0" i="0" u="none" strike="noStrike" cap="none" normalizeH="0" baseline="0">
              <a:ln>
                <a:noFill/>
              </a:ln>
              <a:effectLst/>
              <a:latin typeface="Arial" panose="020B0604020202020204" pitchFamily="34" charset="0"/>
            </a:endParaRPr>
          </a:p>
        </p:txBody>
      </p:sp>
      <p:sp>
        <p:nvSpPr>
          <p:cNvPr id="9" name="Rectangle 2">
            <a:extLst>
              <a:ext uri="{FF2B5EF4-FFF2-40B4-BE49-F238E27FC236}">
                <a16:creationId xmlns:a16="http://schemas.microsoft.com/office/drawing/2014/main" id="{50846CDA-B26A-45BE-A04B-D594840ACF5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0.9997201070038135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2CD3D06-46BE-4E5C-91F6-F6C06B2DF7E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0.9997201070038135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78634BCD-6917-4F0E-9EF0-930E3CC30ED1}"/>
              </a:ext>
            </a:extLst>
          </p:cNvPr>
          <p:cNvSpPr txBox="1"/>
          <p:nvPr/>
        </p:nvSpPr>
        <p:spPr>
          <a:xfrm>
            <a:off x="667820" y="4330839"/>
            <a:ext cx="2813538" cy="923330"/>
          </a:xfrm>
          <a:prstGeom prst="rect">
            <a:avLst/>
          </a:prstGeom>
          <a:noFill/>
        </p:spPr>
        <p:txBody>
          <a:bodyPr wrap="square" rtlCol="0">
            <a:spAutoFit/>
          </a:bodyPr>
          <a:lstStyle/>
          <a:p>
            <a:r>
              <a:rPr lang="en-US" b="1" dirty="0">
                <a:latin typeface="Bahnschrift SemiBold" panose="020B0502040204020203" pitchFamily="34" charset="0"/>
              </a:rPr>
              <a:t>It means that female to male ratio is pretty much the same</a:t>
            </a:r>
          </a:p>
        </p:txBody>
      </p:sp>
    </p:spTree>
    <p:extLst>
      <p:ext uri="{BB962C8B-B14F-4D97-AF65-F5344CB8AC3E}">
        <p14:creationId xmlns:p14="http://schemas.microsoft.com/office/powerpoint/2010/main" val="296239683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682</TotalTime>
  <Words>1089</Words>
  <Application>Microsoft Office PowerPoint</Application>
  <PresentationFormat>Widescreen</PresentationFormat>
  <Paragraphs>217</Paragraphs>
  <Slides>17</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Arial Unicode MS</vt:lpstr>
      <vt:lpstr>Bahnschrift</vt:lpstr>
      <vt:lpstr>Bahnschrift SemiBold</vt:lpstr>
      <vt:lpstr>Calibri</vt:lpstr>
      <vt:lpstr>Century Gothic</vt:lpstr>
      <vt:lpstr>Franklin Gothic Book</vt:lpstr>
      <vt:lpstr>Open Sans</vt:lpstr>
      <vt:lpstr>Segoe UI</vt:lpstr>
      <vt:lpstr>Slack-Lato</vt:lpstr>
      <vt:lpstr>Wingdings</vt:lpstr>
      <vt:lpstr>Vapor Trail</vt:lpstr>
      <vt:lpstr>Global Gender Equality</vt:lpstr>
      <vt:lpstr>Gender Statistics, The World Bank  Source: World Bank Data API</vt:lpstr>
      <vt:lpstr>PowerPoint Presentation</vt:lpstr>
      <vt:lpstr>  </vt:lpstr>
      <vt:lpstr>  </vt:lpstr>
      <vt:lpstr>  </vt:lpstr>
      <vt:lpstr>Comparing GDP and labor force participation</vt:lpstr>
      <vt:lpstr>Population statistical data, year 2018</vt:lpstr>
      <vt:lpstr>PowerPoint Presentation</vt:lpstr>
      <vt:lpstr>PowerPoint Presentation</vt:lpstr>
      <vt:lpstr>Unemployment Trends around the world</vt:lpstr>
      <vt:lpstr>Definition of unemployed</vt:lpstr>
      <vt:lpstr>PowerPoint Presentation</vt:lpstr>
      <vt:lpstr>Total population &amp; Unemployment per country, year 2018</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Katherine Harris</dc:creator>
  <cp:lastModifiedBy>Julia Kirillova</cp:lastModifiedBy>
  <cp:revision>8</cp:revision>
  <dcterms:created xsi:type="dcterms:W3CDTF">2022-02-05T16:17:14Z</dcterms:created>
  <dcterms:modified xsi:type="dcterms:W3CDTF">2022-02-08T08:39:30Z</dcterms:modified>
</cp:coreProperties>
</file>