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9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91" r:id="rId12"/>
    <p:sldId id="292" r:id="rId13"/>
    <p:sldId id="293" r:id="rId14"/>
    <p:sldId id="295" r:id="rId15"/>
    <p:sldId id="294" r:id="rId16"/>
    <p:sldId id="297" r:id="rId17"/>
    <p:sldId id="296" r:id="rId18"/>
    <p:sldId id="298" r:id="rId19"/>
    <p:sldId id="301" r:id="rId20"/>
    <p:sldId id="300" r:id="rId21"/>
    <p:sldId id="289" r:id="rId22"/>
    <p:sldId id="305" r:id="rId23"/>
    <p:sldId id="304" r:id="rId24"/>
    <p:sldId id="299" r:id="rId25"/>
    <p:sldId id="303" r:id="rId26"/>
    <p:sldId id="302" r:id="rId27"/>
    <p:sldId id="306" r:id="rId28"/>
    <p:sldId id="290" r:id="rId29"/>
    <p:sldId id="307" r:id="rId30"/>
    <p:sldId id="308" r:id="rId31"/>
    <p:sldId id="309" r:id="rId32"/>
    <p:sldId id="310" r:id="rId33"/>
    <p:sldId id="312" r:id="rId34"/>
    <p:sldId id="318" r:id="rId35"/>
    <p:sldId id="314" r:id="rId36"/>
    <p:sldId id="311" r:id="rId37"/>
    <p:sldId id="317" r:id="rId38"/>
    <p:sldId id="316" r:id="rId39"/>
    <p:sldId id="315" r:id="rId40"/>
    <p:sldId id="319" r:id="rId41"/>
    <p:sldId id="280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2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4" autoAdjust="0"/>
    <p:restoredTop sz="93205" autoAdjust="0"/>
  </p:normalViewPr>
  <p:slideViewPr>
    <p:cSldViewPr snapToGrid="0" showGuides="1">
      <p:cViewPr varScale="1">
        <p:scale>
          <a:sx n="57" d="100"/>
          <a:sy n="57" d="100"/>
        </p:scale>
        <p:origin x="1032" y="32"/>
      </p:cViewPr>
      <p:guideLst>
        <p:guide pos="2880"/>
        <p:guide orient="horz" pos="2169"/>
      </p:guideLst>
    </p:cSldViewPr>
  </p:slideViewPr>
  <p:outlineViewPr>
    <p:cViewPr>
      <p:scale>
        <a:sx n="33" d="100"/>
        <a:sy n="33" d="100"/>
      </p:scale>
      <p:origin x="0" y="-3378"/>
    </p:cViewPr>
  </p:outlineViewPr>
  <p:notesTextViewPr>
    <p:cViewPr>
      <p:scale>
        <a:sx n="125" d="100"/>
        <a:sy n="125" d="100"/>
      </p:scale>
      <p:origin x="0" y="-116"/>
    </p:cViewPr>
  </p:notesTextViewPr>
  <p:notesViewPr>
    <p:cSldViewPr snapToGrid="0" showGuides="1">
      <p:cViewPr varScale="1">
        <p:scale>
          <a:sx n="68" d="100"/>
          <a:sy n="68" d="100"/>
        </p:scale>
        <p:origin x="187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AD964-A622-4AAE-B744-53C99E3B3340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68BA9-4DDB-4A94-8531-2E89A5DE5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40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5858B-718F-4B2D-8BD1-8BF89932B326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10111-4C48-4E92-8CF1-F5F4BAA2D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257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548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DC5E2-6058-2230-0AE5-F0B0B319B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4B3E170-2976-8A3E-2569-4FCF85DEF3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31D8C55-8344-85B4-B240-A251707D0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A9AEF2-8BE2-5432-DE63-B5A7D34EBB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394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48858-9425-941C-0D1A-7A22A4E44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8A4C8D0-0BE0-9057-3A65-6BC54F3C8C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6EAD1FA-E501-7CA6-103C-60DB25CA33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9445EF-223D-1291-1273-2E7C3011C1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197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F6CFE-7ADA-5A16-46C6-05FA72C10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B6B93FD-D785-0053-1F61-5E3F2FCB40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CDD3577-D96E-64DA-4E96-45B160EB1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81436C-0046-A2DF-3733-F538310F8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9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2CD47-3BD8-86C8-6129-5CCA999F5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7AC230B-7999-A376-1E88-32BA8D33BD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65B94FC-E75B-FB6B-3EC6-67AE9117F4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7C2B54-9AA1-00B2-9257-CD150D096A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923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DADBB-2C61-8405-0DD4-6A93DFBFA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3EEF4E6-73F7-2FC3-B32B-8F9C2F3B3F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AF5B2C5-CB7E-5BEA-6992-E12E04B6B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858EE2-2AF2-5DEC-8912-60708DB89E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292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2B9C8-4343-CFC6-E29E-B73A57A87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4BF5541-99D5-DEA0-6175-27983E9B4E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FE209E4-9359-AFC8-23E3-AC9A91F4F4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C360CC-3836-AB81-BB76-30E689B6E7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975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8419C-524A-9169-BBB3-3A730A821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5EC7EF2-796A-5B4B-F12F-2987D25C51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C3F880E-4B39-02DC-4017-71C22CC1C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627F65-D6E5-2FD3-84A3-7BB3EAA93C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79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0015C-437E-9924-1E2F-3D13B20B0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A241B3C-8E19-7432-E1F0-F614A482D2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5B4774A-69B7-9E02-1DC4-EB95AE22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069C2D-CF54-79BD-E322-F78BB8B05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764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5DE12-EEB8-F5D4-D9B0-16AA4BB78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810EE0B-53A9-3304-5D26-230FF143EE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48FF812-2BEE-E999-055C-7D20C65780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895AEF-9770-C084-0758-66978355AD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716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5F901-7557-0E7A-186E-594AE0625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E2E5526-4655-E1F5-FC36-D6497224EF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41C2BC5-9235-3E8D-84E5-ADA19DC181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9963CA-2E57-E929-293E-79FED8452D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95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其中：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时钟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(clock)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对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CPU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内部操作与系统其他组件进行同步。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控制单元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(control unit, CU)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协调参与机器指令执行的步骤序列。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算术逻辑单元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(arithmetic logic unit, ALU)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执行算术运算，如加法和减法，以及逻辑运算，如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AND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（与）、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OR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（或）和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NOT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（非）。</a:t>
            </a:r>
          </a:p>
          <a:p>
            <a:br>
              <a:rPr lang="zh-CN" altLang="en-US" dirty="0"/>
            </a:b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CPU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通过主板上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CPU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插座的引脚与计算机其他部分相连。大部分引脚连接的是数据总线、控制总线和地址总线。</a:t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53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23507-2263-6344-932E-EDD78ADAD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05BB598-538A-DDAD-9817-CAE66001C9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108B68D-2BF2-6179-EF70-2E5434FD28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EB9D07-D458-1469-0401-707E80C890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566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59E07-97D2-96FE-C2FC-D56757A1D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D66DF31-FD6D-B799-A817-68AF72B45D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A6A322D-054A-FEEA-7812-3D4CF8914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FF0C5F-D268-D2EE-41FC-DDE9F36319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7669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51E02-55E3-D920-D745-FB607D156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B984EB5-5046-86F1-AF46-2071A98F24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7CE5742-6269-F52E-E865-3D39F4745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EC80DF-85C1-023F-C7BE-EAF10B9158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645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AE62B-5930-52AD-51EB-704B996AD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9BBA2A6-C15C-1EEA-D793-C449C78AAC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137065F-BE22-A319-3826-48C302F187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14495C-B95E-2FD6-F4C0-3DA020F9E5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90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248B9-DE83-3995-1B56-E410DAE4A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69D163B-1E1A-B487-BE79-C4BCAC87A0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317879B-6A80-5AD3-6A17-6363B9CBB4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C39CA2-6AB0-EB51-887A-F038AA1FF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5840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8B7F9-EC53-4055-E3D9-64691B733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2CF087C-2C52-2C6E-B384-7FBC9742B8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F7FE308-96FC-B6A3-C914-CA3A589E2B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5B3296-BE59-98A6-D517-E1B22101C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511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53960-E5CA-0D40-F59D-43031CACC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298E58A-E8C2-BD3E-A876-20340A05A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D299F55-251F-E858-86D2-95E2DC6F9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39B832-E35D-605A-A258-504395E8DE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3253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61A71-575B-F7F0-A7CA-E1BDE1C29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8BE408A-929E-C161-1399-519C90FA5A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E2DA267-B135-36E5-800C-B42701CDB7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17AB17-204D-D5A8-CF87-197403A22F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821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0B9D7-2AD5-1827-23C8-EA99C2B0B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A669E01-3A79-C88E-E78B-9630C00078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4F51B86-93A9-2B9B-1F95-66419EF7FA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4487CE-6905-CFCA-18B1-63AEE2FB00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4548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AD419-76E7-B783-1600-FF7CD7925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85C36A3-8601-E71A-DBA5-859E036A2E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E33829F-582B-6771-70C9-6748BC6C92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17B24F-5DA5-44D3-6404-6A4DBE9E65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778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8D0F0-AB63-6295-C2BC-4A76ACC9E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204CF38-B044-01C5-C010-8977DB2FEF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541E596-1FB9-EB51-BD7D-2DB64FD69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F525AD-7F66-AA60-CF03-38C9C1874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0820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CE865-4A5F-74C6-D072-B7FF4FE99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B8CDEC8-3762-6AF2-84DA-C06AA8505E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866A7DE-97AE-A0D3-13D0-793F9345C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96E544-0311-9432-8C1C-3E343C2DCF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1038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C47B6-2655-942B-BE03-3775CD1C6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12711D7-D5AC-F47A-4149-1002770E53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60F3A6D-CDE1-EFD9-EF45-CAD036E4E4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9B772F-B1D7-E2E3-A500-BF52C908A4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258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15750-6AC0-BAA4-9488-A4349180B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8F857D5-0491-A932-AF36-BBF148D3B7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6438554-8BCC-6BD8-972F-FDE73602E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76E360-75BE-7FA5-1ACC-7AE29797F0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3692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A2DF7-F054-A7AA-1C3B-3A8B122E7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712DADB-0D11-197D-79EA-82999E52BD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016E8B0-28FD-6532-4416-7CD8509A59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474A8E-1C21-64C8-B53A-C49BE0EA60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0549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0713E-490A-5051-A1A6-235E41B0C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CC9FE41-E1BB-A47D-ABDB-F483B5406C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9C3DB10-A338-BB45-FCA8-657C21707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DDBBA6-8F4A-FDE6-90BE-80544ACE27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63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1EAFB-92F6-F21B-F4D2-5CAE39890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9FD4FB8-4632-E27B-EF44-86517C9246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5802ABC-F63F-13EE-2C57-75DC32B43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DD0094-FD79-B910-A60A-F2480F5916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0064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EF607-5B81-E6E0-5CEA-9ED4F8564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C378D24-4767-61D9-2047-B2DC89511A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757C383-3C42-7035-4664-C684878FF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D03A29-6CA9-D5B4-5326-87E210D23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2230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6B7A8-6347-7BC8-69B6-05FF360EF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2149D22-16FD-A835-2552-5FB9A84EBA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DEC1EF1-172A-873F-F906-239BEF34C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/>
              </a:rPr>
              <a:t>in al, 0x92 ; </a:t>
            </a:r>
            <a:r>
              <a:rPr lang="zh-CN" altLang="en-US" dirty="0">
                <a:effectLst/>
              </a:rPr>
              <a:t>南桥芯片内的端口</a:t>
            </a:r>
            <a:r>
              <a:rPr lang="zh-CN" altLang="en-US" dirty="0"/>
              <a:t> </a:t>
            </a:r>
            <a:r>
              <a:rPr lang="en-US" altLang="zh-CN" dirty="0">
                <a:effectLst/>
              </a:rPr>
              <a:t>or al, 0000_0010B</a:t>
            </a:r>
            <a:r>
              <a:rPr lang="en-US" altLang="zh-CN" dirty="0"/>
              <a:t> </a:t>
            </a:r>
            <a:r>
              <a:rPr lang="en-US" altLang="zh-CN" dirty="0">
                <a:effectLst/>
              </a:rPr>
              <a:t>out 0x92, al ; </a:t>
            </a:r>
            <a:r>
              <a:rPr lang="zh-CN" altLang="en-US" dirty="0">
                <a:effectLst/>
              </a:rPr>
              <a:t>打开 </a:t>
            </a:r>
            <a:r>
              <a:rPr lang="en-US" altLang="zh-CN" dirty="0">
                <a:effectLst/>
              </a:rPr>
              <a:t>A20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2FA2D2-1251-5406-3D40-AFDC1C4A9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6877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75771-8FDF-8AEC-A735-C3BEA5DBE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CA309C7-B059-B0B2-2B44-8D80B61C53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FA86977-9D07-6262-9CDD-2981D99AEA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A7066F-7157-9D22-C056-E779886EF0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772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494E6-2832-3469-558F-D42C8D213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EA1D9B9-2E6D-2D3B-6E62-DBF4AC8F19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0741FFD-5119-4D29-E913-98D2813459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CB7D48-9022-7FF4-66CF-F7F29B28B5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376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325C0-E6E8-5987-2FAE-3AD47F18D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5F6259F-0235-0040-F7A3-01E05B97D6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19E340E-FE20-358C-C859-8B1C64AC56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0DA2F8-3B3F-82B9-4D01-F11A810C7F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3050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91BB4-1732-375A-8D99-3CDC3705C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71E0337-6719-9BE7-913C-8A11336DD7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6B2FB69-1A26-3087-9B2B-1BDEB4099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121A7C-2338-AD72-5252-2501A49619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697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A06AF-D984-8A0F-C86F-FCE90FF5C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9EA2A96-5BBD-A2AC-6DEF-5ECFE2DF56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7C1AF00-3A54-C2D7-4C90-F1EF943994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545E22-0352-2AC5-4F6D-F4D487EE5B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145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E3C5A-B43D-45A0-691F-E2E633AE0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D2ECDBC-4128-AB91-C056-F0C67C43C1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3CCFFCA-A897-3842-4CD9-4E2A46A01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CCD8A5-D215-CD62-2100-6ACA1C3B49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345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90E8A-595B-2EAA-20CE-1677A0E73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F92E1AC-0CB8-FFF8-A840-358D26E95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63D3611-F186-CBE0-90C6-F9B668A5B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DBA162-643D-E9F2-5B47-532E4F3FD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072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F6EF-DC39-C4F9-E763-FAC180315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6EB30CC-F440-062E-DE48-965B451D40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A7AA896-F5A3-0095-E3D3-80F3912A4C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3FB711-4465-8E3F-4395-FEC8B48E10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924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E466C-0F32-0CC7-562A-661DAC3C6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8F10361-DCCC-AFD0-A106-76CA91FD69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B998230-0B72-6A81-2ED4-4678751C98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8C7E45-48C1-C1C3-85FB-02B7ABFDDF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260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91103"/>
            <a:ext cx="7772400" cy="739444"/>
          </a:xfrm>
        </p:spPr>
        <p:txBody>
          <a:bodyPr anchor="b"/>
          <a:lstStyle>
            <a:lvl1pPr algn="ctr">
              <a:defRPr sz="4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8965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Computer </a:t>
            </a:r>
            <a:r>
              <a:rPr lang="en-US" altLang="zh-CN" dirty="0" err="1"/>
              <a:t>Graphcis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6FD9405-CE62-418F-9683-85B6A1C55A4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076547" y="2562446"/>
            <a:ext cx="6990907" cy="0"/>
          </a:xfrm>
          <a:prstGeom prst="line">
            <a:avLst/>
          </a:prstGeom>
          <a:ln w="12700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47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Data Structure &amp; Algorithm Analysis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6FD9405-CE62-418F-9683-85B6A1C55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02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Data Structure &amp; Algorithm Analysis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6FD9405-CE62-418F-9683-85B6A1C55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29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6176963"/>
            <a:ext cx="9144000" cy="681037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12659"/>
            <a:ext cx="8280000" cy="606041"/>
          </a:xfrm>
        </p:spPr>
        <p:txBody>
          <a:bodyPr/>
          <a:lstStyle>
            <a:lvl1pPr>
              <a:defRPr sz="2800">
                <a:latin typeface="+mn-lt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976838"/>
            <a:ext cx="8280000" cy="5063602"/>
          </a:xfrm>
        </p:spPr>
        <p:txBody>
          <a:bodyPr/>
          <a:lstStyle>
            <a:lvl1pPr>
              <a:defRPr sz="2400">
                <a:latin typeface="+mn-lt"/>
                <a:ea typeface="微软雅黑" panose="020B0503020204020204" pitchFamily="34" charset="-122"/>
              </a:defRPr>
            </a:lvl1pPr>
            <a:lvl2pPr>
              <a:defRPr sz="2000">
                <a:latin typeface="+mn-lt"/>
                <a:ea typeface="微软雅黑" panose="020B0503020204020204" pitchFamily="34" charset="-122"/>
              </a:defRPr>
            </a:lvl2pPr>
            <a:lvl3pPr>
              <a:defRPr sz="1800">
                <a:latin typeface="+mn-lt"/>
                <a:ea typeface="微软雅黑" panose="020B0503020204020204" pitchFamily="34" charset="-122"/>
              </a:defRPr>
            </a:lvl3pPr>
            <a:lvl4pPr>
              <a:defRPr sz="1600">
                <a:latin typeface="+mn-lt"/>
                <a:ea typeface="微软雅黑" panose="020B0503020204020204" pitchFamily="34" charset="-122"/>
              </a:defRPr>
            </a:lvl4pPr>
            <a:lvl5pPr>
              <a:defRPr sz="1600">
                <a:latin typeface="+mn-lt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fld id="{36FD9405-CE62-418F-9683-85B6A1C55A4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393405" y="818700"/>
            <a:ext cx="8282762" cy="0"/>
          </a:xfrm>
          <a:prstGeom prst="line">
            <a:avLst/>
          </a:prstGeom>
          <a:ln w="12700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Computer Graphics</a:t>
            </a:r>
            <a:endParaRPr lang="zh-CN" altLang="en-US" dirty="0"/>
          </a:p>
        </p:txBody>
      </p:sp>
      <p:pic>
        <p:nvPicPr>
          <p:cNvPr id="12" name="Picture 9" descr="C:\Users\SZH\Downloads\gif图片下载\gif图片下载\校徽.gif"/>
          <p:cNvPicPr>
            <a:picLocks noChangeAspect="1" noChangeArrowheads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0" y="6181865"/>
            <a:ext cx="725182" cy="67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28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176963"/>
            <a:ext cx="9144000" cy="681037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6FD9405-CE62-418F-9683-85B6A1C55A4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Computer Graphics</a:t>
            </a:r>
            <a:endParaRPr lang="zh-CN" altLang="en-US" dirty="0"/>
          </a:p>
        </p:txBody>
      </p:sp>
      <p:pic>
        <p:nvPicPr>
          <p:cNvPr id="10" name="Picture 9" descr="C:\Users\SZH\Downloads\gif图片下载\gif图片下载\校徽.gif"/>
          <p:cNvPicPr>
            <a:picLocks noChangeAspect="1" noChangeArrowheads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0" y="6181865"/>
            <a:ext cx="725182" cy="67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10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Data Structure &amp; Algorithm Analysis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6FD9405-CE62-418F-9683-85B6A1C55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10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Data Structure &amp; Algorithm Analysis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6FD9405-CE62-418F-9683-85B6A1C55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20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Data Structure &amp; Algorithm Analysis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6FD9405-CE62-418F-9683-85B6A1C55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5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Data Structure &amp; Algorithm Analysis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6FD9405-CE62-418F-9683-85B6A1C55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95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Data Structure &amp; Algorithm Analysis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6FD9405-CE62-418F-9683-85B6A1C55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20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Data Structure &amp; Algorithm Analysis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6FD9405-CE62-418F-9683-85B6A1C55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56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00" y="531637"/>
            <a:ext cx="8280000" cy="5847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338338"/>
            <a:ext cx="828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Data Structure &amp; Algorithm Analysis</a:t>
            </a:r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59066-C5B0-49A4-8A01-22CA319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0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iuning2@mail.sys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osdev.org/GDT_Tutoria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jiftle/p/8453106.html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48573"/>
            <a:ext cx="7772400" cy="7394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3600" b="1" dirty="0">
                <a:latin typeface="+mn-lt"/>
              </a:rPr>
              <a:t>操作系统实验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1143000" y="3076487"/>
            <a:ext cx="6858000" cy="2244544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+mn-lt"/>
              </a:rPr>
              <a:t>Teacher:  Dr. Ning Liu  (</a:t>
            </a:r>
            <a:r>
              <a:rPr lang="zh-CN" altLang="en-US" sz="2000" b="1" dirty="0">
                <a:latin typeface="+mn-lt"/>
              </a:rPr>
              <a:t>刘宁</a:t>
            </a:r>
            <a:r>
              <a:rPr lang="en-US" altLang="zh-CN" sz="2000" b="1" dirty="0">
                <a:latin typeface="+mn-lt"/>
              </a:rPr>
              <a:t>)</a:t>
            </a: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+mn-lt"/>
              </a:rPr>
              <a:t>E-mail:</a:t>
            </a:r>
            <a:r>
              <a:rPr lang="en-US" altLang="zh-CN" sz="2000" b="1" dirty="0">
                <a:latin typeface="+mn-lt"/>
                <a:hlinkClick r:id="rId3"/>
              </a:rPr>
              <a:t>liuning2@mail.sysu.edu.cn</a:t>
            </a:r>
            <a:endParaRPr lang="en-US" altLang="zh-CN" sz="2000" b="1" dirty="0">
              <a:latin typeface="+mn-lt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+mn-lt"/>
              </a:rPr>
              <a:t>School of Computer Science and Engineering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232517" y="538068"/>
            <a:ext cx="5178008" cy="365125"/>
          </a:xfrm>
        </p:spPr>
        <p:txBody>
          <a:bodyPr/>
          <a:lstStyle/>
          <a:p>
            <a:pPr algn="l"/>
            <a:r>
              <a:rPr lang="zh-CN" altLang="en-US" sz="2000" b="1" dirty="0">
                <a:solidFill>
                  <a:srgbClr val="005825"/>
                </a:solidFill>
              </a:rPr>
              <a:t>操作系统实验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876" y="4919173"/>
            <a:ext cx="3102123" cy="1938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 descr="C:\Users\SZH\Downloads\gif图片下载\gif图片下载\校徽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55" y="198640"/>
            <a:ext cx="1119710" cy="104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791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F3E66-25C6-0017-B1BF-AEB5545CB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4203A-66AE-29CB-6C29-D9BB8249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</a:rPr>
              <a:t>操作系统启动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13074A-0D22-8ED0-7658-D6031BC3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59283C9-A25E-7655-7D00-FDB36A9E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819" y="6356351"/>
            <a:ext cx="1879341" cy="288990"/>
          </a:xfrm>
        </p:spPr>
        <p:txBody>
          <a:bodyPr/>
          <a:lstStyle/>
          <a:p>
            <a:r>
              <a:rPr lang="en-US" altLang="zh-CN" dirty="0"/>
              <a:t>           </a:t>
            </a:r>
            <a:r>
              <a:rPr lang="zh-CN" altLang="en-US" dirty="0"/>
              <a:t>操作系统实验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2789AE-7A56-D302-8F75-A79B9E27B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48" y="1114809"/>
            <a:ext cx="6566002" cy="462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48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5DF9A-91D4-133A-4F16-3D8278455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9F0B0-8ED4-6CA6-5C52-AC321B9E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</a:rPr>
              <a:t>操作系统启动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ED3E32-A4BE-0750-76C7-920B88B8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6F7302F-B513-738C-5FC8-517C277B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819" y="6356351"/>
            <a:ext cx="1879341" cy="288990"/>
          </a:xfrm>
        </p:spPr>
        <p:txBody>
          <a:bodyPr/>
          <a:lstStyle/>
          <a:p>
            <a:r>
              <a:rPr lang="en-US" altLang="zh-CN" dirty="0"/>
              <a:t>           </a:t>
            </a:r>
            <a:r>
              <a:rPr lang="zh-CN" altLang="en-US" dirty="0"/>
              <a:t>操作系统实验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1DF7A7-47DE-610D-13A9-807FC3F51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" y="1050157"/>
            <a:ext cx="7620000" cy="475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31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A12C8-5B46-1117-7519-2FB3AE487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92748-A112-CC58-53A0-6BC013E9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</a:rPr>
              <a:t>操作系统启动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20A1B5-B2D2-1FB7-A061-ABDFB7D6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CB2C7E4-A716-7AAF-CFA7-66655539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819" y="6356351"/>
            <a:ext cx="1879341" cy="288990"/>
          </a:xfrm>
        </p:spPr>
        <p:txBody>
          <a:bodyPr/>
          <a:lstStyle/>
          <a:p>
            <a:r>
              <a:rPr lang="en-US" altLang="zh-CN" dirty="0"/>
              <a:t>           </a:t>
            </a:r>
            <a:r>
              <a:rPr lang="zh-CN" altLang="en-US" dirty="0"/>
              <a:t>操作系统实验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C100B2-5166-5129-778E-3D9A4FEC2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81" y="943075"/>
            <a:ext cx="6972300" cy="497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7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F7F0D-303A-ECCB-BDA9-FBCDA5D67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A1A33-67A0-1DFB-5C61-37B18D436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</a:rPr>
              <a:t>操作系统启动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89930B-8890-0518-918A-D04C5C75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9EA7B1E-1C7B-6652-FF34-BB85149A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819" y="6356351"/>
            <a:ext cx="1879341" cy="288990"/>
          </a:xfrm>
        </p:spPr>
        <p:txBody>
          <a:bodyPr/>
          <a:lstStyle/>
          <a:p>
            <a:r>
              <a:rPr lang="en-US" altLang="zh-CN" dirty="0"/>
              <a:t>           </a:t>
            </a:r>
            <a:r>
              <a:rPr lang="zh-CN" altLang="en-US" dirty="0"/>
              <a:t>操作系统实验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889620-69B8-DCEC-CEFF-6058236AA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46" y="1155630"/>
            <a:ext cx="8451841" cy="470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10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F1833-A9EC-6E9E-B321-3B26C6876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C3049-082E-D6E7-5895-FCA2EDA4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</a:rPr>
              <a:t>操作系统启动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97D4AA-7F34-2EB7-94FB-99C95F7F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58563DB-F81C-6C1A-8453-C2ABC8E6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819" y="6356351"/>
            <a:ext cx="1879341" cy="288990"/>
          </a:xfrm>
        </p:spPr>
        <p:txBody>
          <a:bodyPr/>
          <a:lstStyle/>
          <a:p>
            <a:r>
              <a:rPr lang="en-US" altLang="zh-CN" dirty="0"/>
              <a:t>           </a:t>
            </a:r>
            <a:r>
              <a:rPr lang="zh-CN" altLang="en-US" dirty="0"/>
              <a:t>操作系统实验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6684B3-1680-DC03-2C6D-20B084E49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49" y="1028700"/>
            <a:ext cx="7707701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93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2F393-4FDC-D649-E495-A9CB322E1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50B3E-9178-C761-1C23-4E803B65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</a:rPr>
              <a:t>操作系统启动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285FB3-BA70-C6EE-9158-EECB1FBB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2B1ED3E-B476-CCA0-E307-2CB82AFC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819" y="6356351"/>
            <a:ext cx="1879341" cy="288990"/>
          </a:xfrm>
        </p:spPr>
        <p:txBody>
          <a:bodyPr/>
          <a:lstStyle/>
          <a:p>
            <a:r>
              <a:rPr lang="en-US" altLang="zh-CN" dirty="0"/>
              <a:t>           </a:t>
            </a:r>
            <a:r>
              <a:rPr lang="zh-CN" altLang="en-US" dirty="0"/>
              <a:t>操作系统实验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3E5311-62A6-9D04-C689-388757D2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95" y="1098395"/>
            <a:ext cx="7543800" cy="481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9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9007F-5BED-A885-E0DE-DE0D5B5C2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E56BE-BFDF-E37B-7421-EF701AFE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</a:rPr>
              <a:t>操作系统启动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F7D41E-11C6-718A-DD34-7A72A769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9C6118E-F94E-831E-9835-25E9446B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819" y="6356351"/>
            <a:ext cx="1879341" cy="288990"/>
          </a:xfrm>
        </p:spPr>
        <p:txBody>
          <a:bodyPr/>
          <a:lstStyle/>
          <a:p>
            <a:r>
              <a:rPr lang="en-US" altLang="zh-CN" dirty="0"/>
              <a:t>           </a:t>
            </a:r>
            <a:r>
              <a:rPr lang="zh-CN" altLang="en-US" dirty="0"/>
              <a:t>操作系统实验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31192C-F6D3-2234-A35F-0A2DA2661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71" y="990600"/>
            <a:ext cx="75417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95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453F8-20DF-B64A-FEF6-4CD7B0AFB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BFC72-C05E-4244-AF07-00FC30A7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</a:rPr>
              <a:t>操作系统启动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DE4C86-09BF-A2F8-4A91-55297E29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9F28ADF-7CB7-1774-CC89-4EEDC498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819" y="6356351"/>
            <a:ext cx="1879341" cy="288990"/>
          </a:xfrm>
        </p:spPr>
        <p:txBody>
          <a:bodyPr/>
          <a:lstStyle/>
          <a:p>
            <a:r>
              <a:rPr lang="en-US" altLang="zh-CN" dirty="0"/>
              <a:t>           </a:t>
            </a:r>
            <a:r>
              <a:rPr lang="zh-CN" altLang="en-US" dirty="0"/>
              <a:t>操作系统实验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0EFE68-61B4-D4FD-110D-27340FD16094}"/>
              </a:ext>
            </a:extLst>
          </p:cNvPr>
          <p:cNvSpPr txBox="1"/>
          <p:nvPr/>
        </p:nvSpPr>
        <p:spPr>
          <a:xfrm>
            <a:off x="645289" y="1014293"/>
            <a:ext cx="46356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1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、显示服务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(Video Service——INT 10H)</a:t>
            </a:r>
          </a:p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00H —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设置显示器模式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0CH —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写图形象素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01H —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设置光标形状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0DH —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读图形象素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02H —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设置光标位置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0EH —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Teletype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模式下显示字符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03H —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读取光标信息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0FH —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读取显示器模式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04H —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读取光笔位置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10H —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颜色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05H —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设置显示页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11H —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字体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1380BF-0964-13DE-191F-E624F3F7A37A}"/>
              </a:ext>
            </a:extLst>
          </p:cNvPr>
          <p:cNvSpPr txBox="1"/>
          <p:nvPr/>
        </p:nvSpPr>
        <p:spPr>
          <a:xfrm>
            <a:off x="645289" y="3642711"/>
            <a:ext cx="463561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2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、串行口服务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(Serial Port Service——INT 14H)</a:t>
            </a:r>
          </a:p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00H —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初始化通信口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03H —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读取通信口状态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01H —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向通信口输出字符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04H —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扩充初始化通信口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02H —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从通信口读入字符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(1)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、功能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00H</a:t>
            </a:r>
            <a:b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功能描述：初始化通信口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入口参数：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AH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＝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00H</a:t>
            </a:r>
            <a:b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</a:b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85049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3BA41-B685-05DE-1A69-6FC001706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F2008-E056-33CE-B274-535BD6C5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</a:rPr>
              <a:t>操作系统启动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9A0DBC-32FF-D126-4AC7-790245F5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217A84B-8690-EA31-DDD7-BCF6F93A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819" y="6356351"/>
            <a:ext cx="1879341" cy="288990"/>
          </a:xfrm>
        </p:spPr>
        <p:txBody>
          <a:bodyPr/>
          <a:lstStyle/>
          <a:p>
            <a:r>
              <a:rPr lang="en-US" altLang="zh-CN" dirty="0"/>
              <a:t>           </a:t>
            </a:r>
            <a:r>
              <a:rPr lang="zh-CN" altLang="en-US" dirty="0"/>
              <a:t>操作系统实验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D44249-DFA9-CF1F-191F-F07D2A2904C7}"/>
              </a:ext>
            </a:extLst>
          </p:cNvPr>
          <p:cNvSpPr txBox="1"/>
          <p:nvPr/>
        </p:nvSpPr>
        <p:spPr>
          <a:xfrm>
            <a:off x="432000" y="1147518"/>
            <a:ext cx="66601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3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、键盘服务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(Keyboard Service——INT 16H)</a:t>
            </a:r>
          </a:p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00H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10H —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从键盘读入字符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03H —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设置重复率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01H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11H —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读取键盘状态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04H —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设置键盘点击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02H, 12H —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读取键盘标志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05H —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字符及其扫描码进栈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(1)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、功能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00H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10H</a:t>
            </a:r>
            <a:b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功能描述：从键盘读入字符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入口参数：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AH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＝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00H——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读键盘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877248-C1B9-60F2-6C38-45F3E9304DA0}"/>
              </a:ext>
            </a:extLst>
          </p:cNvPr>
          <p:cNvSpPr txBox="1"/>
          <p:nvPr/>
        </p:nvSpPr>
        <p:spPr>
          <a:xfrm>
            <a:off x="432000" y="3336436"/>
            <a:ext cx="61472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4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、直接磁盘服务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(Direct Disk Service——INT 13H)</a:t>
            </a:r>
          </a:p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00H —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磁盘系统复位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0EH —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读扇区缓冲区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01H —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读取磁盘系统状态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0FH —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写扇区缓冲区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02H —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读扇区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10H —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读取驱动器状态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03H —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写扇区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11H —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校准驱动器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04H —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检验扇区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12H —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控制器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RAM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诊断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05H —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格式化磁道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13H —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控制器驱动诊断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06H —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格式化坏磁道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14H —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控制器内部诊断</a:t>
            </a:r>
          </a:p>
        </p:txBody>
      </p:sp>
    </p:spTree>
    <p:extLst>
      <p:ext uri="{BB962C8B-B14F-4D97-AF65-F5344CB8AC3E}">
        <p14:creationId xmlns:p14="http://schemas.microsoft.com/office/powerpoint/2010/main" val="1839278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6881F-B504-F71A-D63D-02BBF312B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B90C9-0923-8680-7413-F191DF0A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</a:rPr>
              <a:t>操作系统启动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5B371E-5703-4370-9A1E-3644E37C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240ADA1-17B8-65CE-92D9-51A8D6EE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819" y="6356351"/>
            <a:ext cx="1879341" cy="288990"/>
          </a:xfrm>
        </p:spPr>
        <p:txBody>
          <a:bodyPr/>
          <a:lstStyle/>
          <a:p>
            <a:r>
              <a:rPr lang="en-US" altLang="zh-CN" dirty="0"/>
              <a:t>           </a:t>
            </a:r>
            <a:r>
              <a:rPr lang="zh-CN" altLang="en-US" dirty="0"/>
              <a:t>操作系统实验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547FE1-D2F8-1D97-1CB2-55392939C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57" y="979881"/>
            <a:ext cx="7435291" cy="489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8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</a:rPr>
              <a:t>实验安排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53C152B-B7F6-46A4-BA24-9BBE275BE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819" y="6356351"/>
            <a:ext cx="1879341" cy="288990"/>
          </a:xfrm>
        </p:spPr>
        <p:txBody>
          <a:bodyPr/>
          <a:lstStyle/>
          <a:p>
            <a:r>
              <a:rPr lang="en-US" altLang="zh-CN" dirty="0"/>
              <a:t>           </a:t>
            </a:r>
            <a:r>
              <a:rPr lang="zh-CN" altLang="en-US" dirty="0"/>
              <a:t>操作系统实验</a:t>
            </a:r>
            <a:endParaRPr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E316E72-C35E-BBE7-B8C0-A459386E2268}"/>
              </a:ext>
            </a:extLst>
          </p:cNvPr>
          <p:cNvSpPr txBox="1"/>
          <p:nvPr/>
        </p:nvSpPr>
        <p:spPr>
          <a:xfrm>
            <a:off x="432000" y="1227704"/>
            <a:ext cx="8458200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实验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-2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 实模式和保护模式下的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启动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F7DEEAE-2C6D-D610-0324-2C09B112FD16}"/>
              </a:ext>
            </a:extLst>
          </p:cNvPr>
          <p:cNvSpPr/>
          <p:nvPr/>
        </p:nvSpPr>
        <p:spPr>
          <a:xfrm>
            <a:off x="432000" y="1597036"/>
            <a:ext cx="8458200" cy="15356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了解操作系统启动的原理，利用汇编语言实模式即（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位地址空间）的启动和保护模式即（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位地址空间）下的启动方法，并能够在此基础上利用汇编或者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程序实现简单的应用；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3573E51-D162-D3DE-093D-90247347A037}"/>
              </a:ext>
            </a:extLst>
          </p:cNvPr>
          <p:cNvSpPr txBox="1"/>
          <p:nvPr/>
        </p:nvSpPr>
        <p:spPr>
          <a:xfrm>
            <a:off x="432000" y="3177358"/>
            <a:ext cx="845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回顾、学习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位汇编语言的基本语法；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编写简单的汇编程序，进行中断、输入输出测试；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实现实模式下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启动；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在实模式下利用汇编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/C/Rust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等实现简单的应用；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实现保护模式下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启动；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在保护模式下利用汇编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/C/Rust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等实现简单的应用；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比较实模式和保护模式的不同；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endParaRPr lang="zh-CN" altLang="en-US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494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0E763-6709-D09A-FFD1-F9B601433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A208D-964C-6A6F-3AC4-41E6AF17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</a:rPr>
              <a:t>操作系统启动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5F6806-2ABB-55E9-3979-68D7E763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1F6E6CB-AA57-375E-30D2-1C8671E9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819" y="6356351"/>
            <a:ext cx="1879341" cy="288990"/>
          </a:xfrm>
        </p:spPr>
        <p:txBody>
          <a:bodyPr/>
          <a:lstStyle/>
          <a:p>
            <a:r>
              <a:rPr lang="en-US" altLang="zh-CN" dirty="0"/>
              <a:t>           </a:t>
            </a:r>
            <a:r>
              <a:rPr lang="zh-CN" altLang="en-US" dirty="0"/>
              <a:t>操作系统实验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B1C3D7-3EB9-543A-1618-3A26A3DC9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98" y="936055"/>
            <a:ext cx="7086600" cy="498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81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4377D-A784-4880-7B63-597785806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FD431-17FA-79C4-D535-A76919AF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</a:rPr>
              <a:t>操作系统启动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0CD72E-6B76-26D3-EF87-E8DAC7F1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EF124C4-A36D-C224-F827-E51351FA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819" y="6356351"/>
            <a:ext cx="1879341" cy="288990"/>
          </a:xfrm>
        </p:spPr>
        <p:txBody>
          <a:bodyPr/>
          <a:lstStyle/>
          <a:p>
            <a:r>
              <a:rPr lang="en-US" altLang="zh-CN" dirty="0"/>
              <a:t>           </a:t>
            </a:r>
            <a:r>
              <a:rPr lang="zh-CN" altLang="en-US" dirty="0"/>
              <a:t>操作系统实验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D69D36-D288-592A-9A77-AB086AA2C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88" y="970260"/>
            <a:ext cx="7162800" cy="491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81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B2E32-9597-C34E-0B70-33BE2728E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9A8A3-FAF5-A25A-5379-83114CDF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</a:rPr>
              <a:t>操作系统启动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5A9DC9-425B-9EF1-D49E-070A9FE9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D79D131-12C2-CB10-F7AA-179D2D5DD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819" y="6356351"/>
            <a:ext cx="1879341" cy="288990"/>
          </a:xfrm>
        </p:spPr>
        <p:txBody>
          <a:bodyPr/>
          <a:lstStyle/>
          <a:p>
            <a:r>
              <a:rPr lang="en-US" altLang="zh-CN" dirty="0"/>
              <a:t>           </a:t>
            </a:r>
            <a:r>
              <a:rPr lang="zh-CN" altLang="en-US" dirty="0"/>
              <a:t>操作系统实验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603D2C-DA2D-B8B1-5F78-46A339C15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72" y="1144859"/>
            <a:ext cx="797665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53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B790E-6501-58F9-72DA-F7B950060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B805B-620B-8FDA-2451-EF8A762D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</a:rPr>
              <a:t>操作系统启动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5F13CC-BA64-17A7-FA53-510AE3D7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DD74E04-64CC-4A2A-DB79-DC69C216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819" y="6356351"/>
            <a:ext cx="1879341" cy="288990"/>
          </a:xfrm>
        </p:spPr>
        <p:txBody>
          <a:bodyPr/>
          <a:lstStyle/>
          <a:p>
            <a:r>
              <a:rPr lang="en-US" altLang="zh-CN" dirty="0"/>
              <a:t>           </a:t>
            </a:r>
            <a:r>
              <a:rPr lang="zh-CN" altLang="en-US" dirty="0"/>
              <a:t>操作系统实验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9AF541-9AA2-FDB4-BFDB-1157DED78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36" y="1017603"/>
            <a:ext cx="6756807" cy="482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770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FFB6F-FBBA-E7EF-BB5F-A867578CE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B7785-2499-F5B9-4A0C-016A6F2F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</a:rPr>
              <a:t>操作系统启动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1F8807-C596-3C56-442E-F73426DF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8A646E8-F9B8-0F0C-DB3C-6E9EE80E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819" y="6356351"/>
            <a:ext cx="1879341" cy="288990"/>
          </a:xfrm>
        </p:spPr>
        <p:txBody>
          <a:bodyPr/>
          <a:lstStyle/>
          <a:p>
            <a:r>
              <a:rPr lang="en-US" altLang="zh-CN" dirty="0"/>
              <a:t>           </a:t>
            </a:r>
            <a:r>
              <a:rPr lang="zh-CN" altLang="en-US" dirty="0"/>
              <a:t>操作系统实验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DAA00E-1FB3-9279-0631-A39EECB7A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39" y="1082682"/>
            <a:ext cx="7373722" cy="500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47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F65F2-B1BE-1A06-B9B1-5920C7C15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F715D-F19B-0573-EA89-F57E1DB1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</a:rPr>
              <a:t>操作系统启动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992F20-E055-E9E1-EBD0-E5500606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931EDB9-FAB1-5125-CB47-8CD03ACB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819" y="6356351"/>
            <a:ext cx="1879341" cy="288990"/>
          </a:xfrm>
        </p:spPr>
        <p:txBody>
          <a:bodyPr/>
          <a:lstStyle/>
          <a:p>
            <a:r>
              <a:rPr lang="en-US" altLang="zh-CN" dirty="0"/>
              <a:t>           </a:t>
            </a:r>
            <a:r>
              <a:rPr lang="zh-CN" altLang="en-US" dirty="0"/>
              <a:t>操作系统实验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8BF1DF-E648-34B9-DE6A-71B65FD32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53" y="1014710"/>
            <a:ext cx="7486498" cy="482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67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DF204-8241-37D6-AFAE-4886FD5C8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4BA89-549F-4B03-6F51-0C9570C91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</a:rPr>
              <a:t>操作系统启动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195043-62CE-2309-CFFF-BFA7E092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20CA10B-B4D4-7FDA-FA1C-F66DC354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819" y="6356351"/>
            <a:ext cx="1879341" cy="288990"/>
          </a:xfrm>
        </p:spPr>
        <p:txBody>
          <a:bodyPr/>
          <a:lstStyle/>
          <a:p>
            <a:r>
              <a:rPr lang="en-US" altLang="zh-CN" dirty="0"/>
              <a:t>           </a:t>
            </a:r>
            <a:r>
              <a:rPr lang="zh-CN" altLang="en-US" dirty="0"/>
              <a:t>操作系统实验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056E75-6B6C-D2AE-F6BB-7B637F01F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37" y="987986"/>
            <a:ext cx="7543800" cy="488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86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BC638-9AA3-EB2A-6172-505DA9184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DEB50-8EF6-9C26-5154-357922FB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</a:rPr>
              <a:t>操作系统启动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5F9EA1-8835-E7CD-2535-B4E76D96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ACDA691-6A0C-457F-9BFA-DFD1A859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819" y="6356351"/>
            <a:ext cx="1879341" cy="288990"/>
          </a:xfrm>
        </p:spPr>
        <p:txBody>
          <a:bodyPr/>
          <a:lstStyle/>
          <a:p>
            <a:r>
              <a:rPr lang="en-US" altLang="zh-CN" dirty="0"/>
              <a:t>           </a:t>
            </a:r>
            <a:r>
              <a:rPr lang="zh-CN" altLang="en-US" dirty="0"/>
              <a:t>操作系统实验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E46925-9DCE-7B81-0125-8C6BF55ED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078" y="1071492"/>
            <a:ext cx="7145122" cy="471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76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2E5B1-F186-E1E2-A205-3CBA81705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6A512-5FEE-325D-270F-354C5F84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</a:rPr>
              <a:t>实模式启动代码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BFBCE-1B35-9A44-99C9-C3B2F825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6DA32C4-97CB-D117-2FDA-597F8A66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819" y="6356351"/>
            <a:ext cx="1879341" cy="288990"/>
          </a:xfrm>
        </p:spPr>
        <p:txBody>
          <a:bodyPr/>
          <a:lstStyle/>
          <a:p>
            <a:r>
              <a:rPr lang="en-US" altLang="zh-CN" dirty="0"/>
              <a:t>           </a:t>
            </a:r>
            <a:r>
              <a:rPr lang="zh-CN" altLang="en-US" dirty="0"/>
              <a:t>操作系统实验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6F2045-AA22-D73E-7B65-F84ED14DB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75" y="1012902"/>
            <a:ext cx="6774675" cy="381517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602DAE6-0FA4-734A-254B-7CFA814D00B7}"/>
              </a:ext>
            </a:extLst>
          </p:cNvPr>
          <p:cNvSpPr txBox="1"/>
          <p:nvPr/>
        </p:nvSpPr>
        <p:spPr>
          <a:xfrm>
            <a:off x="711975" y="4992051"/>
            <a:ext cx="7044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en-US" altLang="zh-CN" dirty="0" err="1"/>
              <a:t>nasm</a:t>
            </a:r>
            <a:r>
              <a:rPr lang="en-US" altLang="zh-CN" dirty="0"/>
              <a:t> -f bin </a:t>
            </a:r>
            <a:r>
              <a:rPr lang="zh-CN" altLang="en-US" dirty="0"/>
              <a:t>*</a:t>
            </a:r>
            <a:r>
              <a:rPr lang="en-US" altLang="zh-CN" dirty="0"/>
              <a:t>.asm -o </a:t>
            </a:r>
            <a:r>
              <a:rPr lang="zh-CN" altLang="en-US" dirty="0"/>
              <a:t>*</a:t>
            </a:r>
            <a:r>
              <a:rPr lang="en-US" altLang="zh-CN" dirty="0"/>
              <a:t>.bin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qemu-img</a:t>
            </a:r>
            <a:r>
              <a:rPr lang="en-US" altLang="zh-CN" dirty="0"/>
              <a:t> create </a:t>
            </a:r>
            <a:r>
              <a:rPr lang="en-US" altLang="zh-CN" dirty="0" err="1"/>
              <a:t>hd.img</a:t>
            </a:r>
            <a:r>
              <a:rPr lang="en-US" altLang="zh-CN" dirty="0"/>
              <a:t> 10m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3. dd if=</a:t>
            </a:r>
            <a:r>
              <a:rPr lang="zh-CN" altLang="en-US" dirty="0"/>
              <a:t>*</a:t>
            </a:r>
            <a:r>
              <a:rPr lang="en-US" altLang="zh-CN" dirty="0"/>
              <a:t>.bin of=</a:t>
            </a:r>
            <a:r>
              <a:rPr lang="en-US" altLang="zh-CN" dirty="0" err="1"/>
              <a:t>hd.img</a:t>
            </a:r>
            <a:r>
              <a:rPr lang="en-US" altLang="zh-CN" dirty="0"/>
              <a:t> bs=512 count=1 seek=0 conv=</a:t>
            </a:r>
            <a:r>
              <a:rPr lang="en-US" altLang="zh-CN" dirty="0" err="1"/>
              <a:t>notrunc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4. qemu-system-i386 -</a:t>
            </a:r>
            <a:r>
              <a:rPr lang="en-US" altLang="zh-CN" dirty="0" err="1"/>
              <a:t>hda</a:t>
            </a:r>
            <a:r>
              <a:rPr lang="en-US" altLang="zh-CN" dirty="0"/>
              <a:t> </a:t>
            </a:r>
            <a:r>
              <a:rPr lang="en-US" altLang="zh-CN" dirty="0" err="1"/>
              <a:t>hd.img</a:t>
            </a:r>
            <a:r>
              <a:rPr lang="en-US" altLang="zh-CN" dirty="0"/>
              <a:t> -serial null -parallel </a:t>
            </a:r>
            <a:r>
              <a:rPr lang="en-US" altLang="zh-CN" dirty="0" err="1"/>
              <a:t>stdio</a:t>
            </a:r>
            <a:r>
              <a:rPr lang="en-US" altLang="zh-CN" dirty="0"/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1553875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16993-B9AC-3B55-B40A-7416DF730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EBBDD-1052-C765-5816-EB973D3B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</a:rPr>
              <a:t>回顾：操作系统启动过程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E4F36E-ADD2-96BB-E9E9-81BF83F6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C82D344-6C4C-2FE2-3C9C-20896AE3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819" y="6356351"/>
            <a:ext cx="1879341" cy="288990"/>
          </a:xfrm>
        </p:spPr>
        <p:txBody>
          <a:bodyPr/>
          <a:lstStyle/>
          <a:p>
            <a:r>
              <a:rPr lang="en-US" altLang="zh-CN" dirty="0"/>
              <a:t>           </a:t>
            </a:r>
            <a:r>
              <a:rPr lang="zh-CN" altLang="en-US" dirty="0"/>
              <a:t>操作系统实验</a:t>
            </a:r>
            <a:endParaRPr lang="en-US" altLang="zh-CN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5F09820-188F-4D3D-4A2A-883BF4F66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23" y="1183603"/>
            <a:ext cx="8093195" cy="451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42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AD66D-2940-04FB-0333-09718D3FB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A6CE3-FBAC-7711-09B4-27BF29829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</a:rPr>
              <a:t>处理器架构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BF5DFF-9202-A682-A6B1-3EBE72CA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890D522-5468-2403-027E-AC97ED12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819" y="6356351"/>
            <a:ext cx="1879341" cy="288990"/>
          </a:xfrm>
        </p:spPr>
        <p:txBody>
          <a:bodyPr/>
          <a:lstStyle/>
          <a:p>
            <a:r>
              <a:rPr lang="en-US" altLang="zh-CN" dirty="0"/>
              <a:t>           </a:t>
            </a:r>
            <a:r>
              <a:rPr lang="zh-CN" altLang="en-US" dirty="0"/>
              <a:t>操作系统实验</a:t>
            </a:r>
            <a:endParaRPr lang="en-US" altLang="zh-CN" dirty="0"/>
          </a:p>
        </p:txBody>
      </p:sp>
      <p:pic>
        <p:nvPicPr>
          <p:cNvPr id="3" name="Picture 2" descr="微计算机框图">
            <a:extLst>
              <a:ext uri="{FF2B5EF4-FFF2-40B4-BE49-F238E27FC236}">
                <a16:creationId xmlns:a16="http://schemas.microsoft.com/office/drawing/2014/main" id="{BB26883C-7B89-F098-AFE7-6619533C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54" y="1638300"/>
            <a:ext cx="7484208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944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50BD2-D634-7310-D3E1-F401CDF44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5E9D2-172A-5872-9CE2-6F47160E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</a:rPr>
              <a:t>回顾：操作系统启动过程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81A4F0-82E6-C118-5F6B-28FC3502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0CD4755-FEC4-C380-99AD-655E16C2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819" y="6356351"/>
            <a:ext cx="1879341" cy="288990"/>
          </a:xfrm>
        </p:spPr>
        <p:txBody>
          <a:bodyPr/>
          <a:lstStyle/>
          <a:p>
            <a:r>
              <a:rPr lang="en-US" altLang="zh-CN" dirty="0"/>
              <a:t>           </a:t>
            </a:r>
            <a:r>
              <a:rPr lang="zh-CN" altLang="en-US" dirty="0"/>
              <a:t>操作系统实验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2FADAD-342B-B180-C009-E4C65CA155EA}"/>
              </a:ext>
            </a:extLst>
          </p:cNvPr>
          <p:cNvSpPr txBox="1"/>
          <p:nvPr/>
        </p:nvSpPr>
        <p:spPr>
          <a:xfrm>
            <a:off x="432000" y="1001751"/>
            <a:ext cx="6781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4D4D4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引导扇区（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512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字节）的内容及在内存中分配的地址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FABE0FF-DAE9-FF47-47F0-04F51EF64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56" y="1584912"/>
            <a:ext cx="7887520" cy="436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267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13538-24E0-B76E-EE4F-C82C9D9D2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4B4D0-7E2D-1A14-F305-893F67CCE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</a:rPr>
              <a:t>回顾：操作系统启动过程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9825E0-899C-C27A-4BF0-D14E695D5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9EC51F9-0EF6-9E59-046D-71F3FC9D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819" y="6356351"/>
            <a:ext cx="1879341" cy="288990"/>
          </a:xfrm>
        </p:spPr>
        <p:txBody>
          <a:bodyPr/>
          <a:lstStyle/>
          <a:p>
            <a:r>
              <a:rPr lang="en-US" altLang="zh-CN" dirty="0"/>
              <a:t>           </a:t>
            </a:r>
            <a:r>
              <a:rPr lang="zh-CN" altLang="en-US" dirty="0"/>
              <a:t>操作系统实验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A004EB-4585-70D3-6652-EFDCD43ACAC3}"/>
              </a:ext>
            </a:extLst>
          </p:cNvPr>
          <p:cNvSpPr txBox="1"/>
          <p:nvPr/>
        </p:nvSpPr>
        <p:spPr>
          <a:xfrm>
            <a:off x="432000" y="945995"/>
            <a:ext cx="6781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4D4D4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操作系统加载过程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C273544-4EE5-D80C-F6EB-A2666C02A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46" y="1482880"/>
            <a:ext cx="624840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99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CB564-CA97-E4A0-2400-5CC1B00BC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FD0B7-AB3D-70CE-986C-23379615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</a:rPr>
              <a:t>突破</a:t>
            </a:r>
            <a:r>
              <a:rPr lang="en-US" altLang="zh-CN" b="1" dirty="0">
                <a:latin typeface="微软雅黑" panose="020B0503020204020204" pitchFamily="34" charset="-122"/>
              </a:rPr>
              <a:t>512</a:t>
            </a:r>
            <a:r>
              <a:rPr lang="zh-CN" altLang="en-US" b="1" dirty="0">
                <a:latin typeface="微软雅黑" panose="020B0503020204020204" pitchFamily="34" charset="-122"/>
              </a:rPr>
              <a:t>字节的限制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AC179A-7E82-995D-6527-9FEC50CD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E505BE2-9BDB-1988-4457-CD2170E6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819" y="6356351"/>
            <a:ext cx="1879341" cy="288990"/>
          </a:xfrm>
        </p:spPr>
        <p:txBody>
          <a:bodyPr/>
          <a:lstStyle/>
          <a:p>
            <a:r>
              <a:rPr lang="en-US" altLang="zh-CN" dirty="0"/>
              <a:t>           </a:t>
            </a:r>
            <a:r>
              <a:rPr lang="zh-CN" altLang="en-US" dirty="0"/>
              <a:t>操作系统实验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D6C0FF-F9B9-1896-FD81-4A7D04830F26}"/>
              </a:ext>
            </a:extLst>
          </p:cNvPr>
          <p:cNvSpPr txBox="1"/>
          <p:nvPr/>
        </p:nvSpPr>
        <p:spPr>
          <a:xfrm>
            <a:off x="432000" y="1090845"/>
            <a:ext cx="86487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在运行操作系统前，我们需要将操作系统内核程序从外存加载到内存中。显然，</a:t>
            </a:r>
            <a:r>
              <a:rPr lang="en-US" altLang="zh-CN" sz="2000" b="0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MBR</a:t>
            </a:r>
            <a:r>
              <a:rPr lang="zh-CN" altLang="en-US" sz="2000" b="0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无法胜任这项工作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FD377C-B6B5-3404-7ADA-6D095277DE1E}"/>
              </a:ext>
            </a:extLst>
          </p:cNvPr>
          <p:cNvSpPr txBox="1"/>
          <p:nvPr/>
        </p:nvSpPr>
        <p:spPr>
          <a:xfrm>
            <a:off x="432000" y="1856056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、通过</a:t>
            </a:r>
            <a:r>
              <a:rPr lang="en-US" altLang="zh-CN" dirty="0">
                <a:solidFill>
                  <a:srgbClr val="000000"/>
                </a:solidFill>
              </a:rPr>
              <a:t>BIOS</a:t>
            </a:r>
            <a:r>
              <a:rPr lang="zh-CN" altLang="en-US" dirty="0">
                <a:solidFill>
                  <a:srgbClr val="000000"/>
                </a:solidFill>
              </a:rPr>
              <a:t>中断（</a:t>
            </a:r>
            <a:r>
              <a:rPr lang="en-US" altLang="zh-CN" dirty="0">
                <a:solidFill>
                  <a:srgbClr val="000000"/>
                </a:solidFill>
              </a:rPr>
              <a:t>int 13h</a:t>
            </a:r>
            <a:r>
              <a:rPr lang="zh-CN" altLang="en-US" dirty="0">
                <a:solidFill>
                  <a:srgbClr val="000000"/>
                </a:solidFill>
              </a:rPr>
              <a:t>）实现磁盘内容读取；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804C305-D597-E85D-9174-F3BB32527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45" y="2225388"/>
            <a:ext cx="5465695" cy="378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31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774DD-BF65-F35E-4F8B-A0DCF9D9D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C6DE2-591F-4F58-20BF-3B3E7C20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</a:rPr>
              <a:t>突破</a:t>
            </a:r>
            <a:r>
              <a:rPr lang="en-US" altLang="zh-CN" b="1" dirty="0">
                <a:latin typeface="微软雅黑" panose="020B0503020204020204" pitchFamily="34" charset="-122"/>
              </a:rPr>
              <a:t>512</a:t>
            </a:r>
            <a:r>
              <a:rPr lang="zh-CN" altLang="en-US" b="1" dirty="0">
                <a:latin typeface="微软雅黑" panose="020B0503020204020204" pitchFamily="34" charset="-122"/>
              </a:rPr>
              <a:t>字节的限制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8C69F9-075C-ACF0-D08B-B3106D34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B18E88F-D139-13E4-FC21-192F0075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819" y="6356351"/>
            <a:ext cx="1879341" cy="288990"/>
          </a:xfrm>
        </p:spPr>
        <p:txBody>
          <a:bodyPr/>
          <a:lstStyle/>
          <a:p>
            <a:r>
              <a:rPr lang="en-US" altLang="zh-CN" dirty="0"/>
              <a:t>           </a:t>
            </a:r>
            <a:r>
              <a:rPr lang="zh-CN" altLang="en-US" dirty="0"/>
              <a:t>操作系统实验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17385E-7306-A947-C812-705A38D59D0B}"/>
              </a:ext>
            </a:extLst>
          </p:cNvPr>
          <p:cNvSpPr txBox="1"/>
          <p:nvPr/>
        </p:nvSpPr>
        <p:spPr>
          <a:xfrm>
            <a:off x="432000" y="931127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、通过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LBA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(Logical Block Addressing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）方式读写磁盘；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E10D49-2A08-8250-1936-F8276184888E}"/>
              </a:ext>
            </a:extLst>
          </p:cNvPr>
          <p:cNvSpPr txBox="1"/>
          <p:nvPr/>
        </p:nvSpPr>
        <p:spPr>
          <a:xfrm>
            <a:off x="787200" y="1412886"/>
            <a:ext cx="792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硬盘是外围设备的一种，处理器和外围设备的交换是通过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I/O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端口进行的；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ED7466-CF2A-8E04-4510-56BE2E3B0539}"/>
              </a:ext>
            </a:extLst>
          </p:cNvPr>
          <p:cNvSpPr txBox="1"/>
          <p:nvPr/>
        </p:nvSpPr>
        <p:spPr>
          <a:xfrm>
            <a:off x="787200" y="1782218"/>
            <a:ext cx="7848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每一个端口在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I/O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电路中都会被统一编址。例如，主硬盘分配的端口地址是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0x1f0~0x1f7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b="0" i="0" dirty="0">
              <a:solidFill>
                <a:srgbClr val="40485B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40485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因为端口是独立编址的，因此我们无法使用</a:t>
            </a:r>
            <a:r>
              <a:rPr lang="en-US" altLang="zh-CN" dirty="0">
                <a:solidFill>
                  <a:srgbClr val="40485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mov</a:t>
            </a:r>
            <a:r>
              <a:rPr lang="zh-CN" altLang="en-US" dirty="0">
                <a:solidFill>
                  <a:srgbClr val="40485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指令来对端口赋值，我们使用的是</a:t>
            </a:r>
            <a:r>
              <a:rPr lang="en-US" altLang="zh-CN" dirty="0" err="1">
                <a:solidFill>
                  <a:srgbClr val="40485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in,out</a:t>
            </a:r>
            <a:r>
              <a:rPr lang="zh-CN" altLang="en-US" dirty="0">
                <a:solidFill>
                  <a:srgbClr val="40485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指令；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82BC70-0E1A-12E0-3429-EC8B97B5F20B}"/>
              </a:ext>
            </a:extLst>
          </p:cNvPr>
          <p:cNvSpPr txBox="1"/>
          <p:nvPr/>
        </p:nvSpPr>
        <p:spPr>
          <a:xfrm>
            <a:off x="1434900" y="3196936"/>
            <a:ext cx="6629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in al, 0x21 ; 表示从0x21端口读取一字节数据到al</a:t>
            </a:r>
          </a:p>
          <a:p>
            <a:r>
              <a:rPr lang="zh-CN" altLang="en-US" sz="1400" dirty="0"/>
              <a:t>in ax, 0x21 ; 表示从端口地址0x21读取1字节数据到al，从端口地址0x22读取1字节到ah</a:t>
            </a:r>
          </a:p>
          <a:p>
            <a:endParaRPr lang="zh-CN" altLang="en-US" sz="1400" dirty="0"/>
          </a:p>
          <a:p>
            <a:r>
              <a:rPr lang="zh-CN" altLang="en-US" sz="1400" dirty="0"/>
              <a:t>mov dx,0x379</a:t>
            </a:r>
          </a:p>
          <a:p>
            <a:r>
              <a:rPr lang="zh-CN" altLang="en-US" sz="1400" dirty="0"/>
              <a:t>in al, dx  ; 从端口0x379读取1字节到al</a:t>
            </a:r>
          </a:p>
          <a:p>
            <a:endParaRPr lang="zh-CN" altLang="en-US" sz="1400" dirty="0"/>
          </a:p>
          <a:p>
            <a:r>
              <a:rPr lang="zh-CN" altLang="en-US" sz="1400" dirty="0"/>
              <a:t>; out指令</a:t>
            </a:r>
          </a:p>
          <a:p>
            <a:r>
              <a:rPr lang="zh-CN" altLang="en-US" sz="1400" dirty="0"/>
              <a:t>out 0x21, al ; 将al的值写入0x21端口</a:t>
            </a:r>
          </a:p>
          <a:p>
            <a:r>
              <a:rPr lang="zh-CN" altLang="en-US" sz="1400" dirty="0"/>
              <a:t>out 0x21, ax ; 将ax的值写入端口地址0x21开始的连续两个字节</a:t>
            </a:r>
          </a:p>
          <a:p>
            <a:r>
              <a:rPr lang="zh-CN" altLang="en-US" sz="1400" dirty="0"/>
              <a:t>mov dx, 0x378</a:t>
            </a:r>
          </a:p>
          <a:p>
            <a:r>
              <a:rPr lang="zh-CN" altLang="en-US" sz="1400" dirty="0"/>
              <a:t>out dx, ax  ; 将ah和al分别写入端口0x379和0x378</a:t>
            </a:r>
          </a:p>
        </p:txBody>
      </p:sp>
    </p:spTree>
    <p:extLst>
      <p:ext uri="{BB962C8B-B14F-4D97-AF65-F5344CB8AC3E}">
        <p14:creationId xmlns:p14="http://schemas.microsoft.com/office/powerpoint/2010/main" val="3690584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7EFA2-C0FA-0AAA-B1C3-1C66039EF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F5677-2428-AA96-8E7A-AB00A424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</a:rPr>
              <a:t>突破</a:t>
            </a:r>
            <a:r>
              <a:rPr lang="en-US" altLang="zh-CN" b="1" dirty="0">
                <a:latin typeface="微软雅黑" panose="020B0503020204020204" pitchFamily="34" charset="-122"/>
              </a:rPr>
              <a:t>512</a:t>
            </a:r>
            <a:r>
              <a:rPr lang="zh-CN" altLang="en-US" b="1" dirty="0">
                <a:latin typeface="微软雅黑" panose="020B0503020204020204" pitchFamily="34" charset="-122"/>
              </a:rPr>
              <a:t>字节的限制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3B9BB3-9998-D382-B000-3F55B120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0564C21-A9A4-9E14-A5E7-3D862EC0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819" y="6356351"/>
            <a:ext cx="1879341" cy="288990"/>
          </a:xfrm>
        </p:spPr>
        <p:txBody>
          <a:bodyPr/>
          <a:lstStyle/>
          <a:p>
            <a:r>
              <a:rPr lang="en-US" altLang="zh-CN" dirty="0"/>
              <a:t>           </a:t>
            </a:r>
            <a:r>
              <a:rPr lang="zh-CN" altLang="en-US" dirty="0"/>
              <a:t>操作系统实验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3D3D1D-E553-B982-2A4D-53B12F9EE62C}"/>
              </a:ext>
            </a:extLst>
          </p:cNvPr>
          <p:cNvSpPr txBox="1"/>
          <p:nvPr/>
        </p:nvSpPr>
        <p:spPr>
          <a:xfrm>
            <a:off x="432000" y="931127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、通过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LBA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(Logical Block Addressing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）方式读写磁盘；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89D53E-FFB4-BE85-56DD-9874E2B7896B}"/>
              </a:ext>
            </a:extLst>
          </p:cNvPr>
          <p:cNvSpPr txBox="1"/>
          <p:nvPr/>
        </p:nvSpPr>
        <p:spPr>
          <a:xfrm>
            <a:off x="678347" y="1300459"/>
            <a:ext cx="68083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  <a:t>设置起始的逻辑扇区号 （</a:t>
            </a:r>
            <a:r>
              <a:rPr lang="en-US" altLang="zh-CN" b="1" i="0" dirty="0">
                <a:solidFill>
                  <a:srgbClr val="40485B"/>
                </a:solidFill>
                <a:effectLst/>
                <a:latin typeface="-apple-system"/>
              </a:rPr>
              <a:t>LBA28</a:t>
            </a:r>
            <a: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  <a:t>）</a:t>
            </a:r>
            <a:r>
              <a:rPr lang="zh-CN" altLang="en-US" dirty="0">
                <a:solidFill>
                  <a:srgbClr val="40485B"/>
                </a:solidFill>
                <a:latin typeface="-apple-system"/>
              </a:rPr>
              <a:t>；</a:t>
            </a:r>
            <a:endParaRPr lang="en-US" altLang="zh-CN" dirty="0">
              <a:solidFill>
                <a:srgbClr val="40485B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  <a:t>将要读取的扇区数量写入</a:t>
            </a:r>
            <a:r>
              <a:rPr lang="en-US" altLang="zh-CN" b="1" i="0" dirty="0">
                <a:solidFill>
                  <a:srgbClr val="40485B"/>
                </a:solidFill>
                <a:effectLst/>
                <a:latin typeface="-apple-system"/>
              </a:rPr>
              <a:t>0x1F2</a:t>
            </a:r>
            <a: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  <a:t>端口；</a:t>
            </a:r>
            <a:endParaRPr lang="en-US" altLang="zh-CN" b="1" i="0" dirty="0">
              <a:solidFill>
                <a:srgbClr val="40485B"/>
              </a:solidFill>
              <a:effectLst/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  <a:t>向</a:t>
            </a:r>
            <a:r>
              <a:rPr lang="en-US" altLang="zh-CN" b="1" i="0" dirty="0">
                <a:solidFill>
                  <a:srgbClr val="40485B"/>
                </a:solidFill>
                <a:effectLst/>
                <a:latin typeface="-apple-system"/>
              </a:rPr>
              <a:t>0x1F7</a:t>
            </a:r>
            <a: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  <a:t>端口写入</a:t>
            </a:r>
            <a:r>
              <a:rPr lang="en-US" altLang="zh-CN" b="1" i="0" dirty="0">
                <a:solidFill>
                  <a:srgbClr val="40485B"/>
                </a:solidFill>
                <a:effectLst/>
                <a:latin typeface="-apple-system"/>
              </a:rPr>
              <a:t>0x20</a:t>
            </a:r>
            <a: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  <a:t>，请求硬盘读</a:t>
            </a:r>
            <a:r>
              <a:rPr lang="zh-CN" altLang="en-US" dirty="0">
                <a:solidFill>
                  <a:srgbClr val="40485B"/>
                </a:solidFill>
                <a:latin typeface="-apple-system"/>
              </a:rPr>
              <a:t>；</a:t>
            </a:r>
            <a:endParaRPr lang="en-US" altLang="zh-CN" dirty="0">
              <a:solidFill>
                <a:srgbClr val="40485B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  <a:t>等待其他读写操作完成</a:t>
            </a:r>
            <a:r>
              <a:rPr lang="zh-CN" altLang="en-US" dirty="0">
                <a:solidFill>
                  <a:srgbClr val="40485B"/>
                </a:solidFill>
                <a:latin typeface="-apple-system"/>
              </a:rPr>
              <a:t>；</a:t>
            </a:r>
            <a:endParaRPr lang="en-US" altLang="zh-CN" dirty="0">
              <a:solidFill>
                <a:srgbClr val="40485B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  <a:t>若在第</a:t>
            </a:r>
            <a:r>
              <a:rPr lang="en-US" altLang="zh-CN" b="1" i="0" dirty="0">
                <a:solidFill>
                  <a:srgbClr val="40485B"/>
                </a:solidFill>
                <a:effectLst/>
                <a:latin typeface="-apple-system"/>
              </a:rPr>
              <a:t>4</a:t>
            </a:r>
            <a: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  <a:t>步中检测到其他操作已经完成，那么我们就可以正式从硬盘中读取数据</a:t>
            </a:r>
            <a:endParaRPr lang="en-US" altLang="zh-CN" dirty="0">
              <a:solidFill>
                <a:srgbClr val="40485B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pic>
        <p:nvPicPr>
          <p:cNvPr id="10" name="Picture 2" descr="0x1f7">
            <a:extLst>
              <a:ext uri="{FF2B5EF4-FFF2-40B4-BE49-F238E27FC236}">
                <a16:creationId xmlns:a16="http://schemas.microsoft.com/office/drawing/2014/main" id="{C3C0AA90-CD2A-6F78-37B3-AD18C8873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3098083"/>
            <a:ext cx="5029200" cy="290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811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C3659-5826-A846-CEFD-F05BB1404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1F16D-A207-47FE-108F-04EBE0F5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</a:rPr>
              <a:t>从实模式到保护模式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CF90AD-2509-8092-3475-2906672C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E0DF5EC-384D-6B23-F043-2136552F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819" y="6356351"/>
            <a:ext cx="1879341" cy="288990"/>
          </a:xfrm>
        </p:spPr>
        <p:txBody>
          <a:bodyPr/>
          <a:lstStyle/>
          <a:p>
            <a:r>
              <a:rPr lang="en-US" altLang="zh-CN" dirty="0"/>
              <a:t>           </a:t>
            </a:r>
            <a:r>
              <a:rPr lang="zh-CN" altLang="en-US" dirty="0"/>
              <a:t>操作系统实验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973C97-ADA7-8CB5-6451-AE7C4CE0C18C}"/>
              </a:ext>
            </a:extLst>
          </p:cNvPr>
          <p:cNvSpPr txBox="1"/>
          <p:nvPr/>
        </p:nvSpPr>
        <p:spPr>
          <a:xfrm>
            <a:off x="432000" y="1044498"/>
            <a:ext cx="8458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0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在保护模式下，所有的程序都会运行在自己的段中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5A5A72-AE30-098D-3605-BDE2D3164A21}"/>
              </a:ext>
            </a:extLst>
          </p:cNvPr>
          <p:cNvSpPr txBox="1"/>
          <p:nvPr/>
        </p:nvSpPr>
        <p:spPr>
          <a:xfrm>
            <a:off x="432000" y="1506163"/>
            <a:ext cx="7467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0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段地址空间信息是通过段描述符</a:t>
            </a:r>
            <a:r>
              <a:rPr lang="en-US" altLang="zh-CN" sz="2400" b="0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(segment descriptor)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来给出的；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7" name="Picture 2" descr="段描述符">
            <a:extLst>
              <a:ext uri="{FF2B5EF4-FFF2-40B4-BE49-F238E27FC236}">
                <a16:creationId xmlns:a16="http://schemas.microsoft.com/office/drawing/2014/main" id="{F659164E-57FF-DE1F-680C-99C033C6C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00" y="2337160"/>
            <a:ext cx="8382000" cy="259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2A55670-AA73-A319-5964-463A20D2CCA1}"/>
              </a:ext>
            </a:extLst>
          </p:cNvPr>
          <p:cNvSpPr txBox="1"/>
          <p:nvPr/>
        </p:nvSpPr>
        <p:spPr>
          <a:xfrm>
            <a:off x="546300" y="5109855"/>
            <a:ext cx="8229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0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保护模式下的段寄存器依然是 </a:t>
            </a:r>
            <a:r>
              <a:rPr lang="en-US" altLang="zh-CN" sz="2400" b="0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16 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位，但其中保存的不再是段地址，而是段选择子；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2341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EC2A3-3D8D-AB43-EC9B-3C47F6806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B66BB-B480-DE5C-5107-7BA87B817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</a:rPr>
              <a:t>从实模式到保护模式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29F569-C6EF-9D69-4AD7-5CB00DB4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4FCACA4-7CBB-7F93-BEC8-986B468F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819" y="6356351"/>
            <a:ext cx="1879341" cy="288990"/>
          </a:xfrm>
        </p:spPr>
        <p:txBody>
          <a:bodyPr/>
          <a:lstStyle/>
          <a:p>
            <a:r>
              <a:rPr lang="en-US" altLang="zh-CN" dirty="0"/>
              <a:t>           </a:t>
            </a:r>
            <a:r>
              <a:rPr lang="zh-CN" altLang="en-US" dirty="0"/>
              <a:t>操作系统实验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ABE848-ACAE-387A-2ED5-2FCA91D53E46}"/>
              </a:ext>
            </a:extLst>
          </p:cNvPr>
          <p:cNvSpPr txBox="1"/>
          <p:nvPr/>
        </p:nvSpPr>
        <p:spPr>
          <a:xfrm>
            <a:off x="432000" y="1233859"/>
            <a:ext cx="8534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所有的段都会被保存在全局描述符表(GDT)中，实际上段选择子是全局描述符表的索引，类似数组访问array[i]中的i，但段选择子中还会包含其他信息，如下所示。</a:t>
            </a:r>
          </a:p>
        </p:txBody>
      </p:sp>
      <p:pic>
        <p:nvPicPr>
          <p:cNvPr id="5" name="Picture 3" descr="段选择子">
            <a:extLst>
              <a:ext uri="{FF2B5EF4-FFF2-40B4-BE49-F238E27FC236}">
                <a16:creationId xmlns:a16="http://schemas.microsoft.com/office/drawing/2014/main" id="{66F3A730-04E9-867C-5CF2-7D33F6761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849347"/>
            <a:ext cx="771525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581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72ADE-4FC6-7E71-5736-678B52A51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E6500-03B8-DC83-3BAE-A57E6627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</a:rPr>
              <a:t>保护模式启动代码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21C651-8047-0D9A-E35C-7863781E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9C98BB9-4240-6D45-2962-067581A3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819" y="6356351"/>
            <a:ext cx="1879341" cy="288990"/>
          </a:xfrm>
        </p:spPr>
        <p:txBody>
          <a:bodyPr/>
          <a:lstStyle/>
          <a:p>
            <a:r>
              <a:rPr lang="en-US" altLang="zh-CN" dirty="0"/>
              <a:t>           </a:t>
            </a:r>
            <a:r>
              <a:rPr lang="zh-CN" altLang="en-US" dirty="0"/>
              <a:t>操作系统实验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347C4B-A00D-70D4-06C8-C873829862B6}"/>
              </a:ext>
            </a:extLst>
          </p:cNvPr>
          <p:cNvSpPr txBox="1"/>
          <p:nvPr/>
        </p:nvSpPr>
        <p:spPr>
          <a:xfrm>
            <a:off x="527824" y="1448525"/>
            <a:ext cx="8382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Intel x86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系列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有实模式和保护模式，实模式从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8086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开始就有，保护模式从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80386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开始引入。为了兼容，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Intel x86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系列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都支持实模式。现代操作系统都是运行在保护模式下（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Intel x86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系列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）。计算机启动时，默认的工作模式是实模式，为了让内核能运行在保护模式下，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Bootloader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需要从实模式切换到保护模式，切换步骤如下：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准备好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GDT(Global Descriptor Table)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关中断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加载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GDT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GDTR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寄存器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开启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A20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，让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寻址大于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1M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开启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的保护模式，即把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cr0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寄存器第一个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bit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置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跳转到保护模式代码</a:t>
            </a: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GDT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Intel 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保护模式运行的核心数据结构，所有保护模式操作的数据都从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GDT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表开始查找， </a:t>
            </a:r>
            <a:r>
              <a:rPr lang="zh-CN" altLang="en-US" b="0" i="0" u="none" strike="noStrike" dirty="0">
                <a:solidFill>
                  <a:srgbClr val="4EA1D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hlinkClick r:id="rId3"/>
              </a:rPr>
              <a:t>这里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GDT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的详细介绍。</a:t>
            </a:r>
          </a:p>
        </p:txBody>
      </p:sp>
    </p:spTree>
    <p:extLst>
      <p:ext uri="{BB962C8B-B14F-4D97-AF65-F5344CB8AC3E}">
        <p14:creationId xmlns:p14="http://schemas.microsoft.com/office/powerpoint/2010/main" val="1935266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22417-42C6-983C-6811-6616D9099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2210B-CFB7-1C83-70F8-9332AF1E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</a:rPr>
              <a:t>GDT</a:t>
            </a:r>
            <a:endParaRPr lang="zh-CN" altLang="en-US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48EBD9-884D-64A9-2F57-69139A5F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8495055-56EA-3260-3EC3-CF1CF5E7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819" y="6356351"/>
            <a:ext cx="1879341" cy="288990"/>
          </a:xfrm>
        </p:spPr>
        <p:txBody>
          <a:bodyPr/>
          <a:lstStyle/>
          <a:p>
            <a:r>
              <a:rPr lang="en-US" altLang="zh-CN" dirty="0"/>
              <a:t>           </a:t>
            </a:r>
            <a:r>
              <a:rPr lang="zh-CN" altLang="en-US" dirty="0"/>
              <a:t>操作系统实验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887BA0-DF4E-D077-8DDB-AEEE8CA43318}"/>
              </a:ext>
            </a:extLst>
          </p:cNvPr>
          <p:cNvSpPr txBox="1"/>
          <p:nvPr/>
        </p:nvSpPr>
        <p:spPr>
          <a:xfrm>
            <a:off x="432000" y="1122555"/>
            <a:ext cx="8483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GDT</a:t>
            </a:r>
            <a:r>
              <a:rPr lang="zh-CN" altLang="en-US" sz="2000" b="0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实际上是一个段描述符数组，保存在内存中。</a:t>
            </a:r>
            <a:r>
              <a:rPr lang="en-US" altLang="zh-CN" sz="2000" b="0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GDT</a:t>
            </a:r>
            <a:r>
              <a:rPr lang="zh-CN" altLang="en-US" sz="2000" b="0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的起始位置和大小由我们来确定，保存在寄存器</a:t>
            </a:r>
            <a:r>
              <a:rPr lang="en-US" altLang="zh-CN" sz="2000" b="0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GDTR</a:t>
            </a:r>
            <a:r>
              <a:rPr lang="zh-CN" altLang="en-US" sz="2000" b="0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中，</a:t>
            </a:r>
            <a:r>
              <a:rPr lang="en-US" altLang="zh-CN" sz="2000" b="0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GDTR</a:t>
            </a:r>
            <a:r>
              <a:rPr lang="zh-CN" altLang="en-US" sz="2000" b="0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的内容如下所示。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Picture 2" descr="GDTR">
            <a:extLst>
              <a:ext uri="{FF2B5EF4-FFF2-40B4-BE49-F238E27FC236}">
                <a16:creationId xmlns:a16="http://schemas.microsoft.com/office/drawing/2014/main" id="{9735E23D-04B8-C315-EA73-5AF2F50A6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84" y="1943946"/>
            <a:ext cx="8268031" cy="159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32EF892-A1A2-4A27-ED21-2DDBCC526F12}"/>
              </a:ext>
            </a:extLst>
          </p:cNvPr>
          <p:cNvSpPr txBox="1"/>
          <p:nvPr/>
        </p:nvSpPr>
        <p:spPr>
          <a:xfrm>
            <a:off x="488984" y="3557877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2800" b="1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21</a:t>
            </a:r>
            <a:r>
              <a:rPr lang="zh-CN" altLang="en-US" sz="2800" b="1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根地址线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DE968E-5F79-975F-8324-370A740F32A2}"/>
              </a:ext>
            </a:extLst>
          </p:cNvPr>
          <p:cNvSpPr txBox="1"/>
          <p:nvPr/>
        </p:nvSpPr>
        <p:spPr>
          <a:xfrm>
            <a:off x="488984" y="4188926"/>
            <a:ext cx="838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在实模式下，第</a:t>
            </a:r>
            <a:r>
              <a:rPr lang="en-US" altLang="zh-CN" sz="2000" b="0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21</a:t>
            </a:r>
            <a:r>
              <a:rPr lang="zh-CN" altLang="en-US" sz="2000" b="0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根地址线的值恒为</a:t>
            </a:r>
            <a:r>
              <a:rPr lang="en-US" altLang="zh-CN" sz="2000" b="0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0,</a:t>
            </a:r>
            <a:r>
              <a:rPr lang="zh-CN" altLang="en-US" sz="2000" b="0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想进入保护模式时，首先需要打开第 </a:t>
            </a:r>
            <a:r>
              <a:rPr lang="en-US" altLang="zh-CN" sz="2000" b="0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21 </a:t>
            </a:r>
            <a:r>
              <a:rPr lang="zh-CN" altLang="en-US" sz="2000" b="0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根地址线</a:t>
            </a:r>
            <a:r>
              <a:rPr lang="en-US" altLang="zh-CN" sz="2000" b="0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;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8BCD23-55B6-7F4A-0E61-BB130649DECC}"/>
              </a:ext>
            </a:extLst>
          </p:cNvPr>
          <p:cNvSpPr txBox="1"/>
          <p:nvPr/>
        </p:nvSpPr>
        <p:spPr>
          <a:xfrm>
            <a:off x="2209779" y="5078971"/>
            <a:ext cx="46356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in al, 0x92 ; 南桥芯片内的端口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or al, 0000_0010B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out 0x92, al ; 打开 A20</a:t>
            </a:r>
          </a:p>
        </p:txBody>
      </p:sp>
    </p:spTree>
    <p:extLst>
      <p:ext uri="{BB962C8B-B14F-4D97-AF65-F5344CB8AC3E}">
        <p14:creationId xmlns:p14="http://schemas.microsoft.com/office/powerpoint/2010/main" val="20488564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BA6E7-1735-AE52-E86C-29E7520B5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343B0-4289-1AA1-16B8-094666B3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</a:rPr>
              <a:t>保护模式开关</a:t>
            </a:r>
            <a:r>
              <a:rPr lang="en-US" altLang="zh-CN" b="1" dirty="0">
                <a:latin typeface="微软雅黑" panose="020B0503020204020204" pitchFamily="34" charset="-122"/>
              </a:rPr>
              <a:t>——CRO</a:t>
            </a:r>
            <a:endParaRPr lang="zh-CN" altLang="en-US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AA3E87-2085-2092-AA48-85B77FB8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99F2C22-5D51-B440-16FB-95C70F45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819" y="6356351"/>
            <a:ext cx="1879341" cy="288990"/>
          </a:xfrm>
        </p:spPr>
        <p:txBody>
          <a:bodyPr/>
          <a:lstStyle/>
          <a:p>
            <a:r>
              <a:rPr lang="en-US" altLang="zh-CN" dirty="0"/>
              <a:t>           </a:t>
            </a:r>
            <a:r>
              <a:rPr lang="zh-CN" altLang="en-US" dirty="0"/>
              <a:t>操作系统实验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02FF8F-710C-EEBE-AEC8-554AFF0C1A7F}"/>
              </a:ext>
            </a:extLst>
          </p:cNvPr>
          <p:cNvSpPr txBox="1"/>
          <p:nvPr/>
        </p:nvSpPr>
        <p:spPr>
          <a:xfrm>
            <a:off x="432000" y="1183887"/>
            <a:ext cx="8458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CR0 </a:t>
            </a:r>
            <a:r>
              <a:rPr lang="zh-CN" altLang="en-US" sz="2000" b="0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是 </a:t>
            </a:r>
            <a:r>
              <a:rPr lang="en-US" altLang="zh-CN" sz="2000" b="0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32 </a:t>
            </a:r>
            <a:r>
              <a:rPr lang="zh-CN" altLang="en-US" sz="2000" b="0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位的寄存器，包含了一系列用于控制处理器操作模式和运行状态的标志位，其第</a:t>
            </a:r>
            <a:r>
              <a:rPr lang="en-US" altLang="zh-CN" sz="2000" b="0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000" b="0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位是保护模式的开关位，称为</a:t>
            </a:r>
            <a:r>
              <a:rPr lang="en-US" altLang="zh-CN" sz="2000" b="0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PE</a:t>
            </a:r>
            <a:r>
              <a:rPr lang="zh-CN" altLang="en-US" sz="2000" b="0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000" b="0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protect mode enable</a:t>
            </a:r>
            <a:r>
              <a:rPr lang="zh-CN" altLang="en-US" sz="2000" b="0" i="0" dirty="0">
                <a:solidFill>
                  <a:srgbClr val="40485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）位。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F0B37C-9C63-A59B-7CCF-A5F51DE378AE}"/>
              </a:ext>
            </a:extLst>
          </p:cNvPr>
          <p:cNvSpPr txBox="1"/>
          <p:nvPr/>
        </p:nvSpPr>
        <p:spPr>
          <a:xfrm>
            <a:off x="994317" y="2607225"/>
            <a:ext cx="685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cli        ; 保护模式下中断机制尚未建立，应禁止中断</a:t>
            </a:r>
          </a:p>
          <a:p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mov eax, cr0</a:t>
            </a:r>
          </a:p>
          <a:p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or eax, 1</a:t>
            </a:r>
          </a:p>
          <a:p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mov cr0, eax   ; 设置 PE 位</a:t>
            </a:r>
          </a:p>
        </p:txBody>
      </p:sp>
    </p:spTree>
    <p:extLst>
      <p:ext uri="{BB962C8B-B14F-4D97-AF65-F5344CB8AC3E}">
        <p14:creationId xmlns:p14="http://schemas.microsoft.com/office/powerpoint/2010/main" val="305146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973CC-3A70-A3C6-8988-541520472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96FCD-BBBA-2DE4-C92E-01DC26C9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</a:rPr>
              <a:t>加载程序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8ECB55-89BB-A1B3-8EBE-194C0D9C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5BF3286-D5A2-C00A-CA40-F31BF21D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819" y="6356351"/>
            <a:ext cx="1879341" cy="288990"/>
          </a:xfrm>
        </p:spPr>
        <p:txBody>
          <a:bodyPr/>
          <a:lstStyle/>
          <a:p>
            <a:r>
              <a:rPr lang="en-US" altLang="zh-CN" dirty="0"/>
              <a:t>           </a:t>
            </a:r>
            <a:r>
              <a:rPr lang="zh-CN" altLang="en-US" dirty="0"/>
              <a:t>操作系统实验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9A946A-46B5-2671-B408-C44D8063EB66}"/>
              </a:ext>
            </a:extLst>
          </p:cNvPr>
          <p:cNvSpPr txBox="1"/>
          <p:nvPr/>
        </p:nvSpPr>
        <p:spPr>
          <a:xfrm>
            <a:off x="432000" y="997057"/>
            <a:ext cx="8610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在程序执行之前，需要用一种工具程序将其加载到内存，这种工具程序称为程序加载器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(program loader)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。加载后，操作系统必须将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CPU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指向程序的入口，即程序开始执行的地址。以下步骤是对这一过程的详细分解。</a:t>
            </a:r>
            <a:endParaRPr lang="zh-CN" altLang="en-US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CEACA2-6808-617B-9200-2A8E3C1721B3}"/>
              </a:ext>
            </a:extLst>
          </p:cNvPr>
          <p:cNvSpPr txBox="1"/>
          <p:nvPr/>
        </p:nvSpPr>
        <p:spPr>
          <a:xfrm>
            <a:off x="432000" y="2098744"/>
            <a:ext cx="77724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操作系统（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OS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）在当前磁盘目录下搜索程序的文件名；</a:t>
            </a:r>
            <a:endParaRPr lang="en-US" altLang="zh-CN" b="0" i="0" dirty="0">
              <a:solidFill>
                <a:srgbClr val="444444"/>
              </a:solidFill>
              <a:effectLst/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AutoNum type="arabicParenR"/>
            </a:pPr>
            <a:endParaRPr lang="en-US" altLang="zh-CN" b="0" i="0" dirty="0">
              <a:solidFill>
                <a:srgbClr val="444444"/>
              </a:solidFill>
              <a:effectLst/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AutoNum type="arabicParenR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如果程序文件被找到，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OS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就访问磁盘目录中的程序文件基本信息，包括文件大小，及其在磁盘驱动器上的物理位置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;</a:t>
            </a:r>
          </a:p>
          <a:p>
            <a:pPr marL="342900" indent="-342900">
              <a:buAutoNum type="arabicParenR"/>
            </a:pPr>
            <a:endParaRPr lang="en-US" altLang="zh-CN" b="0" i="0" dirty="0">
              <a:solidFill>
                <a:srgbClr val="444444"/>
              </a:solidFill>
              <a:effectLst/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AutoNum type="arabicParenR"/>
            </a:pPr>
            <a:r>
              <a:rPr lang="en-US" altLang="zh-CN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OS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确定内存中下一个可使用的位置，将程序文件加载到内存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;</a:t>
            </a:r>
          </a:p>
          <a:p>
            <a:pPr marL="342900" indent="-342900">
              <a:buAutoNum type="arabicParenR"/>
            </a:pPr>
            <a:endParaRPr lang="en-US" altLang="zh-CN" b="0" i="0" dirty="0">
              <a:solidFill>
                <a:srgbClr val="444444"/>
              </a:solidFill>
              <a:effectLst/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AutoNum type="arabicParenR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 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OS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开始执行程序的第一条机器指令（程序入口）。当程序开始执行后，就成为一个进程（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process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）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;</a:t>
            </a:r>
          </a:p>
          <a:p>
            <a:pPr marL="342900" indent="-342900">
              <a:buAutoNum type="arabicParenR"/>
            </a:pPr>
            <a:endParaRPr lang="en-US" altLang="zh-CN" b="0" i="0" dirty="0">
              <a:solidFill>
                <a:srgbClr val="444444"/>
              </a:solidFill>
              <a:effectLst/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AutoNum type="arabicParenR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进程自动运行。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OS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的工作是追踪进程的执行，并响应系统资源的请求</a:t>
            </a:r>
            <a:r>
              <a:rPr lang="en-US" altLang="zh-CN" dirty="0">
                <a:solidFill>
                  <a:srgbClr val="444444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;</a:t>
            </a:r>
          </a:p>
          <a:p>
            <a:pPr marL="342900" indent="-342900">
              <a:buAutoNum type="arabicParenR"/>
            </a:pPr>
            <a:endParaRPr lang="en-US" altLang="zh-CN" dirty="0">
              <a:solidFill>
                <a:srgbClr val="444444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AutoNum type="arabicParenR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进程结束后，就会从内存中移除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;</a:t>
            </a:r>
            <a:endParaRPr lang="zh-CN" altLang="en-US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41632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9372D-75AA-32EF-673A-5A575C98F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2615F-0424-3831-C49C-86A65C7A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</a:rPr>
              <a:t>参考资料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E9AD32-5444-5A69-8728-405A5C8A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C962FDC-A949-1C62-7C1A-D34A894AC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819" y="6356351"/>
            <a:ext cx="1879341" cy="288990"/>
          </a:xfrm>
        </p:spPr>
        <p:txBody>
          <a:bodyPr/>
          <a:lstStyle/>
          <a:p>
            <a:r>
              <a:rPr lang="en-US" altLang="zh-CN" dirty="0"/>
              <a:t>           </a:t>
            </a:r>
            <a:r>
              <a:rPr lang="zh-CN" altLang="en-US" dirty="0"/>
              <a:t>操作系统实验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CFB028-3338-F5E2-CFA9-47EFB151C072}"/>
              </a:ext>
            </a:extLst>
          </p:cNvPr>
          <p:cNvSpPr txBox="1"/>
          <p:nvPr/>
        </p:nvSpPr>
        <p:spPr>
          <a:xfrm>
            <a:off x="914400" y="1676400"/>
            <a:ext cx="666120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b="0" i="0" u="none" strike="noStrike" dirty="0">
                <a:solidFill>
                  <a:srgbClr val="095EAB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  <a:hlinkClick r:id="rId3"/>
              </a:rPr>
              <a:t> x86</a:t>
            </a:r>
            <a:r>
              <a:rPr lang="zh-CN" altLang="en-US" sz="2000" b="0" i="0" u="none" strike="noStrike" dirty="0">
                <a:solidFill>
                  <a:srgbClr val="095EAB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  <a:hlinkClick r:id="rId3"/>
              </a:rPr>
              <a:t>汇编</a:t>
            </a:r>
            <a:r>
              <a:rPr lang="en-US" altLang="zh-CN" sz="2000" b="0" i="0" u="none" strike="noStrike" dirty="0">
                <a:solidFill>
                  <a:srgbClr val="095EAB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  <a:hlinkClick r:id="rId3"/>
              </a:rPr>
              <a:t>(Intel</a:t>
            </a:r>
            <a:r>
              <a:rPr lang="zh-CN" altLang="en-US" sz="2000" b="0" i="0" u="none" strike="noStrike" dirty="0">
                <a:solidFill>
                  <a:srgbClr val="095EAB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  <a:hlinkClick r:id="rId3"/>
              </a:rPr>
              <a:t>汇编</a:t>
            </a:r>
            <a:r>
              <a:rPr lang="en-US" altLang="zh-CN" sz="2000" b="0" i="0" u="none" strike="noStrike" dirty="0">
                <a:solidFill>
                  <a:srgbClr val="095EAB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  <a:hlinkClick r:id="rId3"/>
              </a:rPr>
              <a:t>)</a:t>
            </a:r>
            <a:r>
              <a:rPr lang="zh-CN" altLang="en-US" sz="2000" b="0" i="0" u="none" strike="noStrike" dirty="0">
                <a:solidFill>
                  <a:srgbClr val="095EAB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  <a:hlinkClick r:id="rId3"/>
              </a:rPr>
              <a:t>入门</a:t>
            </a:r>
            <a:endParaRPr lang="zh-CN" altLang="en-US" sz="2000" b="0" i="0" dirty="0">
              <a:solidFill>
                <a:srgbClr val="40485B"/>
              </a:solidFill>
              <a:effectLst/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40485B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《Intel</a:t>
            </a:r>
            <a:r>
              <a:rPr lang="zh-CN" altLang="en-US" sz="2000" b="0" i="0" dirty="0">
                <a:solidFill>
                  <a:srgbClr val="40485B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汇编语言程序设计</a:t>
            </a:r>
            <a:r>
              <a:rPr lang="en-US" altLang="zh-CN" sz="2000" b="0" i="0" dirty="0">
                <a:solidFill>
                  <a:srgbClr val="40485B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》</a:t>
            </a:r>
            <a:r>
              <a:rPr lang="zh-CN" altLang="en-US" sz="2000" b="0" i="0" dirty="0">
                <a:solidFill>
                  <a:srgbClr val="40485B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第</a:t>
            </a:r>
            <a:r>
              <a:rPr lang="en-US" altLang="zh-CN" sz="2000" b="0" i="0" dirty="0">
                <a:solidFill>
                  <a:srgbClr val="40485B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1-8</a:t>
            </a:r>
            <a:r>
              <a:rPr lang="zh-CN" altLang="en-US" sz="2000" b="0" i="0" dirty="0">
                <a:solidFill>
                  <a:srgbClr val="40485B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40485B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《</a:t>
            </a:r>
            <a:r>
              <a:rPr lang="zh-CN" altLang="en-US" sz="2000" b="0" i="0" dirty="0">
                <a:solidFill>
                  <a:srgbClr val="40485B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从实模式到保护模式</a:t>
            </a:r>
            <a:r>
              <a:rPr lang="en-US" altLang="zh-CN" sz="2000" b="0" i="0" dirty="0">
                <a:solidFill>
                  <a:srgbClr val="40485B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》</a:t>
            </a:r>
            <a:r>
              <a:rPr lang="zh-CN" altLang="en-US" sz="2000" b="0" i="0" dirty="0">
                <a:solidFill>
                  <a:srgbClr val="40485B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第</a:t>
            </a:r>
            <a:r>
              <a:rPr lang="en-US" altLang="zh-CN" sz="2000" b="0" i="0" dirty="0">
                <a:solidFill>
                  <a:srgbClr val="40485B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1-8</a:t>
            </a:r>
            <a:r>
              <a:rPr lang="zh-CN" altLang="en-US" sz="2000" b="0" i="0" dirty="0">
                <a:solidFill>
                  <a:srgbClr val="40485B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章</a:t>
            </a:r>
            <a:endParaRPr lang="en-US" altLang="zh-CN" sz="2000" b="0" i="0" dirty="0">
              <a:solidFill>
                <a:srgbClr val="40485B"/>
              </a:solidFill>
              <a:effectLst/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 http://c.biancheng.net/makefile/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40485B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How to write a simple operating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40485B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The little book about OS development</a:t>
            </a:r>
            <a:endParaRPr lang="zh-CN" altLang="en-US" sz="2000" b="0" i="0" dirty="0">
              <a:solidFill>
                <a:srgbClr val="40485B"/>
              </a:solidFill>
              <a:effectLst/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44097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9982C-5972-1AD9-4F04-C2EF5642A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24AFB9-AA23-491C-0715-8F20E6C4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246BA5F-0491-40AB-BF1E-33CE5B5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819" y="6356351"/>
            <a:ext cx="1879341" cy="288990"/>
          </a:xfrm>
        </p:spPr>
        <p:txBody>
          <a:bodyPr/>
          <a:lstStyle/>
          <a:p>
            <a:r>
              <a:rPr lang="en-US" altLang="zh-CN" dirty="0"/>
              <a:t>           </a:t>
            </a:r>
            <a:r>
              <a:rPr lang="zh-CN" altLang="en-US" dirty="0"/>
              <a:t>操作系统实验</a:t>
            </a:r>
            <a:endParaRPr lang="en-US" altLang="zh-CN" dirty="0"/>
          </a:p>
        </p:txBody>
      </p:sp>
      <p:sp>
        <p:nvSpPr>
          <p:cNvPr id="8" name="WordArt 4">
            <a:extLst>
              <a:ext uri="{FF2B5EF4-FFF2-40B4-BE49-F238E27FC236}">
                <a16:creationId xmlns:a16="http://schemas.microsoft.com/office/drawing/2014/main" id="{29C1005D-E096-5BC0-A056-FC1531E5705D}"/>
              </a:ext>
            </a:extLst>
          </p:cNvPr>
          <p:cNvSpPr>
            <a:spLocks noChangeArrowheads="1" noChangeShapeType="1" noTextEdit="1"/>
          </p:cNvSpPr>
          <p:nvPr/>
        </p:nvSpPr>
        <p:spPr bwMode="grayWhite">
          <a:xfrm>
            <a:off x="2057400" y="2426494"/>
            <a:ext cx="4332288" cy="200501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 err="1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>
                  <a:outerShdw blurRad="63500" dist="53882" dir="2700000" algn="ctr" rotWithShape="0">
                    <a:schemeClr val="tx1">
                      <a:alpha val="50000"/>
                    </a:schemeClr>
                  </a:outerShdw>
                </a:effectLst>
                <a:ea typeface="Arial" charset="0"/>
                <a:cs typeface="Arial" charset="0"/>
              </a:rPr>
              <a:t>谢谢</a:t>
            </a:r>
            <a:endParaRPr lang="en-US" sz="3600" b="1" kern="10" dirty="0">
              <a:ln w="19050">
                <a:solidFill>
                  <a:srgbClr val="FFFFFF"/>
                </a:solidFill>
                <a:round/>
                <a:headEnd/>
                <a:tailEnd/>
              </a:ln>
              <a:solidFill>
                <a:srgbClr val="000000"/>
              </a:solidFill>
              <a:effectLst>
                <a:outerShdw blurRad="63500" dist="53882" dir="2700000" algn="ctr" rotWithShape="0">
                  <a:schemeClr val="tx1">
                    <a:alpha val="50000"/>
                  </a:schemeClr>
                </a:outerShdw>
              </a:effectLst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8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6BBA3-B42A-B3E8-585A-FE1900974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7338F-3E03-A9ED-7DE4-B63A9077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</a:rPr>
              <a:t>IA-32</a:t>
            </a:r>
            <a:r>
              <a:rPr lang="zh-CN" altLang="en-US" b="1" dirty="0">
                <a:latin typeface="微软雅黑" panose="020B0503020204020204" pitchFamily="34" charset="-122"/>
              </a:rPr>
              <a:t>处理器基本架构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FD1025-303D-2544-A364-85D0B0E8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44A7765-69CC-2418-AC68-5E7129E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819" y="6356351"/>
            <a:ext cx="1879341" cy="288990"/>
          </a:xfrm>
        </p:spPr>
        <p:txBody>
          <a:bodyPr/>
          <a:lstStyle/>
          <a:p>
            <a:r>
              <a:rPr lang="en-US" altLang="zh-CN" dirty="0"/>
              <a:t>           </a:t>
            </a:r>
            <a:r>
              <a:rPr lang="zh-CN" altLang="en-US" dirty="0"/>
              <a:t>操作系统实验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9F2060-99AB-49EF-B0A8-BB8468B958C4}"/>
              </a:ext>
            </a:extLst>
          </p:cNvPr>
          <p:cNvSpPr txBox="1"/>
          <p:nvPr/>
        </p:nvSpPr>
        <p:spPr>
          <a:xfrm>
            <a:off x="432000" y="1124195"/>
            <a:ext cx="8305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x86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处理器有三个主要的操作模式：保护模式、实地址模式和系统管理模式；以及一个子模式：虚拟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8086 (virtual-8086)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模式，这是保护模式的特殊情况。</a:t>
            </a:r>
            <a:endParaRPr lang="zh-CN" altLang="en-US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5F6114-77FE-5C39-C5BB-A5C95BF628C0}"/>
              </a:ext>
            </a:extLst>
          </p:cNvPr>
          <p:cNvSpPr txBox="1"/>
          <p:nvPr/>
        </p:nvSpPr>
        <p:spPr>
          <a:xfrm>
            <a:off x="432000" y="1901821"/>
            <a:ext cx="87058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1) </a:t>
            </a:r>
            <a:r>
              <a:rPr lang="zh-CN" altLang="en-US" b="1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保护模式 </a:t>
            </a:r>
            <a:r>
              <a:rPr lang="en-US" altLang="zh-CN" b="1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(Protected Mode)</a:t>
            </a:r>
          </a:p>
          <a:p>
            <a:pPr algn="l"/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保护模式是处理器的原生状态，在这种模式下，所有的指令和特性都是可用的。分配给程序的独立内存区域被称为段，而处理器会阻止程序使用自身段范围之外的内存。</a:t>
            </a:r>
            <a:b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</a:br>
            <a:r>
              <a:rPr lang="en-US" altLang="zh-CN" b="1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2) </a:t>
            </a:r>
            <a:r>
              <a:rPr lang="zh-CN" altLang="en-US" b="1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虚拟 </a:t>
            </a:r>
            <a:r>
              <a:rPr lang="en-US" altLang="zh-CN" b="1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8086 </a:t>
            </a:r>
            <a:r>
              <a:rPr lang="zh-CN" altLang="en-US" b="1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模式 </a:t>
            </a:r>
            <a:r>
              <a:rPr lang="en-US" altLang="zh-CN" b="1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(Virtual-8086 Mode)</a:t>
            </a:r>
          </a:p>
          <a:p>
            <a:pPr algn="l"/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保护模式下，处理器可以在一个安全环境中，直接执行实地址模式软件，如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MS-DOS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程序。换句话说，如果一个程序崩溃了或是试图向系统内存区域写数据，都不会影响到同一时间内执行的其他程序。现代操作系统可以同时执行多个独立虚拟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8086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会话。</a:t>
            </a:r>
            <a:b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</a:br>
            <a:r>
              <a:rPr lang="en-US" altLang="zh-CN" b="1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3) </a:t>
            </a:r>
            <a:r>
              <a:rPr lang="zh-CN" altLang="en-US" b="1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实地址模式 </a:t>
            </a:r>
            <a:r>
              <a:rPr lang="en-US" altLang="zh-CN" b="1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(Real-Address Mode)</a:t>
            </a:r>
          </a:p>
          <a:p>
            <a:pPr algn="l"/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实地址模式实现的是早期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Intel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处理器的编程环境，但是增加了一些其他的特性，如切换到其他模式的功能。当程序需要直接访问系统内存和硬件设备时，这种模式就很有用。</a:t>
            </a:r>
            <a:b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</a:br>
            <a:r>
              <a:rPr lang="en-US" altLang="zh-CN" b="1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4) </a:t>
            </a:r>
            <a:r>
              <a:rPr lang="zh-CN" altLang="en-US" b="1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系统管理模式 </a:t>
            </a:r>
            <a:r>
              <a:rPr lang="en-US" altLang="zh-CN" b="1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(System Management Mode)</a:t>
            </a:r>
          </a:p>
          <a:p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系统管理模式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(SMM)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向操作系统提供了实现诸如电源管理和系统安全等功能的机制。这些功能通常是由计算机制造商实现的，他们为了一个特定的系统设置而定制处理器。</a:t>
            </a:r>
            <a:endParaRPr lang="zh-CN" altLang="en-US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401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3CD50-159A-30F7-FBA4-27305D37E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507BE-BA79-0BFF-1034-9801A03E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</a:rPr>
              <a:t>地址空间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F37BCF-5A38-C259-E019-30D33294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78BA2D0-61A7-E43B-23F2-157940A8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819" y="6356351"/>
            <a:ext cx="1879341" cy="288990"/>
          </a:xfrm>
        </p:spPr>
        <p:txBody>
          <a:bodyPr/>
          <a:lstStyle/>
          <a:p>
            <a:r>
              <a:rPr lang="en-US" altLang="zh-CN" dirty="0"/>
              <a:t>           </a:t>
            </a:r>
            <a:r>
              <a:rPr lang="zh-CN" altLang="en-US" dirty="0"/>
              <a:t>操作系统实验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547D59-8F61-7DA6-CDCE-DD2C47247A1E}"/>
              </a:ext>
            </a:extLst>
          </p:cNvPr>
          <p:cNvSpPr txBox="1"/>
          <p:nvPr/>
        </p:nvSpPr>
        <p:spPr>
          <a:xfrm>
            <a:off x="304800" y="1796940"/>
            <a:ext cx="838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在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32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位保护模式下，一个任务或程序最大可以寻址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4GB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的线性地址空间。从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P6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处理器开始，一种被称为扩展物理寻址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(extended physical addressing)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的技术使得可以被寻址的物理内存空间增加到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64GB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7911282-8984-4971-C199-63ACA4615F85}"/>
                  </a:ext>
                </a:extLst>
              </p:cNvPr>
              <p:cNvSpPr txBox="1"/>
              <p:nvPr/>
            </p:nvSpPr>
            <p:spPr>
              <a:xfrm>
                <a:off x="304800" y="3174765"/>
                <a:ext cx="8229600" cy="18211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在实地址模式下，IA-32处理器使用20位的地址线，可以访问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20</m:t>
                        </m:r>
                      </m:sup>
                    </m:sSup>
                  </m:oMath>
                </a14:m>
                <a:r>
                  <a:rPr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=1MB的内存，范围是0x0000​到0xFFFF。但是，我们看到寄存器的访问模式只有32位，16位和8位，形如eax，ax，ah，al。那么我们如何才能使用16位的寄存器表示20位的地址空间呢？这在当时也给Intel工程师带来了极大的困扰，但是聪明的工程师想出来一种“段地址+偏移地址”的解决方案。段地址和偏移地址均为16位。此时，一个1MB中的地址，称为物理地址，按如下方式计算出来。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7911282-8984-4971-C199-63ACA4615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174765"/>
                <a:ext cx="8229600" cy="1821140"/>
              </a:xfrm>
              <a:prstGeom prst="rect">
                <a:avLst/>
              </a:prstGeom>
              <a:blipFill>
                <a:blip r:embed="rId3"/>
                <a:stretch>
                  <a:fillRect l="-444" t="-2676" r="-519" b="-6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F1839383-1437-8630-DE13-992E8D79B7F0}"/>
              </a:ext>
            </a:extLst>
          </p:cNvPr>
          <p:cNvSpPr txBox="1"/>
          <p:nvPr/>
        </p:nvSpPr>
        <p:spPr>
          <a:xfrm>
            <a:off x="2514600" y="5257800"/>
            <a:ext cx="46356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u="none" strike="noStrike" dirty="0">
                <a:solidFill>
                  <a:srgbClr val="40485B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物理地址</a:t>
            </a:r>
            <a:r>
              <a:rPr lang="en-US" altLang="zh-CN" b="0" i="0" u="none" strike="noStrike" dirty="0">
                <a:solidFill>
                  <a:srgbClr val="40485B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=(</a:t>
            </a:r>
            <a:r>
              <a:rPr lang="zh-CN" altLang="en-US" b="0" i="0" u="none" strike="noStrike" dirty="0">
                <a:solidFill>
                  <a:srgbClr val="40485B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段地址</a:t>
            </a:r>
            <a:r>
              <a:rPr lang="en-US" altLang="zh-CN" b="0" i="0" u="none" strike="noStrike" dirty="0">
                <a:solidFill>
                  <a:srgbClr val="40485B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&lt;&lt;4)+</a:t>
            </a:r>
            <a:r>
              <a:rPr lang="zh-CN" altLang="en-US" b="0" i="0" u="none" strike="noStrike" dirty="0">
                <a:solidFill>
                  <a:srgbClr val="40485B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偏移地址</a:t>
            </a:r>
            <a:b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</a:br>
            <a:endParaRPr lang="zh-CN" altLang="en-US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189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D8EC2-8142-E374-806A-427858FFC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73727-B685-08B3-F608-02A6949C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</a:rPr>
              <a:t>寄存器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9A20E8-B2B1-0884-3214-4305721E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46B5913-6FB1-1E83-3972-17340356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819" y="6356351"/>
            <a:ext cx="1879341" cy="288990"/>
          </a:xfrm>
        </p:spPr>
        <p:txBody>
          <a:bodyPr/>
          <a:lstStyle/>
          <a:p>
            <a:r>
              <a:rPr lang="en-US" altLang="zh-CN" dirty="0"/>
              <a:t>           </a:t>
            </a:r>
            <a:r>
              <a:rPr lang="zh-CN" altLang="en-US" dirty="0"/>
              <a:t>操作系统实验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6420AC-BF29-6AD4-2E16-493BCF0E8434}"/>
              </a:ext>
            </a:extLst>
          </p:cNvPr>
          <p:cNvSpPr txBox="1"/>
          <p:nvPr/>
        </p:nvSpPr>
        <p:spPr>
          <a:xfrm>
            <a:off x="381000" y="1293139"/>
            <a:ext cx="838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基本寄存器。寄存器是CPU内部的高速存储单元。IA-32处理器主要有8个通用寄存器eax, ebx, ecx, edx, ebp, esp, esi, edi、6个段寄存器cs, ss, ds, es, fs, gs、标志寄存器eflags、指令地址寄存器eip。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B60CFD-C82E-8C2D-D876-3FDB27CF410E}"/>
              </a:ext>
            </a:extLst>
          </p:cNvPr>
          <p:cNvSpPr txBox="1"/>
          <p:nvPr/>
        </p:nvSpPr>
        <p:spPr>
          <a:xfrm>
            <a:off x="381000" y="2288476"/>
            <a:ext cx="838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通用寄存器用于算术运算和数据传输。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32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位寄存器用于保护模式，为了兼容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16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位的实模式，每一个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32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位寄存器又可以拆分成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16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位寄存器和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8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位寄存器来访问。例如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ax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是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eax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的低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16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位，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ah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ax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高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8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位，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al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ax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的低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8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位。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ebx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，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ecx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，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edx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也有相同的访问模式。如下所示。</a:t>
            </a:r>
            <a:endParaRPr lang="zh-CN" altLang="en-US" dirty="0">
              <a:solidFill>
                <a:srgbClr val="00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7D365F-5257-51F7-0084-1140359C9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83" y="3670553"/>
            <a:ext cx="3657600" cy="25040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74055C0-0A72-ECF6-BA8A-FAD8E1A5F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474" y="3794103"/>
            <a:ext cx="3847748" cy="225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3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A4DA8-128C-1213-74CD-32C99CBD9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90785-7D2B-91ED-F40E-DCEA038D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</a:rPr>
              <a:t>寄存器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9394F8-12D9-7378-4E2A-9DCD41C4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78F623E-9279-23B3-9E01-EC1D9D77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819" y="6356351"/>
            <a:ext cx="1879341" cy="288990"/>
          </a:xfrm>
        </p:spPr>
        <p:txBody>
          <a:bodyPr/>
          <a:lstStyle/>
          <a:p>
            <a:r>
              <a:rPr lang="en-US" altLang="zh-CN" dirty="0"/>
              <a:t>           </a:t>
            </a:r>
            <a:r>
              <a:rPr lang="zh-CN" altLang="en-US" dirty="0"/>
              <a:t>操作系统实验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D24A29-94AC-679A-5305-D2659E7813B8}"/>
              </a:ext>
            </a:extLst>
          </p:cNvPr>
          <p:cNvSpPr txBox="1"/>
          <p:nvPr/>
        </p:nvSpPr>
        <p:spPr>
          <a:xfrm>
            <a:off x="304800" y="1075840"/>
            <a:ext cx="8534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某些通用寄存器有特殊用法：</a:t>
            </a:r>
            <a:b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</a:br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乘除指令默认使用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EAX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。它常常被称为扩展累加器（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extended accumulator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）寄存器。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CPU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默认使用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ECX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为循环计数器。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ESP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用于寻址堆栈（一种系统内存结构）数据。它极少用于一般算术运算和数据传输，通常被称为扩展堆栈指针（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extended stack pointer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）寄存器。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ESI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和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EDI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用于高速存储器传输指令，有时也被称为扩展源变址（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extended source index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）寄存器和扩展目的变址（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extended destination index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）寄存器。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高级语言通过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EBP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来引用堆栈中的函数参数和局部变量。除了高级编程，它不用于一般算术运算和数据传输。它常常被称为扩展帧指针（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extended frame pointer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）寄存器。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C9E59F-47C7-B713-055A-5E8670360022}"/>
              </a:ext>
            </a:extLst>
          </p:cNvPr>
          <p:cNvSpPr txBox="1"/>
          <p:nvPr/>
        </p:nvSpPr>
        <p:spPr>
          <a:xfrm>
            <a:off x="304800" y="3938162"/>
            <a:ext cx="8610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指令指针</a:t>
            </a:r>
          </a:p>
          <a:p>
            <a:pPr algn="l"/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指令指针（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EIP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）寄存器中包含下一条将要执行指令的地址。某些机器指令能控制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EIP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，使得程序分支转向到一个新位置。</a:t>
            </a:r>
            <a:b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</a:br>
            <a:r>
              <a:rPr lang="en-US" altLang="zh-CN" b="1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EFLAGS </a:t>
            </a:r>
            <a:r>
              <a:rPr lang="zh-CN" altLang="en-US" b="1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寄存器</a:t>
            </a:r>
          </a:p>
          <a:p>
            <a:r>
              <a:rPr lang="en-US" altLang="zh-CN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EFLAGS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（或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Flags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）寄存器包含了独立的二进制位，用于控制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CPU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的操作，或是反映一些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CPU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操作的结果。有些指令可以测试和控制这些单独的处理器标志位。</a:t>
            </a:r>
            <a:b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</a:br>
            <a:endParaRPr lang="zh-CN" altLang="en-US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807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B3ED3-293F-5AE6-C003-4DB0ECA3A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72D59-3FFB-CFD8-173C-31A41547D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</a:rPr>
              <a:t>汇编预言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9278DD-847D-ACC5-5859-89345F50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C0D2F63-5699-1384-E564-8DE3AC33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819" y="6356351"/>
            <a:ext cx="1879341" cy="288990"/>
          </a:xfrm>
        </p:spPr>
        <p:txBody>
          <a:bodyPr/>
          <a:lstStyle/>
          <a:p>
            <a:r>
              <a:rPr lang="en-US" altLang="zh-CN" dirty="0"/>
              <a:t>           </a:t>
            </a:r>
            <a:r>
              <a:rPr lang="zh-CN" altLang="en-US" dirty="0"/>
              <a:t>操作系统实验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49C424-FB33-E6CE-E232-E40E037D348A}"/>
              </a:ext>
            </a:extLst>
          </p:cNvPr>
          <p:cNvSpPr txBox="1"/>
          <p:nvPr/>
        </p:nvSpPr>
        <p:spPr>
          <a:xfrm>
            <a:off x="457200" y="1057507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采用</a:t>
            </a:r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Intel x86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汇编语言格式；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     mov ax, 3</a:t>
            </a:r>
          </a:p>
          <a:p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     mov bx, 2</a:t>
            </a:r>
          </a:p>
          <a:p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     add  </a:t>
            </a:r>
            <a:r>
              <a:rPr lang="en-US" altLang="zh-CN" dirty="0" err="1">
                <a:latin typeface="FangSong" panose="02010609060101010101" pitchFamily="49" charset="-122"/>
                <a:ea typeface="FangSong" panose="02010609060101010101" pitchFamily="49" charset="-122"/>
              </a:rPr>
              <a:t>ax,bx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编译器采用</a:t>
            </a:r>
            <a:r>
              <a:rPr lang="en-US" altLang="zh-CN" dirty="0" err="1">
                <a:latin typeface="FangSong" panose="02010609060101010101" pitchFamily="49" charset="-122"/>
                <a:ea typeface="FangSong" panose="02010609060101010101" pitchFamily="49" charset="-122"/>
              </a:rPr>
              <a:t>nasm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EF5DDC-A462-2840-0B18-8663D38A1496}"/>
              </a:ext>
            </a:extLst>
          </p:cNvPr>
          <p:cNvSpPr txBox="1"/>
          <p:nvPr/>
        </p:nvSpPr>
        <p:spPr>
          <a:xfrm>
            <a:off x="432000" y="2588976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样例程序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061A24-8AD2-64BD-ADFB-E97D77238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42" y="3070434"/>
            <a:ext cx="4039458" cy="286244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567E96E-A619-1101-5037-E9352588FF33}"/>
              </a:ext>
            </a:extLst>
          </p:cNvPr>
          <p:cNvSpPr txBox="1"/>
          <p:nvPr/>
        </p:nvSpPr>
        <p:spPr>
          <a:xfrm>
            <a:off x="4953000" y="3659558"/>
            <a:ext cx="40394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1. </a:t>
            </a:r>
            <a:r>
              <a:rPr lang="zh-CN" altLang="en-US" dirty="0">
                <a:solidFill>
                  <a:srgbClr val="000000"/>
                </a:solidFill>
              </a:rPr>
              <a:t>编译成可执行二进制过程：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     </a:t>
            </a:r>
            <a:r>
              <a:rPr lang="en-US" altLang="zh-CN" dirty="0" err="1">
                <a:solidFill>
                  <a:srgbClr val="000000"/>
                </a:solidFill>
              </a:rPr>
              <a:t>nasm</a:t>
            </a:r>
            <a:r>
              <a:rPr lang="en-US" altLang="zh-CN" dirty="0">
                <a:solidFill>
                  <a:srgbClr val="000000"/>
                </a:solidFill>
              </a:rPr>
              <a:t> –f elf32 –o   *.o    *.s;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     </a:t>
            </a:r>
            <a:r>
              <a:rPr lang="en-US" altLang="zh-CN" dirty="0" err="1">
                <a:solidFill>
                  <a:srgbClr val="000000"/>
                </a:solidFill>
              </a:rPr>
              <a:t>gcc</a:t>
            </a:r>
            <a:r>
              <a:rPr lang="en-US" altLang="zh-CN" dirty="0">
                <a:solidFill>
                  <a:srgbClr val="000000"/>
                </a:solidFill>
              </a:rPr>
              <a:t> –m32 –g   -o  *.bin  *.o ;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2. </a:t>
            </a:r>
            <a:r>
              <a:rPr lang="zh-CN" altLang="en-US" dirty="0">
                <a:solidFill>
                  <a:srgbClr val="000000"/>
                </a:solidFill>
              </a:rPr>
              <a:t>编译成可装载的二进制镜像：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     </a:t>
            </a:r>
            <a:r>
              <a:rPr lang="en-US" altLang="zh-CN" dirty="0" err="1">
                <a:solidFill>
                  <a:srgbClr val="000000"/>
                </a:solidFill>
              </a:rPr>
              <a:t>nasm</a:t>
            </a:r>
            <a:r>
              <a:rPr lang="en-US" altLang="zh-CN" dirty="0">
                <a:solidFill>
                  <a:srgbClr val="000000"/>
                </a:solidFill>
              </a:rPr>
              <a:t> –f bin –o *.o    *.s;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3. </a:t>
            </a:r>
            <a:r>
              <a:rPr lang="zh-CN" altLang="en-US" dirty="0">
                <a:solidFill>
                  <a:srgbClr val="000000"/>
                </a:solidFill>
              </a:rPr>
              <a:t>使用</a:t>
            </a:r>
            <a:r>
              <a:rPr lang="en-US" altLang="zh-CN" dirty="0" err="1">
                <a:solidFill>
                  <a:srgbClr val="000000"/>
                </a:solidFill>
              </a:rPr>
              <a:t>ld</a:t>
            </a:r>
            <a:r>
              <a:rPr lang="zh-CN" altLang="en-US" dirty="0">
                <a:solidFill>
                  <a:srgbClr val="000000"/>
                </a:solidFill>
              </a:rPr>
              <a:t>链接形成可执行二进制；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     </a:t>
            </a:r>
            <a:r>
              <a:rPr lang="en-US" altLang="zh-CN" dirty="0" err="1">
                <a:solidFill>
                  <a:srgbClr val="000000"/>
                </a:solidFill>
              </a:rPr>
              <a:t>ld</a:t>
            </a:r>
            <a:r>
              <a:rPr lang="en-US" altLang="zh-CN" dirty="0">
                <a:solidFill>
                  <a:srgbClr val="000000"/>
                </a:solidFill>
              </a:rPr>
              <a:t>  -m elf_i386  -o  *.bin  </a:t>
            </a:r>
            <a:r>
              <a:rPr lang="zh-CN" altLang="en-US" dirty="0">
                <a:solidFill>
                  <a:srgbClr val="000000"/>
                </a:solidFill>
              </a:rPr>
              <a:t>*</a:t>
            </a:r>
            <a:r>
              <a:rPr lang="en-US" altLang="zh-CN" dirty="0">
                <a:solidFill>
                  <a:srgbClr val="000000"/>
                </a:solidFill>
              </a:rPr>
              <a:t>.o;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78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32642</TotalTime>
  <Words>2932</Words>
  <Application>Microsoft Office PowerPoint</Application>
  <PresentationFormat>全屏显示(4:3)</PresentationFormat>
  <Paragraphs>289</Paragraphs>
  <Slides>41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3" baseType="lpstr">
      <vt:lpstr>-apple-system</vt:lpstr>
      <vt:lpstr>Helvetica Neue</vt:lpstr>
      <vt:lpstr>PingFang SC</vt:lpstr>
      <vt:lpstr>仿宋</vt:lpstr>
      <vt:lpstr>仿宋</vt:lpstr>
      <vt:lpstr>微软雅黑</vt:lpstr>
      <vt:lpstr>Arial</vt:lpstr>
      <vt:lpstr>Calibri</vt:lpstr>
      <vt:lpstr>Calibri Light</vt:lpstr>
      <vt:lpstr>Cambria Math</vt:lpstr>
      <vt:lpstr>Wingdings</vt:lpstr>
      <vt:lpstr>Office 主题</vt:lpstr>
      <vt:lpstr>操作系统实验</vt:lpstr>
      <vt:lpstr>实验安排</vt:lpstr>
      <vt:lpstr>处理器架构</vt:lpstr>
      <vt:lpstr>加载程序</vt:lpstr>
      <vt:lpstr>IA-32处理器基本架构</vt:lpstr>
      <vt:lpstr>地址空间</vt:lpstr>
      <vt:lpstr>寄存器</vt:lpstr>
      <vt:lpstr>寄存器</vt:lpstr>
      <vt:lpstr>汇编预言</vt:lpstr>
      <vt:lpstr>操作系统启动</vt:lpstr>
      <vt:lpstr>操作系统启动</vt:lpstr>
      <vt:lpstr>操作系统启动</vt:lpstr>
      <vt:lpstr>操作系统启动</vt:lpstr>
      <vt:lpstr>操作系统启动</vt:lpstr>
      <vt:lpstr>操作系统启动</vt:lpstr>
      <vt:lpstr>操作系统启动</vt:lpstr>
      <vt:lpstr>操作系统启动</vt:lpstr>
      <vt:lpstr>操作系统启动</vt:lpstr>
      <vt:lpstr>操作系统启动</vt:lpstr>
      <vt:lpstr>操作系统启动</vt:lpstr>
      <vt:lpstr>操作系统启动</vt:lpstr>
      <vt:lpstr>操作系统启动</vt:lpstr>
      <vt:lpstr>操作系统启动</vt:lpstr>
      <vt:lpstr>操作系统启动</vt:lpstr>
      <vt:lpstr>操作系统启动</vt:lpstr>
      <vt:lpstr>操作系统启动</vt:lpstr>
      <vt:lpstr>操作系统启动</vt:lpstr>
      <vt:lpstr>实模式启动代码</vt:lpstr>
      <vt:lpstr>回顾：操作系统启动过程</vt:lpstr>
      <vt:lpstr>回顾：操作系统启动过程</vt:lpstr>
      <vt:lpstr>回顾：操作系统启动过程</vt:lpstr>
      <vt:lpstr>突破512字节的限制</vt:lpstr>
      <vt:lpstr>突破512字节的限制</vt:lpstr>
      <vt:lpstr>突破512字节的限制</vt:lpstr>
      <vt:lpstr>从实模式到保护模式</vt:lpstr>
      <vt:lpstr>从实模式到保护模式</vt:lpstr>
      <vt:lpstr>保护模式启动代码</vt:lpstr>
      <vt:lpstr>GDT</vt:lpstr>
      <vt:lpstr>保护模式开关——CRO</vt:lpstr>
      <vt:lpstr>参考资料</vt:lpstr>
      <vt:lpstr>PowerPoint 演示文稿</vt:lpstr>
    </vt:vector>
  </TitlesOfParts>
  <Company>SYSU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Suzhuo</dc:creator>
  <cp:lastModifiedBy>培超 邱</cp:lastModifiedBy>
  <cp:revision>1533</cp:revision>
  <cp:lastPrinted>2014-03-01T11:01:30Z</cp:lastPrinted>
  <dcterms:created xsi:type="dcterms:W3CDTF">2014-02-24T09:24:21Z</dcterms:created>
  <dcterms:modified xsi:type="dcterms:W3CDTF">2024-03-03T09:42:13Z</dcterms:modified>
</cp:coreProperties>
</file>