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7"/>
  </p:notesMasterIdLst>
  <p:sldIdLst>
    <p:sldId id="261" r:id="rId3"/>
    <p:sldId id="495" r:id="rId4"/>
    <p:sldId id="5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76" r:id="rId16"/>
    <p:sldId id="277" r:id="rId17"/>
    <p:sldId id="278" r:id="rId18"/>
    <p:sldId id="280" r:id="rId19"/>
    <p:sldId id="279" r:id="rId20"/>
    <p:sldId id="266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59" r:id="rId79"/>
    <p:sldId id="360" r:id="rId80"/>
    <p:sldId id="361" r:id="rId81"/>
    <p:sldId id="343" r:id="rId82"/>
    <p:sldId id="352" r:id="rId83"/>
    <p:sldId id="353" r:id="rId84"/>
    <p:sldId id="339" r:id="rId85"/>
    <p:sldId id="340" r:id="rId86"/>
    <p:sldId id="341" r:id="rId87"/>
    <p:sldId id="345" r:id="rId88"/>
    <p:sldId id="367" r:id="rId89"/>
    <p:sldId id="368" r:id="rId90"/>
    <p:sldId id="369" r:id="rId91"/>
    <p:sldId id="370" r:id="rId92"/>
    <p:sldId id="371" r:id="rId93"/>
    <p:sldId id="372" r:id="rId94"/>
    <p:sldId id="365" r:id="rId95"/>
    <p:sldId id="366" r:id="rId96"/>
    <p:sldId id="356" r:id="rId97"/>
    <p:sldId id="357" r:id="rId98"/>
    <p:sldId id="358" r:id="rId99"/>
    <p:sldId id="362" r:id="rId100"/>
    <p:sldId id="363" r:id="rId101"/>
    <p:sldId id="364" r:id="rId102"/>
    <p:sldId id="354" r:id="rId103"/>
    <p:sldId id="355" r:id="rId104"/>
    <p:sldId id="342" r:id="rId105"/>
    <p:sldId id="489" r:id="rId106"/>
    <p:sldId id="490" r:id="rId107"/>
    <p:sldId id="346" r:id="rId108"/>
    <p:sldId id="475" r:id="rId109"/>
    <p:sldId id="476" r:id="rId110"/>
    <p:sldId id="477" r:id="rId111"/>
    <p:sldId id="480" r:id="rId112"/>
    <p:sldId id="478" r:id="rId113"/>
    <p:sldId id="479" r:id="rId114"/>
    <p:sldId id="491" r:id="rId115"/>
    <p:sldId id="481" r:id="rId116"/>
    <p:sldId id="482" r:id="rId117"/>
    <p:sldId id="483" r:id="rId118"/>
    <p:sldId id="484" r:id="rId119"/>
    <p:sldId id="485" r:id="rId120"/>
    <p:sldId id="486" r:id="rId121"/>
    <p:sldId id="487" r:id="rId122"/>
    <p:sldId id="488" r:id="rId123"/>
    <p:sldId id="473" r:id="rId124"/>
    <p:sldId id="474" r:id="rId125"/>
    <p:sldId id="347" r:id="rId126"/>
    <p:sldId id="348" r:id="rId127"/>
    <p:sldId id="349" r:id="rId128"/>
    <p:sldId id="458" r:id="rId129"/>
    <p:sldId id="459" r:id="rId130"/>
    <p:sldId id="460" r:id="rId131"/>
    <p:sldId id="462" r:id="rId132"/>
    <p:sldId id="463" r:id="rId133"/>
    <p:sldId id="464" r:id="rId134"/>
    <p:sldId id="465" r:id="rId135"/>
    <p:sldId id="466" r:id="rId136"/>
    <p:sldId id="467" r:id="rId137"/>
    <p:sldId id="468" r:id="rId138"/>
    <p:sldId id="469" r:id="rId139"/>
    <p:sldId id="470" r:id="rId140"/>
    <p:sldId id="471" r:id="rId141"/>
    <p:sldId id="472" r:id="rId142"/>
    <p:sldId id="456" r:id="rId143"/>
    <p:sldId id="457" r:id="rId144"/>
    <p:sldId id="350" r:id="rId145"/>
    <p:sldId id="373" r:id="rId146"/>
    <p:sldId id="374" r:id="rId147"/>
    <p:sldId id="375" r:id="rId148"/>
    <p:sldId id="376" r:id="rId149"/>
    <p:sldId id="377" r:id="rId150"/>
    <p:sldId id="378" r:id="rId151"/>
    <p:sldId id="381" r:id="rId152"/>
    <p:sldId id="382" r:id="rId153"/>
    <p:sldId id="383" r:id="rId154"/>
    <p:sldId id="384" r:id="rId155"/>
    <p:sldId id="385" r:id="rId156"/>
    <p:sldId id="386" r:id="rId157"/>
    <p:sldId id="387" r:id="rId158"/>
    <p:sldId id="388" r:id="rId159"/>
    <p:sldId id="389" r:id="rId160"/>
    <p:sldId id="379" r:id="rId161"/>
    <p:sldId id="380" r:id="rId162"/>
    <p:sldId id="390" r:id="rId163"/>
    <p:sldId id="391" r:id="rId164"/>
    <p:sldId id="392" r:id="rId165"/>
    <p:sldId id="393" r:id="rId166"/>
    <p:sldId id="394" r:id="rId167"/>
    <p:sldId id="395" r:id="rId168"/>
    <p:sldId id="397" r:id="rId169"/>
    <p:sldId id="398" r:id="rId170"/>
    <p:sldId id="399" r:id="rId171"/>
    <p:sldId id="401" r:id="rId172"/>
    <p:sldId id="402" r:id="rId173"/>
    <p:sldId id="403" r:id="rId174"/>
    <p:sldId id="404" r:id="rId175"/>
    <p:sldId id="405" r:id="rId176"/>
    <p:sldId id="406" r:id="rId177"/>
    <p:sldId id="407" r:id="rId178"/>
    <p:sldId id="408" r:id="rId179"/>
    <p:sldId id="409" r:id="rId180"/>
    <p:sldId id="410" r:id="rId181"/>
    <p:sldId id="411" r:id="rId182"/>
    <p:sldId id="412" r:id="rId183"/>
    <p:sldId id="413" r:id="rId184"/>
    <p:sldId id="414" r:id="rId185"/>
    <p:sldId id="415" r:id="rId186"/>
    <p:sldId id="416" r:id="rId187"/>
    <p:sldId id="417" r:id="rId188"/>
    <p:sldId id="418" r:id="rId189"/>
    <p:sldId id="419" r:id="rId190"/>
    <p:sldId id="420" r:id="rId191"/>
    <p:sldId id="421" r:id="rId192"/>
    <p:sldId id="422" r:id="rId193"/>
    <p:sldId id="423" r:id="rId194"/>
    <p:sldId id="424" r:id="rId195"/>
    <p:sldId id="425" r:id="rId196"/>
    <p:sldId id="426" r:id="rId197"/>
    <p:sldId id="427" r:id="rId198"/>
    <p:sldId id="428" r:id="rId199"/>
    <p:sldId id="429" r:id="rId200"/>
    <p:sldId id="430" r:id="rId201"/>
    <p:sldId id="437" r:id="rId202"/>
    <p:sldId id="438" r:id="rId203"/>
    <p:sldId id="440" r:id="rId204"/>
    <p:sldId id="441" r:id="rId205"/>
    <p:sldId id="504" r:id="rId206"/>
    <p:sldId id="442" r:id="rId207"/>
    <p:sldId id="443" r:id="rId208"/>
    <p:sldId id="505" r:id="rId209"/>
    <p:sldId id="506" r:id="rId210"/>
    <p:sldId id="444" r:id="rId211"/>
    <p:sldId id="507" r:id="rId212"/>
    <p:sldId id="445" r:id="rId213"/>
    <p:sldId id="508" r:id="rId214"/>
    <p:sldId id="446" r:id="rId215"/>
    <p:sldId id="509" r:id="rId216"/>
    <p:sldId id="511" r:id="rId217"/>
    <p:sldId id="512" r:id="rId218"/>
    <p:sldId id="447" r:id="rId219"/>
    <p:sldId id="448" r:id="rId220"/>
    <p:sldId id="449" r:id="rId221"/>
    <p:sldId id="450" r:id="rId222"/>
    <p:sldId id="455" r:id="rId223"/>
    <p:sldId id="451" r:id="rId224"/>
    <p:sldId id="452" r:id="rId225"/>
    <p:sldId id="496" r:id="rId226"/>
    <p:sldId id="497" r:id="rId227"/>
    <p:sldId id="453" r:id="rId228"/>
    <p:sldId id="498" r:id="rId229"/>
    <p:sldId id="454" r:id="rId230"/>
    <p:sldId id="499" r:id="rId231"/>
    <p:sldId id="500" r:id="rId232"/>
    <p:sldId id="501" r:id="rId233"/>
    <p:sldId id="502" r:id="rId234"/>
    <p:sldId id="503" r:id="rId235"/>
    <p:sldId id="519" r:id="rId236"/>
    <p:sldId id="520" r:id="rId237"/>
    <p:sldId id="515" r:id="rId238"/>
    <p:sldId id="516" r:id="rId239"/>
    <p:sldId id="517" r:id="rId240"/>
    <p:sldId id="518" r:id="rId241"/>
    <p:sldId id="521" r:id="rId242"/>
    <p:sldId id="522" r:id="rId243"/>
    <p:sldId id="523" r:id="rId244"/>
    <p:sldId id="524" r:id="rId245"/>
    <p:sldId id="525" r:id="rId246"/>
    <p:sldId id="526" r:id="rId247"/>
    <p:sldId id="527" r:id="rId248"/>
    <p:sldId id="528" r:id="rId249"/>
    <p:sldId id="529" r:id="rId250"/>
    <p:sldId id="530" r:id="rId251"/>
    <p:sldId id="559" r:id="rId252"/>
    <p:sldId id="560" r:id="rId253"/>
    <p:sldId id="533" r:id="rId254"/>
    <p:sldId id="534" r:id="rId255"/>
    <p:sldId id="535" r:id="rId256"/>
    <p:sldId id="536" r:id="rId257"/>
    <p:sldId id="537" r:id="rId258"/>
    <p:sldId id="538" r:id="rId259"/>
    <p:sldId id="539" r:id="rId260"/>
    <p:sldId id="540" r:id="rId261"/>
    <p:sldId id="541" r:id="rId262"/>
    <p:sldId id="542" r:id="rId263"/>
    <p:sldId id="543" r:id="rId264"/>
    <p:sldId id="544" r:id="rId265"/>
    <p:sldId id="545" r:id="rId266"/>
    <p:sldId id="546" r:id="rId267"/>
    <p:sldId id="547" r:id="rId268"/>
    <p:sldId id="548" r:id="rId269"/>
    <p:sldId id="549" r:id="rId270"/>
    <p:sldId id="550" r:id="rId271"/>
    <p:sldId id="561" r:id="rId272"/>
    <p:sldId id="562" r:id="rId273"/>
    <p:sldId id="551" r:id="rId274"/>
    <p:sldId id="552" r:id="rId275"/>
    <p:sldId id="553" r:id="rId276"/>
    <p:sldId id="554" r:id="rId277"/>
    <p:sldId id="555" r:id="rId278"/>
    <p:sldId id="556" r:id="rId279"/>
    <p:sldId id="557" r:id="rId280"/>
    <p:sldId id="558" r:id="rId281"/>
    <p:sldId id="563" r:id="rId282"/>
    <p:sldId id="564" r:id="rId283"/>
    <p:sldId id="565" r:id="rId284"/>
    <p:sldId id="566" r:id="rId285"/>
    <p:sldId id="259" r:id="rId286"/>
  </p:sldIdLst>
  <p:sldSz cx="9144000" cy="5715000" type="screen16x10"/>
  <p:notesSz cx="6858000" cy="9144000"/>
  <p:custDataLst>
    <p:tags r:id="rId29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0202"/>
    <a:srgbClr val="BCBC03"/>
    <a:srgbClr val="CFCF03"/>
    <a:srgbClr val="E0E004"/>
    <a:srgbClr val="C6C702"/>
    <a:srgbClr val="FE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40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1" Type="http://schemas.openxmlformats.org/officeDocument/2006/relationships/tags" Target="tags/tag1.xml"/><Relationship Id="rId290" Type="http://schemas.openxmlformats.org/officeDocument/2006/relationships/tableStyles" Target="tableStyles.xml"/><Relationship Id="rId29" Type="http://schemas.openxmlformats.org/officeDocument/2006/relationships/slide" Target="slides/slide27.xml"/><Relationship Id="rId289" Type="http://schemas.openxmlformats.org/officeDocument/2006/relationships/viewProps" Target="viewProps.xml"/><Relationship Id="rId288" Type="http://schemas.openxmlformats.org/officeDocument/2006/relationships/presProps" Target="presProps.xml"/><Relationship Id="rId287" Type="http://schemas.openxmlformats.org/officeDocument/2006/relationships/notesMaster" Target="notesMasters/notesMaster1.xml"/><Relationship Id="rId286" Type="http://schemas.openxmlformats.org/officeDocument/2006/relationships/slide" Target="slides/slide284.xml"/><Relationship Id="rId285" Type="http://schemas.openxmlformats.org/officeDocument/2006/relationships/slide" Target="slides/slide283.xml"/><Relationship Id="rId284" Type="http://schemas.openxmlformats.org/officeDocument/2006/relationships/slide" Target="slides/slide282.xml"/><Relationship Id="rId283" Type="http://schemas.openxmlformats.org/officeDocument/2006/relationships/slide" Target="slides/slide281.xml"/><Relationship Id="rId282" Type="http://schemas.openxmlformats.org/officeDocument/2006/relationships/slide" Target="slides/slide280.xml"/><Relationship Id="rId281" Type="http://schemas.openxmlformats.org/officeDocument/2006/relationships/slide" Target="slides/slide279.xml"/><Relationship Id="rId280" Type="http://schemas.openxmlformats.org/officeDocument/2006/relationships/slide" Target="slides/slide278.xml"/><Relationship Id="rId28" Type="http://schemas.openxmlformats.org/officeDocument/2006/relationships/slide" Target="slides/slide26.xml"/><Relationship Id="rId279" Type="http://schemas.openxmlformats.org/officeDocument/2006/relationships/slide" Target="slides/slide277.xml"/><Relationship Id="rId278" Type="http://schemas.openxmlformats.org/officeDocument/2006/relationships/slide" Target="slides/slide276.xml"/><Relationship Id="rId277" Type="http://schemas.openxmlformats.org/officeDocument/2006/relationships/slide" Target="slides/slide275.xml"/><Relationship Id="rId276" Type="http://schemas.openxmlformats.org/officeDocument/2006/relationships/slide" Target="slides/slide274.xml"/><Relationship Id="rId275" Type="http://schemas.openxmlformats.org/officeDocument/2006/relationships/slide" Target="slides/slide273.xml"/><Relationship Id="rId274" Type="http://schemas.openxmlformats.org/officeDocument/2006/relationships/slide" Target="slides/slide272.xml"/><Relationship Id="rId273" Type="http://schemas.openxmlformats.org/officeDocument/2006/relationships/slide" Target="slides/slide271.xml"/><Relationship Id="rId272" Type="http://schemas.openxmlformats.org/officeDocument/2006/relationships/slide" Target="slides/slide270.xml"/><Relationship Id="rId271" Type="http://schemas.openxmlformats.org/officeDocument/2006/relationships/slide" Target="slides/slide269.xml"/><Relationship Id="rId270" Type="http://schemas.openxmlformats.org/officeDocument/2006/relationships/slide" Target="slides/slide268.xml"/><Relationship Id="rId27" Type="http://schemas.openxmlformats.org/officeDocument/2006/relationships/slide" Target="slides/slide25.xml"/><Relationship Id="rId269" Type="http://schemas.openxmlformats.org/officeDocument/2006/relationships/slide" Target="slides/slide267.xml"/><Relationship Id="rId268" Type="http://schemas.openxmlformats.org/officeDocument/2006/relationships/slide" Target="slides/slide266.xml"/><Relationship Id="rId267" Type="http://schemas.openxmlformats.org/officeDocument/2006/relationships/slide" Target="slides/slide265.xml"/><Relationship Id="rId266" Type="http://schemas.openxmlformats.org/officeDocument/2006/relationships/slide" Target="slides/slide264.xml"/><Relationship Id="rId265" Type="http://schemas.openxmlformats.org/officeDocument/2006/relationships/slide" Target="slides/slide263.xml"/><Relationship Id="rId264" Type="http://schemas.openxmlformats.org/officeDocument/2006/relationships/slide" Target="slides/slide262.xml"/><Relationship Id="rId263" Type="http://schemas.openxmlformats.org/officeDocument/2006/relationships/slide" Target="slides/slide261.xml"/><Relationship Id="rId262" Type="http://schemas.openxmlformats.org/officeDocument/2006/relationships/slide" Target="slides/slide260.xml"/><Relationship Id="rId261" Type="http://schemas.openxmlformats.org/officeDocument/2006/relationships/slide" Target="slides/slide259.xml"/><Relationship Id="rId260" Type="http://schemas.openxmlformats.org/officeDocument/2006/relationships/slide" Target="slides/slide258.xml"/><Relationship Id="rId26" Type="http://schemas.openxmlformats.org/officeDocument/2006/relationships/slide" Target="slides/slide24.xml"/><Relationship Id="rId259" Type="http://schemas.openxmlformats.org/officeDocument/2006/relationships/slide" Target="slides/slide257.xml"/><Relationship Id="rId258" Type="http://schemas.openxmlformats.org/officeDocument/2006/relationships/slide" Target="slides/slide256.xml"/><Relationship Id="rId257" Type="http://schemas.openxmlformats.org/officeDocument/2006/relationships/slide" Target="slides/slide255.xml"/><Relationship Id="rId256" Type="http://schemas.openxmlformats.org/officeDocument/2006/relationships/slide" Target="slides/slide254.xml"/><Relationship Id="rId255" Type="http://schemas.openxmlformats.org/officeDocument/2006/relationships/slide" Target="slides/slide253.xml"/><Relationship Id="rId254" Type="http://schemas.openxmlformats.org/officeDocument/2006/relationships/slide" Target="slides/slide252.xml"/><Relationship Id="rId253" Type="http://schemas.openxmlformats.org/officeDocument/2006/relationships/slide" Target="slides/slide251.xml"/><Relationship Id="rId252" Type="http://schemas.openxmlformats.org/officeDocument/2006/relationships/slide" Target="slides/slide250.xml"/><Relationship Id="rId251" Type="http://schemas.openxmlformats.org/officeDocument/2006/relationships/slide" Target="slides/slide249.xml"/><Relationship Id="rId250" Type="http://schemas.openxmlformats.org/officeDocument/2006/relationships/slide" Target="slides/slide248.xml"/><Relationship Id="rId25" Type="http://schemas.openxmlformats.org/officeDocument/2006/relationships/slide" Target="slides/slide23.xml"/><Relationship Id="rId249" Type="http://schemas.openxmlformats.org/officeDocument/2006/relationships/slide" Target="slides/slide247.xml"/><Relationship Id="rId248" Type="http://schemas.openxmlformats.org/officeDocument/2006/relationships/slide" Target="slides/slide246.xml"/><Relationship Id="rId247" Type="http://schemas.openxmlformats.org/officeDocument/2006/relationships/slide" Target="slides/slide245.xml"/><Relationship Id="rId246" Type="http://schemas.openxmlformats.org/officeDocument/2006/relationships/slide" Target="slides/slide244.xml"/><Relationship Id="rId245" Type="http://schemas.openxmlformats.org/officeDocument/2006/relationships/slide" Target="slides/slide243.xml"/><Relationship Id="rId244" Type="http://schemas.openxmlformats.org/officeDocument/2006/relationships/slide" Target="slides/slide242.xml"/><Relationship Id="rId243" Type="http://schemas.openxmlformats.org/officeDocument/2006/relationships/slide" Target="slides/slide241.xml"/><Relationship Id="rId242" Type="http://schemas.openxmlformats.org/officeDocument/2006/relationships/slide" Target="slides/slide240.xml"/><Relationship Id="rId241" Type="http://schemas.openxmlformats.org/officeDocument/2006/relationships/slide" Target="slides/slide239.xml"/><Relationship Id="rId240" Type="http://schemas.openxmlformats.org/officeDocument/2006/relationships/slide" Target="slides/slide238.xml"/><Relationship Id="rId24" Type="http://schemas.openxmlformats.org/officeDocument/2006/relationships/slide" Target="slides/slide22.xml"/><Relationship Id="rId239" Type="http://schemas.openxmlformats.org/officeDocument/2006/relationships/slide" Target="slides/slide237.xml"/><Relationship Id="rId238" Type="http://schemas.openxmlformats.org/officeDocument/2006/relationships/slide" Target="slides/slide236.xml"/><Relationship Id="rId237" Type="http://schemas.openxmlformats.org/officeDocument/2006/relationships/slide" Target="slides/slide235.xml"/><Relationship Id="rId236" Type="http://schemas.openxmlformats.org/officeDocument/2006/relationships/slide" Target="slides/slide234.xml"/><Relationship Id="rId235" Type="http://schemas.openxmlformats.org/officeDocument/2006/relationships/slide" Target="slides/slide233.xml"/><Relationship Id="rId234" Type="http://schemas.openxmlformats.org/officeDocument/2006/relationships/slide" Target="slides/slide232.xml"/><Relationship Id="rId233" Type="http://schemas.openxmlformats.org/officeDocument/2006/relationships/slide" Target="slides/slide231.xml"/><Relationship Id="rId232" Type="http://schemas.openxmlformats.org/officeDocument/2006/relationships/slide" Target="slides/slide230.xml"/><Relationship Id="rId231" Type="http://schemas.openxmlformats.org/officeDocument/2006/relationships/slide" Target="slides/slide229.xml"/><Relationship Id="rId230" Type="http://schemas.openxmlformats.org/officeDocument/2006/relationships/slide" Target="slides/slide228.xml"/><Relationship Id="rId23" Type="http://schemas.openxmlformats.org/officeDocument/2006/relationships/slide" Target="slides/slide21.xml"/><Relationship Id="rId229" Type="http://schemas.openxmlformats.org/officeDocument/2006/relationships/slide" Target="slides/slide227.xml"/><Relationship Id="rId228" Type="http://schemas.openxmlformats.org/officeDocument/2006/relationships/slide" Target="slides/slide226.xml"/><Relationship Id="rId227" Type="http://schemas.openxmlformats.org/officeDocument/2006/relationships/slide" Target="slides/slide225.xml"/><Relationship Id="rId226" Type="http://schemas.openxmlformats.org/officeDocument/2006/relationships/slide" Target="slides/slide224.xml"/><Relationship Id="rId225" Type="http://schemas.openxmlformats.org/officeDocument/2006/relationships/slide" Target="slides/slide223.xml"/><Relationship Id="rId224" Type="http://schemas.openxmlformats.org/officeDocument/2006/relationships/slide" Target="slides/slide222.xml"/><Relationship Id="rId223" Type="http://schemas.openxmlformats.org/officeDocument/2006/relationships/slide" Target="slides/slide221.xml"/><Relationship Id="rId222" Type="http://schemas.openxmlformats.org/officeDocument/2006/relationships/slide" Target="slides/slide220.xml"/><Relationship Id="rId221" Type="http://schemas.openxmlformats.org/officeDocument/2006/relationships/slide" Target="slides/slide219.xml"/><Relationship Id="rId220" Type="http://schemas.openxmlformats.org/officeDocument/2006/relationships/slide" Target="slides/slide218.xml"/><Relationship Id="rId22" Type="http://schemas.openxmlformats.org/officeDocument/2006/relationships/slide" Target="slides/slide20.xml"/><Relationship Id="rId219" Type="http://schemas.openxmlformats.org/officeDocument/2006/relationships/slide" Target="slides/slide217.xml"/><Relationship Id="rId218" Type="http://schemas.openxmlformats.org/officeDocument/2006/relationships/slide" Target="slides/slide216.xml"/><Relationship Id="rId217" Type="http://schemas.openxmlformats.org/officeDocument/2006/relationships/slide" Target="slides/slide215.xml"/><Relationship Id="rId216" Type="http://schemas.openxmlformats.org/officeDocument/2006/relationships/slide" Target="slides/slide214.xml"/><Relationship Id="rId215" Type="http://schemas.openxmlformats.org/officeDocument/2006/relationships/slide" Target="slides/slide213.xml"/><Relationship Id="rId214" Type="http://schemas.openxmlformats.org/officeDocument/2006/relationships/slide" Target="slides/slide212.xml"/><Relationship Id="rId213" Type="http://schemas.openxmlformats.org/officeDocument/2006/relationships/slide" Target="slides/slide211.xml"/><Relationship Id="rId212" Type="http://schemas.openxmlformats.org/officeDocument/2006/relationships/slide" Target="slides/slide210.xml"/><Relationship Id="rId211" Type="http://schemas.openxmlformats.org/officeDocument/2006/relationships/slide" Target="slides/slide209.xml"/><Relationship Id="rId210" Type="http://schemas.openxmlformats.org/officeDocument/2006/relationships/slide" Target="slides/slide208.xml"/><Relationship Id="rId21" Type="http://schemas.openxmlformats.org/officeDocument/2006/relationships/slide" Target="slides/slide19.xml"/><Relationship Id="rId209" Type="http://schemas.openxmlformats.org/officeDocument/2006/relationships/slide" Target="slides/slide207.xml"/><Relationship Id="rId208" Type="http://schemas.openxmlformats.org/officeDocument/2006/relationships/slide" Target="slides/slide206.xml"/><Relationship Id="rId207" Type="http://schemas.openxmlformats.org/officeDocument/2006/relationships/slide" Target="slides/slide205.xml"/><Relationship Id="rId206" Type="http://schemas.openxmlformats.org/officeDocument/2006/relationships/slide" Target="slides/slide204.xml"/><Relationship Id="rId205" Type="http://schemas.openxmlformats.org/officeDocument/2006/relationships/slide" Target="slides/slide203.xml"/><Relationship Id="rId204" Type="http://schemas.openxmlformats.org/officeDocument/2006/relationships/slide" Target="slides/slide202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30D0-8AA5-0D47-9615-2C3C981B784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8F9B9-2AA6-5847-96FE-0DCFF7864D9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4F725-3404-CA4E-8FA8-E6BB93A0F76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5879-02C4-1148-BF8A-2EB6959E5F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4F725-3404-CA4E-8FA8-E6BB93A0F764}" type="slidenum">
              <a:rPr lang="en-US" smtClean="0"/>
            </a:fld>
            <a:endParaRPr lang="en-US"/>
          </a:p>
        </p:txBody>
      </p:sp>
      <p:sp>
        <p:nvSpPr>
          <p:cNvPr id="8" name="Action Button: Home 7">
            <a:hlinkClick r:id="" action="ppaction://hlinkshowjump?jump=firstslide" highlightClick="1"/>
          </p:cNvPr>
          <p:cNvSpPr/>
          <p:nvPr userDrawn="1"/>
        </p:nvSpPr>
        <p:spPr>
          <a:xfrm>
            <a:off x="8542094" y="1"/>
            <a:ext cx="601909" cy="465163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/>
          <p:cNvSpPr txBox="1"/>
          <p:nvPr userDrawn="1"/>
        </p:nvSpPr>
        <p:spPr>
          <a:xfrm>
            <a:off x="0" y="5403278"/>
            <a:ext cx="6521063" cy="1710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 err="1" smtClean="0"/>
              <a:t>alleninstitute.org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057" y="5403278"/>
            <a:ext cx="254245" cy="2508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slide" Target="slide192.xml"/><Relationship Id="rId98" Type="http://schemas.openxmlformats.org/officeDocument/2006/relationships/slide" Target="slide92.xml"/><Relationship Id="rId97" Type="http://schemas.openxmlformats.org/officeDocument/2006/relationships/slide" Target="slide183.xml"/><Relationship Id="rId96" Type="http://schemas.openxmlformats.org/officeDocument/2006/relationships/slide" Target="slide182.xml"/><Relationship Id="rId95" Type="http://schemas.openxmlformats.org/officeDocument/2006/relationships/slide" Target="slide181.xml"/><Relationship Id="rId94" Type="http://schemas.openxmlformats.org/officeDocument/2006/relationships/slide" Target="slide100.xml"/><Relationship Id="rId93" Type="http://schemas.openxmlformats.org/officeDocument/2006/relationships/slide" Target="slide212.xml"/><Relationship Id="rId92" Type="http://schemas.openxmlformats.org/officeDocument/2006/relationships/slide" Target="slide211.xml"/><Relationship Id="rId91" Type="http://schemas.openxmlformats.org/officeDocument/2006/relationships/slide" Target="slide210.xml"/><Relationship Id="rId90" Type="http://schemas.openxmlformats.org/officeDocument/2006/relationships/slide" Target="slide209.xml"/><Relationship Id="rId9" Type="http://schemas.openxmlformats.org/officeDocument/2006/relationships/slide" Target="slide254.xml"/><Relationship Id="rId89" Type="http://schemas.openxmlformats.org/officeDocument/2006/relationships/slide" Target="slide191.xml"/><Relationship Id="rId88" Type="http://schemas.openxmlformats.org/officeDocument/2006/relationships/slide" Target="slide190.xml"/><Relationship Id="rId87" Type="http://schemas.openxmlformats.org/officeDocument/2006/relationships/slide" Target="slide189.xml"/><Relationship Id="rId86" Type="http://schemas.openxmlformats.org/officeDocument/2006/relationships/slide" Target="slide91.xml"/><Relationship Id="rId85" Type="http://schemas.openxmlformats.org/officeDocument/2006/relationships/slide" Target="slide180.xml"/><Relationship Id="rId84" Type="http://schemas.openxmlformats.org/officeDocument/2006/relationships/slide" Target="slide179.xml"/><Relationship Id="rId83" Type="http://schemas.openxmlformats.org/officeDocument/2006/relationships/slide" Target="slide178.xml"/><Relationship Id="rId82" Type="http://schemas.openxmlformats.org/officeDocument/2006/relationships/slide" Target="slide99.xml"/><Relationship Id="rId81" Type="http://schemas.openxmlformats.org/officeDocument/2006/relationships/slide" Target="slide283.xml"/><Relationship Id="rId80" Type="http://schemas.openxmlformats.org/officeDocument/2006/relationships/slide" Target="slide208.xml"/><Relationship Id="rId8" Type="http://schemas.openxmlformats.org/officeDocument/2006/relationships/slide" Target="slide253.xml"/><Relationship Id="rId79" Type="http://schemas.openxmlformats.org/officeDocument/2006/relationships/slide" Target="slide207.xml"/><Relationship Id="rId78" Type="http://schemas.openxmlformats.org/officeDocument/2006/relationships/slide" Target="slide206.xml"/><Relationship Id="rId77" Type="http://schemas.openxmlformats.org/officeDocument/2006/relationships/slide" Target="slide205.xml"/><Relationship Id="rId76" Type="http://schemas.openxmlformats.org/officeDocument/2006/relationships/slide" Target="slide188.xml"/><Relationship Id="rId75" Type="http://schemas.openxmlformats.org/officeDocument/2006/relationships/slide" Target="slide187.xml"/><Relationship Id="rId74" Type="http://schemas.openxmlformats.org/officeDocument/2006/relationships/slide" Target="slide186.xml"/><Relationship Id="rId73" Type="http://schemas.openxmlformats.org/officeDocument/2006/relationships/slide" Target="slide90.xml"/><Relationship Id="rId72" Type="http://schemas.openxmlformats.org/officeDocument/2006/relationships/slide" Target="slide177.xml"/><Relationship Id="rId71" Type="http://schemas.openxmlformats.org/officeDocument/2006/relationships/slide" Target="slide176.xml"/><Relationship Id="rId70" Type="http://schemas.openxmlformats.org/officeDocument/2006/relationships/slide" Target="slide175.xml"/><Relationship Id="rId7" Type="http://schemas.openxmlformats.org/officeDocument/2006/relationships/slide" Target="slide252.xml"/><Relationship Id="rId69" Type="http://schemas.openxmlformats.org/officeDocument/2006/relationships/slide" Target="slide98.xml"/><Relationship Id="rId68" Type="http://schemas.openxmlformats.org/officeDocument/2006/relationships/slide" Target="slide86.xml"/><Relationship Id="rId67" Type="http://schemas.openxmlformats.org/officeDocument/2006/relationships/slide" Target="slide204.xml"/><Relationship Id="rId66" Type="http://schemas.openxmlformats.org/officeDocument/2006/relationships/slide" Target="slide203.xml"/><Relationship Id="rId65" Type="http://schemas.openxmlformats.org/officeDocument/2006/relationships/slide" Target="slide202.xml"/><Relationship Id="rId64" Type="http://schemas.openxmlformats.org/officeDocument/2006/relationships/slide" Target="slide85.xml"/><Relationship Id="rId63" Type="http://schemas.openxmlformats.org/officeDocument/2006/relationships/slide" Target="slide89.xml"/><Relationship Id="rId62" Type="http://schemas.openxmlformats.org/officeDocument/2006/relationships/slide" Target="slide88.xml"/><Relationship Id="rId61" Type="http://schemas.openxmlformats.org/officeDocument/2006/relationships/slide" Target="slide87.xml"/><Relationship Id="rId60" Type="http://schemas.openxmlformats.org/officeDocument/2006/relationships/slide" Target="slide84.xml"/><Relationship Id="rId6" Type="http://schemas.openxmlformats.org/officeDocument/2006/relationships/slide" Target="slide281.xml"/><Relationship Id="rId59" Type="http://schemas.openxmlformats.org/officeDocument/2006/relationships/slide" Target="slide97.xml"/><Relationship Id="rId58" Type="http://schemas.openxmlformats.org/officeDocument/2006/relationships/slide" Target="slide96.xml"/><Relationship Id="rId57" Type="http://schemas.openxmlformats.org/officeDocument/2006/relationships/slide" Target="slide95.xml"/><Relationship Id="rId56" Type="http://schemas.openxmlformats.org/officeDocument/2006/relationships/slide" Target="slide83.xml"/><Relationship Id="rId55" Type="http://schemas.openxmlformats.org/officeDocument/2006/relationships/slide" Target="slide52.xml"/><Relationship Id="rId54" Type="http://schemas.openxmlformats.org/officeDocument/2006/relationships/slide" Target="slide172.xml"/><Relationship Id="rId53" Type="http://schemas.openxmlformats.org/officeDocument/2006/relationships/slide" Target="slide171.xml"/><Relationship Id="rId52" Type="http://schemas.openxmlformats.org/officeDocument/2006/relationships/slide" Target="slide170.xml"/><Relationship Id="rId51" Type="http://schemas.openxmlformats.org/officeDocument/2006/relationships/slide" Target="slide163.xml"/><Relationship Id="rId50" Type="http://schemas.openxmlformats.org/officeDocument/2006/relationships/slide" Target="slide19.xml"/><Relationship Id="rId5" Type="http://schemas.openxmlformats.org/officeDocument/2006/relationships/slide" Target="slide245.xml"/><Relationship Id="rId49" Type="http://schemas.openxmlformats.org/officeDocument/2006/relationships/slide" Target="slide18.xml"/><Relationship Id="rId48" Type="http://schemas.openxmlformats.org/officeDocument/2006/relationships/slide" Target="slide17.xml"/><Relationship Id="rId47" Type="http://schemas.openxmlformats.org/officeDocument/2006/relationships/slide" Target="slide16.xml"/><Relationship Id="rId46" Type="http://schemas.openxmlformats.org/officeDocument/2006/relationships/slide" Target="slide265.xml"/><Relationship Id="rId45" Type="http://schemas.openxmlformats.org/officeDocument/2006/relationships/slide" Target="slide50.xml"/><Relationship Id="rId44" Type="http://schemas.openxmlformats.org/officeDocument/2006/relationships/slide" Target="slide48.xml"/><Relationship Id="rId43" Type="http://schemas.openxmlformats.org/officeDocument/2006/relationships/slide" Target="slide169.xml"/><Relationship Id="rId42" Type="http://schemas.openxmlformats.org/officeDocument/2006/relationships/slide" Target="slide168.xml"/><Relationship Id="rId41" Type="http://schemas.openxmlformats.org/officeDocument/2006/relationships/slide" Target="slide167.xml"/><Relationship Id="rId40" Type="http://schemas.openxmlformats.org/officeDocument/2006/relationships/slide" Target="slide162.xml"/><Relationship Id="rId4" Type="http://schemas.openxmlformats.org/officeDocument/2006/relationships/slide" Target="slide244.xml"/><Relationship Id="rId39" Type="http://schemas.openxmlformats.org/officeDocument/2006/relationships/slide" Target="slide15.xml"/><Relationship Id="rId38" Type="http://schemas.openxmlformats.org/officeDocument/2006/relationships/slide" Target="slide14.xml"/><Relationship Id="rId37" Type="http://schemas.openxmlformats.org/officeDocument/2006/relationships/slide" Target="slide13.xml"/><Relationship Id="rId36" Type="http://schemas.openxmlformats.org/officeDocument/2006/relationships/slide" Target="slide12.xml"/><Relationship Id="rId35" Type="http://schemas.openxmlformats.org/officeDocument/2006/relationships/slide" Target="slide264.xml"/><Relationship Id="rId34" Type="http://schemas.openxmlformats.org/officeDocument/2006/relationships/slide" Target="slide45.xml"/><Relationship Id="rId33" Type="http://schemas.openxmlformats.org/officeDocument/2006/relationships/slide" Target="slide44.xml"/><Relationship Id="rId32" Type="http://schemas.openxmlformats.org/officeDocument/2006/relationships/slide" Target="slide166.xml"/><Relationship Id="rId31" Type="http://schemas.openxmlformats.org/officeDocument/2006/relationships/slide" Target="slide165.xml"/><Relationship Id="rId30" Type="http://schemas.openxmlformats.org/officeDocument/2006/relationships/slide" Target="slide164.xml"/><Relationship Id="rId3" Type="http://schemas.openxmlformats.org/officeDocument/2006/relationships/slide" Target="slide243.xml"/><Relationship Id="rId29" Type="http://schemas.openxmlformats.org/officeDocument/2006/relationships/slide" Target="slide161.xml"/><Relationship Id="rId28" Type="http://schemas.openxmlformats.org/officeDocument/2006/relationships/slide" Target="slide11.xml"/><Relationship Id="rId27" Type="http://schemas.openxmlformats.org/officeDocument/2006/relationships/slide" Target="slide10.xml"/><Relationship Id="rId26" Type="http://schemas.openxmlformats.org/officeDocument/2006/relationships/slide" Target="slide9.xml"/><Relationship Id="rId25" Type="http://schemas.openxmlformats.org/officeDocument/2006/relationships/slide" Target="slide8.xml"/><Relationship Id="rId24" Type="http://schemas.openxmlformats.org/officeDocument/2006/relationships/slide" Target="slide263.xml"/><Relationship Id="rId23" Type="http://schemas.openxmlformats.org/officeDocument/2006/relationships/slide" Target="slide80.xml"/><Relationship Id="rId22" Type="http://schemas.openxmlformats.org/officeDocument/2006/relationships/slide" Target="slide42.xml"/><Relationship Id="rId21" Type="http://schemas.openxmlformats.org/officeDocument/2006/relationships/slide" Target="slide41.xml"/><Relationship Id="rId202" Type="http://schemas.openxmlformats.org/officeDocument/2006/relationships/slideLayout" Target="../slideLayouts/slideLayout2.xml"/><Relationship Id="rId201" Type="http://schemas.openxmlformats.org/officeDocument/2006/relationships/image" Target="../media/image1.png"/><Relationship Id="rId200" Type="http://schemas.openxmlformats.org/officeDocument/2006/relationships/slide" Target="slide158.xml"/><Relationship Id="rId20" Type="http://schemas.openxmlformats.org/officeDocument/2006/relationships/slide" Target="slide40.xml"/><Relationship Id="rId2" Type="http://schemas.openxmlformats.org/officeDocument/2006/relationships/slide" Target="slide242.xml"/><Relationship Id="rId199" Type="http://schemas.openxmlformats.org/officeDocument/2006/relationships/slide" Target="slide157.xml"/><Relationship Id="rId198" Type="http://schemas.openxmlformats.org/officeDocument/2006/relationships/slide" Target="slide156.xml"/><Relationship Id="rId197" Type="http://schemas.openxmlformats.org/officeDocument/2006/relationships/slide" Target="slide149.xml"/><Relationship Id="rId196" Type="http://schemas.openxmlformats.org/officeDocument/2006/relationships/slide" Target="slide140.xml"/><Relationship Id="rId195" Type="http://schemas.openxmlformats.org/officeDocument/2006/relationships/slide" Target="slide139.xml"/><Relationship Id="rId194" Type="http://schemas.openxmlformats.org/officeDocument/2006/relationships/slide" Target="slide138.xml"/><Relationship Id="rId193" Type="http://schemas.openxmlformats.org/officeDocument/2006/relationships/slide" Target="slide131.xml"/><Relationship Id="rId192" Type="http://schemas.openxmlformats.org/officeDocument/2006/relationships/slide" Target="slide155.xml"/><Relationship Id="rId191" Type="http://schemas.openxmlformats.org/officeDocument/2006/relationships/slide" Target="slide154.xml"/><Relationship Id="rId190" Type="http://schemas.openxmlformats.org/officeDocument/2006/relationships/slide" Target="slide153.xml"/><Relationship Id="rId19" Type="http://schemas.openxmlformats.org/officeDocument/2006/relationships/slide" Target="slide79.xml"/><Relationship Id="rId189" Type="http://schemas.openxmlformats.org/officeDocument/2006/relationships/slide" Target="slide148.xml"/><Relationship Id="rId188" Type="http://schemas.openxmlformats.org/officeDocument/2006/relationships/slide" Target="slide137.xml"/><Relationship Id="rId187" Type="http://schemas.openxmlformats.org/officeDocument/2006/relationships/slide" Target="slide136.xml"/><Relationship Id="rId186" Type="http://schemas.openxmlformats.org/officeDocument/2006/relationships/slide" Target="slide135.xml"/><Relationship Id="rId185" Type="http://schemas.openxmlformats.org/officeDocument/2006/relationships/slide" Target="slide130.xml"/><Relationship Id="rId184" Type="http://schemas.openxmlformats.org/officeDocument/2006/relationships/slide" Target="slide152.xml"/><Relationship Id="rId183" Type="http://schemas.openxmlformats.org/officeDocument/2006/relationships/slide" Target="slide151.xml"/><Relationship Id="rId182" Type="http://schemas.openxmlformats.org/officeDocument/2006/relationships/slide" Target="slide150.xml"/><Relationship Id="rId181" Type="http://schemas.openxmlformats.org/officeDocument/2006/relationships/slide" Target="slide147.xml"/><Relationship Id="rId180" Type="http://schemas.openxmlformats.org/officeDocument/2006/relationships/slide" Target="slide134.xml"/><Relationship Id="rId18" Type="http://schemas.openxmlformats.org/officeDocument/2006/relationships/slide" Target="slide78.xml"/><Relationship Id="rId179" Type="http://schemas.openxmlformats.org/officeDocument/2006/relationships/slide" Target="slide133.xml"/><Relationship Id="rId178" Type="http://schemas.openxmlformats.org/officeDocument/2006/relationships/slide" Target="slide132.xml"/><Relationship Id="rId177" Type="http://schemas.openxmlformats.org/officeDocument/2006/relationships/slide" Target="slide199.xml"/><Relationship Id="rId176" Type="http://schemas.openxmlformats.org/officeDocument/2006/relationships/slide" Target="slide198.xml"/><Relationship Id="rId175" Type="http://schemas.openxmlformats.org/officeDocument/2006/relationships/slide" Target="slide197.xml"/><Relationship Id="rId174" Type="http://schemas.openxmlformats.org/officeDocument/2006/relationships/slide" Target="slide146.xml"/><Relationship Id="rId173" Type="http://schemas.openxmlformats.org/officeDocument/2006/relationships/slide" Target="slide145.xml"/><Relationship Id="rId172" Type="http://schemas.openxmlformats.org/officeDocument/2006/relationships/slide" Target="slide144.xml"/><Relationship Id="rId171" Type="http://schemas.openxmlformats.org/officeDocument/2006/relationships/slide" Target="slide143.xml"/><Relationship Id="rId170" Type="http://schemas.openxmlformats.org/officeDocument/2006/relationships/slide" Target="slide129.xml"/><Relationship Id="rId17" Type="http://schemas.openxmlformats.org/officeDocument/2006/relationships/slide" Target="slide77.xml"/><Relationship Id="rId169" Type="http://schemas.openxmlformats.org/officeDocument/2006/relationships/slide" Target="slide128.xml"/><Relationship Id="rId168" Type="http://schemas.openxmlformats.org/officeDocument/2006/relationships/slide" Target="slide127.xml"/><Relationship Id="rId167" Type="http://schemas.openxmlformats.org/officeDocument/2006/relationships/slide" Target="slide126.xml"/><Relationship Id="rId166" Type="http://schemas.openxmlformats.org/officeDocument/2006/relationships/slide" Target="slide125.xml"/><Relationship Id="rId165" Type="http://schemas.openxmlformats.org/officeDocument/2006/relationships/slide" Target="slide124.xml"/><Relationship Id="rId164" Type="http://schemas.openxmlformats.org/officeDocument/2006/relationships/slide" Target="slide121.xml"/><Relationship Id="rId163" Type="http://schemas.openxmlformats.org/officeDocument/2006/relationships/slide" Target="slide120.xml"/><Relationship Id="rId162" Type="http://schemas.openxmlformats.org/officeDocument/2006/relationships/slide" Target="slide119.xml"/><Relationship Id="rId161" Type="http://schemas.openxmlformats.org/officeDocument/2006/relationships/slide" Target="slide112.xml"/><Relationship Id="rId160" Type="http://schemas.openxmlformats.org/officeDocument/2006/relationships/slide" Target="slide37.xml"/><Relationship Id="rId16" Type="http://schemas.openxmlformats.org/officeDocument/2006/relationships/slide" Target="slide76.xml"/><Relationship Id="rId159" Type="http://schemas.openxmlformats.org/officeDocument/2006/relationships/slide" Target="slide36.xml"/><Relationship Id="rId158" Type="http://schemas.openxmlformats.org/officeDocument/2006/relationships/slide" Target="slide35.xml"/><Relationship Id="rId157" Type="http://schemas.openxmlformats.org/officeDocument/2006/relationships/slide" Target="slide34.xml"/><Relationship Id="rId156" Type="http://schemas.openxmlformats.org/officeDocument/2006/relationships/slide" Target="slide233.xml"/><Relationship Id="rId155" Type="http://schemas.openxmlformats.org/officeDocument/2006/relationships/slide" Target="slide232.xml"/><Relationship Id="rId154" Type="http://schemas.openxmlformats.org/officeDocument/2006/relationships/slide" Target="slide231.xml"/><Relationship Id="rId153" Type="http://schemas.openxmlformats.org/officeDocument/2006/relationships/slide" Target="slide230.xml"/><Relationship Id="rId152" Type="http://schemas.openxmlformats.org/officeDocument/2006/relationships/slide" Target="slide118.xml"/><Relationship Id="rId151" Type="http://schemas.openxmlformats.org/officeDocument/2006/relationships/slide" Target="slide117.xml"/><Relationship Id="rId150" Type="http://schemas.openxmlformats.org/officeDocument/2006/relationships/slide" Target="slide116.xml"/><Relationship Id="rId15" Type="http://schemas.openxmlformats.org/officeDocument/2006/relationships/slide" Target="slide7.xml"/><Relationship Id="rId149" Type="http://schemas.openxmlformats.org/officeDocument/2006/relationships/slide" Target="slide111.xml"/><Relationship Id="rId148" Type="http://schemas.openxmlformats.org/officeDocument/2006/relationships/slide" Target="slide33.xml"/><Relationship Id="rId147" Type="http://schemas.openxmlformats.org/officeDocument/2006/relationships/slide" Target="slide32.xml"/><Relationship Id="rId146" Type="http://schemas.openxmlformats.org/officeDocument/2006/relationships/slide" Target="slide31.xml"/><Relationship Id="rId145" Type="http://schemas.openxmlformats.org/officeDocument/2006/relationships/slide" Target="slide30.xml"/><Relationship Id="rId144" Type="http://schemas.openxmlformats.org/officeDocument/2006/relationships/slide" Target="slide229.xml"/><Relationship Id="rId143" Type="http://schemas.openxmlformats.org/officeDocument/2006/relationships/slide" Target="slide228.xml"/><Relationship Id="rId142" Type="http://schemas.openxmlformats.org/officeDocument/2006/relationships/slide" Target="slide227.xml"/><Relationship Id="rId141" Type="http://schemas.openxmlformats.org/officeDocument/2006/relationships/slide" Target="slide226.xml"/><Relationship Id="rId140" Type="http://schemas.openxmlformats.org/officeDocument/2006/relationships/slide" Target="slide68.xml"/><Relationship Id="rId14" Type="http://schemas.openxmlformats.org/officeDocument/2006/relationships/slide" Target="slide6.xml"/><Relationship Id="rId139" Type="http://schemas.openxmlformats.org/officeDocument/2006/relationships/slide" Target="slide66.xml"/><Relationship Id="rId138" Type="http://schemas.openxmlformats.org/officeDocument/2006/relationships/slide" Target="slide274.xml"/><Relationship Id="rId137" Type="http://schemas.openxmlformats.org/officeDocument/2006/relationships/slide" Target="slide115.xml"/><Relationship Id="rId136" Type="http://schemas.openxmlformats.org/officeDocument/2006/relationships/slide" Target="slide114.xml"/><Relationship Id="rId135" Type="http://schemas.openxmlformats.org/officeDocument/2006/relationships/slide" Target="slide113.xml"/><Relationship Id="rId134" Type="http://schemas.openxmlformats.org/officeDocument/2006/relationships/slide" Target="slide110.xml"/><Relationship Id="rId133" Type="http://schemas.openxmlformats.org/officeDocument/2006/relationships/slide" Target="slide29.xml"/><Relationship Id="rId132" Type="http://schemas.openxmlformats.org/officeDocument/2006/relationships/slide" Target="slide28.xml"/><Relationship Id="rId131" Type="http://schemas.openxmlformats.org/officeDocument/2006/relationships/slide" Target="slide27.xml"/><Relationship Id="rId130" Type="http://schemas.openxmlformats.org/officeDocument/2006/relationships/slide" Target="slide26.xml"/><Relationship Id="rId13" Type="http://schemas.openxmlformats.org/officeDocument/2006/relationships/slide" Target="slide5.xml"/><Relationship Id="rId129" Type="http://schemas.openxmlformats.org/officeDocument/2006/relationships/slide" Target="slide225.xml"/><Relationship Id="rId128" Type="http://schemas.openxmlformats.org/officeDocument/2006/relationships/slide" Target="slide224.xml"/><Relationship Id="rId127" Type="http://schemas.openxmlformats.org/officeDocument/2006/relationships/slide" Target="slide223.xml"/><Relationship Id="rId126" Type="http://schemas.openxmlformats.org/officeDocument/2006/relationships/slide" Target="slide222.xml"/><Relationship Id="rId125" Type="http://schemas.openxmlformats.org/officeDocument/2006/relationships/slide" Target="slide63.xml"/><Relationship Id="rId124" Type="http://schemas.openxmlformats.org/officeDocument/2006/relationships/slide" Target="slide62.xml"/><Relationship Id="rId123" Type="http://schemas.openxmlformats.org/officeDocument/2006/relationships/slide" Target="slide273.xml"/><Relationship Id="rId122" Type="http://schemas.openxmlformats.org/officeDocument/2006/relationships/slide" Target="slide109.xml"/><Relationship Id="rId121" Type="http://schemas.openxmlformats.org/officeDocument/2006/relationships/slide" Target="slide108.xml"/><Relationship Id="rId120" Type="http://schemas.openxmlformats.org/officeDocument/2006/relationships/slide" Target="slide107.xml"/><Relationship Id="rId12" Type="http://schemas.openxmlformats.org/officeDocument/2006/relationships/slide" Target="slide4.xml"/><Relationship Id="rId119" Type="http://schemas.openxmlformats.org/officeDocument/2006/relationships/slide" Target="slide106.xml"/><Relationship Id="rId118" Type="http://schemas.openxmlformats.org/officeDocument/2006/relationships/slide" Target="slide25.xml"/><Relationship Id="rId117" Type="http://schemas.openxmlformats.org/officeDocument/2006/relationships/slide" Target="slide24.xml"/><Relationship Id="rId116" Type="http://schemas.openxmlformats.org/officeDocument/2006/relationships/slide" Target="slide23.xml"/><Relationship Id="rId115" Type="http://schemas.openxmlformats.org/officeDocument/2006/relationships/slide" Target="slide22.xml"/><Relationship Id="rId114" Type="http://schemas.openxmlformats.org/officeDocument/2006/relationships/slide" Target="slide221.xml"/><Relationship Id="rId113" Type="http://schemas.openxmlformats.org/officeDocument/2006/relationships/slide" Target="slide220.xml"/><Relationship Id="rId112" Type="http://schemas.openxmlformats.org/officeDocument/2006/relationships/slide" Target="slide219.xml"/><Relationship Id="rId111" Type="http://schemas.openxmlformats.org/officeDocument/2006/relationships/slide" Target="slide103.xml"/><Relationship Id="rId110" Type="http://schemas.openxmlformats.org/officeDocument/2006/relationships/slide" Target="slide61.xml"/><Relationship Id="rId11" Type="http://schemas.openxmlformats.org/officeDocument/2006/relationships/slide" Target="slide262.xml"/><Relationship Id="rId109" Type="http://schemas.openxmlformats.org/officeDocument/2006/relationships/slide" Target="slide60.xml"/><Relationship Id="rId108" Type="http://schemas.openxmlformats.org/officeDocument/2006/relationships/slide" Target="slide59.xml"/><Relationship Id="rId107" Type="http://schemas.openxmlformats.org/officeDocument/2006/relationships/slide" Target="slide58.xml"/><Relationship Id="rId106" Type="http://schemas.openxmlformats.org/officeDocument/2006/relationships/slide" Target="slide272.xml"/><Relationship Id="rId105" Type="http://schemas.openxmlformats.org/officeDocument/2006/relationships/slide" Target="slide216.xml"/><Relationship Id="rId104" Type="http://schemas.openxmlformats.org/officeDocument/2006/relationships/slide" Target="slide215.xml"/><Relationship Id="rId103" Type="http://schemas.openxmlformats.org/officeDocument/2006/relationships/slide" Target="slide214.xml"/><Relationship Id="rId102" Type="http://schemas.openxmlformats.org/officeDocument/2006/relationships/slide" Target="slide213.xml"/><Relationship Id="rId101" Type="http://schemas.openxmlformats.org/officeDocument/2006/relationships/slide" Target="slide194.xml"/><Relationship Id="rId100" Type="http://schemas.openxmlformats.org/officeDocument/2006/relationships/slide" Target="slide193.xml"/><Relationship Id="rId10" Type="http://schemas.openxmlformats.org/officeDocument/2006/relationships/slide" Target="slide282.xml"/><Relationship Id="rId1" Type="http://schemas.openxmlformats.org/officeDocument/2006/relationships/slide" Target="slide2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rot="16200000">
            <a:off x="-1119643" y="2946938"/>
            <a:ext cx="303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Source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60491" y="84114"/>
            <a:ext cx="3639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Target</a:t>
            </a:r>
            <a:endParaRPr lang="en-US" sz="1400" i="1" dirty="0"/>
          </a:p>
        </p:txBody>
      </p:sp>
      <p:sp>
        <p:nvSpPr>
          <p:cNvPr id="2" name="Rectangle 1"/>
          <p:cNvSpPr/>
          <p:nvPr/>
        </p:nvSpPr>
        <p:spPr>
          <a:xfrm>
            <a:off x="8519809" y="-14305"/>
            <a:ext cx="636522" cy="5959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915" y="415228"/>
          <a:ext cx="8191929" cy="5084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41"/>
                <a:gridCol w="476581"/>
                <a:gridCol w="476581"/>
                <a:gridCol w="443875"/>
                <a:gridCol w="446300"/>
                <a:gridCol w="443875"/>
                <a:gridCol w="448722"/>
                <a:gridCol w="446290"/>
                <a:gridCol w="443875"/>
                <a:gridCol w="443875"/>
                <a:gridCol w="443875"/>
                <a:gridCol w="446290"/>
                <a:gridCol w="446290"/>
                <a:gridCol w="443875"/>
                <a:gridCol w="441084"/>
                <a:gridCol w="443875"/>
                <a:gridCol w="446290"/>
                <a:gridCol w="457335"/>
              </a:tblGrid>
              <a:tr h="359859"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i1 HTR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E2/3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i2/3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PV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i23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SST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i23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E4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PV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SST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E5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PV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SST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PV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SST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70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i1 HTR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" action="ppaction://hlinksldjump"/>
                        </a:rPr>
                        <a:t>0.656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" action="ppaction://hlinksldjump"/>
                        </a:rPr>
                        <a:t>0.356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" action="ppaction://hlinksldjump"/>
                        </a:rPr>
                        <a:t>0.093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" action="ppaction://hlinksldjump"/>
                        </a:rPr>
                        <a:t>0.068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" action="ppaction://hlinksldjump"/>
                        </a:rPr>
                        <a:t>0.464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" action="ppaction://hlinksldjump"/>
                        </a:rPr>
                        <a:t>0.148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" action="ppaction://hlinksldjump"/>
                        </a:rPr>
                        <a:t>0.148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" action="ppaction://hlinksldjump"/>
                        </a:rPr>
                        <a:t>0.148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70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fr-F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E2/3</a:t>
                      </a:r>
                      <a:endParaRPr lang="fr-F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" action="ppaction://hlinksldjump"/>
                        </a:rPr>
                        <a:t>0.160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" action="ppaction://hlinksldjump"/>
                        </a:rPr>
                        <a:t>0.395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" action="ppaction://hlinksldjump"/>
                        </a:rPr>
                        <a:t>0.182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" action="ppaction://hlinksldjump"/>
                        </a:rPr>
                        <a:t>0.105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" action="ppaction://hlinksldjump"/>
                        </a:rPr>
                        <a:t>0.016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" action="ppaction://hlinksldjump"/>
                        </a:rPr>
                        <a:t>0.083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" action="ppaction://hlinksldjump"/>
                        </a:rPr>
                        <a:t>0.083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" action="ppaction://hlinksldjump"/>
                        </a:rPr>
                        <a:t>0.083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0" action="ppaction://hlinksldjump"/>
                        </a:rPr>
                        <a:t>0.083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1" action="ppaction://hlinksldjump"/>
                        </a:rPr>
                        <a:t>0.081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2" action="ppaction://hlinksldjump"/>
                        </a:rPr>
                        <a:t>0.102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3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i23PV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4" action="ppaction://hlinksldjump"/>
                        </a:rPr>
                        <a:t>0.024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5" action="ppaction://hlinksldjump"/>
                        </a:rPr>
                        <a:t>0.411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6" action="ppaction://hlinksldjump"/>
                        </a:rPr>
                        <a:t>0.451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7" action="ppaction://hlinksldjump"/>
                        </a:rPr>
                        <a:t>0.03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8" action="ppaction://hlinksldjump"/>
                        </a:rPr>
                        <a:t>0.22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9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0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1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2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3" action="ppaction://hlinksldjump"/>
                        </a:rPr>
                        <a:t>0.070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4" action="ppaction://hlinksldjump"/>
                        </a:rPr>
                        <a:t>0.073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i23SST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5" action="ppaction://hlinksldjump"/>
                        </a:rPr>
                        <a:t>0.279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6" action="ppaction://hlinksldjump"/>
                        </a:rPr>
                        <a:t>0.424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7" action="ppaction://hlinksldjump"/>
                        </a:rPr>
                        <a:t>0.857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8" action="ppaction://hlinksldjump"/>
                        </a:rPr>
                        <a:t>0.082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39" action="ppaction://hlinksldjump"/>
                        </a:rPr>
                        <a:t>0.77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0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1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2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3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4" action="ppaction://hlinksldjump"/>
                        </a:rPr>
                        <a:t>0.021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5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</a:rPr>
                        <a:t>i23HTR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6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7" action="ppaction://hlinksldjump"/>
                        </a:rPr>
                        <a:t>0.087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8" action="ppaction://hlinksldjump"/>
                        </a:rPr>
                        <a:t>0.02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49" action="ppaction://hlinksldjump"/>
                        </a:rPr>
                        <a:t>0.625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0" action="ppaction://hlinksldjump"/>
                        </a:rPr>
                        <a:t>0.028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1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2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3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4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5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E4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6" action="ppaction://hlinksldjump"/>
                        </a:rPr>
                        <a:t>0.140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7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8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59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0" action="ppaction://hlinksldjump"/>
                        </a:rPr>
                        <a:t>0.243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1" action="ppaction://hlinksldjump"/>
                        </a:rPr>
                        <a:t>0.430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2" action="ppaction://hlinksldjump"/>
                        </a:rPr>
                        <a:t>0.571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3" action="ppaction://hlinksldjump"/>
                        </a:rPr>
                        <a:t>0.571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4" action="ppaction://hlinksldjump"/>
                        </a:rPr>
                        <a:t>0.104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5" action="ppaction://hlinksldjump"/>
                        </a:rPr>
                        <a:t>0.101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6" action="ppaction://hlinksldjump"/>
                        </a:rPr>
                        <a:t>0.128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7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8" action="ppaction://hlinksldjump"/>
                        </a:rPr>
                        <a:t>0.032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i4PV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69" action="ppaction://hlinksldjump"/>
                        </a:rPr>
                        <a:t>0.250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0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1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2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3" action="ppaction://hlinksldjump"/>
                        </a:rPr>
                        <a:t>0.437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4" action="ppaction://hlinksldjump"/>
                        </a:rPr>
                        <a:t>0.451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5" action="ppaction://hlinksldjump"/>
                        </a:rPr>
                        <a:t>0.03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6" action="ppaction://hlinksldjump"/>
                        </a:rPr>
                        <a:t>0.22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7" action="ppaction://hlinksldjump"/>
                        </a:rPr>
                        <a:t>0.088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8" action="ppaction://hlinksldjump"/>
                        </a:rPr>
                        <a:t>0.091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79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0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i4SST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1" action="ppaction://hlinksldjump"/>
                        </a:rPr>
                        <a:t>0.241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2" action="ppaction://hlinksldjump"/>
                        </a:rPr>
                        <a:t>0.250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3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4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5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6" action="ppaction://hlinksldjump"/>
                        </a:rPr>
                        <a:t>0.351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7" action="ppaction://hlinksldjump"/>
                        </a:rPr>
                        <a:t>0.857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8" action="ppaction://hlinksldjump"/>
                        </a:rPr>
                        <a:t>0.082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89" action="ppaction://hlinksldjump"/>
                        </a:rPr>
                        <a:t>0.77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0" action="ppaction://hlinksldjump"/>
                        </a:rPr>
                        <a:t>0.026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1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2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3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i4HTR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4" action="ppaction://hlinksldjump"/>
                        </a:rPr>
                        <a:t>0.250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5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6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7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8" action="ppaction://hlinksldjump"/>
                        </a:rPr>
                        <a:t>0.351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99" action="ppaction://hlinksldjump"/>
                        </a:rPr>
                        <a:t>0.02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0" action="ppaction://hlinksldjump"/>
                        </a:rPr>
                        <a:t>0.625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1" action="ppaction://hlinksldjump"/>
                        </a:rPr>
                        <a:t>0.028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2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3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4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5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6" action="ppaction://hlinksldjump"/>
                        </a:rPr>
                        <a:t>0.017</a:t>
                      </a:r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7" action="ppaction://hlinksldjump"/>
                        </a:rPr>
                        <a:t>0.021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8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09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0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1" action="ppaction://hlinksldjump"/>
                        </a:rPr>
                        <a:t>0.007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2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3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4" action="ppaction://hlinksldjump"/>
                        </a:rPr>
                        <a:t>0.05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5" action="ppaction://hlinksldjump"/>
                        </a:rPr>
                        <a:t>0.116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6" action="ppaction://hlinksldjump"/>
                        </a:rPr>
                        <a:t>0.083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7" action="ppaction://hlinksldjump"/>
                        </a:rPr>
                        <a:t>0.063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8" action="ppaction://hlinksldjump"/>
                        </a:rPr>
                        <a:t>0.105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19" action="ppaction://hlinksldjump"/>
                        </a:rPr>
                        <a:t>0.047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0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1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2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i5PV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0000"/>
                          </a:solidFill>
                          <a:hlinkClick r:id="rId123" action="ppaction://hlinksldjump"/>
                        </a:rPr>
                        <a:t>0.00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4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5" action="ppaction://hlinksldjump"/>
                        </a:rPr>
                        <a:t>0.102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6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7" action="ppaction://hlinksldjump"/>
                        </a:rPr>
                        <a:t>0.034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8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29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0" action="ppaction://hlinksldjump"/>
                        </a:rPr>
                        <a:t>0.455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1" action="ppaction://hlinksldjump"/>
                        </a:rPr>
                        <a:t>0.361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2" action="ppaction://hlinksldjump"/>
                        </a:rPr>
                        <a:t>0.03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3" action="ppaction://hlinksldjump"/>
                        </a:rPr>
                        <a:t>0.22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4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5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6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7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i5SST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0000"/>
                          </a:solidFill>
                          <a:hlinkClick r:id="rId138" action="ppaction://hlinksldjump"/>
                        </a:rPr>
                        <a:t>0.203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39" action="ppaction://hlinksldjump"/>
                        </a:rPr>
                        <a:t>0.169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0" action="ppaction://hlinksldjump"/>
                        </a:rPr>
                        <a:t>0.017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1" action="ppaction://hlinksldjump"/>
                        </a:rPr>
                        <a:t>0.056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2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3" action="ppaction://hlinksldjump"/>
                        </a:rPr>
                        <a:t>0.006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4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5" action="ppaction://hlinksldjump"/>
                        </a:rPr>
                        <a:t>0.317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6" action="ppaction://hlinksldjump"/>
                        </a:rPr>
                        <a:t>0.857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7" action="ppaction://hlinksldjump"/>
                        </a:rPr>
                        <a:t>0.04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8" action="ppaction://hlinksldjump"/>
                        </a:rPr>
                        <a:t>0.77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49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0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1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2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707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i5HTR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3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4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5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6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7" action="ppaction://hlinksldjump"/>
                        </a:rPr>
                        <a:t>0.125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8" action="ppaction://hlinksldjump"/>
                        </a:rPr>
                        <a:t>0.02</a:t>
                      </a:r>
                      <a:endParaRPr lang="en-US" sz="900" dirty="0"/>
                    </a:p>
                  </a:txBody>
                  <a:tcPr marL="12700" marR="12700" marT="10583" marB="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59" action="ppaction://hlinksldjump"/>
                        </a:rPr>
                        <a:t>0.625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0" action="ppaction://hlinksldjump"/>
                        </a:rPr>
                        <a:t>0.02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1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2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3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4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5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6" action="ppaction://hlinksldjump"/>
                        </a:rPr>
                        <a:t>0.00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7" action="ppaction://hlinksldjump"/>
                        </a:rPr>
                        <a:t>0.012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8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69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0" action="ppaction://hlinksldjump"/>
                        </a:rPr>
                        <a:t>0.010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1" action="ppaction://hlinksldjump"/>
                        </a:rPr>
                        <a:t>0.026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2" action="ppaction://hlinksldjump"/>
                        </a:rPr>
                        <a:t>0.145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3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4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i6PV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5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6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7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8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79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0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1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2" action="ppaction://hlinksldjump"/>
                        </a:rPr>
                        <a:t>0.080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3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4" action="ppaction://hlinksldjump"/>
                        </a:rPr>
                        <a:t>0.080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8224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i6SST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5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6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7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8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89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0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1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2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232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i6HTR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3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4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5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6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7" action="ppaction://hlinksldjump"/>
                        </a:rPr>
                        <a:t>0.100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8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199" action="ppaction://hlinksldjump"/>
                        </a:rPr>
                        <a:t>0.050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hlinkClick r:id="rId200" action="ppaction://hlinksldjump"/>
                        </a:rPr>
                        <a:t>0.030</a:t>
                      </a:r>
                      <a:endParaRPr lang="en-US" sz="900" dirty="0"/>
                    </a:p>
                  </a:txBody>
                  <a:tcPr marT="38100" marB="38100" anchor="ctr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0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057" y="5403278"/>
            <a:ext cx="254245" cy="250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i2/3PV i2/3SST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PVSST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0.03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i4HTR</a:t>
            </a:r>
            <a:r>
              <a:rPr lang="en-US" dirty="0" smtClean="0">
                <a:sym typeface="Wingdings" panose="05000000000000000000"/>
              </a:rPr>
              <a:t>E2/3: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inhibitory neurons was the only classification reported and hence using the same probability for all i4E2/3: 6/</a:t>
            </a:r>
            <a:r>
              <a:rPr lang="en-US" dirty="0" smtClean="0">
                <a:sym typeface="Wingdings" panose="05000000000000000000"/>
              </a:rPr>
              <a:t>12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Since this measurement contained very few cells and by checking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and also the ratios of i2/3 E2/3, we felt this value may be too high and hence divided by two: 0.250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L5A and L5B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(2 + 1) / (275 + 137) = 3/412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L5A and L5B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(5 + 7) / (158 + 100) = 12/258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i6PV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2015], most of the values for this block were decided by approximation of Figure 7B from this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</a:t>
            </a:r>
            <a:r>
              <a:rPr lang="en-US" dirty="0">
                <a:sym typeface="Wingdings" panose="05000000000000000000"/>
              </a:rPr>
              <a:t>/3PV  i2/</a:t>
            </a:r>
            <a:r>
              <a:rPr lang="en-US" dirty="0" smtClean="0">
                <a:sym typeface="Wingdings" panose="05000000000000000000"/>
              </a:rPr>
              <a:t>3HTR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PVVip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0.22</a:t>
            </a:r>
            <a:endParaRPr lang="en-US" dirty="0">
              <a:sym typeface="Wingdings" panose="05000000000000000000"/>
            </a:endParaRPr>
          </a:p>
          <a:p>
            <a:pPr lvl="1"/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i5PV </a:t>
            </a:r>
            <a:r>
              <a:rPr lang="en-US" dirty="0" smtClean="0">
                <a:sym typeface="Wingdings" panose="05000000000000000000"/>
              </a:rPr>
              <a:t> E</a:t>
            </a:r>
            <a:r>
              <a:rPr lang="en-US" dirty="0" smtClean="0"/>
              <a:t>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i5SST </a:t>
            </a:r>
            <a:r>
              <a:rPr lang="en-US" dirty="0" smtClean="0">
                <a:sym typeface="Wingdings" panose="05000000000000000000"/>
              </a:rPr>
              <a:t>E6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i5HTR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12/12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calculation: 27/80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MC, BTC and BC: (19 + 4 + 4) / (49 + 12 + 19) = 27/80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39/92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i5HTR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E2/3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L2 and L3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(0 + 0) / (50 + 64) = 0/114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: 0/94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L5A and L5B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(1 + 2) / (160+ 100) = </a:t>
            </a:r>
            <a:r>
              <a:rPr lang="en-US" dirty="0"/>
              <a:t>3</a:t>
            </a:r>
            <a:r>
              <a:rPr lang="en-US" dirty="0" smtClean="0"/>
              <a:t>/260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i5PV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2015], most of the values for this block were decided by approximation of Figure 7B from this paper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i2/3PV:</a:t>
            </a:r>
            <a:br>
              <a:rPr lang="en-US" dirty="0">
                <a:sym typeface="Wingdings" panose="0500000000000000000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12/14</a:t>
            </a:r>
            <a:endParaRPr lang="en-US" dirty="0">
              <a:sym typeface="Wingdings" panose="05000000000000000000"/>
            </a:endParaRPr>
          </a:p>
          <a:p>
            <a:pPr lvl="1"/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i6HTR </a:t>
            </a:r>
            <a:r>
              <a:rPr lang="en-US" dirty="0" smtClean="0">
                <a:sym typeface="Wingdings" panose="05000000000000000000"/>
              </a:rPr>
              <a:t> 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SSTSST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calculation: 16/111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MC, BTC and BC: (0 + 4 + 1 + 4 + 0 + 0 + 3 + 0 + 1) / (63 + 10 + 9 + 10 + 2 + 2 + 9 + 2 + 4) = 13/111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0.082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i5HTR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2015], most of the values for this block were decided by approximation of Figure 7B from this paper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: 15/532</a:t>
            </a:r>
            <a:endParaRPr lang="en-US" dirty="0" smtClean="0"/>
          </a:p>
          <a:p>
            <a:r>
              <a:rPr lang="en-US" dirty="0" smtClean="0"/>
              <a:t>From [</a:t>
            </a:r>
            <a:r>
              <a:rPr lang="en-US" dirty="0" err="1" smtClean="0"/>
              <a:t>Beierlein</a:t>
            </a:r>
            <a:r>
              <a:rPr lang="en-US" dirty="0" smtClean="0"/>
              <a:t> &amp; Connors, 2002] in pp. 1929, it is reported in the text: 4/204</a:t>
            </a:r>
            <a:endParaRPr lang="en-US" dirty="0" smtClean="0"/>
          </a:p>
          <a:p>
            <a:r>
              <a:rPr lang="en-US" dirty="0" smtClean="0"/>
              <a:t>These two values are also very close to [Mercer </a:t>
            </a:r>
            <a:r>
              <a:rPr lang="en-US" i="1" dirty="0" smtClean="0"/>
              <a:t>et. al</a:t>
            </a:r>
            <a:r>
              <a:rPr lang="en-US" dirty="0" smtClean="0"/>
              <a:t>, 2005] in pp. 1487 but did not give raw numbers and only ratios (1/30 for CC like and 1/75 for CT like). Without raw numbers and since very close to other reports, only used other studies.</a:t>
            </a:r>
            <a:endParaRPr lang="en-US" dirty="0" smtClean="0"/>
          </a:p>
          <a:p>
            <a:r>
              <a:rPr lang="en-US" dirty="0" smtClean="0"/>
              <a:t> Combining these references: 19/736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i6PV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</a:t>
            </a:r>
            <a:r>
              <a:rPr lang="en-US" dirty="0"/>
              <a:t>[</a:t>
            </a:r>
            <a:r>
              <a:rPr lang="en-US" dirty="0" err="1"/>
              <a:t>Beierlein</a:t>
            </a:r>
            <a:r>
              <a:rPr lang="en-US" dirty="0"/>
              <a:t> &amp; Connors, 2002] in pp. 1929, it is reported in the text: 4</a:t>
            </a:r>
            <a:r>
              <a:rPr lang="en-US" dirty="0" smtClean="0"/>
              <a:t>/41</a:t>
            </a:r>
            <a:endParaRPr lang="en-US" dirty="0" smtClean="0"/>
          </a:p>
          <a:p>
            <a:r>
              <a:rPr lang="en-US" dirty="0" smtClean="0"/>
              <a:t>From [Mercer </a:t>
            </a:r>
            <a:r>
              <a:rPr lang="en-US" i="1" dirty="0" smtClean="0"/>
              <a:t>et. al</a:t>
            </a:r>
            <a:r>
              <a:rPr lang="en-US" dirty="0" smtClean="0"/>
              <a:t>, 2005] in pp. 1495, it is reported in the text: 5/21</a:t>
            </a:r>
            <a:endParaRPr lang="en-US" dirty="0" smtClean="0"/>
          </a:p>
          <a:p>
            <a:pPr lvl="1"/>
            <a:r>
              <a:rPr lang="en-US" dirty="0" smtClean="0"/>
              <a:t>Results were also reported from [West </a:t>
            </a:r>
            <a:r>
              <a:rPr lang="en-US" i="1" dirty="0" smtClean="0"/>
              <a:t>et. al</a:t>
            </a:r>
            <a:r>
              <a:rPr lang="en-US" dirty="0" smtClean="0"/>
              <a:t>, 2006] with the exact same numbers and the same lab and authors. Thus either reference is good.</a:t>
            </a:r>
            <a:endParaRPr lang="en-US" dirty="0" smtClean="0"/>
          </a:p>
          <a:p>
            <a:r>
              <a:rPr lang="en-US" dirty="0" smtClean="0"/>
              <a:t>Combining these references: 9/62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was decided on a combination 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and [Jiang </a:t>
            </a:r>
            <a:r>
              <a:rPr lang="en-US" i="1" dirty="0" smtClean="0"/>
              <a:t>et. al</a:t>
            </a:r>
            <a:r>
              <a:rPr lang="en-US" dirty="0" smtClean="0"/>
              <a:t>, 2015]</a:t>
            </a:r>
            <a:endParaRPr lang="en-US" dirty="0" smtClean="0"/>
          </a:p>
          <a:p>
            <a:pPr lvl="1"/>
            <a:r>
              <a:rPr lang="en-US" dirty="0" smtClean="0"/>
              <a:t>From Jiang </a:t>
            </a:r>
            <a:r>
              <a:rPr lang="en-US" i="1" dirty="0" smtClean="0"/>
              <a:t>et. al</a:t>
            </a:r>
            <a:r>
              <a:rPr lang="en-US" dirty="0"/>
              <a:t> </a:t>
            </a:r>
            <a:r>
              <a:rPr lang="en-US" dirty="0" smtClean="0"/>
              <a:t>in Table S5 we note that BC, MC, and BTC can be SST-positive cells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in Figure 7B, we note the connection probabilities for those three cell-types are nearly identical and hence can just approximate the final value</a:t>
            </a:r>
            <a:endParaRPr lang="en-US" dirty="0" smtClean="0"/>
          </a:p>
          <a:p>
            <a:pPr lvl="1"/>
            <a:r>
              <a:rPr lang="en-US" dirty="0" smtClean="0"/>
              <a:t>The estimate is 0.100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E6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was decided on a combination 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and [Jiang </a:t>
            </a:r>
            <a:r>
              <a:rPr lang="en-US" i="1" dirty="0" smtClean="0"/>
              <a:t>et. al</a:t>
            </a:r>
            <a:r>
              <a:rPr lang="en-US" dirty="0" smtClean="0"/>
              <a:t>, 2015]</a:t>
            </a:r>
            <a:endParaRPr lang="en-US" dirty="0" smtClean="0"/>
          </a:p>
          <a:p>
            <a:pPr lvl="1"/>
            <a:r>
              <a:rPr lang="en-US" dirty="0" smtClean="0"/>
              <a:t>From Jiang </a:t>
            </a:r>
            <a:r>
              <a:rPr lang="en-US" i="1" dirty="0" smtClean="0"/>
              <a:t>et. al</a:t>
            </a:r>
            <a:r>
              <a:rPr lang="en-US" dirty="0"/>
              <a:t> </a:t>
            </a:r>
            <a:r>
              <a:rPr lang="en-US" dirty="0" smtClean="0"/>
              <a:t>in Table S5 we note that BTC is the inhibitory type that can be VIP-positive cells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in Figure 7B, we note the connection probabilities hence can approximate the final value</a:t>
            </a:r>
            <a:endParaRPr lang="en-US" dirty="0" smtClean="0"/>
          </a:p>
          <a:p>
            <a:pPr lvl="1"/>
            <a:r>
              <a:rPr lang="en-US" dirty="0" smtClean="0"/>
              <a:t>The estimate is 0.100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</a:t>
            </a:r>
            <a:r>
              <a:rPr lang="en-US" dirty="0" smtClean="0"/>
              <a:t>BC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ChC</a:t>
            </a:r>
            <a:r>
              <a:rPr lang="en-US" dirty="0" smtClean="0"/>
              <a:t> (very low) can </a:t>
            </a:r>
            <a:r>
              <a:rPr lang="en-US" dirty="0"/>
              <a:t>be </a:t>
            </a:r>
            <a:r>
              <a:rPr lang="en-US" dirty="0" smtClean="0"/>
              <a:t>PV-</a:t>
            </a:r>
            <a:r>
              <a:rPr lang="en-US" dirty="0"/>
              <a:t>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</a:t>
            </a:r>
            <a:r>
              <a:rPr lang="en-US" dirty="0" smtClean="0"/>
              <a:t>approximate the cell connection probability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estimate is 0.100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was decided on a combination 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and [Jiang </a:t>
            </a:r>
            <a:r>
              <a:rPr lang="en-US" i="1" dirty="0" smtClean="0"/>
              <a:t>et. al</a:t>
            </a:r>
            <a:r>
              <a:rPr lang="en-US" dirty="0" smtClean="0"/>
              <a:t>, 2015]</a:t>
            </a:r>
            <a:endParaRPr lang="en-US" dirty="0" smtClean="0"/>
          </a:p>
          <a:p>
            <a:pPr lvl="1"/>
            <a:r>
              <a:rPr lang="en-US" dirty="0" smtClean="0"/>
              <a:t>From Jiang </a:t>
            </a:r>
            <a:r>
              <a:rPr lang="en-US" i="1" dirty="0" smtClean="0"/>
              <a:t>et. al</a:t>
            </a:r>
            <a:r>
              <a:rPr lang="en-US" dirty="0"/>
              <a:t> </a:t>
            </a:r>
            <a:r>
              <a:rPr lang="en-US" dirty="0" smtClean="0"/>
              <a:t>in Table S5 we note that BC, MC </a:t>
            </a:r>
            <a:r>
              <a:rPr lang="en-US" dirty="0"/>
              <a:t>(majority)</a:t>
            </a:r>
            <a:r>
              <a:rPr lang="en-US" dirty="0" smtClean="0"/>
              <a:t>, and BTC can be SST-positive cells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in Figure 7B, we note the connection probabilities for those three cell-types are nearly identical with excitatory cell types and hence can just approximate the final value</a:t>
            </a:r>
            <a:endParaRPr lang="en-US" dirty="0" smtClean="0"/>
          </a:p>
          <a:p>
            <a:pPr lvl="1"/>
            <a:r>
              <a:rPr lang="en-US" dirty="0" smtClean="0"/>
              <a:t>The estimate is 0.100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i6HTR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was decided on a combination 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and [Jiang </a:t>
            </a:r>
            <a:r>
              <a:rPr lang="en-US" i="1" dirty="0" smtClean="0"/>
              <a:t>et. al</a:t>
            </a:r>
            <a:r>
              <a:rPr lang="en-US" dirty="0" smtClean="0"/>
              <a:t>, 2015]</a:t>
            </a:r>
            <a:endParaRPr lang="en-US" dirty="0" smtClean="0"/>
          </a:p>
          <a:p>
            <a:pPr lvl="1"/>
            <a:r>
              <a:rPr lang="en-US" dirty="0" smtClean="0"/>
              <a:t>From Jiang </a:t>
            </a:r>
            <a:r>
              <a:rPr lang="en-US" i="1" dirty="0" smtClean="0"/>
              <a:t>et. al</a:t>
            </a:r>
            <a:r>
              <a:rPr lang="en-US" dirty="0"/>
              <a:t> </a:t>
            </a:r>
            <a:r>
              <a:rPr lang="en-US" dirty="0" smtClean="0"/>
              <a:t>in Table S5 we note that BTC is the inhibitory type that can be VIP-positive cells</a:t>
            </a:r>
            <a:endParaRPr lang="en-US" dirty="0" smtClean="0"/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in Figure 7B, we note the connection probabilities hence can approximate the final value</a:t>
            </a:r>
            <a:endParaRPr lang="en-US" dirty="0" smtClean="0"/>
          </a:p>
          <a:p>
            <a:pPr lvl="1"/>
            <a:r>
              <a:rPr lang="en-US" dirty="0" smtClean="0"/>
              <a:t>The estimate is 0.100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i2/3HTR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SSTVip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0.77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 and </a:t>
            </a:r>
            <a:r>
              <a:rPr lang="en-US" dirty="0" err="1"/>
              <a:t>ChC</a:t>
            </a:r>
            <a:r>
              <a:rPr lang="en-US" dirty="0"/>
              <a:t> (very low) can be PV-positive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</a:t>
            </a:r>
            <a:r>
              <a:rPr lang="en-US" dirty="0" smtClean="0"/>
              <a:t>0.080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 and </a:t>
            </a:r>
            <a:r>
              <a:rPr lang="en-US" dirty="0" err="1"/>
              <a:t>ChC</a:t>
            </a:r>
            <a:r>
              <a:rPr lang="en-US" dirty="0"/>
              <a:t> (very low) can be PV-positive </a:t>
            </a:r>
            <a:r>
              <a:rPr lang="en-US" dirty="0" smtClean="0"/>
              <a:t>cells</a:t>
            </a:r>
            <a:endParaRPr lang="en-US" dirty="0" smtClean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BC, </a:t>
            </a:r>
            <a:r>
              <a:rPr lang="en-US" dirty="0" smtClean="0"/>
              <a:t>MC (</a:t>
            </a:r>
            <a:r>
              <a:rPr lang="en-US" dirty="0"/>
              <a:t>majority)</a:t>
            </a:r>
            <a:r>
              <a:rPr lang="en-US" dirty="0" smtClean="0"/>
              <a:t>, </a:t>
            </a:r>
            <a:r>
              <a:rPr lang="en-US" dirty="0"/>
              <a:t>and BTC can be SST-positive </a:t>
            </a:r>
            <a:r>
              <a:rPr lang="en-US" dirty="0" smtClean="0"/>
              <a:t>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0.100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 and </a:t>
            </a:r>
            <a:r>
              <a:rPr lang="en-US" dirty="0" err="1"/>
              <a:t>ChC</a:t>
            </a:r>
            <a:r>
              <a:rPr lang="en-US" dirty="0"/>
              <a:t> (very low) can be PV-positive </a:t>
            </a:r>
            <a:r>
              <a:rPr lang="en-US" dirty="0" smtClean="0"/>
              <a:t>cells</a:t>
            </a:r>
            <a:endParaRPr lang="en-US" dirty="0" smtClean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BTC is the inhibitory type that can be VIP-positive </a:t>
            </a:r>
            <a:r>
              <a:rPr lang="en-US" dirty="0" smtClean="0"/>
              <a:t>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</a:t>
            </a:r>
            <a:r>
              <a:rPr lang="en-US" dirty="0" smtClean="0"/>
              <a:t>0.080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 and </a:t>
            </a:r>
            <a:r>
              <a:rPr lang="en-US" dirty="0" err="1"/>
              <a:t>ChC</a:t>
            </a:r>
            <a:r>
              <a:rPr lang="en-US" dirty="0"/>
              <a:t> (very low) can be PV-positive cells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BC, </a:t>
            </a:r>
            <a:r>
              <a:rPr lang="en-US" dirty="0" smtClean="0"/>
              <a:t>MC</a:t>
            </a:r>
            <a:r>
              <a:rPr lang="en-US" dirty="0"/>
              <a:t>(majority)</a:t>
            </a:r>
            <a:r>
              <a:rPr lang="en-US" dirty="0" smtClean="0"/>
              <a:t>, </a:t>
            </a:r>
            <a:r>
              <a:rPr lang="en-US" dirty="0"/>
              <a:t>and BTC can be SST-positive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</a:t>
            </a:r>
            <a:r>
              <a:rPr lang="en-US" dirty="0" smtClean="0"/>
              <a:t>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Jiang </a:t>
            </a:r>
            <a:r>
              <a:rPr lang="en-US" i="1" dirty="0"/>
              <a:t>et. al</a:t>
            </a:r>
            <a:r>
              <a:rPr lang="en-US" dirty="0"/>
              <a:t> in Table S5 we note that BC, </a:t>
            </a:r>
            <a:r>
              <a:rPr lang="en-US" dirty="0" smtClean="0"/>
              <a:t>MC (</a:t>
            </a:r>
            <a:r>
              <a:rPr lang="en-US" dirty="0"/>
              <a:t>m</a:t>
            </a:r>
            <a:r>
              <a:rPr lang="en-US" dirty="0" smtClean="0"/>
              <a:t>ajority), </a:t>
            </a:r>
            <a:r>
              <a:rPr lang="en-US" dirty="0"/>
              <a:t>and BTC can be SST-positive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</a:t>
            </a:r>
            <a:r>
              <a:rPr lang="en-US" dirty="0" smtClean="0"/>
              <a:t>0.05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i6SST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BC, MC (majority), and BTC can be SST-positive </a:t>
            </a:r>
            <a:r>
              <a:rPr lang="en-US" dirty="0" smtClean="0"/>
              <a:t>cells</a:t>
            </a:r>
            <a:endParaRPr lang="en-US" dirty="0" smtClean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BTC is the inhibitory type that can be VIP-positive </a:t>
            </a:r>
            <a:r>
              <a:rPr lang="en-US" dirty="0" smtClean="0"/>
              <a:t>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0.05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i6PV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 and </a:t>
            </a:r>
            <a:r>
              <a:rPr lang="en-US" dirty="0" err="1"/>
              <a:t>ChC</a:t>
            </a:r>
            <a:r>
              <a:rPr lang="en-US" dirty="0"/>
              <a:t> (very low) can be PV-positive cells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Jiang </a:t>
            </a:r>
            <a:r>
              <a:rPr lang="en-US" i="1" dirty="0"/>
              <a:t>et. al</a:t>
            </a:r>
            <a:r>
              <a:rPr lang="en-US" dirty="0"/>
              <a:t> in Table S5 we note that BTC is the inhibitory type that can be VIP-positive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0.05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i6SST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BC, MC (majority), and BTC can be SST-positive cells</a:t>
            </a:r>
            <a:endParaRPr lang="en-US" dirty="0"/>
          </a:p>
          <a:p>
            <a:pPr lvl="1"/>
            <a:r>
              <a:rPr lang="en-US" dirty="0"/>
              <a:t>From Jiang </a:t>
            </a:r>
            <a:r>
              <a:rPr lang="en-US" i="1" dirty="0"/>
              <a:t>et. al</a:t>
            </a:r>
            <a:r>
              <a:rPr lang="en-US" dirty="0"/>
              <a:t> in Table S5 we note that BTC is the inhibitory type that can be VIP-positive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0.05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i6HTR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/>
              <a:t>i6HTR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decided on a combination 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[Jiang </a:t>
            </a:r>
            <a:r>
              <a:rPr lang="en-US" i="1" dirty="0"/>
              <a:t>et. al</a:t>
            </a:r>
            <a:r>
              <a:rPr lang="en-US" dirty="0"/>
              <a:t>, 2015]</a:t>
            </a:r>
            <a:endParaRPr lang="en-US" dirty="0"/>
          </a:p>
          <a:p>
            <a:pPr lvl="1"/>
            <a:r>
              <a:rPr lang="en-US" dirty="0" smtClean="0"/>
              <a:t>From </a:t>
            </a:r>
            <a:r>
              <a:rPr lang="en-US" dirty="0"/>
              <a:t>Jiang </a:t>
            </a:r>
            <a:r>
              <a:rPr lang="en-US" i="1" dirty="0"/>
              <a:t>et. al</a:t>
            </a:r>
            <a:r>
              <a:rPr lang="en-US" dirty="0"/>
              <a:t> in Table S5 we note that BTC is the inhibitory type that can be VIP-positive cells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in Figure 7B, we approximate the cell connection probability</a:t>
            </a:r>
            <a:endParaRPr lang="en-US" dirty="0"/>
          </a:p>
          <a:p>
            <a:pPr lvl="1"/>
            <a:r>
              <a:rPr lang="en-US" dirty="0"/>
              <a:t>The estimate is </a:t>
            </a:r>
            <a:r>
              <a:rPr lang="en-US" dirty="0" smtClean="0"/>
              <a:t>0.03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4/32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TableS9 for the below calculation: 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BTC and BPC: (2 + 0) / (19 + 18) = 2/37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6/69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2/3PV </a:t>
            </a:r>
            <a:r>
              <a:rPr lang="en-US" dirty="0" smtClean="0">
                <a:sym typeface="Wingdings" panose="05000000000000000000"/>
              </a:rPr>
              <a:t> </a:t>
            </a:r>
            <a:r>
              <a:rPr lang="en-US" dirty="0" smtClean="0"/>
              <a:t>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in Figure 7B where the i2/3 </a:t>
            </a:r>
            <a:r>
              <a:rPr lang="en-US" dirty="0">
                <a:sym typeface="Wingdings" panose="05000000000000000000"/>
              </a:rPr>
              <a:t> E4 block has approximately the same connection probability regardless of inhibitory subtype and hence used the same estimate is used for all: 0.05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2/3SST </a:t>
            </a:r>
            <a:r>
              <a:rPr lang="en-US" dirty="0" smtClean="0">
                <a:sym typeface="Wingdings" panose="05000000000000000000"/>
              </a:rPr>
              <a:t>E4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[</a:t>
            </a:r>
            <a:r>
              <a:rPr lang="en-US" dirty="0" err="1"/>
              <a:t>Markram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in Figure 7B where the i2/3 </a:t>
            </a:r>
            <a:r>
              <a:rPr lang="en-US" dirty="0">
                <a:sym typeface="Wingdings" panose="05000000000000000000"/>
              </a:rPr>
              <a:t> E4 block has approximately the same connection probability regardless of inhibitory subtype and hence used the same estimate is used for all: 0.05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2/3HTR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[</a:t>
            </a:r>
            <a:r>
              <a:rPr lang="en-US" dirty="0" err="1" smtClean="0"/>
              <a:t>Markram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in Figure 7B where the i2/3 </a:t>
            </a:r>
            <a:r>
              <a:rPr lang="en-US" dirty="0" smtClean="0">
                <a:sym typeface="Wingdings" panose="05000000000000000000"/>
              </a:rPr>
              <a:t> E4 block has approximately the same connection probability regardless of inhibitory subtype and hence used the same estimate is used for all: 0.05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i2/3PV 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From [</a:t>
            </a:r>
            <a:r>
              <a:rPr lang="en-US" dirty="0" err="1" smtClean="0">
                <a:sym typeface="Wingdings" panose="05000000000000000000"/>
              </a:rPr>
              <a:t>Markram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i2/3PV 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</a:t>
            </a:r>
            <a:r>
              <a:rPr lang="en-US" dirty="0">
                <a:sym typeface="Wingdings" panose="05000000000000000000"/>
              </a:rPr>
              <a:t>/3PV  </a:t>
            </a:r>
            <a:r>
              <a:rPr lang="en-US" dirty="0" smtClean="0">
                <a:sym typeface="Wingdings" panose="05000000000000000000"/>
              </a:rPr>
              <a:t>i4HTR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VipPV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i2/3i4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 i2</a:t>
            </a:r>
            <a:r>
              <a:rPr lang="en-US" dirty="0">
                <a:sym typeface="Wingdings" panose="05000000000000000000"/>
              </a:rPr>
              <a:t>/3PV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From [</a:t>
            </a:r>
            <a:r>
              <a:rPr lang="en-US" dirty="0" err="1" smtClean="0">
                <a:sym typeface="Wingdings" panose="05000000000000000000"/>
              </a:rPr>
              <a:t>Markram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i2/3HTR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10/16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i4i2/3 block, where reported, is always the same shade and of very low value. As such all were set to the same value: 0.050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 i4PV 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anose="05000000000000000000"/>
              </a:rPr>
              <a:t>From [</a:t>
            </a:r>
            <a:r>
              <a:rPr lang="en-US" dirty="0" err="1" smtClean="0">
                <a:sym typeface="Wingdings" panose="05000000000000000000"/>
              </a:rPr>
              <a:t>Markram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 smtClean="0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i4HTR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/>
              <a:t>3HTR </a:t>
            </a:r>
            <a:r>
              <a:rPr lang="en-US" dirty="0">
                <a:sym typeface="Wingdings" panose="05000000000000000000"/>
              </a:rPr>
              <a:t>i2/3HTR: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 smtClean="0">
                <a:sym typeface="Wingdings" panose="05000000000000000000"/>
              </a:rPr>
              <a:t>nINC</a:t>
            </a:r>
            <a:r>
              <a:rPr lang="en-US" baseline="-25000" dirty="0" err="1" smtClean="0">
                <a:sym typeface="Wingdings" panose="05000000000000000000"/>
              </a:rPr>
              <a:t>VipVip</a:t>
            </a:r>
            <a:r>
              <a:rPr lang="en-US" baseline="-25000" dirty="0" smtClean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</a:t>
            </a:r>
            <a:r>
              <a:rPr lang="en-US" dirty="0" smtClean="0">
                <a:sym typeface="Wingdings" panose="05000000000000000000"/>
              </a:rPr>
              <a:t>0.02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TableS9 for the below calculation: 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BTC and BPC: </a:t>
            </a:r>
            <a:r>
              <a:rPr lang="en-US" dirty="0" smtClean="0">
                <a:sym typeface="Wingdings" panose="05000000000000000000"/>
              </a:rPr>
              <a:t>(2 </a:t>
            </a:r>
            <a:r>
              <a:rPr lang="en-US" dirty="0">
                <a:sym typeface="Wingdings" panose="05000000000000000000"/>
              </a:rPr>
              <a:t>+ </a:t>
            </a:r>
            <a:r>
              <a:rPr lang="en-US" dirty="0" smtClean="0">
                <a:sym typeface="Wingdings" panose="05000000000000000000"/>
              </a:rPr>
              <a:t>0 + 2 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(26 + 32 + 32 + 22) </a:t>
            </a:r>
            <a:r>
              <a:rPr lang="en-US" dirty="0">
                <a:sym typeface="Wingdings" panose="05000000000000000000"/>
              </a:rPr>
              <a:t>= 4</a:t>
            </a:r>
            <a:r>
              <a:rPr lang="en-US" dirty="0" smtClean="0">
                <a:sym typeface="Wingdings" panose="05000000000000000000"/>
              </a:rPr>
              <a:t>/112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Average these references: 0.028</a:t>
            </a:r>
            <a:endParaRPr lang="en-US" baseline="-25000" dirty="0" smtClean="0">
              <a:sym typeface="Wingdings" panose="05000000000000000000"/>
            </a:endParaRPr>
          </a:p>
          <a:p>
            <a:pPr lvl="2"/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in Figure 7B, it is observed that the i4i4 block is similar to i2/3i2/3 (much more than i5i5). Based on this observations, we chose to give the i4 i4 block the same values as their counterparts in the i2/3 i2/3 block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In general, there seems to be an agreement that L4 is more similar to L2/3 further supporting this decision though we hope for more direct </a:t>
            </a:r>
            <a:r>
              <a:rPr lang="en-US" dirty="0" err="1">
                <a:sym typeface="Wingdings" panose="05000000000000000000"/>
              </a:rPr>
              <a:t>measurments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i6PV</a:t>
            </a:r>
            <a:r>
              <a:rPr lang="en-US" dirty="0">
                <a:sym typeface="Wingdings" panose="05000000000000000000"/>
              </a:rPr>
              <a:t>E</a:t>
            </a:r>
            <a:r>
              <a:rPr lang="en-US" dirty="0" smtClean="0">
                <a:sym typeface="Wingdings" panose="05000000000000000000"/>
              </a:rPr>
              <a:t>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[Olsen </a:t>
            </a:r>
            <a:r>
              <a:rPr lang="en-US" i="1" dirty="0" smtClean="0"/>
              <a:t>et. al</a:t>
            </a:r>
            <a:r>
              <a:rPr lang="en-US" dirty="0" smtClean="0"/>
              <a:t>, 2012] and [</a:t>
            </a:r>
            <a:r>
              <a:rPr lang="en-US" dirty="0" err="1" smtClean="0"/>
              <a:t>Bartone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2014], it was clearly observed that L6 inhibitory fast-spiking neurons project to inhibit upper layers (L2/3, L4, and L5)</a:t>
            </a:r>
            <a:endParaRPr lang="en-US" dirty="0" smtClean="0"/>
          </a:p>
          <a:p>
            <a:r>
              <a:rPr lang="en-US" dirty="0" smtClean="0"/>
              <a:t>However, no probabilities were measured and we did not want to set this to zero and thus assigned a probability to be 0.100 of </a:t>
            </a:r>
            <a:r>
              <a:rPr lang="en-US" dirty="0">
                <a:sym typeface="Wingdings" panose="05000000000000000000"/>
              </a:rPr>
              <a:t>i6PVs </a:t>
            </a:r>
            <a:r>
              <a:rPr lang="en-US" dirty="0" smtClean="0">
                <a:sym typeface="Wingdings" panose="05000000000000000000"/>
              </a:rPr>
              <a:t>E in other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i6PVE4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[Olsen </a:t>
            </a:r>
            <a:r>
              <a:rPr lang="en-US" i="1" dirty="0"/>
              <a:t>et. al</a:t>
            </a:r>
            <a:r>
              <a:rPr lang="en-US" dirty="0"/>
              <a:t>, 2012] and [</a:t>
            </a:r>
            <a:r>
              <a:rPr lang="en-US" dirty="0" err="1"/>
              <a:t>Bartone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2014], it was clearly observed that L6 inhibitory fast-spiking neurons project to inhibit upper layers (L2/3, L4, and L5)</a:t>
            </a:r>
            <a:endParaRPr lang="en-US" dirty="0"/>
          </a:p>
          <a:p>
            <a:r>
              <a:rPr lang="en-US" dirty="0"/>
              <a:t>However, no probabilities were measured and we did not want to set this to zero and thus assigned a probability to be 0.100 of </a:t>
            </a:r>
            <a:r>
              <a:rPr lang="en-US" dirty="0">
                <a:sym typeface="Wingdings" panose="05000000000000000000"/>
              </a:rPr>
              <a:t>i6PVs E in other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i6PVE5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[Olsen </a:t>
            </a:r>
            <a:r>
              <a:rPr lang="en-US" i="1" dirty="0"/>
              <a:t>et. al</a:t>
            </a:r>
            <a:r>
              <a:rPr lang="en-US" dirty="0"/>
              <a:t>, 2012] and [</a:t>
            </a:r>
            <a:r>
              <a:rPr lang="en-US" dirty="0" err="1"/>
              <a:t>Bartone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2014], it was clearly observed that L6 inhibitory fast-spiking neurons project to inhibit upper layers (L2/3, L4, and L5)</a:t>
            </a:r>
            <a:endParaRPr lang="en-US" dirty="0"/>
          </a:p>
          <a:p>
            <a:r>
              <a:rPr lang="en-US" dirty="0"/>
              <a:t>However, no probabilities were measured and we did not want to set this to zero and thus assigned a probability to be 0.100 of </a:t>
            </a:r>
            <a:r>
              <a:rPr lang="en-US" dirty="0">
                <a:sym typeface="Wingdings" panose="05000000000000000000"/>
              </a:rPr>
              <a:t>i6PVs E in other layers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&amp;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anose="05000000000000000000"/>
              </a:rPr>
              <a:t>Vip</a:t>
            </a:r>
            <a:r>
              <a:rPr lang="en-US" dirty="0">
                <a:sym typeface="Wingdings" panose="05000000000000000000"/>
              </a:rPr>
              <a:t> assumed to be </a:t>
            </a:r>
            <a:r>
              <a:rPr lang="en-US" dirty="0">
                <a:solidFill>
                  <a:srgbClr val="FF0000"/>
                </a:solidFill>
                <a:sym typeface="Wingdings" panose="05000000000000000000"/>
              </a:rPr>
              <a:t>HRT</a:t>
            </a:r>
            <a:r>
              <a:rPr lang="en-US" dirty="0">
                <a:sym typeface="Wingdings" panose="05000000000000000000"/>
              </a:rPr>
              <a:t> which is not a perfect </a:t>
            </a:r>
            <a:r>
              <a:rPr lang="en-US" dirty="0" smtClean="0">
                <a:sym typeface="Wingdings" panose="05000000000000000000"/>
              </a:rPr>
              <a:t>assumption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Order preference (guidelines) for choosing probabilities</a:t>
            </a:r>
            <a:endParaRPr lang="en-US" dirty="0" smtClean="0">
              <a:sym typeface="Wingdings" panose="0500000000000000000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Mouse visual cortex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Rat visual </a:t>
            </a:r>
            <a:r>
              <a:rPr lang="en-US" dirty="0" smtClean="0"/>
              <a:t>cortex / Mouse </a:t>
            </a:r>
            <a:r>
              <a:rPr lang="en-US" dirty="0"/>
              <a:t>non-visual cortex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Rat non-visual cortex</a:t>
            </a:r>
            <a:endParaRPr lang="en-US" dirty="0"/>
          </a:p>
          <a:p>
            <a:endParaRPr lang="en-US" dirty="0" smtClean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The ratio of E2/3E5 / E4E5 was taken to scale this value by it’s E2/3i5PV counterpart:</a:t>
            </a:r>
            <a:endParaRPr lang="en-US" dirty="0" smtClean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/>
              </a:rPr>
              <a:t>	(0.104/0.083) * 0.081 = 0.101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E2/3</a:t>
            </a:r>
            <a:r>
              <a:rPr lang="en-US" dirty="0" smtClean="0">
                <a:sym typeface="Wingdings" panose="05000000000000000000"/>
              </a:rPr>
              <a:t>i5SST </a:t>
            </a:r>
            <a:r>
              <a:rPr lang="en-US" dirty="0">
                <a:sym typeface="Wingdings" panose="05000000000000000000"/>
              </a:rPr>
              <a:t>counterpart: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</a:t>
            </a:r>
            <a:r>
              <a:rPr lang="en-US" dirty="0" smtClean="0">
                <a:sym typeface="Wingdings" panose="05000000000000000000"/>
              </a:rPr>
              <a:t>0.102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0.128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E4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</a:t>
            </a:r>
            <a:r>
              <a:rPr lang="en-US" dirty="0" smtClean="0"/>
              <a:t>it seemed excitatory L4 connect to all inhibitory layer 5 with a reasonable probability</a:t>
            </a:r>
            <a:endParaRPr lang="en-US" dirty="0" smtClean="0"/>
          </a:p>
          <a:p>
            <a:pPr lvl="1"/>
            <a:r>
              <a:rPr lang="en-US" dirty="0" smtClean="0"/>
              <a:t>By visually approximating the values in Figure 7B, decided to place this at 0.05 even though this less than the other E4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 smtClean="0"/>
              <a:t>i5 populations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</a:t>
            </a:r>
            <a:r>
              <a:rPr lang="en-US" dirty="0" smtClean="0">
                <a:sym typeface="Wingdings" panose="05000000000000000000"/>
              </a:rPr>
              <a:t>i2</a:t>
            </a:r>
            <a:r>
              <a:rPr lang="en-US" dirty="0">
                <a:sym typeface="Wingdings" panose="05000000000000000000"/>
              </a:rPr>
              <a:t>/</a:t>
            </a:r>
            <a:r>
              <a:rPr lang="en-US" dirty="0" smtClean="0">
                <a:sym typeface="Wingdings" panose="05000000000000000000"/>
              </a:rPr>
              <a:t>3PVE5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</a:t>
            </a:r>
            <a:r>
              <a:rPr lang="en-US" dirty="0" smtClean="0">
                <a:sym typeface="Wingdings" panose="05000000000000000000"/>
              </a:rPr>
              <a:t>0.07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0.088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i2/3PV</a:t>
            </a:r>
            <a:r>
              <a:rPr lang="en-US" dirty="0" smtClean="0">
                <a:sym typeface="Wingdings" panose="05000000000000000000"/>
              </a:rPr>
              <a:t>i5PV </a:t>
            </a:r>
            <a:r>
              <a:rPr lang="en-US" dirty="0">
                <a:sym typeface="Wingdings" panose="05000000000000000000"/>
              </a:rPr>
              <a:t>counterpart: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</a:t>
            </a:r>
            <a:r>
              <a:rPr lang="en-US" dirty="0" smtClean="0">
                <a:sym typeface="Wingdings" panose="05000000000000000000"/>
              </a:rPr>
              <a:t>0.073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0.091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i4PV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i5SST: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i4PV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i5HTR: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i2/</a:t>
            </a:r>
            <a:r>
              <a:rPr lang="en-US" dirty="0" smtClean="0">
                <a:sym typeface="Wingdings" panose="05000000000000000000"/>
              </a:rPr>
              <a:t>3SSTE5 </a:t>
            </a:r>
            <a:r>
              <a:rPr lang="en-US" dirty="0">
                <a:sym typeface="Wingdings" panose="05000000000000000000"/>
              </a:rPr>
              <a:t>counterpart: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</a:t>
            </a:r>
            <a:r>
              <a:rPr lang="en-US" dirty="0" smtClean="0">
                <a:sym typeface="Wingdings" panose="05000000000000000000"/>
              </a:rPr>
              <a:t>0.021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0.026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i4SST i5PV: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i2/3SST</a:t>
            </a:r>
            <a:r>
              <a:rPr lang="en-US" dirty="0" smtClean="0">
                <a:sym typeface="Wingdings" panose="05000000000000000000"/>
              </a:rPr>
              <a:t>i5SST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</a:t>
            </a:r>
            <a:r>
              <a:rPr lang="en-US" dirty="0" smtClean="0">
                <a:sym typeface="Wingdings" panose="05000000000000000000"/>
              </a:rPr>
              <a:t>0.00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0.00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i4SST i5HTR: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E2/3E5 / E4E5 was taken to scale this value by it’s i2/</a:t>
            </a:r>
            <a:r>
              <a:rPr lang="en-US" dirty="0" smtClean="0">
                <a:sym typeface="Wingdings" panose="05000000000000000000"/>
              </a:rPr>
              <a:t>3HTRE5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(0.104/</a:t>
            </a:r>
            <a:r>
              <a:rPr lang="en-US" dirty="0" smtClean="0">
                <a:sym typeface="Wingdings" panose="05000000000000000000"/>
              </a:rPr>
              <a:t>0.083) </a:t>
            </a:r>
            <a:r>
              <a:rPr lang="en-US" dirty="0">
                <a:sym typeface="Wingdings" panose="05000000000000000000"/>
              </a:rPr>
              <a:t>* 0.00 = 0.00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</a:t>
            </a:r>
            <a:r>
              <a:rPr lang="en-US" dirty="0" smtClean="0"/>
              <a:t>HTR </a:t>
            </a:r>
            <a:r>
              <a:rPr lang="en-US" dirty="0" smtClean="0">
                <a:sym typeface="Wingdings" panose="05000000000000000000"/>
              </a:rPr>
              <a:t>i5PV: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</a:t>
            </a:r>
            <a:r>
              <a:rPr lang="en-US" dirty="0" smtClean="0">
                <a:solidFill>
                  <a:srgbClr val="000000"/>
                </a:solidFill>
              </a:rPr>
              <a:t>HTR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i5SST: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i4</a:t>
            </a:r>
            <a:r>
              <a:rPr lang="en-US" dirty="0">
                <a:sym typeface="Wingdings" panose="05000000000000000000"/>
              </a:rPr>
              <a:t>i5 cells and hence assigned an approximate 0.03 (to give a non-zero value)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</a:t>
            </a:r>
            <a:r>
              <a:rPr lang="en-US" dirty="0" smtClean="0">
                <a:solidFill>
                  <a:srgbClr val="000000"/>
                </a:solidFill>
              </a:rPr>
              <a:t>HTR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i5HTR: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</a:t>
            </a:r>
            <a:r>
              <a:rPr lang="en-US" dirty="0" smtClean="0"/>
              <a:t>i4</a:t>
            </a:r>
            <a:r>
              <a:rPr lang="en-US" dirty="0" smtClean="0">
                <a:sym typeface="Wingdings" panose="05000000000000000000"/>
              </a:rPr>
              <a:t>i5 </a:t>
            </a:r>
            <a:r>
              <a:rPr lang="en-US" dirty="0">
                <a:sym typeface="Wingdings" panose="05000000000000000000"/>
              </a:rPr>
              <a:t>cells and hence </a:t>
            </a:r>
            <a:r>
              <a:rPr lang="en-US" dirty="0" smtClean="0">
                <a:sym typeface="Wingdings" panose="05000000000000000000"/>
              </a:rPr>
              <a:t>assigned an approximate 0.03 (to give a non-zero value)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/>
              </a:rPr>
              <a:t>The ratio of E5E2/3 / E5E4 was taken to scale this value by it’s E5i2/3PV counterpart: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(0.007/0.021) * 0.00 = 0.00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Neuroscience however clearly show connectivity between E5 and inhibitory neurons in </a:t>
            </a:r>
            <a:r>
              <a:rPr lang="en-US" dirty="0" smtClean="0"/>
              <a:t>L4 </a:t>
            </a:r>
            <a:r>
              <a:rPr lang="en-US" dirty="0"/>
              <a:t>and hence decided to set these values to at least 0.05</a:t>
            </a:r>
            <a:endParaRPr lang="en-US" dirty="0"/>
          </a:p>
          <a:p>
            <a:endParaRPr lang="en-US" dirty="0" smtClean="0">
              <a:sym typeface="Wingdings" panose="05000000000000000000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Figure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S14 from [Jiang </a:t>
            </a:r>
            <a:r>
              <a:rPr lang="en-US" i="1" dirty="0">
                <a:solidFill>
                  <a:srgbClr val="000000"/>
                </a:solidFill>
                <a:sym typeface="Wingdings" panose="05000000000000000000"/>
              </a:rPr>
              <a:t>et. al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, 2015]: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0/150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/>
            </a:endParaRPr>
          </a:p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From Table 2 in [</a:t>
            </a:r>
            <a:r>
              <a:rPr lang="en-US" dirty="0" err="1" smtClean="0">
                <a:solidFill>
                  <a:srgbClr val="000000"/>
                </a:solidFill>
                <a:sym typeface="Wingdings" panose="05000000000000000000"/>
              </a:rPr>
              <a:t>Lefort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sym typeface="Wingdings" panose="05000000000000000000"/>
              </a:rPr>
              <a:t>et. al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, 2009] where L5A and L5B where summed together in mouse barrel column: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Total: (178 + 3 + 14 + 40) / (934 + 174 + 175 + 555) = 235/1838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Also in [Song </a:t>
            </a:r>
            <a:r>
              <a:rPr lang="en-US" i="1" dirty="0" smtClean="0">
                <a:solidFill>
                  <a:srgbClr val="000000"/>
                </a:solidFill>
                <a:sym typeface="Wingdings" panose="05000000000000000000"/>
              </a:rPr>
              <a:t>et. al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, 2005] in rat visual cortex: 931/8050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Combined these values = 1166/10038</a:t>
            </a:r>
            <a:endParaRPr lang="en-US" dirty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E5i2/</a:t>
            </a:r>
            <a:r>
              <a:rPr lang="en-US" dirty="0" smtClean="0">
                <a:sym typeface="Wingdings" panose="05000000000000000000"/>
              </a:rPr>
              <a:t>3SST </a:t>
            </a:r>
            <a:r>
              <a:rPr lang="en-US" dirty="0">
                <a:sym typeface="Wingdings" panose="05000000000000000000"/>
              </a:rPr>
              <a:t>counterpart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(</a:t>
            </a:r>
            <a:r>
              <a:rPr lang="en-US" dirty="0">
                <a:sym typeface="Wingdings" panose="05000000000000000000"/>
              </a:rPr>
              <a:t>0.007/0.021) * 0.00 = </a:t>
            </a:r>
            <a:r>
              <a:rPr lang="en-US" dirty="0" smtClean="0">
                <a:sym typeface="Wingdings" panose="05000000000000000000"/>
              </a:rPr>
              <a:t>0.00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Neuroscience however clearly show connectivity between E5 and inhibitory neurons in L4 and hence decided to set these values to at least 0.05</a:t>
            </a:r>
            <a:endParaRPr lang="en-US" dirty="0"/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E5  i4</a:t>
            </a:r>
            <a:r>
              <a:rPr lang="en-US" dirty="0" smtClean="0"/>
              <a:t>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E5i2/</a:t>
            </a:r>
            <a:r>
              <a:rPr lang="en-US" dirty="0" smtClean="0">
                <a:sym typeface="Wingdings" panose="05000000000000000000"/>
              </a:rPr>
              <a:t>3HTR </a:t>
            </a:r>
            <a:r>
              <a:rPr lang="en-US" dirty="0">
                <a:sym typeface="Wingdings" panose="05000000000000000000"/>
              </a:rPr>
              <a:t>counterpart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(</a:t>
            </a:r>
            <a:r>
              <a:rPr lang="en-US" dirty="0">
                <a:sym typeface="Wingdings" panose="05000000000000000000"/>
              </a:rPr>
              <a:t>0.007/0.021) * 0.00 = </a:t>
            </a:r>
            <a:r>
              <a:rPr lang="en-US" dirty="0" smtClean="0">
                <a:sym typeface="Wingdings" panose="05000000000000000000"/>
              </a:rPr>
              <a:t>0.00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Neuroscience however clearly show connectivity between E5 and inhibitory neurons in L4 and hence decided to set these values to at least 0.05</a:t>
            </a:r>
            <a:endParaRPr lang="en-US" dirty="0"/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</a:t>
            </a:r>
            <a:r>
              <a:rPr lang="en-US" dirty="0" smtClean="0">
                <a:sym typeface="Wingdings" panose="05000000000000000000"/>
              </a:rPr>
              <a:t>i5PVE2/3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(0.007/0.021) * 0.00 = 0.00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i5PV</a:t>
            </a:r>
            <a:r>
              <a:rPr lang="en-US" dirty="0" smtClean="0">
                <a:sym typeface="Wingdings" panose="05000000000000000000"/>
              </a:rPr>
              <a:t>i2/3PV </a:t>
            </a:r>
            <a:r>
              <a:rPr lang="en-US" dirty="0">
                <a:sym typeface="Wingdings" panose="05000000000000000000"/>
              </a:rPr>
              <a:t>counterpart: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(0.007/0.021) * </a:t>
            </a:r>
            <a:r>
              <a:rPr lang="en-US" dirty="0" smtClean="0">
                <a:sym typeface="Wingdings" panose="05000000000000000000"/>
              </a:rPr>
              <a:t>0.102 = 0.034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 smtClean="0">
                <a:sym typeface="Wingdings" panose="05000000000000000000"/>
              </a:rPr>
              <a:t>i4 </a:t>
            </a:r>
            <a:r>
              <a:rPr lang="en-US" dirty="0">
                <a:sym typeface="Wingdings" panose="05000000000000000000"/>
              </a:rPr>
              <a:t>cells and hence chose a basic 0.030 similar to its </a:t>
            </a:r>
            <a:r>
              <a:rPr lang="en-US" dirty="0" smtClean="0">
                <a:sym typeface="Wingdings" panose="05000000000000000000"/>
              </a:rPr>
              <a:t>neighbors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i5PV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>
                <a:sym typeface="Wingdings" panose="05000000000000000000"/>
              </a:rPr>
              <a:t>i4 cells and hence chose a basic 0.030 similar to its neighbors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</a:t>
            </a:r>
            <a:r>
              <a:rPr lang="en-US" dirty="0" smtClean="0">
                <a:sym typeface="Wingdings" panose="05000000000000000000"/>
              </a:rPr>
              <a:t>i5SST E2/3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(0.007/0.021) * </a:t>
            </a:r>
            <a:r>
              <a:rPr lang="en-US" dirty="0" smtClean="0">
                <a:sym typeface="Wingdings" panose="05000000000000000000"/>
              </a:rPr>
              <a:t>0.169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0.056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i5SST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i4PV: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>
                <a:sym typeface="Wingdings" panose="05000000000000000000"/>
              </a:rPr>
              <a:t>i4 cells and hence chose a basic 0.030 similar to its neighbors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The ratio of E5E2/3 / E5E4 was taken to scale this value by it’s i5SST 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i2/3SST counterpart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/>
              </a:rPr>
              <a:t>	(0.007/0.021) * </a:t>
            </a:r>
            <a:r>
              <a:rPr lang="en-US" dirty="0" smtClean="0">
                <a:sym typeface="Wingdings" panose="05000000000000000000"/>
              </a:rPr>
              <a:t>0.017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0.006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i5SST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</a:t>
            </a:r>
            <a:r>
              <a:rPr lang="en-US" dirty="0" smtClean="0"/>
              <a:t>L5</a:t>
            </a:r>
            <a:endParaRPr lang="en-US" dirty="0" smtClean="0"/>
          </a:p>
          <a:p>
            <a:r>
              <a:rPr lang="en-US" dirty="0" smtClean="0"/>
              <a:t>Looked </a:t>
            </a:r>
            <a:r>
              <a:rPr lang="en-US" dirty="0"/>
              <a:t>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>
                <a:sym typeface="Wingdings" panose="05000000000000000000"/>
              </a:rPr>
              <a:t>i4 cells and hence chose a basic 0.030 similar to its neighbors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S7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3/36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L5 </a:t>
            </a:r>
            <a:r>
              <a:rPr lang="en-US" dirty="0">
                <a:sym typeface="Wingdings" panose="05000000000000000000"/>
              </a:rPr>
              <a:t>BC </a:t>
            </a:r>
            <a:r>
              <a:rPr lang="en-US" dirty="0" smtClean="0">
                <a:sym typeface="Wingdings" panose="05000000000000000000"/>
              </a:rPr>
              <a:t>SC, and HEC: (3 </a:t>
            </a:r>
            <a:r>
              <a:rPr lang="en-US" dirty="0">
                <a:sym typeface="Wingdings" panose="05000000000000000000"/>
              </a:rPr>
              <a:t>+ </a:t>
            </a:r>
            <a:r>
              <a:rPr lang="en-US" dirty="0" smtClean="0">
                <a:sym typeface="Wingdings" panose="05000000000000000000"/>
              </a:rPr>
              <a:t>0 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(20 + 10 + 6)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3/36</a:t>
            </a:r>
            <a:endParaRPr lang="en-US" dirty="0" smtClean="0">
              <a:sym typeface="Wingdings" panose="05000000000000000000"/>
            </a:endParaRPr>
          </a:p>
          <a:p>
            <a:pPr marL="0" indent="0">
              <a:buNone/>
            </a:pP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i5HTR E4: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note that [Jiang </a:t>
            </a:r>
            <a:r>
              <a:rPr lang="en-US" i="1" dirty="0" smtClean="0"/>
              <a:t>et. al</a:t>
            </a:r>
            <a:r>
              <a:rPr lang="en-US" dirty="0" smtClean="0"/>
              <a:t>, 2015] never recorded VIP is L5</a:t>
            </a:r>
            <a:endParaRPr lang="en-US" dirty="0" smtClean="0"/>
          </a:p>
          <a:p>
            <a:r>
              <a:rPr lang="en-US" dirty="0" smtClean="0"/>
              <a:t>Looked at [</a:t>
            </a:r>
            <a:r>
              <a:rPr lang="en-US" dirty="0" err="1" smtClean="0"/>
              <a:t>Markrum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2015] and there was no reason based on Figure 7B to give this probability anything significantly different than the other i5</a:t>
            </a:r>
            <a:r>
              <a:rPr lang="en-US" dirty="0" smtClean="0">
                <a:sym typeface="Wingdings" panose="05000000000000000000"/>
              </a:rPr>
              <a:t>E4 cells and hence chose a basic 0.030 similar to its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i5HTR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i4PV: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 smtClean="0">
                <a:sym typeface="Wingdings" panose="05000000000000000000"/>
              </a:rPr>
              <a:t>i4 </a:t>
            </a:r>
            <a:r>
              <a:rPr lang="en-US" dirty="0">
                <a:sym typeface="Wingdings" panose="05000000000000000000"/>
              </a:rPr>
              <a:t>cells and hence chose a basic 0.030 similar to its </a:t>
            </a:r>
            <a:r>
              <a:rPr lang="en-US" dirty="0" smtClean="0">
                <a:sym typeface="Wingdings" panose="05000000000000000000"/>
              </a:rPr>
              <a:t>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i5HTR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i4SST: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 smtClean="0">
                <a:sym typeface="Wingdings" panose="05000000000000000000"/>
              </a:rPr>
              <a:t>i4 </a:t>
            </a:r>
            <a:r>
              <a:rPr lang="en-US" dirty="0">
                <a:sym typeface="Wingdings" panose="05000000000000000000"/>
              </a:rPr>
              <a:t>cells and hence chose a basic 0.030 similar to its </a:t>
            </a:r>
            <a:r>
              <a:rPr lang="en-US" dirty="0" smtClean="0">
                <a:sym typeface="Wingdings" panose="05000000000000000000"/>
              </a:rPr>
              <a:t>neighbors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i5HTR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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i4HTR: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note that [Jiang </a:t>
            </a:r>
            <a:r>
              <a:rPr lang="en-US" i="1" dirty="0"/>
              <a:t>et. al</a:t>
            </a:r>
            <a:r>
              <a:rPr lang="en-US" dirty="0"/>
              <a:t>, 2015] never recorded VIP is L5</a:t>
            </a:r>
            <a:endParaRPr lang="en-US" dirty="0"/>
          </a:p>
          <a:p>
            <a:r>
              <a:rPr lang="en-US" dirty="0"/>
              <a:t>Looked at [</a:t>
            </a:r>
            <a:r>
              <a:rPr lang="en-US" dirty="0" err="1"/>
              <a:t>Markrum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2015] and there was no reason based on Figure 7B to give this probability anything higher than the other i5</a:t>
            </a:r>
            <a:r>
              <a:rPr lang="en-US" dirty="0" smtClean="0">
                <a:sym typeface="Wingdings" panose="05000000000000000000"/>
              </a:rPr>
              <a:t>i4 </a:t>
            </a:r>
            <a:r>
              <a:rPr lang="en-US" dirty="0">
                <a:sym typeface="Wingdings" panose="05000000000000000000"/>
              </a:rPr>
              <a:t>cells and hence chose a basic 0.030 similar to its </a:t>
            </a:r>
            <a:r>
              <a:rPr lang="en-US" dirty="0" smtClean="0">
                <a:sym typeface="Wingdings" panose="05000000000000000000"/>
              </a:rPr>
              <a:t>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i1HTR</a:t>
            </a:r>
            <a:r>
              <a:rPr lang="fr-FR" dirty="0" smtClean="0">
                <a:sym typeface="Wingdings" panose="05000000000000000000"/>
              </a:rPr>
              <a:t> </a:t>
            </a:r>
            <a:r>
              <a:rPr lang="fr-FR" dirty="0"/>
              <a:t>i1HTR: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21/32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i1NGC </a:t>
            </a:r>
            <a:r>
              <a:rPr lang="fr-FR" dirty="0">
                <a:sym typeface="Wingdings" panose="05000000000000000000"/>
              </a:rPr>
              <a:t> </a:t>
            </a:r>
            <a:r>
              <a:rPr lang="fr-FR" dirty="0" smtClean="0"/>
              <a:t>i1SBC: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16/29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i1SBC</a:t>
            </a:r>
            <a:r>
              <a:rPr lang="fr-FR" dirty="0" smtClean="0">
                <a:sym typeface="Wingdings" panose="05000000000000000000"/>
              </a:rPr>
              <a:t> </a:t>
            </a:r>
            <a:r>
              <a:rPr lang="fr-FR" dirty="0" smtClean="0"/>
              <a:t>i1NGC: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0/35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</a:t>
            </a:r>
            <a:r>
              <a:rPr lang="fr-FR" dirty="0" smtClean="0">
                <a:sym typeface="Wingdings" panose="05000000000000000000"/>
              </a:rPr>
              <a:t> </a:t>
            </a:r>
            <a:r>
              <a:rPr lang="fr-FR" dirty="0" smtClean="0"/>
              <a:t>i1SBC: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3/52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S8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3/48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L5 MC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and </a:t>
            </a:r>
            <a:r>
              <a:rPr lang="en-US" dirty="0">
                <a:sym typeface="Wingdings" panose="05000000000000000000"/>
              </a:rPr>
              <a:t>BC: </a:t>
            </a:r>
            <a:r>
              <a:rPr lang="en-US" dirty="0" smtClean="0">
                <a:sym typeface="Wingdings" panose="05000000000000000000"/>
              </a:rPr>
              <a:t>(2 + 1)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(30 + 18)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3/48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21/59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L2/3BC with a little bit of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0.975 * (4/42) + 0.025 * (0) = 0.093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L2/3MC with some BTC and L2/3BC: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0.66 *(0) + 0.1 * (20/44) + 0.24 * (4/42) = 0.068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we see VIP is composed of BTC and BPC and hence: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0.55 * </a:t>
            </a:r>
            <a:r>
              <a:rPr lang="en-US" dirty="0" smtClean="0">
                <a:sym typeface="Wingdings" panose="05000000000000000000"/>
              </a:rPr>
              <a:t>(20/44) </a:t>
            </a:r>
            <a:r>
              <a:rPr lang="en-US" dirty="0">
                <a:sym typeface="Wingdings" panose="05000000000000000000"/>
              </a:rPr>
              <a:t>+ 0.45 * </a:t>
            </a:r>
            <a:r>
              <a:rPr lang="en-US" dirty="0" smtClean="0">
                <a:sym typeface="Wingdings" panose="05000000000000000000"/>
              </a:rPr>
              <a:t>(10/21)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0.464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i1SBC 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/>
              </a:rPr>
              <a:t>E2/3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0/73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L2/3BC with a little bit of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0.975 * (0) + 0.025 * (6/28) &lt; 1%  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L2/3MC with some BTC and L2/3BC: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0.66 *(0) + 0.1 * (6/35) + 0.24 * (0) = 0.017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</a:t>
            </a:r>
            <a:r>
              <a:rPr lang="en-US" dirty="0">
                <a:sym typeface="Wingdings" panose="05000000000000000000"/>
              </a:rPr>
              <a:t>i2/3HTR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we see VIP is composed of BTC and BPC and hence: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0.55 * </a:t>
            </a:r>
            <a:r>
              <a:rPr lang="en-US" dirty="0" smtClean="0">
                <a:sym typeface="Wingdings" panose="05000000000000000000"/>
              </a:rPr>
              <a:t>(6/35) </a:t>
            </a:r>
            <a:r>
              <a:rPr lang="en-US" dirty="0">
                <a:sym typeface="Wingdings" panose="05000000000000000000"/>
              </a:rPr>
              <a:t>+ 0.45 * </a:t>
            </a:r>
            <a:r>
              <a:rPr lang="en-US" dirty="0" smtClean="0">
                <a:sym typeface="Wingdings" panose="05000000000000000000"/>
              </a:rPr>
              <a:t>(4/20)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0.184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Wingdings" panose="05000000000000000000"/>
              </a:rPr>
              <a:t>The same value as E2/3 i2/3HTR was selected as no other measurements found in </a:t>
            </a:r>
            <a:r>
              <a:rPr lang="en-US" dirty="0">
                <a:sym typeface="Wingdings" panose="05000000000000000000"/>
              </a:rPr>
              <a:t>the literature and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 showed high similarity in L2/3 and L5 inhibitory connectivity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S9 </a:t>
            </a:r>
            <a:r>
              <a:rPr lang="en-US" dirty="0">
                <a:sym typeface="Wingdings" panose="05000000000000000000"/>
              </a:rPr>
              <a:t>for the below calculation: 4/38</a:t>
            </a:r>
            <a:endParaRPr lang="en-US" dirty="0">
              <a:sym typeface="Wingdings" panose="05000000000000000000"/>
            </a:endParaRPr>
          </a:p>
          <a:p>
            <a:pPr lvl="2"/>
            <a:r>
              <a:rPr lang="en-US" dirty="0">
                <a:sym typeface="Wingdings" panose="05000000000000000000"/>
              </a:rPr>
              <a:t>Contributions from L2/3 BTC and BPC: (4 + 0) / (19 + 19) = 4/38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9/61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L5BC, SC, and HEC cells: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+ 0 = 0</a:t>
            </a:r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i5SST: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L5MC with some L5BC: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i1NGC </a:t>
            </a:r>
            <a:r>
              <a:rPr lang="en-US" dirty="0" smtClean="0">
                <a:sym typeface="Wingdings" panose="05000000000000000000"/>
              </a:rPr>
              <a:t>i5HTR: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i1SBC 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0/79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L5BC, SC, and HEC cells: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+ 0 = 0</a:t>
            </a:r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i5SST: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L5MC with some L5BC: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i1SBC </a:t>
            </a:r>
            <a:r>
              <a:rPr lang="en-US" dirty="0" smtClean="0">
                <a:sym typeface="Wingdings" panose="05000000000000000000"/>
              </a:rPr>
              <a:t>i5HTR: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12/12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</a:t>
            </a:r>
            <a:r>
              <a:rPr lang="en-US" dirty="0" smtClean="0">
                <a:sym typeface="Wingdings" panose="05000000000000000000"/>
              </a:rPr>
              <a:t>8/32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L5 BC SC, and HEC: (5 + 1 + 2)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(20 + 6 + 6)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8/32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20/44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E2/</a:t>
            </a:r>
            <a:r>
              <a:rPr lang="en-US" dirty="0" smtClean="0">
                <a:sym typeface="Wingdings" panose="05000000000000000000"/>
              </a:rPr>
              <a:t>3 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0/57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3PV 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L2/3BC with a little bit of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0.975 * (1/41) + 0.025 * (0) = 0.024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3SST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L2/3MC with some BTC and L2/3BC: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0.66 *(12/29) + 0.1 * (0) + 0.24 * (1/41) = 0.279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3HTR 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we see </a:t>
            </a:r>
            <a:r>
              <a:rPr lang="en-US" dirty="0" smtClean="0">
                <a:sym typeface="Wingdings" panose="05000000000000000000"/>
              </a:rPr>
              <a:t>VIP is composed of BTC and BPC and hence: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0.55 * (0) + 0.45 * (0) = 0.00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E2/</a:t>
            </a:r>
            <a:r>
              <a:rPr lang="en-US" dirty="0" smtClean="0">
                <a:sym typeface="Wingdings" panose="05000000000000000000"/>
              </a:rPr>
              <a:t>3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1/69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3PV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L2/3BC with a little bit of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0.975 * (0) + 0.025 * 0 = 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3SST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we see SOM is mainly L2/3MC with some BTC and L2/3BC: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0.66 *</a:t>
            </a:r>
            <a:r>
              <a:rPr lang="en-US" dirty="0" smtClean="0">
                <a:sym typeface="Wingdings" panose="05000000000000000000"/>
              </a:rPr>
              <a:t>(22/47) </a:t>
            </a:r>
            <a:r>
              <a:rPr lang="en-US" dirty="0">
                <a:sym typeface="Wingdings" panose="05000000000000000000"/>
              </a:rPr>
              <a:t>+ 0.1 * (</a:t>
            </a:r>
            <a:r>
              <a:rPr lang="en-US" dirty="0" smtClean="0">
                <a:sym typeface="Wingdings" panose="05000000000000000000"/>
              </a:rPr>
              <a:t>0) </a:t>
            </a:r>
            <a:r>
              <a:rPr lang="en-US" dirty="0">
                <a:sym typeface="Wingdings" panose="05000000000000000000"/>
              </a:rPr>
              <a:t>+ 0.24 * </a:t>
            </a:r>
            <a:r>
              <a:rPr lang="en-US" dirty="0" smtClean="0">
                <a:sym typeface="Wingdings" panose="05000000000000000000"/>
              </a:rPr>
              <a:t>(0)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0.309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</a:t>
            </a:r>
            <a:r>
              <a:rPr lang="en-US" dirty="0" smtClean="0">
                <a:sym typeface="Wingdings" panose="05000000000000000000"/>
              </a:rPr>
              <a:t>3HTR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we see VIP is composed of BTC and BPC and hence: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0.55 * (0) + 0.45 * (0) = 0.00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13/13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</a:t>
            </a:r>
            <a:r>
              <a:rPr lang="en-US" dirty="0" smtClean="0">
                <a:sym typeface="Wingdings" panose="05000000000000000000"/>
              </a:rPr>
              <a:t>9/</a:t>
            </a:r>
            <a:r>
              <a:rPr lang="en-US" dirty="0">
                <a:sym typeface="Wingdings" panose="05000000000000000000"/>
              </a:rPr>
              <a:t>4</a:t>
            </a:r>
            <a:r>
              <a:rPr lang="en-US" dirty="0" smtClean="0">
                <a:sym typeface="Wingdings" panose="05000000000000000000"/>
              </a:rPr>
              <a:t>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L5 BC, SC </a:t>
            </a:r>
            <a:r>
              <a:rPr lang="en-US" dirty="0">
                <a:sym typeface="Wingdings" panose="05000000000000000000"/>
              </a:rPr>
              <a:t>and </a:t>
            </a:r>
            <a:r>
              <a:rPr lang="en-US" dirty="0" smtClean="0">
                <a:sym typeface="Wingdings" panose="05000000000000000000"/>
              </a:rPr>
              <a:t>HEC: (3 + 0 + 0 + 0 + 3 + 0 + 0 + 0 + 3)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(7 + 6 + 5 + 6 + 6 + 3 + 5 + 3 + 7)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9/48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22/61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E5 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1/60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i5PV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L5BC, SC, and HEC cells: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+ 0 = 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i5SST</a:t>
            </a:r>
            <a:r>
              <a:rPr lang="fr-FR" dirty="0"/>
              <a:t>i1HTR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L5MC with some L5BC: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(67/84) *(13/51) + (17/84) * 0 = 0.203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i5HTR</a:t>
            </a:r>
            <a:r>
              <a:rPr lang="fr-FR" dirty="0" smtClean="0"/>
              <a:t>i1NGC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E5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0/67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09600" y="1485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/>
              </a:rPr>
              <a:t>Figure S14 and Table S4 from [Jiang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we see PV neurons are mainly L5BC, SC, and HEC cells: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0 + 0 + 0 = 0.00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i5SST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Figure S14 and Table S4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</a:t>
            </a:r>
            <a:r>
              <a:rPr lang="en-US" dirty="0" smtClean="0">
                <a:sym typeface="Wingdings" panose="05000000000000000000"/>
              </a:rPr>
              <a:t>, we see SOM is mainly L5MC with some L5BC: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(67/84) *(12/43) + (17/84) * 0 = 0.223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i5HTR </a:t>
            </a:r>
            <a:r>
              <a:rPr lang="fr-FR" dirty="0" smtClean="0"/>
              <a:t>i1SBC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PVSST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0.03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i1HTR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Jiang </a:t>
            </a:r>
            <a:r>
              <a:rPr lang="en-US" i="1" dirty="0" smtClean="0"/>
              <a:t>et. al, </a:t>
            </a:r>
            <a:r>
              <a:rPr lang="en-US" dirty="0" smtClean="0"/>
              <a:t>2015, did not measure L4 and L6 connectivity, yet E4 and E6 dendrites still project to upper layers, we are giving the same connectivity probabilities as L5</a:t>
            </a:r>
            <a:endParaRPr lang="en-US" dirty="0" smtClean="0"/>
          </a:p>
          <a:p>
            <a:pPr lvl="1"/>
            <a:r>
              <a:rPr lang="en-US" dirty="0" smtClean="0"/>
              <a:t>0.148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i1HTR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Jiang </a:t>
            </a:r>
            <a:r>
              <a:rPr lang="en-US" i="1" dirty="0"/>
              <a:t>et. al, </a:t>
            </a:r>
            <a:r>
              <a:rPr lang="en-US" dirty="0"/>
              <a:t>2015, did not measure L4 and L6 connectivity, yet E4 and E6 dendrites still project to upper layers, we are giving the same connectivity probabilities as L5</a:t>
            </a:r>
            <a:endParaRPr lang="en-US" dirty="0"/>
          </a:p>
          <a:p>
            <a:pPr lvl="1"/>
            <a:r>
              <a:rPr lang="en-US" dirty="0"/>
              <a:t>0.148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i4Sst </a:t>
            </a:r>
            <a:r>
              <a:rPr lang="en-US" dirty="0" smtClean="0">
                <a:sym typeface="Wingdings" panose="05000000000000000000"/>
              </a:rPr>
              <a:t> i1HTR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average between L2/3 and L5 is taken here since </a:t>
            </a:r>
            <a:r>
              <a:rPr lang="en-US" dirty="0" err="1" smtClean="0"/>
              <a:t>Martinotti</a:t>
            </a:r>
            <a:r>
              <a:rPr lang="en-US" dirty="0" smtClean="0"/>
              <a:t> cells from L4 will still have axons projecting up to L1 like the other layers:</a:t>
            </a:r>
            <a:endParaRPr lang="en-US" dirty="0" smtClean="0"/>
          </a:p>
          <a:p>
            <a:pPr lvl="1"/>
            <a:r>
              <a:rPr lang="en-US" dirty="0" smtClean="0"/>
              <a:t>(0.203 + 0.279) / 2 = 0.241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4138039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Pfeffer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2013, Nature Neuroscience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2011, Nature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Hofer </a:t>
            </a:r>
            <a:r>
              <a:rPr lang="en-US" i="1" dirty="0" smtClean="0"/>
              <a:t>et. al</a:t>
            </a:r>
            <a:r>
              <a:rPr lang="en-US" dirty="0" smtClean="0"/>
              <a:t>, 2011,Nature Neuroscience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/>
              <a:t>et. al</a:t>
            </a:r>
            <a:r>
              <a:rPr lang="en-US" dirty="0"/>
              <a:t>, </a:t>
            </a:r>
            <a:r>
              <a:rPr lang="en-US" dirty="0" smtClean="0"/>
              <a:t>2009, Neuron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Thomson </a:t>
            </a:r>
            <a:r>
              <a:rPr lang="en-US" i="1" dirty="0" smtClean="0"/>
              <a:t>et. al</a:t>
            </a:r>
            <a:r>
              <a:rPr lang="en-US" dirty="0" smtClean="0"/>
              <a:t>, 2002, Cerebral Cortex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Cauli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1997, J Neuroscience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Velez-Fort </a:t>
            </a:r>
            <a:r>
              <a:rPr lang="en-US" i="1" dirty="0" smtClean="0"/>
              <a:t>et. al</a:t>
            </a:r>
            <a:r>
              <a:rPr lang="en-US" dirty="0" smtClean="0"/>
              <a:t>, 2014, Neuron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Song </a:t>
            </a:r>
            <a:r>
              <a:rPr lang="en-US" i="1" dirty="0" smtClean="0"/>
              <a:t>et. al</a:t>
            </a:r>
            <a:r>
              <a:rPr lang="en-US" dirty="0" smtClean="0"/>
              <a:t>, 2005, </a:t>
            </a:r>
            <a:r>
              <a:rPr lang="en-US" dirty="0" err="1" smtClean="0"/>
              <a:t>PLoS</a:t>
            </a:r>
            <a:r>
              <a:rPr lang="en-US" dirty="0" smtClean="0"/>
              <a:t> Biology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Cossell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2015, Nature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Jiang </a:t>
            </a:r>
            <a:r>
              <a:rPr lang="en-US" i="1" dirty="0" smtClean="0"/>
              <a:t>et. al</a:t>
            </a:r>
            <a:r>
              <a:rPr lang="en-US" dirty="0" smtClean="0"/>
              <a:t>, 2015, Science (study with adult mice)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Beierlein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2003, J Neurophysiology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/>
              </a:rPr>
              <a:t>Yoshimura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2005, Nature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/>
              </a:rPr>
              <a:t>Mercer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2005, Cerebral Cortex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/>
              </a:rPr>
              <a:t>West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2006, Cerebral Cortex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/>
              </a:rPr>
              <a:t>Bortone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2014 Neuron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/>
              </a:rPr>
              <a:t>Olsen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2012, Nature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/>
              </a:rPr>
              <a:t>Beierlein</a:t>
            </a:r>
            <a:r>
              <a:rPr lang="en-US" dirty="0" smtClean="0">
                <a:sym typeface="Wingdings" panose="05000000000000000000"/>
              </a:rPr>
              <a:t> &amp; Connors, 2002, J Neurophysiology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ym typeface="Wingdings" panose="05000000000000000000"/>
              </a:rPr>
              <a:t>Levy &amp; Reyes, 2012, J Neuroscience</a:t>
            </a:r>
            <a:endParaRPr lang="en-US" dirty="0" smtClean="0">
              <a:sym typeface="Wingdings" panose="0500000000000000000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Wingdings" panose="05000000000000000000"/>
              </a:rPr>
              <a:t>Markram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2015, Cell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Reimann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2015, Frontiers in Comp. </a:t>
            </a:r>
            <a:r>
              <a:rPr lang="en-US" dirty="0" err="1" smtClean="0"/>
              <a:t>Neuro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Dantzker</a:t>
            </a:r>
            <a:r>
              <a:rPr lang="en-US" dirty="0" smtClean="0"/>
              <a:t> &amp; Callaway, 2000, Nature Neuroscience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i5HTR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PVVip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</a:t>
            </a:r>
            <a:r>
              <a:rPr lang="en-US" dirty="0" smtClean="0">
                <a:sym typeface="Wingdings" panose="05000000000000000000"/>
              </a:rPr>
              <a:t>0.22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LGN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has been measured by </a:t>
            </a:r>
            <a:r>
              <a:rPr lang="en-US" dirty="0" err="1" smtClean="0"/>
              <a:t>Ji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2015, cerebral cortex: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Percentage of cells exhibiting </a:t>
            </a:r>
            <a:r>
              <a:rPr lang="en-US" dirty="0" err="1"/>
              <a:t>thalamocortical</a:t>
            </a:r>
            <a:r>
              <a:rPr lang="en-US" dirty="0"/>
              <a:t> responses. Arrows point to zero values. L1 cell (10/17); Pyramidal cell (15/19 in L2/3; 19/19 in L4; 8/8 in L5; 7/9 in L6); PV cell (14/17 in L2/3; 15/15 in L4; 15/15 in L5; 9/11 in L6); SOM cell (0/12 in L2/3; 5/15 in L4; 0/7 in L5; 0/5 in L6); VIP cell (0/5 in L2/3; 4/9 in L4; 0/9 in L5; 0/5 in L6</a:t>
            </a:r>
            <a:r>
              <a:rPr lang="en-US" dirty="0" smtClean="0"/>
              <a:t>)”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12/12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calculation: </a:t>
            </a:r>
            <a:r>
              <a:rPr lang="en-US" dirty="0" smtClean="0">
                <a:sym typeface="Wingdings" panose="05000000000000000000"/>
              </a:rPr>
              <a:t>7/48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L5 MC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and </a:t>
            </a:r>
            <a:r>
              <a:rPr lang="en-US" dirty="0">
                <a:sym typeface="Wingdings" panose="05000000000000000000"/>
              </a:rPr>
              <a:t>BC: </a:t>
            </a:r>
            <a:r>
              <a:rPr lang="en-US" dirty="0" smtClean="0">
                <a:sym typeface="Wingdings" panose="05000000000000000000"/>
              </a:rPr>
              <a:t>(4 + 3)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(30 + 18)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7/48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19/60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</a:t>
            </a:r>
            <a:r>
              <a:rPr lang="en-US" dirty="0">
                <a:sym typeface="Wingdings" panose="05000000000000000000"/>
              </a:rPr>
              <a:t>:</a:t>
            </a:r>
            <a:br>
              <a:rPr lang="en-US" dirty="0">
                <a:sym typeface="Wingdings" panose="0500000000000000000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12/14</a:t>
            </a:r>
            <a:endParaRPr lang="en-US" dirty="0">
              <a:sym typeface="Wingdings" panose="05000000000000000000"/>
            </a:endParaRPr>
          </a:p>
          <a:p>
            <a:pPr lvl="1"/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SSTSST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</a:t>
            </a:r>
            <a:r>
              <a:rPr lang="en-US" dirty="0" smtClean="0">
                <a:sym typeface="Wingdings" panose="05000000000000000000"/>
              </a:rPr>
              <a:t>: 3/50 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L5 MC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and </a:t>
            </a:r>
            <a:r>
              <a:rPr lang="en-US" dirty="0">
                <a:sym typeface="Wingdings" panose="05000000000000000000"/>
              </a:rPr>
              <a:t>BC: </a:t>
            </a:r>
            <a:r>
              <a:rPr lang="en-US" dirty="0" smtClean="0">
                <a:sym typeface="Wingdings" panose="05000000000000000000"/>
              </a:rPr>
              <a:t>(0 + 0 + 0 + 3)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(26 + 6 + 6 + 12)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3/50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0.04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SSTVip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0.77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4/32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baseline="-25000" dirty="0" err="1">
                <a:sym typeface="Wingdings" panose="05000000000000000000"/>
              </a:rPr>
              <a:t>VipPV</a:t>
            </a:r>
            <a:r>
              <a:rPr lang="en-US" baseline="-25000" dirty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0.02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10/16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Based </a:t>
            </a:r>
            <a:r>
              <a:rPr lang="en-US" dirty="0">
                <a:sym typeface="Wingdings" panose="05000000000000000000"/>
              </a:rPr>
              <a:t>on calculation 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which is an assumption we made that we can scale the probability of connectivity by the normalized INC (</a:t>
            </a:r>
            <a:r>
              <a:rPr lang="en-US" dirty="0" err="1">
                <a:sym typeface="Wingdings" panose="05000000000000000000"/>
              </a:rPr>
              <a:t>nINC</a:t>
            </a:r>
            <a:r>
              <a:rPr lang="en-US" dirty="0">
                <a:sym typeface="Wingdings" panose="05000000000000000000"/>
              </a:rPr>
              <a:t>, Fig. 7a). We note that other measurements for the paper show this assumption can fail at times: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Probability set to </a:t>
            </a:r>
            <a:r>
              <a:rPr lang="en-US" dirty="0" err="1" smtClean="0">
                <a:sym typeface="Wingdings" panose="05000000000000000000"/>
              </a:rPr>
              <a:t>nINC</a:t>
            </a:r>
            <a:r>
              <a:rPr lang="en-US" baseline="-25000" dirty="0" err="1" smtClean="0">
                <a:sym typeface="Wingdings" panose="05000000000000000000"/>
              </a:rPr>
              <a:t>VipVip</a:t>
            </a:r>
            <a:r>
              <a:rPr lang="en-US" baseline="-25000" dirty="0" smtClean="0">
                <a:sym typeface="Wingdings" panose="05000000000000000000"/>
              </a:rPr>
              <a:t> </a:t>
            </a:r>
            <a:r>
              <a:rPr lang="en-US" dirty="0">
                <a:sym typeface="Wingdings" panose="05000000000000000000"/>
              </a:rPr>
              <a:t>: </a:t>
            </a:r>
            <a:r>
              <a:rPr lang="en-US" dirty="0" smtClean="0">
                <a:sym typeface="Wingdings" panose="05000000000000000000"/>
              </a:rPr>
              <a:t>0.02</a:t>
            </a:r>
            <a:endParaRPr lang="en-US" dirty="0" smtClean="0">
              <a:sym typeface="Wingdings" panose="05000000000000000000"/>
            </a:endParaRPr>
          </a:p>
          <a:p>
            <a:pPr lvl="2"/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E2/3 </a:t>
            </a:r>
            <a:r>
              <a:rPr lang="en-US" dirty="0">
                <a:sym typeface="Wingdings" panose="05000000000000000000"/>
              </a:rPr>
              <a:t>E2/3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Figure </a:t>
            </a:r>
            <a:r>
              <a:rPr lang="en-US" dirty="0">
                <a:sym typeface="Wingdings" panose="05000000000000000000"/>
              </a:rPr>
              <a:t>3C from [</a:t>
            </a:r>
            <a:r>
              <a:rPr lang="en-US" dirty="0" err="1">
                <a:sym typeface="Wingdings" panose="05000000000000000000"/>
              </a:rPr>
              <a:t>Ko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2011]: 30/108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Data shows there is functional dependence of connectivity 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Figure 2D from [Hofer</a:t>
            </a:r>
            <a:r>
              <a:rPr lang="en-US" i="1" dirty="0">
                <a:sym typeface="Wingdings" panose="05000000000000000000"/>
              </a:rPr>
              <a:t> et. al</a:t>
            </a:r>
            <a:r>
              <a:rPr lang="en-US" dirty="0">
                <a:sym typeface="Wingdings" panose="05000000000000000000"/>
              </a:rPr>
              <a:t>, 2011]: 45/235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Data shows there is functional dependence of </a:t>
            </a:r>
            <a:r>
              <a:rPr lang="en-US" dirty="0" smtClean="0">
                <a:sym typeface="Wingdings" panose="05000000000000000000"/>
              </a:rPr>
              <a:t>connectivity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Figure </a:t>
            </a:r>
            <a:r>
              <a:rPr lang="en-US" dirty="0" smtClean="0">
                <a:sym typeface="Wingdings" panose="05000000000000000000"/>
              </a:rPr>
              <a:t>1H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[</a:t>
            </a:r>
            <a:r>
              <a:rPr lang="en-US" dirty="0" err="1" smtClean="0">
                <a:sym typeface="Wingdings" panose="05000000000000000000"/>
              </a:rPr>
              <a:t>Cossell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</a:t>
            </a:r>
            <a:r>
              <a:rPr lang="en-US" i="1" dirty="0">
                <a:sym typeface="Wingdings" panose="05000000000000000000"/>
              </a:rPr>
              <a:t>. al</a:t>
            </a:r>
            <a:r>
              <a:rPr lang="en-US" dirty="0">
                <a:sym typeface="Wingdings" panose="05000000000000000000"/>
              </a:rPr>
              <a:t>, </a:t>
            </a:r>
            <a:r>
              <a:rPr lang="en-US" dirty="0" smtClean="0">
                <a:sym typeface="Wingdings" panose="05000000000000000000"/>
              </a:rPr>
              <a:t>2015]</a:t>
            </a:r>
            <a:r>
              <a:rPr lang="en-US" dirty="0">
                <a:sym typeface="Wingdings" panose="05000000000000000000"/>
              </a:rPr>
              <a:t>: </a:t>
            </a:r>
            <a:r>
              <a:rPr lang="en-US" dirty="0" smtClean="0">
                <a:sym typeface="Wingdings" panose="05000000000000000000"/>
              </a:rPr>
              <a:t>75/520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Data shows there is functional dependence of connectivity 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Figure 1H from </a:t>
            </a:r>
            <a:r>
              <a:rPr lang="en-US" dirty="0" smtClean="0">
                <a:sym typeface="Wingdings" panose="05000000000000000000"/>
              </a:rPr>
              <a:t>[</a:t>
            </a:r>
            <a:r>
              <a:rPr lang="en-US" dirty="0">
                <a:sym typeface="Wingdings" panose="05000000000000000000"/>
              </a:rPr>
              <a:t>Yoshimura </a:t>
            </a:r>
            <a:r>
              <a:rPr lang="en-US" i="1" dirty="0" smtClean="0">
                <a:sym typeface="Wingdings" panose="05000000000000000000"/>
              </a:rPr>
              <a:t>et</a:t>
            </a:r>
            <a:r>
              <a:rPr lang="en-US" i="1" dirty="0">
                <a:sym typeface="Wingdings" panose="05000000000000000000"/>
              </a:rPr>
              <a:t>. al</a:t>
            </a:r>
            <a:r>
              <a:rPr lang="en-US" dirty="0">
                <a:sym typeface="Wingdings" panose="05000000000000000000"/>
              </a:rPr>
              <a:t>, </a:t>
            </a:r>
            <a:r>
              <a:rPr lang="en-US" dirty="0" smtClean="0">
                <a:sym typeface="Wingdings" panose="05000000000000000000"/>
              </a:rPr>
              <a:t>2005</a:t>
            </a:r>
            <a:r>
              <a:rPr lang="en-US" dirty="0">
                <a:sym typeface="Wingdings" panose="05000000000000000000"/>
              </a:rPr>
              <a:t>]: </a:t>
            </a:r>
            <a:r>
              <a:rPr lang="en-US" dirty="0" smtClean="0">
                <a:sym typeface="Wingdings" panose="05000000000000000000"/>
              </a:rPr>
              <a:t>22/112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Data shows there is functional dependence of connectivity  </a:t>
            </a:r>
            <a:r>
              <a:rPr lang="en-US" dirty="0" smtClean="0">
                <a:sym typeface="Wingdings" panose="05000000000000000000"/>
              </a:rPr>
              <a:t> 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Figure 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2/</a:t>
            </a:r>
            <a:r>
              <a:rPr lang="en-US" dirty="0" smtClean="0">
                <a:sym typeface="Wingdings" panose="05000000000000000000"/>
              </a:rPr>
              <a:t>112</a:t>
            </a:r>
            <a:endParaRPr lang="en-US" dirty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Combining these references: 174/1087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anose="05000000000000000000"/>
              </a:rPr>
              <a:t>Figure </a:t>
            </a:r>
            <a:r>
              <a:rPr lang="en-US" dirty="0">
                <a:sym typeface="Wingdings" panose="05000000000000000000"/>
              </a:rPr>
              <a:t>S14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2015]: </a:t>
            </a:r>
            <a:r>
              <a:rPr lang="en-US" dirty="0" smtClean="0">
                <a:sym typeface="Wingdings" panose="05000000000000000000"/>
              </a:rPr>
              <a:t>6/149</a:t>
            </a:r>
            <a:endParaRPr lang="en-US" dirty="0" smtClean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From Table 2 in [</a:t>
            </a:r>
            <a:r>
              <a:rPr lang="en-US" dirty="0" err="1">
                <a:sym typeface="Wingdings" panose="05000000000000000000"/>
              </a:rPr>
              <a:t>Lefort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2009] where L5A and L5B where summed </a:t>
            </a:r>
            <a:r>
              <a:rPr lang="en-US" dirty="0" smtClean="0">
                <a:sym typeface="Wingdings" panose="05000000000000000000"/>
              </a:rPr>
              <a:t>together and similarly for L2 and L3: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/>
              <a:t>Total = (20 + 5 + 9 + 20) / (211 + 87 + 108 + 164) = 54/570</a:t>
            </a:r>
            <a:endParaRPr lang="en-US" dirty="0"/>
          </a:p>
          <a:p>
            <a:r>
              <a:rPr lang="en-US" dirty="0" smtClean="0">
                <a:sym typeface="Wingdings" panose="05000000000000000000"/>
              </a:rPr>
              <a:t>Combined </a:t>
            </a:r>
            <a:r>
              <a:rPr lang="en-US" dirty="0">
                <a:sym typeface="Wingdings" panose="05000000000000000000"/>
              </a:rPr>
              <a:t>these values = </a:t>
            </a:r>
            <a:r>
              <a:rPr lang="en-US" dirty="0" smtClean="0">
                <a:sym typeface="Wingdings" panose="05000000000000000000"/>
              </a:rPr>
              <a:t>60/719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S7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3/37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L5 </a:t>
            </a:r>
            <a:r>
              <a:rPr lang="en-US" dirty="0">
                <a:sym typeface="Wingdings" panose="05000000000000000000"/>
              </a:rPr>
              <a:t>BC </a:t>
            </a:r>
            <a:r>
              <a:rPr lang="en-US" dirty="0" smtClean="0">
                <a:sym typeface="Wingdings" panose="05000000000000000000"/>
              </a:rPr>
              <a:t>SC, and HEC: (2 </a:t>
            </a:r>
            <a:r>
              <a:rPr lang="en-US" dirty="0">
                <a:sym typeface="Wingdings" panose="05000000000000000000"/>
              </a:rPr>
              <a:t>+ </a:t>
            </a:r>
            <a:r>
              <a:rPr lang="en-US" dirty="0" smtClean="0">
                <a:sym typeface="Wingdings" panose="05000000000000000000"/>
              </a:rPr>
              <a:t>0 + 1)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(15 + 10 + 12)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3/37</a:t>
            </a:r>
            <a:endParaRPr lang="en-US" dirty="0" smtClean="0">
              <a:sym typeface="Wingdings" panose="05000000000000000000"/>
            </a:endParaRPr>
          </a:p>
          <a:p>
            <a:pPr marL="0" indent="0">
              <a:buNone/>
            </a:pP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S8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6/59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L5 MC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and </a:t>
            </a:r>
            <a:r>
              <a:rPr lang="en-US" dirty="0">
                <a:sym typeface="Wingdings" panose="05000000000000000000"/>
              </a:rPr>
              <a:t>BC: </a:t>
            </a:r>
            <a:r>
              <a:rPr lang="en-US" dirty="0" smtClean="0">
                <a:sym typeface="Wingdings" panose="05000000000000000000"/>
              </a:rPr>
              <a:t>(6 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(44 + 15)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6/59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i2/3PV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</a:t>
            </a:r>
            <a:r>
              <a:rPr lang="en-US" dirty="0" smtClean="0">
                <a:sym typeface="Wingdings" panose="05000000000000000000"/>
              </a:rPr>
              <a:t>4/57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L2/3 BC and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: (4 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(56 + 1)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4/57</a:t>
            </a:r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i2/3PV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</a:t>
            </a:r>
            <a:r>
              <a:rPr lang="en-US" dirty="0" smtClean="0">
                <a:sym typeface="Wingdings" panose="05000000000000000000"/>
              </a:rPr>
              <a:t>calculation: 7/96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L2/3 BC and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 smtClean="0">
                <a:sym typeface="Wingdings" panose="05000000000000000000"/>
              </a:rPr>
              <a:t> and L5 BC, SC and HEC: (4 + 2 + 0 + 0 + 0 + 0 + 1) / (31 + 15 + 15 + 1 + 10 + 12 + 12) = 7/96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i2/3PV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i5HTR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calculation: </a:t>
            </a:r>
            <a:r>
              <a:rPr lang="en-US" dirty="0" smtClean="0">
                <a:sym typeface="Wingdings" panose="05000000000000000000"/>
              </a:rPr>
              <a:t>1/47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</a:t>
            </a:r>
            <a:r>
              <a:rPr lang="en-US" dirty="0" smtClean="0">
                <a:sym typeface="Wingdings" panose="05000000000000000000"/>
              </a:rPr>
              <a:t>L2/3 MC, BTC, and </a:t>
            </a:r>
            <a:r>
              <a:rPr lang="en-US" dirty="0">
                <a:sym typeface="Wingdings" panose="05000000000000000000"/>
              </a:rPr>
              <a:t>BC</a:t>
            </a:r>
            <a:r>
              <a:rPr lang="en-US" dirty="0" smtClean="0">
                <a:sym typeface="Wingdings" panose="05000000000000000000"/>
              </a:rPr>
              <a:t>: (1 + 0 + 0) / (31 + 6 + 10) = 1/47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E2/3 </a:t>
            </a:r>
            <a:r>
              <a:rPr lang="en-US" dirty="0">
                <a:sym typeface="Wingdings" panose="05000000000000000000"/>
              </a:rPr>
              <a:t>i2/3PV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/>
              </a:rPr>
              <a:t>Figure </a:t>
            </a:r>
            <a:r>
              <a:rPr lang="en-US" dirty="0">
                <a:sym typeface="Wingdings" panose="05000000000000000000"/>
              </a:rPr>
              <a:t>2D from [Hofer</a:t>
            </a:r>
            <a:r>
              <a:rPr lang="en-US" i="1" dirty="0">
                <a:sym typeface="Wingdings" panose="05000000000000000000"/>
              </a:rPr>
              <a:t> et. al</a:t>
            </a:r>
            <a:r>
              <a:rPr lang="en-US" dirty="0">
                <a:sym typeface="Wingdings" panose="05000000000000000000"/>
              </a:rPr>
              <a:t>, 2011]: 36/41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Data shows there is functional dependence of connectivity 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S7 </a:t>
            </a:r>
            <a:r>
              <a:rPr lang="en-US" dirty="0">
                <a:sym typeface="Wingdings" panose="05000000000000000000"/>
              </a:rPr>
              <a:t>for the below calculation: 13/83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BC and </a:t>
            </a:r>
            <a:r>
              <a:rPr lang="en-US" dirty="0" err="1">
                <a:sym typeface="Wingdings" panose="05000000000000000000"/>
              </a:rPr>
              <a:t>ChC</a:t>
            </a:r>
            <a:r>
              <a:rPr lang="en-US" dirty="0">
                <a:sym typeface="Wingdings" panose="05000000000000000000"/>
              </a:rPr>
              <a:t>: (13 + 0) / (82 + 1) = 13/</a:t>
            </a:r>
            <a:r>
              <a:rPr lang="en-US" dirty="0" smtClean="0">
                <a:sym typeface="Wingdings" panose="05000000000000000000"/>
              </a:rPr>
              <a:t>83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49/124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</a:t>
            </a:r>
            <a:r>
              <a:rPr lang="en-US" dirty="0" smtClean="0">
                <a:sym typeface="Wingdings" panose="05000000000000000000"/>
              </a:rPr>
              <a:t>: 0/115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from L2/3 MC, BTC, and BC and L5 MC and BC: (0 + 0 + 0 + 0 + 0 + 0) / (56 + 5 + 12 + 31 + 2 + 9) = 0 /115</a:t>
            </a:r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TableS9 </a:t>
            </a:r>
            <a:r>
              <a:rPr lang="en-US" dirty="0">
                <a:sym typeface="Wingdings" panose="05000000000000000000"/>
              </a:rPr>
              <a:t>for the below calculation: 0</a:t>
            </a:r>
            <a:r>
              <a:rPr lang="en-US" dirty="0" smtClean="0">
                <a:sym typeface="Wingdings" panose="05000000000000000000"/>
              </a:rPr>
              <a:t>/35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</a:t>
            </a:r>
            <a:r>
              <a:rPr lang="en-US" dirty="0" smtClean="0">
                <a:sym typeface="Wingdings" panose="05000000000000000000"/>
              </a:rPr>
              <a:t>3 </a:t>
            </a:r>
            <a:r>
              <a:rPr lang="en-US" dirty="0">
                <a:sym typeface="Wingdings" panose="05000000000000000000"/>
              </a:rPr>
              <a:t>BTC, and </a:t>
            </a:r>
            <a:r>
              <a:rPr lang="en-US" dirty="0" smtClean="0">
                <a:sym typeface="Wingdings" panose="05000000000000000000"/>
              </a:rPr>
              <a:t>BPC : </a:t>
            </a:r>
            <a:r>
              <a:rPr lang="en-US" dirty="0">
                <a:sym typeface="Wingdings" panose="05000000000000000000"/>
              </a:rPr>
              <a:t>(0 </a:t>
            </a:r>
            <a:r>
              <a:rPr lang="en-US" dirty="0" smtClean="0">
                <a:sym typeface="Wingdings" panose="05000000000000000000"/>
              </a:rPr>
              <a:t>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(18 + 17) </a:t>
            </a:r>
            <a:r>
              <a:rPr lang="en-US" dirty="0">
                <a:sym typeface="Wingdings" panose="05000000000000000000"/>
              </a:rPr>
              <a:t>= 0 </a:t>
            </a:r>
            <a:r>
              <a:rPr lang="en-US" dirty="0" smtClean="0">
                <a:sym typeface="Wingdings" panose="05000000000000000000"/>
              </a:rPr>
              <a:t>/35</a:t>
            </a:r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i</a:t>
            </a:r>
            <a:r>
              <a:rPr lang="en-US" dirty="0" smtClean="0">
                <a:sym typeface="Wingdings" panose="05000000000000000000"/>
              </a:rPr>
              <a:t>2/3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i5HTR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Figure 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S14 from [Jiang </a:t>
            </a:r>
            <a:r>
              <a:rPr lang="en-US" i="1" dirty="0">
                <a:solidFill>
                  <a:srgbClr val="000000"/>
                </a:solidFill>
                <a:sym typeface="Wingdings" panose="05000000000000000000"/>
              </a:rPr>
              <a:t>et. al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, 2015]: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0/149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/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From Table 2 in [</a:t>
            </a:r>
            <a:r>
              <a:rPr lang="en-US" dirty="0" err="1">
                <a:solidFill>
                  <a:srgbClr val="000000"/>
                </a:solidFill>
                <a:sym typeface="Wingdings" panose="05000000000000000000"/>
              </a:rPr>
              <a:t>Lefort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 </a:t>
            </a:r>
            <a:r>
              <a:rPr lang="en-US" i="1" dirty="0">
                <a:solidFill>
                  <a:srgbClr val="000000"/>
                </a:solidFill>
                <a:sym typeface="Wingdings" panose="05000000000000000000"/>
              </a:rPr>
              <a:t>et. al</a:t>
            </a:r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, 2009] where L5A and L5B where summed together and similarly for L2 and L3:</a:t>
            </a:r>
            <a:endParaRPr lang="en-US" dirty="0">
              <a:solidFill>
                <a:srgbClr val="000000"/>
              </a:solidFill>
              <a:sym typeface="Wingdings" panose="05000000000000000000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Total = </a:t>
            </a:r>
            <a:r>
              <a:rPr lang="en-US" dirty="0" smtClean="0">
                <a:solidFill>
                  <a:srgbClr val="000000"/>
                </a:solidFill>
              </a:rPr>
              <a:t>(9 + 1 + 2 + 3) </a:t>
            </a:r>
            <a:r>
              <a:rPr lang="en-US" dirty="0">
                <a:solidFill>
                  <a:srgbClr val="000000"/>
                </a:solidFill>
              </a:rPr>
              <a:t>/ </a:t>
            </a:r>
            <a:r>
              <a:rPr lang="en-US" dirty="0" smtClean="0">
                <a:solidFill>
                  <a:srgbClr val="000000"/>
                </a:solidFill>
              </a:rPr>
              <a:t>(209 + 104 + 89 + 167)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15/569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sym typeface="Wingdings" panose="05000000000000000000"/>
              </a:rPr>
              <a:t>Combined these values =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/>
              </a:rPr>
              <a:t>15/718</a:t>
            </a:r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 smtClean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>
              <a:solidFill>
                <a:srgbClr val="000000"/>
              </a:solidFill>
              <a:sym typeface="Wingdings" panose="0500000000000000000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 smtClean="0">
                <a:sym typeface="Wingdings" panose="05000000000000000000"/>
              </a:rPr>
              <a:t>i2/3PV: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S7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0/57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L2/3 BC and </a:t>
            </a:r>
            <a:r>
              <a:rPr lang="en-US" dirty="0" err="1">
                <a:sym typeface="Wingdings" panose="05000000000000000000"/>
              </a:rPr>
              <a:t>ChC</a:t>
            </a:r>
            <a:r>
              <a:rPr lang="en-US" dirty="0">
                <a:sym typeface="Wingdings" panose="05000000000000000000"/>
              </a:rPr>
              <a:t>: </a:t>
            </a:r>
            <a:r>
              <a:rPr lang="en-US" dirty="0" smtClean="0">
                <a:sym typeface="Wingdings" panose="05000000000000000000"/>
              </a:rPr>
              <a:t>(0+ </a:t>
            </a:r>
            <a:r>
              <a:rPr lang="en-US" dirty="0">
                <a:sym typeface="Wingdings" panose="05000000000000000000"/>
              </a:rPr>
              <a:t>0) / </a:t>
            </a:r>
            <a:r>
              <a:rPr lang="en-US" dirty="0" smtClean="0">
                <a:sym typeface="Wingdings" panose="05000000000000000000"/>
              </a:rPr>
              <a:t>(56 + </a:t>
            </a:r>
            <a:r>
              <a:rPr lang="en-US" dirty="0">
                <a:sym typeface="Wingdings" panose="05000000000000000000"/>
              </a:rPr>
              <a:t>1) = </a:t>
            </a:r>
            <a:r>
              <a:rPr lang="en-US" dirty="0" smtClean="0">
                <a:sym typeface="Wingdings" panose="05000000000000000000"/>
              </a:rPr>
              <a:t>0/57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</a:t>
            </a:r>
            <a:r>
              <a:rPr lang="en-US" dirty="0" smtClean="0"/>
              <a:t>Neuroscience however clearly show connectivity between E5 and inhibitory neurons in L2/3 and hence decided to set these values to at least 0.05</a:t>
            </a:r>
            <a:endParaRPr lang="en-US" dirty="0"/>
          </a:p>
          <a:p>
            <a:endParaRPr lang="en-US" dirty="0" smtClean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E2/3 </a:t>
            </a:r>
            <a:r>
              <a:rPr lang="en-US" dirty="0">
                <a:sym typeface="Wingdings" panose="05000000000000000000"/>
              </a:rPr>
              <a:t>i2/3SST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S8 </a:t>
            </a:r>
            <a:r>
              <a:rPr lang="en-US" dirty="0">
                <a:sym typeface="Wingdings" panose="05000000000000000000"/>
              </a:rPr>
              <a:t>for the below calculation: 14/77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MC, BTC and BC: (10 + 2 + 2) / (49 + 9 + 19) = 14/77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S8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0/47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MC, BTC and BC: </a:t>
            </a:r>
            <a:r>
              <a:rPr lang="en-US" dirty="0" smtClean="0">
                <a:sym typeface="Wingdings" panose="05000000000000000000"/>
              </a:rPr>
              <a:t>(0 + 0 + 0)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(31 + 6 + 10)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0/47</a:t>
            </a:r>
            <a:endParaRPr lang="en-US" dirty="0" smtClean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Neuroscience however clearly show connectivity between E5 and inhibitory neurons in L2/3 and hence decided to set these values to at least 0.05</a:t>
            </a:r>
            <a:endParaRPr lang="en-US" dirty="0"/>
          </a:p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E5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S9 </a:t>
            </a:r>
            <a:r>
              <a:rPr lang="en-US" dirty="0">
                <a:sym typeface="Wingdings" panose="05000000000000000000"/>
              </a:rPr>
              <a:t>for the below calculation: </a:t>
            </a:r>
            <a:r>
              <a:rPr lang="en-US" dirty="0" smtClean="0">
                <a:sym typeface="Wingdings" panose="05000000000000000000"/>
              </a:rPr>
              <a:t>0/35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BTC and BPC: </a:t>
            </a:r>
            <a:r>
              <a:rPr lang="en-US" dirty="0" smtClean="0">
                <a:sym typeface="Wingdings" panose="05000000000000000000"/>
              </a:rPr>
              <a:t>(0 </a:t>
            </a:r>
            <a:r>
              <a:rPr lang="en-US" dirty="0">
                <a:sym typeface="Wingdings" panose="05000000000000000000"/>
              </a:rPr>
              <a:t>+ 0) / </a:t>
            </a:r>
            <a:r>
              <a:rPr lang="en-US" dirty="0" smtClean="0">
                <a:sym typeface="Wingdings" panose="05000000000000000000"/>
              </a:rPr>
              <a:t>(18 + 17)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0/35</a:t>
            </a:r>
            <a:endParaRPr lang="en-US" dirty="0">
              <a:sym typeface="Wingdings" panose="05000000000000000000"/>
            </a:endParaRPr>
          </a:p>
          <a:p>
            <a:endParaRPr lang="en-US" dirty="0" smtClean="0"/>
          </a:p>
          <a:p>
            <a:r>
              <a:rPr lang="en-US" dirty="0">
                <a:sym typeface="Wingdings" panose="05000000000000000000"/>
              </a:rPr>
              <a:t>Results from </a:t>
            </a:r>
            <a:r>
              <a:rPr lang="en-US" dirty="0" err="1"/>
              <a:t>Dantzker</a:t>
            </a:r>
            <a:r>
              <a:rPr lang="en-US" dirty="0"/>
              <a:t> &amp; Callaway, 2000, Nature Neuroscience however clearly show connectivity between E5 and inhibitory neurons in L2/3 and hence decided to set these values to at least 0.05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</a:t>
            </a:r>
            <a:r>
              <a:rPr lang="en-US" dirty="0" smtClean="0">
                <a:sym typeface="Wingdings" panose="05000000000000000000"/>
              </a:rPr>
              <a:t>calculation: 0 / 37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L5 </a:t>
            </a:r>
            <a:r>
              <a:rPr lang="en-US" dirty="0">
                <a:sym typeface="Wingdings" panose="05000000000000000000"/>
              </a:rPr>
              <a:t>BC </a:t>
            </a:r>
            <a:r>
              <a:rPr lang="en-US" dirty="0" smtClean="0">
                <a:sym typeface="Wingdings" panose="05000000000000000000"/>
              </a:rPr>
              <a:t>SC, and HEC: (0 + 0 + </a:t>
            </a:r>
            <a:r>
              <a:rPr lang="en-US" dirty="0">
                <a:sym typeface="Wingdings" panose="05000000000000000000"/>
              </a:rPr>
              <a:t>0) / </a:t>
            </a:r>
            <a:r>
              <a:rPr lang="en-US" dirty="0" smtClean="0">
                <a:sym typeface="Wingdings" panose="05000000000000000000"/>
              </a:rPr>
              <a:t>(15 + 10 + 12)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0/37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</a:t>
            </a:r>
            <a:r>
              <a:rPr lang="en-US" dirty="0" smtClean="0">
                <a:sym typeface="Wingdings" panose="05000000000000000000"/>
              </a:rPr>
              <a:t>6/59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BC and </a:t>
            </a:r>
            <a:r>
              <a:rPr lang="en-US" dirty="0" err="1" smtClean="0">
                <a:sym typeface="Wingdings" panose="05000000000000000000"/>
              </a:rPr>
              <a:t>ChC</a:t>
            </a:r>
            <a:r>
              <a:rPr lang="en-US" dirty="0">
                <a:sym typeface="Wingdings" panose="05000000000000000000"/>
              </a:rPr>
              <a:t> and L5 BC SC, and HEC: </a:t>
            </a:r>
            <a:r>
              <a:rPr lang="en-US" dirty="0" smtClean="0">
                <a:sym typeface="Wingdings" panose="05000000000000000000"/>
              </a:rPr>
              <a:t>(6 + 0 + </a:t>
            </a:r>
            <a:r>
              <a:rPr lang="en-US" dirty="0">
                <a:sym typeface="Wingdings" panose="05000000000000000000"/>
              </a:rPr>
              <a:t>0 + 0) / </a:t>
            </a:r>
            <a:r>
              <a:rPr lang="en-US" dirty="0" smtClean="0">
                <a:sym typeface="Wingdings" panose="05000000000000000000"/>
              </a:rPr>
              <a:t>(31 + 15 + 12 + 1)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6/59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i5PV </a:t>
            </a:r>
            <a:r>
              <a:rPr lang="en-US" dirty="0">
                <a:sym typeface="Wingdings" panose="05000000000000000000"/>
              </a:rPr>
              <a:t> </a:t>
            </a:r>
            <a:r>
              <a:rPr lang="en-US" dirty="0" smtClean="0">
                <a:sym typeface="Wingdings" panose="05000000000000000000"/>
              </a:rPr>
              <a:t>i2/3HTR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</a:t>
            </a:r>
            <a:r>
              <a:rPr lang="en-US" dirty="0" smtClean="0">
                <a:sym typeface="Wingdings" panose="05000000000000000000"/>
              </a:rPr>
              <a:t>calculation: 10/59</a:t>
            </a:r>
            <a:endParaRPr lang="en-US" dirty="0" smtClean="0">
              <a:sym typeface="Wingdings" panose="05000000000000000000"/>
            </a:endParaRPr>
          </a:p>
          <a:p>
            <a:pPr lvl="1"/>
            <a:r>
              <a:rPr lang="en-US" dirty="0" smtClean="0">
                <a:sym typeface="Wingdings" panose="05000000000000000000"/>
              </a:rPr>
              <a:t>Contributions </a:t>
            </a:r>
            <a:r>
              <a:rPr lang="en-US" dirty="0">
                <a:sym typeface="Wingdings" panose="05000000000000000000"/>
              </a:rPr>
              <a:t>from </a:t>
            </a:r>
            <a:r>
              <a:rPr lang="en-US" dirty="0" smtClean="0">
                <a:sym typeface="Wingdings" panose="05000000000000000000"/>
              </a:rPr>
              <a:t>L5 MC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dirty="0" smtClean="0">
                <a:sym typeface="Wingdings" panose="05000000000000000000"/>
              </a:rPr>
              <a:t>and </a:t>
            </a:r>
            <a:r>
              <a:rPr lang="en-US" dirty="0">
                <a:sym typeface="Wingdings" panose="05000000000000000000"/>
              </a:rPr>
              <a:t>BC: </a:t>
            </a:r>
            <a:r>
              <a:rPr lang="en-US" dirty="0" smtClean="0">
                <a:sym typeface="Wingdings" panose="05000000000000000000"/>
              </a:rPr>
              <a:t>(7 + 3) </a:t>
            </a:r>
            <a:r>
              <a:rPr lang="en-US" dirty="0">
                <a:sym typeface="Wingdings" panose="05000000000000000000"/>
              </a:rPr>
              <a:t>/ </a:t>
            </a:r>
            <a:r>
              <a:rPr lang="en-US" dirty="0" smtClean="0">
                <a:sym typeface="Wingdings" panose="05000000000000000000"/>
              </a:rPr>
              <a:t>(44 + 15) </a:t>
            </a:r>
            <a:r>
              <a:rPr lang="en-US" dirty="0">
                <a:sym typeface="Wingdings" panose="05000000000000000000"/>
              </a:rPr>
              <a:t>= </a:t>
            </a:r>
            <a:r>
              <a:rPr lang="en-US" dirty="0" smtClean="0">
                <a:sym typeface="Wingdings" panose="05000000000000000000"/>
              </a:rPr>
              <a:t>10/59</a:t>
            </a:r>
            <a:endParaRPr lang="en-US" dirty="0">
              <a:sym typeface="Wingdings" panose="05000000000000000000"/>
            </a:endParaRPr>
          </a:p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67639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TableS8 for the below calculation: </a:t>
            </a:r>
            <a:r>
              <a:rPr lang="en-US" dirty="0" smtClean="0">
                <a:sym typeface="Wingdings" panose="05000000000000000000"/>
              </a:rPr>
              <a:t>2/115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MC, BTC and BC and L5 MC and BC</a:t>
            </a:r>
            <a:r>
              <a:rPr lang="en-US" dirty="0" smtClean="0">
                <a:sym typeface="Wingdings" panose="05000000000000000000"/>
              </a:rPr>
              <a:t>: (0 + 0 + 0 + 0 + 1 + 1) / (56 + 31 + 5 + 2 + 12 + 9) = 2/115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SST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E2/3 </a:t>
            </a:r>
            <a:r>
              <a:rPr lang="en-US" dirty="0">
                <a:sym typeface="Wingdings" panose="05000000000000000000"/>
              </a:rPr>
              <a:t>i2/3HTR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</a:t>
            </a:r>
            <a:r>
              <a:rPr lang="en-US" dirty="0" smtClean="0">
                <a:sym typeface="Wingdings" panose="05000000000000000000"/>
              </a:rPr>
              <a:t>Table S9 </a:t>
            </a:r>
            <a:r>
              <a:rPr lang="en-US" dirty="0">
                <a:sym typeface="Wingdings" panose="05000000000000000000"/>
              </a:rPr>
              <a:t>for the below calculation: 4/38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BTC and BPC: (4 + 0) / (19 + 19) = 4/38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i5</a:t>
            </a:r>
            <a:r>
              <a:rPr lang="en-US" dirty="0" smtClean="0"/>
              <a:t>HTR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i2/3HTR</a:t>
            </a:r>
            <a:r>
              <a:rPr lang="en-US" dirty="0">
                <a:sym typeface="Wingdings" panose="05000000000000000000"/>
              </a:rPr>
              <a:t>:</a:t>
            </a:r>
            <a:endParaRPr lang="en-US" dirty="0">
              <a:sym typeface="Wingdings" panose="0500000000000000000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E2/3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L2 and L3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(2 + 4) / (208 + 170) = 6/378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</a:t>
            </a:r>
            <a:r>
              <a:rPr lang="en-US" dirty="0" smtClean="0">
                <a:sym typeface="Wingdings" panose="05000000000000000000"/>
              </a:rPr>
              <a:t>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</a:t>
            </a:r>
            <a:r>
              <a:rPr lang="en-US" dirty="0" smtClean="0">
                <a:sym typeface="Wingdings" panose="05000000000000000000"/>
              </a:rPr>
              <a:t>E2/3i4: </a:t>
            </a:r>
            <a:r>
              <a:rPr lang="en-US" dirty="0">
                <a:sym typeface="Wingdings" panose="05000000000000000000"/>
              </a:rPr>
              <a:t>1</a:t>
            </a:r>
            <a:r>
              <a:rPr lang="en-US" dirty="0" smtClean="0">
                <a:sym typeface="Wingdings" panose="05000000000000000000"/>
              </a:rPr>
              <a:t>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</a:t>
            </a:r>
            <a:r>
              <a:rPr lang="en-US" dirty="0" smtClean="0">
                <a:sym typeface="Wingdings" panose="05000000000000000000"/>
              </a:rPr>
              <a:t>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E2/3i4: 1/12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E2/3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</a:t>
            </a:r>
            <a:r>
              <a:rPr lang="en-US" dirty="0" smtClean="0">
                <a:sym typeface="Wingdings" panose="05000000000000000000"/>
              </a:rPr>
              <a:t>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E2/3i4: 1/12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i2/3PV E2/3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3C: </a:t>
            </a:r>
            <a:r>
              <a:rPr lang="en-US" dirty="0" smtClean="0">
                <a:sym typeface="Wingdings" panose="05000000000000000000"/>
              </a:rPr>
              <a:t>12/12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27/83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BC and </a:t>
            </a:r>
            <a:r>
              <a:rPr lang="en-US" dirty="0" err="1">
                <a:sym typeface="Wingdings" panose="05000000000000000000"/>
              </a:rPr>
              <a:t>ChC</a:t>
            </a:r>
            <a:r>
              <a:rPr lang="en-US" dirty="0">
                <a:sym typeface="Wingdings" panose="05000000000000000000"/>
              </a:rPr>
              <a:t>: (27 + 0) / (82 + 1)= 27/83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39/95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E2/3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L2 and L3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(0 + 0) / (50 + 61) = 0/111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E4 </a:t>
            </a:r>
            <a:r>
              <a:rPr lang="en-US" dirty="0" smtClean="0">
                <a:sym typeface="Wingdings" panose="05000000000000000000"/>
              </a:rPr>
              <a:t> E2/3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Figure 2D in [</a:t>
            </a:r>
            <a:r>
              <a:rPr lang="en-US" dirty="0">
                <a:sym typeface="Wingdings" panose="05000000000000000000"/>
              </a:rPr>
              <a:t>Yoshimura </a:t>
            </a:r>
            <a:r>
              <a:rPr lang="en-US" i="1" dirty="0" smtClean="0"/>
              <a:t>et. al</a:t>
            </a:r>
            <a:r>
              <a:rPr lang="en-US" dirty="0" smtClean="0"/>
              <a:t>, 2005]: 10/50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Table 2 in [</a:t>
            </a:r>
            <a:r>
              <a:rPr lang="en-US" dirty="0" err="1"/>
              <a:t>Lefort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2009] where L2 and L3 where summed together:</a:t>
            </a:r>
            <a:endParaRPr lang="en-US" dirty="0"/>
          </a:p>
          <a:p>
            <a:pPr lvl="1"/>
            <a:r>
              <a:rPr lang="en-US" dirty="0"/>
              <a:t>Total = (</a:t>
            </a:r>
            <a:r>
              <a:rPr lang="en-US" dirty="0" smtClean="0"/>
              <a:t>25 + 25) </a:t>
            </a:r>
            <a:r>
              <a:rPr lang="en-US" dirty="0"/>
              <a:t>/ (208 + </a:t>
            </a:r>
            <a:r>
              <a:rPr lang="en-US" dirty="0" smtClean="0"/>
              <a:t>172) </a:t>
            </a:r>
            <a:r>
              <a:rPr lang="en-US" dirty="0"/>
              <a:t>= </a:t>
            </a:r>
            <a:r>
              <a:rPr lang="en-US" dirty="0" smtClean="0"/>
              <a:t>50/380</a:t>
            </a:r>
            <a:endParaRPr lang="en-US" dirty="0" smtClean="0"/>
          </a:p>
          <a:p>
            <a:r>
              <a:rPr lang="en-US" dirty="0" smtClean="0"/>
              <a:t>Combining these references: 60/430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E4 </a:t>
            </a:r>
            <a:r>
              <a:rPr lang="en-US" dirty="0" smtClean="0">
                <a:sym typeface="Wingdings" panose="05000000000000000000"/>
              </a:rPr>
              <a:t> E4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Table 2 in [</a:t>
            </a:r>
            <a:r>
              <a:rPr lang="en-US" dirty="0" err="1"/>
              <a:t>Lefort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2009</a:t>
            </a:r>
            <a:r>
              <a:rPr lang="en-US" dirty="0" smtClean="0"/>
              <a:t>]: 254/1046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E4 </a:t>
            </a:r>
            <a:r>
              <a:rPr lang="en-US" dirty="0" smtClean="0">
                <a:sym typeface="Wingdings" panose="05000000000000000000"/>
              </a:rPr>
              <a:t> 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 where L5A and L5B where summed together:</a:t>
            </a:r>
            <a:endParaRPr lang="en-US" dirty="0" smtClean="0"/>
          </a:p>
          <a:p>
            <a:pPr lvl="1"/>
            <a:r>
              <a:rPr lang="en-US" dirty="0" smtClean="0"/>
              <a:t>Total = (32 + 11) / (276 + 136) = 43/412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E4 </a:t>
            </a:r>
            <a:r>
              <a:rPr lang="en-US" dirty="0" smtClean="0">
                <a:sym typeface="Wingdings" panose="05000000000000000000"/>
              </a:rPr>
              <a:t> 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Table 2 in [</a:t>
            </a:r>
            <a:r>
              <a:rPr lang="en-US" dirty="0" err="1" smtClean="0"/>
              <a:t>Lefort</a:t>
            </a:r>
            <a:r>
              <a:rPr lang="en-US" dirty="0" smtClean="0"/>
              <a:t> </a:t>
            </a:r>
            <a:r>
              <a:rPr lang="en-US" i="1" dirty="0" smtClean="0"/>
              <a:t>et. al</a:t>
            </a:r>
            <a:r>
              <a:rPr lang="en-US" dirty="0" smtClean="0"/>
              <a:t>, 2009]: 3/93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i4PV: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From Table 2 in  </a:t>
            </a:r>
            <a:r>
              <a:rPr lang="en-US" dirty="0" smtClean="0">
                <a:sym typeface="Wingdings" panose="05000000000000000000"/>
              </a:rPr>
              <a:t>[</a:t>
            </a:r>
            <a:r>
              <a:rPr lang="en-US" dirty="0" err="1" smtClean="0">
                <a:sym typeface="Wingdings" panose="05000000000000000000"/>
              </a:rPr>
              <a:t>Beierlein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2003] where FS neurons are assumed to be PV and LTS neurons are assumed to be SST and VIP which is roughly supported by [</a:t>
            </a:r>
            <a:r>
              <a:rPr lang="en-US" dirty="0" err="1">
                <a:sym typeface="Wingdings" panose="05000000000000000000"/>
              </a:rPr>
              <a:t>Cauli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1997]: 74/</a:t>
            </a:r>
            <a:r>
              <a:rPr lang="en-US" dirty="0" smtClean="0">
                <a:sym typeface="Wingdings" panose="05000000000000000000"/>
              </a:rPr>
              <a:t>172</a:t>
            </a:r>
            <a:endParaRPr lang="en-US" dirty="0" smtClean="0"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i4SST: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2 in  [</a:t>
            </a:r>
            <a:r>
              <a:rPr lang="en-US" dirty="0" err="1">
                <a:sym typeface="Wingdings" panose="05000000000000000000"/>
              </a:rPr>
              <a:t>Beierlein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2003] where FS neurons are assumed to be PV and LTS neurons are assumed to be SST and VIP which is roughly supported by [</a:t>
            </a:r>
            <a:r>
              <a:rPr lang="en-US" dirty="0" err="1">
                <a:sym typeface="Wingdings" panose="05000000000000000000"/>
              </a:rPr>
              <a:t>Cauli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1997]: 36/63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</a:t>
            </a:r>
            <a:r>
              <a:rPr lang="en-US" dirty="0" smtClean="0">
                <a:sym typeface="Wingdings" panose="05000000000000000000"/>
              </a:rPr>
              <a:t>i4HTR: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From Table 2 in  [</a:t>
            </a:r>
            <a:r>
              <a:rPr lang="en-US" dirty="0" err="1" smtClean="0">
                <a:sym typeface="Wingdings" panose="05000000000000000000"/>
              </a:rPr>
              <a:t>Beierlein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</a:t>
            </a:r>
            <a:r>
              <a:rPr lang="en-US" i="1" dirty="0">
                <a:sym typeface="Wingdings" panose="05000000000000000000"/>
              </a:rPr>
              <a:t>. al</a:t>
            </a:r>
            <a:r>
              <a:rPr lang="en-US" dirty="0">
                <a:sym typeface="Wingdings" panose="05000000000000000000"/>
              </a:rPr>
              <a:t>, </a:t>
            </a:r>
            <a:r>
              <a:rPr lang="en-US" dirty="0" smtClean="0">
                <a:sym typeface="Wingdings" panose="05000000000000000000"/>
              </a:rPr>
              <a:t>2003] </a:t>
            </a:r>
            <a:r>
              <a:rPr lang="en-US" dirty="0">
                <a:sym typeface="Wingdings" panose="05000000000000000000"/>
              </a:rPr>
              <a:t>where </a:t>
            </a:r>
            <a:r>
              <a:rPr lang="en-US" dirty="0" smtClean="0">
                <a:sym typeface="Wingdings" panose="05000000000000000000"/>
              </a:rPr>
              <a:t>FS neurons are assumed to be PV and LTS neurons are assumed to be SST and VIP which is roughly supported by [</a:t>
            </a:r>
            <a:r>
              <a:rPr lang="en-US" dirty="0" err="1" smtClean="0">
                <a:sym typeface="Wingdings" panose="05000000000000000000"/>
              </a:rPr>
              <a:t>Cauli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1997]: 36/63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/>
              </a:rPr>
              <a:t>i2/3PV i2/3PV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Measurements </a:t>
            </a:r>
            <a:r>
              <a:rPr lang="en-US" dirty="0">
                <a:sym typeface="Wingdings" panose="05000000000000000000"/>
              </a:rPr>
              <a:t>from [</a:t>
            </a:r>
            <a:r>
              <a:rPr lang="en-US" dirty="0" err="1"/>
              <a:t>Pfeffer</a:t>
            </a:r>
            <a:r>
              <a:rPr lang="en-US" dirty="0"/>
              <a:t> </a:t>
            </a:r>
            <a:r>
              <a:rPr lang="en-US" i="1" dirty="0"/>
              <a:t>et. al</a:t>
            </a:r>
            <a:r>
              <a:rPr lang="en-US" dirty="0"/>
              <a:t>, 2013]</a:t>
            </a:r>
            <a:r>
              <a:rPr lang="en-US" dirty="0">
                <a:sym typeface="Wingdings" panose="05000000000000000000"/>
              </a:rPr>
              <a:t> reported in Fig 7D: </a:t>
            </a:r>
            <a:r>
              <a:rPr lang="en-US" dirty="0" smtClean="0">
                <a:sym typeface="Wingdings" panose="05000000000000000000"/>
              </a:rPr>
              <a:t>13/13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Measurements from [Jiang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 TableS7 for the below calculation: 28/78</a:t>
            </a:r>
            <a:endParaRPr lang="en-US" dirty="0">
              <a:sym typeface="Wingdings" panose="05000000000000000000"/>
            </a:endParaRPr>
          </a:p>
          <a:p>
            <a:pPr lvl="1"/>
            <a:r>
              <a:rPr lang="en-US" dirty="0">
                <a:sym typeface="Wingdings" panose="05000000000000000000"/>
              </a:rPr>
              <a:t>Contributions from L2/3 BC and </a:t>
            </a:r>
            <a:r>
              <a:rPr lang="en-US" dirty="0" err="1">
                <a:sym typeface="Wingdings" panose="05000000000000000000"/>
              </a:rPr>
              <a:t>ChC</a:t>
            </a:r>
            <a:r>
              <a:rPr lang="en-US" dirty="0">
                <a:sym typeface="Wingdings" panose="05000000000000000000"/>
              </a:rPr>
              <a:t>: (28 + 0 + 0) / (68 + 5 + 5) = 28/78</a:t>
            </a:r>
            <a:endParaRPr lang="en-US" dirty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Combining these references: </a:t>
            </a:r>
            <a:r>
              <a:rPr lang="en-US" dirty="0" smtClean="0">
                <a:sym typeface="Wingdings" panose="05000000000000000000"/>
              </a:rPr>
              <a:t>41/91</a:t>
            </a:r>
            <a:endParaRPr lang="en-US" dirty="0">
              <a:sym typeface="Wingdings" panose="0500000000000000000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i4PV E4: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2 in  [</a:t>
            </a:r>
            <a:r>
              <a:rPr lang="en-US" dirty="0" err="1">
                <a:sym typeface="Wingdings" panose="05000000000000000000"/>
              </a:rPr>
              <a:t>Beierlein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2003] where FS neurons are assumed to be PV and LTS neurons are assumed to be SST and VIP which is roughly supported by [</a:t>
            </a:r>
            <a:r>
              <a:rPr lang="en-US" dirty="0" err="1">
                <a:sym typeface="Wingdings" panose="05000000000000000000"/>
              </a:rPr>
              <a:t>Cauli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1997]: </a:t>
            </a:r>
            <a:r>
              <a:rPr lang="en-US" dirty="0" smtClean="0">
                <a:sym typeface="Wingdings" panose="05000000000000000000"/>
              </a:rPr>
              <a:t>83/190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i4SST E4: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2 in  [</a:t>
            </a:r>
            <a:r>
              <a:rPr lang="en-US" dirty="0" err="1">
                <a:sym typeface="Wingdings" panose="05000000000000000000"/>
              </a:rPr>
              <a:t>Beierlein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2003] where FS neurons are assumed to be PV and LTS neurons are assumed to be SST and VIP which is roughly supported by [</a:t>
            </a:r>
            <a:r>
              <a:rPr lang="en-US" dirty="0" err="1">
                <a:sym typeface="Wingdings" panose="05000000000000000000"/>
              </a:rPr>
              <a:t>Cauli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1997]: </a:t>
            </a:r>
            <a:r>
              <a:rPr lang="en-US" dirty="0" smtClean="0">
                <a:sym typeface="Wingdings" panose="05000000000000000000"/>
              </a:rPr>
              <a:t>26/74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/>
              </a:rPr>
              <a:t>i4HTR E4: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From Table 2 in  [</a:t>
            </a:r>
            <a:r>
              <a:rPr lang="en-US" dirty="0" err="1" smtClean="0">
                <a:sym typeface="Wingdings" panose="05000000000000000000"/>
              </a:rPr>
              <a:t>Beierlein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</a:t>
            </a:r>
            <a:r>
              <a:rPr lang="en-US" i="1" dirty="0">
                <a:sym typeface="Wingdings" panose="05000000000000000000"/>
              </a:rPr>
              <a:t>. al</a:t>
            </a:r>
            <a:r>
              <a:rPr lang="en-US" dirty="0">
                <a:sym typeface="Wingdings" panose="05000000000000000000"/>
              </a:rPr>
              <a:t>, </a:t>
            </a:r>
            <a:r>
              <a:rPr lang="en-US" dirty="0" smtClean="0">
                <a:sym typeface="Wingdings" panose="05000000000000000000"/>
              </a:rPr>
              <a:t>2003] </a:t>
            </a:r>
            <a:r>
              <a:rPr lang="en-US" dirty="0">
                <a:sym typeface="Wingdings" panose="05000000000000000000"/>
              </a:rPr>
              <a:t>where </a:t>
            </a:r>
            <a:r>
              <a:rPr lang="en-US" dirty="0" smtClean="0">
                <a:sym typeface="Wingdings" panose="05000000000000000000"/>
              </a:rPr>
              <a:t>FS neurons are assumed to be PV and LTS neurons are assumed to be SST and VIP which is roughly supported by [</a:t>
            </a:r>
            <a:r>
              <a:rPr lang="en-US" dirty="0" err="1" smtClean="0">
                <a:sym typeface="Wingdings" panose="05000000000000000000"/>
              </a:rPr>
              <a:t>Cauli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1997]: 26/74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i2/3PV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</a:t>
            </a:r>
            <a:r>
              <a:rPr lang="en-US" dirty="0" smtClean="0">
                <a:sym typeface="Wingdings" panose="05000000000000000000"/>
              </a:rPr>
              <a:t>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E4i2/3: 1/10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i2/3SST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</a:t>
            </a:r>
            <a:r>
              <a:rPr lang="en-US" dirty="0" smtClean="0">
                <a:sym typeface="Wingdings" panose="05000000000000000000"/>
              </a:rPr>
              <a:t>L3 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E4i2/3: 1/10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E4 </a:t>
            </a:r>
            <a:r>
              <a:rPr lang="en-US" dirty="0">
                <a:sym typeface="Wingdings" panose="05000000000000000000"/>
              </a:rPr>
              <a:t>i2/3HTR</a:t>
            </a:r>
            <a:r>
              <a:rPr lang="en-US" dirty="0" smtClean="0">
                <a:sym typeface="Wingdings" panose="0500000000000000000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/>
              </a:rPr>
              <a:t>From Table 1 in  [Thomson </a:t>
            </a:r>
            <a:r>
              <a:rPr lang="en-US" i="1" dirty="0" smtClean="0">
                <a:sym typeface="Wingdings" panose="05000000000000000000"/>
              </a:rPr>
              <a:t>et</a:t>
            </a:r>
            <a:r>
              <a:rPr lang="en-US" i="1" dirty="0">
                <a:sym typeface="Wingdings" panose="05000000000000000000"/>
              </a:rPr>
              <a:t>. al</a:t>
            </a:r>
            <a:r>
              <a:rPr lang="en-US" dirty="0">
                <a:sym typeface="Wingdings" panose="05000000000000000000"/>
              </a:rPr>
              <a:t>, </a:t>
            </a:r>
            <a:r>
              <a:rPr lang="en-US" dirty="0" smtClean="0">
                <a:sym typeface="Wingdings" panose="05000000000000000000"/>
              </a:rPr>
              <a:t>2002] </a:t>
            </a:r>
            <a:r>
              <a:rPr lang="en-US" dirty="0">
                <a:sym typeface="Wingdings" panose="05000000000000000000"/>
              </a:rPr>
              <a:t>where L3 </a:t>
            </a:r>
            <a:r>
              <a:rPr lang="en-US" dirty="0" smtClean="0">
                <a:sym typeface="Wingdings" panose="05000000000000000000"/>
              </a:rPr>
              <a:t>inhibitory neurons was the only classification reported and hence using the same probability for all E4i2/3: 1/10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i4PV </a:t>
            </a:r>
            <a:r>
              <a:rPr lang="en-US" dirty="0" smtClean="0">
                <a:sym typeface="Wingdings" panose="05000000000000000000"/>
              </a:rPr>
              <a:t>E2/3: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L3 inhibitory neurons was the only classification reported and hence using the same probability for all i4E2/3: 6/</a:t>
            </a:r>
            <a:r>
              <a:rPr lang="en-US" dirty="0" smtClean="0">
                <a:sym typeface="Wingdings" panose="05000000000000000000"/>
              </a:rPr>
              <a:t>12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 smtClean="0">
                <a:sym typeface="Wingdings" panose="05000000000000000000"/>
              </a:rPr>
              <a:t>Since this measurement contained very few cells and by checking [</a:t>
            </a:r>
            <a:r>
              <a:rPr lang="en-US" dirty="0" err="1" smtClean="0">
                <a:sym typeface="Wingdings" panose="05000000000000000000"/>
              </a:rPr>
              <a:t>Markram</a:t>
            </a:r>
            <a:r>
              <a:rPr lang="en-US" dirty="0" smtClean="0">
                <a:sym typeface="Wingdings" panose="05000000000000000000"/>
              </a:rPr>
              <a:t> </a:t>
            </a:r>
            <a:r>
              <a:rPr lang="en-US" i="1" dirty="0" smtClean="0">
                <a:sym typeface="Wingdings" panose="05000000000000000000"/>
              </a:rPr>
              <a:t>et. al</a:t>
            </a:r>
            <a:r>
              <a:rPr lang="en-US" dirty="0" smtClean="0">
                <a:sym typeface="Wingdings" panose="05000000000000000000"/>
              </a:rPr>
              <a:t>, 2015], and also the ratios of i2/3 E2/3, we felt this value may be too high and hence divided by two: 0.250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i4SST</a:t>
            </a:r>
            <a:r>
              <a:rPr lang="en-US" dirty="0" smtClean="0">
                <a:sym typeface="Wingdings" panose="05000000000000000000"/>
              </a:rPr>
              <a:t>E2/3: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/>
              </a:rPr>
              <a:t>From Table 1 in  [Thomson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2002] where </a:t>
            </a:r>
            <a:r>
              <a:rPr lang="en-US" dirty="0" smtClean="0">
                <a:sym typeface="Wingdings" panose="05000000000000000000"/>
              </a:rPr>
              <a:t>L3 inhibitory </a:t>
            </a:r>
            <a:r>
              <a:rPr lang="en-US" dirty="0">
                <a:sym typeface="Wingdings" panose="05000000000000000000"/>
              </a:rPr>
              <a:t>neurons was the only classification reported and hence using the same probability for all </a:t>
            </a:r>
            <a:r>
              <a:rPr lang="en-US" dirty="0" smtClean="0">
                <a:sym typeface="Wingdings" panose="05000000000000000000"/>
              </a:rPr>
              <a:t>i4E2/3: 6/12</a:t>
            </a:r>
            <a:endParaRPr lang="en-US" dirty="0" smtClean="0">
              <a:sym typeface="Wingdings" panose="05000000000000000000"/>
            </a:endParaRPr>
          </a:p>
          <a:p>
            <a:r>
              <a:rPr lang="en-US" dirty="0">
                <a:sym typeface="Wingdings" panose="05000000000000000000"/>
              </a:rPr>
              <a:t>Since this measurement contained very few cells and by checking [</a:t>
            </a:r>
            <a:r>
              <a:rPr lang="en-US" dirty="0" err="1">
                <a:sym typeface="Wingdings" panose="05000000000000000000"/>
              </a:rPr>
              <a:t>Markram</a:t>
            </a:r>
            <a:r>
              <a:rPr lang="en-US" dirty="0">
                <a:sym typeface="Wingdings" panose="05000000000000000000"/>
              </a:rPr>
              <a:t> </a:t>
            </a:r>
            <a:r>
              <a:rPr lang="en-US" i="1" dirty="0">
                <a:sym typeface="Wingdings" panose="05000000000000000000"/>
              </a:rPr>
              <a:t>et. al</a:t>
            </a:r>
            <a:r>
              <a:rPr lang="en-US" dirty="0">
                <a:sym typeface="Wingdings" panose="05000000000000000000"/>
              </a:rPr>
              <a:t>, 2015], and also the ratios of i2/3 E2/3, we felt this value may be too high and hence divided by two: 0.250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2YzNjBkOTgyNWQ1YTMxYzM3MzMwNWFiODNmOWIzYW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48554</Words>
  <Application>WPS 演示</Application>
  <PresentationFormat>On-screen Show (16:10)</PresentationFormat>
  <Paragraphs>1835</Paragraphs>
  <Slides>284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284</vt:i4>
      </vt:variant>
    </vt:vector>
  </HeadingPairs>
  <TitlesOfParts>
    <vt:vector size="294" baseType="lpstr">
      <vt:lpstr>Arial</vt:lpstr>
      <vt:lpstr>宋体</vt:lpstr>
      <vt:lpstr>Wingdings</vt:lpstr>
      <vt:lpstr>Arial</vt:lpstr>
      <vt:lpstr>Calibri</vt:lpstr>
      <vt:lpstr>Wingdings</vt:lpstr>
      <vt:lpstr>微软雅黑</vt:lpstr>
      <vt:lpstr>Arial Unicode MS</vt:lpstr>
      <vt:lpstr>Calibri</vt:lpstr>
      <vt:lpstr>Office Theme</vt:lpstr>
      <vt:lpstr>PowerPoint 演示文稿</vt:lpstr>
      <vt:lpstr>Assumptions &amp; Selections</vt:lpstr>
      <vt:lpstr>For LGN	</vt:lpstr>
      <vt:lpstr>E2/3 E2/3:</vt:lpstr>
      <vt:lpstr>E2/3 i2/3PV:</vt:lpstr>
      <vt:lpstr>E2/3 i2/3SST:</vt:lpstr>
      <vt:lpstr>E2/3 i2/3HTR:</vt:lpstr>
      <vt:lpstr>i2/3PV E2/3:</vt:lpstr>
      <vt:lpstr>i2/3PV i2/3PV:</vt:lpstr>
      <vt:lpstr>i2/3PV i2/3SST:</vt:lpstr>
      <vt:lpstr>i2/3PV  i2/3HTR</vt:lpstr>
      <vt:lpstr>i2/3SST E2/3:</vt:lpstr>
      <vt:lpstr>i2/3SST i2/3PV: </vt:lpstr>
      <vt:lpstr>i2/3SST i2/3SST:</vt:lpstr>
      <vt:lpstr>i2/3SST i2/3HTR:</vt:lpstr>
      <vt:lpstr>i2/3HTR E2/3:</vt:lpstr>
      <vt:lpstr>i2/3HTR i2/3PV:</vt:lpstr>
      <vt:lpstr>i2/3HTR i2/3SST:</vt:lpstr>
      <vt:lpstr>i2/3HTR i2/3HTR:</vt:lpstr>
      <vt:lpstr>PowerPoint 演示文稿</vt:lpstr>
      <vt:lpstr>PowerPoint 演示文稿</vt:lpstr>
      <vt:lpstr>E5 E5:</vt:lpstr>
      <vt:lpstr>E5 i5PV:</vt:lpstr>
      <vt:lpstr>E5 i5SST:</vt:lpstr>
      <vt:lpstr>E5 i5HTR:</vt:lpstr>
      <vt:lpstr>i5PV E5:</vt:lpstr>
      <vt:lpstr>i5PV i5PV:</vt:lpstr>
      <vt:lpstr>i5PV i5SST:</vt:lpstr>
      <vt:lpstr>i5PV  i5HTR</vt:lpstr>
      <vt:lpstr>i5SST E5:</vt:lpstr>
      <vt:lpstr>i5SST i5PV: </vt:lpstr>
      <vt:lpstr>i5SST i5SST:</vt:lpstr>
      <vt:lpstr>i5SST i5HTR:</vt:lpstr>
      <vt:lpstr>i5HTR E5:</vt:lpstr>
      <vt:lpstr>i5HTR i5PV:</vt:lpstr>
      <vt:lpstr>i5HTR i5SST:</vt:lpstr>
      <vt:lpstr>i5HTR i5HTR:</vt:lpstr>
      <vt:lpstr>PowerPoint 演示文稿</vt:lpstr>
      <vt:lpstr>PowerPoint 演示文稿</vt:lpstr>
      <vt:lpstr>E2/3 E5:</vt:lpstr>
      <vt:lpstr>E2/3 i5PV:</vt:lpstr>
      <vt:lpstr>E2/3 i5SST:</vt:lpstr>
      <vt:lpstr>E2/3 i5HTR:</vt:lpstr>
      <vt:lpstr>i2/3PV E5:</vt:lpstr>
      <vt:lpstr>i2/3PV i5PV:</vt:lpstr>
      <vt:lpstr>i2/3PV i5SST:</vt:lpstr>
      <vt:lpstr>i2/3PV  i5HTR</vt:lpstr>
      <vt:lpstr>i2/3SST E5:</vt:lpstr>
      <vt:lpstr>i2/3SST i5PV:</vt:lpstr>
      <vt:lpstr>i2/3SST i5SST:</vt:lpstr>
      <vt:lpstr>i2/3SST i5HTR:</vt:lpstr>
      <vt:lpstr>i2/3HTR E5:</vt:lpstr>
      <vt:lpstr>i2/3HTR i5PV:</vt:lpstr>
      <vt:lpstr>i2/3HTR i5SST:</vt:lpstr>
      <vt:lpstr>i2/3HTR i5HTR:</vt:lpstr>
      <vt:lpstr>PowerPoint 演示文稿</vt:lpstr>
      <vt:lpstr>PowerPoint 演示文稿</vt:lpstr>
      <vt:lpstr>E5 E2/3:</vt:lpstr>
      <vt:lpstr>E5 i2/3PV:</vt:lpstr>
      <vt:lpstr>E5 i2/3SST:</vt:lpstr>
      <vt:lpstr>E5 i2/3HTR:</vt:lpstr>
      <vt:lpstr>i5PV E2/3:</vt:lpstr>
      <vt:lpstr>i5PV i2/3PV:</vt:lpstr>
      <vt:lpstr>i5PV i2/3SST:</vt:lpstr>
      <vt:lpstr>i5PV  i2/3HTR</vt:lpstr>
      <vt:lpstr>i5SST E2/3:</vt:lpstr>
      <vt:lpstr>i5SST i2/3PV:</vt:lpstr>
      <vt:lpstr>i5SST i2/3SST:</vt:lpstr>
      <vt:lpstr>i5SST i2/3HTR:</vt:lpstr>
      <vt:lpstr>i5HTR E2/3:</vt:lpstr>
      <vt:lpstr>i5HTR i2/3PV:</vt:lpstr>
      <vt:lpstr>i5HTR i2/3SST:</vt:lpstr>
      <vt:lpstr>i5HTR i2/3HTR:</vt:lpstr>
      <vt:lpstr>PowerPoint 演示文稿</vt:lpstr>
      <vt:lpstr>PowerPoint 演示文稿</vt:lpstr>
      <vt:lpstr>E2/3  E4</vt:lpstr>
      <vt:lpstr>E2/3 i4PV:</vt:lpstr>
      <vt:lpstr>E2/3 i4SST:</vt:lpstr>
      <vt:lpstr>E2/3 i4HTR:</vt:lpstr>
      <vt:lpstr>E2/3  E6</vt:lpstr>
      <vt:lpstr>PowerPoint 演示文稿</vt:lpstr>
      <vt:lpstr>PowerPoint 演示文稿</vt:lpstr>
      <vt:lpstr>E4  E2/3</vt:lpstr>
      <vt:lpstr>E4  E4</vt:lpstr>
      <vt:lpstr>E4  E5</vt:lpstr>
      <vt:lpstr>E4  E6</vt:lpstr>
      <vt:lpstr>E4 i4PV:</vt:lpstr>
      <vt:lpstr>E4 i4SST:</vt:lpstr>
      <vt:lpstr>E4 i4HTR:</vt:lpstr>
      <vt:lpstr>i4PV E4:</vt:lpstr>
      <vt:lpstr>i4SST E4:</vt:lpstr>
      <vt:lpstr>i4HTR E4:</vt:lpstr>
      <vt:lpstr>PowerPoint 演示文稿</vt:lpstr>
      <vt:lpstr>PowerPoint 演示文稿</vt:lpstr>
      <vt:lpstr>E4 i2/3PV:</vt:lpstr>
      <vt:lpstr>E4 i2/3SST:</vt:lpstr>
      <vt:lpstr>E4 i2/3HTR:</vt:lpstr>
      <vt:lpstr>i4PV E2/3:</vt:lpstr>
      <vt:lpstr>i4SSTE2/3:</vt:lpstr>
      <vt:lpstr>i4HTRE2/3:</vt:lpstr>
      <vt:lpstr>PowerPoint 演示文稿</vt:lpstr>
      <vt:lpstr>PowerPoint 演示文稿</vt:lpstr>
      <vt:lpstr>E5  E4</vt:lpstr>
      <vt:lpstr>PowerPoint 演示文稿</vt:lpstr>
      <vt:lpstr>PowerPoint 演示文稿</vt:lpstr>
      <vt:lpstr>E5  E6</vt:lpstr>
      <vt:lpstr>E5  i6PV</vt:lpstr>
      <vt:lpstr>E5  i6SST</vt:lpstr>
      <vt:lpstr>E5  i6HTR</vt:lpstr>
      <vt:lpstr>i5PV  E6 </vt:lpstr>
      <vt:lpstr>i5SST E6</vt:lpstr>
      <vt:lpstr>i5HTR  E6</vt:lpstr>
      <vt:lpstr>i5PV  i6PV </vt:lpstr>
      <vt:lpstr>i5PV  i6SST</vt:lpstr>
      <vt:lpstr>i5PV  i6HTR </vt:lpstr>
      <vt:lpstr>i5SST  i6PV </vt:lpstr>
      <vt:lpstr>i5SST  i6SST</vt:lpstr>
      <vt:lpstr>i5SST  i6HTR </vt:lpstr>
      <vt:lpstr>i5HTR  i6PV </vt:lpstr>
      <vt:lpstr>i5HTR  i6SST</vt:lpstr>
      <vt:lpstr>i5HTR  i6HTR </vt:lpstr>
      <vt:lpstr>PowerPoint 演示文稿</vt:lpstr>
      <vt:lpstr>PowerPoint 演示文稿</vt:lpstr>
      <vt:lpstr>E6  E2/3</vt:lpstr>
      <vt:lpstr>E6  E4</vt:lpstr>
      <vt:lpstr>E6  E5</vt:lpstr>
      <vt:lpstr>E6  i5PV</vt:lpstr>
      <vt:lpstr>E6  i5SST</vt:lpstr>
      <vt:lpstr>E6  i5HTR</vt:lpstr>
      <vt:lpstr>i6SST E5</vt:lpstr>
      <vt:lpstr>i6HTR  E5</vt:lpstr>
      <vt:lpstr>i6PV  i5PV </vt:lpstr>
      <vt:lpstr>i6PV  i5SST</vt:lpstr>
      <vt:lpstr>i6PV  i5HTR </vt:lpstr>
      <vt:lpstr>i6SST  i5PV </vt:lpstr>
      <vt:lpstr>i6SST  i5SST</vt:lpstr>
      <vt:lpstr>i6SST  i5HTR </vt:lpstr>
      <vt:lpstr>i6HTR  i5PV </vt:lpstr>
      <vt:lpstr>i6HTR  i5SST</vt:lpstr>
      <vt:lpstr>i6HTR  i5HTR </vt:lpstr>
      <vt:lpstr>PowerPoint 演示文稿</vt:lpstr>
      <vt:lpstr>PowerPoint 演示文稿</vt:lpstr>
      <vt:lpstr>E6  E6</vt:lpstr>
      <vt:lpstr>E6  i6PV</vt:lpstr>
      <vt:lpstr>E6  i6SST</vt:lpstr>
      <vt:lpstr>E6  i6HTR</vt:lpstr>
      <vt:lpstr>i6PV  E6</vt:lpstr>
      <vt:lpstr>i6SST E6</vt:lpstr>
      <vt:lpstr>i6HTR  E6</vt:lpstr>
      <vt:lpstr>i6PV  i6PV </vt:lpstr>
      <vt:lpstr>i6PV  i6SST</vt:lpstr>
      <vt:lpstr>i6PV  i6HTR </vt:lpstr>
      <vt:lpstr>i6SST  i6PV </vt:lpstr>
      <vt:lpstr>i6SST  i6SST</vt:lpstr>
      <vt:lpstr>i6SST  i6HTR </vt:lpstr>
      <vt:lpstr>i6HTR  i6PV </vt:lpstr>
      <vt:lpstr>i6HTR  i6SST</vt:lpstr>
      <vt:lpstr>i6HTR  i6HTR </vt:lpstr>
      <vt:lpstr>PowerPoint 演示文稿</vt:lpstr>
      <vt:lpstr>PowerPoint 演示文稿</vt:lpstr>
      <vt:lpstr>i2/3PV  E4</vt:lpstr>
      <vt:lpstr>i2/3SST E4</vt:lpstr>
      <vt:lpstr>i2/3HTR  E4</vt:lpstr>
      <vt:lpstr>i2/3PV i4PV:</vt:lpstr>
      <vt:lpstr>i2/3PV i4SST:</vt:lpstr>
      <vt:lpstr>i2/3PV  i4HTR</vt:lpstr>
      <vt:lpstr>i2/3SST i4PV:</vt:lpstr>
      <vt:lpstr>i2/3SST i4SST:</vt:lpstr>
      <vt:lpstr>i2/3SST i4HTR:</vt:lpstr>
      <vt:lpstr>i2/3HTR i4PV:</vt:lpstr>
      <vt:lpstr>i2/3HTR i4SST:</vt:lpstr>
      <vt:lpstr>i2/3HTR i4HTR:</vt:lpstr>
      <vt:lpstr>PowerPoint 演示文稿</vt:lpstr>
      <vt:lpstr>PowerPoint 演示文稿</vt:lpstr>
      <vt:lpstr>i4PV  i2/3PV :</vt:lpstr>
      <vt:lpstr>i4PV i2/3SST:</vt:lpstr>
      <vt:lpstr>i4PV  i2/3HTR</vt:lpstr>
      <vt:lpstr>i4SST i2/3PV:</vt:lpstr>
      <vt:lpstr>i4SST i2/3SST:</vt:lpstr>
      <vt:lpstr>i4SST i2/3HTR:</vt:lpstr>
      <vt:lpstr>i4HTR i2/3PV:</vt:lpstr>
      <vt:lpstr>i4HTR i2/3SST:</vt:lpstr>
      <vt:lpstr>i4HTR i2/3HTR:</vt:lpstr>
      <vt:lpstr>PowerPoint 演示文稿</vt:lpstr>
      <vt:lpstr>PowerPoint 演示文稿</vt:lpstr>
      <vt:lpstr>i4PV  i4PV :</vt:lpstr>
      <vt:lpstr>i4PV i4SST:</vt:lpstr>
      <vt:lpstr>i4PV  i4HTR</vt:lpstr>
      <vt:lpstr>i4SST i4PV:</vt:lpstr>
      <vt:lpstr>i4SST i4SST:</vt:lpstr>
      <vt:lpstr>i4SST i4HTR:</vt:lpstr>
      <vt:lpstr>i4HTR i4PV:</vt:lpstr>
      <vt:lpstr>i4HTR i4SST:</vt:lpstr>
      <vt:lpstr>i4HTR i4HTR:</vt:lpstr>
      <vt:lpstr>PowerPoint 演示文稿</vt:lpstr>
      <vt:lpstr>PowerPoint 演示文稿</vt:lpstr>
      <vt:lpstr>i6PVE2/3</vt:lpstr>
      <vt:lpstr>i6PVE4</vt:lpstr>
      <vt:lpstr>i6PVE5</vt:lpstr>
      <vt:lpstr>PowerPoint 演示文稿</vt:lpstr>
      <vt:lpstr>PowerPoint 演示文稿</vt:lpstr>
      <vt:lpstr>E4 i5PV:</vt:lpstr>
      <vt:lpstr>E4 i5SST:</vt:lpstr>
      <vt:lpstr>E4 i5HTR:</vt:lpstr>
      <vt:lpstr>i4PV E5:</vt:lpstr>
      <vt:lpstr>i4PV i5PV:</vt:lpstr>
      <vt:lpstr>i4PV i5SST:</vt:lpstr>
      <vt:lpstr>i4PV i5HTR:</vt:lpstr>
      <vt:lpstr>i4SST E5:</vt:lpstr>
      <vt:lpstr>i4SST i5PV:</vt:lpstr>
      <vt:lpstr>i4SST i5SST:</vt:lpstr>
      <vt:lpstr>i4SST i5HTR:</vt:lpstr>
      <vt:lpstr>i4HTR E5:</vt:lpstr>
      <vt:lpstr>i4HTR i5PV:</vt:lpstr>
      <vt:lpstr>i4HTR i5SST:</vt:lpstr>
      <vt:lpstr>i4HTR i5HTR:</vt:lpstr>
      <vt:lpstr>PowerPoint 演示文稿</vt:lpstr>
      <vt:lpstr>PowerPoint 演示文稿</vt:lpstr>
      <vt:lpstr>E5 i4PV:</vt:lpstr>
      <vt:lpstr>E5 i4SST:</vt:lpstr>
      <vt:lpstr>E5  i4HTR:</vt:lpstr>
      <vt:lpstr>i5PV E4:</vt:lpstr>
      <vt:lpstr>i5PV i4PV:</vt:lpstr>
      <vt:lpstr>i5PV i4SST:</vt:lpstr>
      <vt:lpstr>i5PV i4HTR:</vt:lpstr>
      <vt:lpstr>i5SST E4:</vt:lpstr>
      <vt:lpstr>i5SST i4PV:</vt:lpstr>
      <vt:lpstr>i5SST i4SST:</vt:lpstr>
      <vt:lpstr>i5SST i4HTR:</vt:lpstr>
      <vt:lpstr>i5HTR E4:</vt:lpstr>
      <vt:lpstr>i5HTR i4PV:</vt:lpstr>
      <vt:lpstr>i5HTR i4SST:</vt:lpstr>
      <vt:lpstr>i5HTR i4HTR:</vt:lpstr>
      <vt:lpstr>PowerPoint 演示文稿</vt:lpstr>
      <vt:lpstr>PowerPoint 演示文稿</vt:lpstr>
      <vt:lpstr>i1HTR i1HTR: </vt:lpstr>
      <vt:lpstr>i1NGC  i1SBC:</vt:lpstr>
      <vt:lpstr>i1SBC i1NGC: </vt:lpstr>
      <vt:lpstr>i1SBC i1SBC:</vt:lpstr>
      <vt:lpstr>PowerPoint 演示文稿</vt:lpstr>
      <vt:lpstr>PowerPoint 演示文稿</vt:lpstr>
      <vt:lpstr>i1HTRE2/3:</vt:lpstr>
      <vt:lpstr>i1HTRi2/3PV:</vt:lpstr>
      <vt:lpstr>i1HTRi2/3SST:</vt:lpstr>
      <vt:lpstr>i1HTRi2/3HTR:</vt:lpstr>
      <vt:lpstr>i1SBC  E2/3:</vt:lpstr>
      <vt:lpstr>i1SBC i2/3PV:</vt:lpstr>
      <vt:lpstr>i1SBC i2/3SST:</vt:lpstr>
      <vt:lpstr>i1SBC i2/3HTR:</vt:lpstr>
      <vt:lpstr>PowerPoint 演示文稿</vt:lpstr>
      <vt:lpstr>PowerPoint 演示文稿</vt:lpstr>
      <vt:lpstr>i1HTRE5:</vt:lpstr>
      <vt:lpstr>i1HTRi5PV:</vt:lpstr>
      <vt:lpstr>i1HTRi5SST:</vt:lpstr>
      <vt:lpstr>i1NGC i5HTR:</vt:lpstr>
      <vt:lpstr>i1SBC  E5:</vt:lpstr>
      <vt:lpstr>i1SBC i5PV:</vt:lpstr>
      <vt:lpstr>i1SBC i5SST:</vt:lpstr>
      <vt:lpstr>i1SBC i5HTR:</vt:lpstr>
      <vt:lpstr>PowerPoint 演示文稿</vt:lpstr>
      <vt:lpstr>PowerPoint 演示文稿</vt:lpstr>
      <vt:lpstr>E2/3 i1HTR:</vt:lpstr>
      <vt:lpstr>i2/3PV i1HTR:</vt:lpstr>
      <vt:lpstr>i2/3SSTi1HTR:</vt:lpstr>
      <vt:lpstr>i2/3HTR i1HTR:</vt:lpstr>
      <vt:lpstr>E2/3 i1SBC:</vt:lpstr>
      <vt:lpstr>i2/3PV i1SBC:</vt:lpstr>
      <vt:lpstr>i2/3SSTi1SBC:</vt:lpstr>
      <vt:lpstr>i2/3HTR i1SBC:</vt:lpstr>
      <vt:lpstr>PowerPoint 演示文稿</vt:lpstr>
      <vt:lpstr>PowerPoint 演示文稿</vt:lpstr>
      <vt:lpstr>E5 i1HTR:</vt:lpstr>
      <vt:lpstr>i5PVi1HTR:</vt:lpstr>
      <vt:lpstr>i5SSTi1HTR:</vt:lpstr>
      <vt:lpstr>i5HTRi1NGC:</vt:lpstr>
      <vt:lpstr>E5 i1SBC:</vt:lpstr>
      <vt:lpstr>i5PV i1SBC:</vt:lpstr>
      <vt:lpstr>i5SST i1SBC:</vt:lpstr>
      <vt:lpstr>i5HTR i1SBC:</vt:lpstr>
      <vt:lpstr>PowerPoint 演示文稿</vt:lpstr>
      <vt:lpstr>i1HTR  E4</vt:lpstr>
      <vt:lpstr>i1HTR  E6</vt:lpstr>
      <vt:lpstr>i4Sst  i1HTR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Yazan Billeh</dc:creator>
  <cp:lastModifiedBy>郭一</cp:lastModifiedBy>
  <cp:revision>499</cp:revision>
  <dcterms:created xsi:type="dcterms:W3CDTF">2016-10-07T01:11:00Z</dcterms:created>
  <dcterms:modified xsi:type="dcterms:W3CDTF">2024-08-27T12:56:01Z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F485000FE0D14535B630026415992B45_12</vt:lpwstr>
  </property>
  <property fmtid="{D5CDD505-2E9C-101B-9397-08002B2CF9AE}" pid="3" name="KSOProductBuildVer">
    <vt:lpwstr>2052-12.1.0.17827</vt:lpwstr>
  </property>
</Properties>
</file>