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5"/>
  </p:notesMasterIdLst>
  <p:sldIdLst>
    <p:sldId id="261" r:id="rId3"/>
    <p:sldId id="568" r:id="rId4"/>
    <p:sldId id="268" r:id="rId5"/>
    <p:sldId id="269" r:id="rId6"/>
    <p:sldId id="270" r:id="rId7"/>
    <p:sldId id="271" r:id="rId8"/>
    <p:sldId id="272" r:id="rId9"/>
    <p:sldId id="273" r:id="rId10"/>
    <p:sldId id="274" r:id="rId11"/>
    <p:sldId id="275" r:id="rId12"/>
    <p:sldId id="263" r:id="rId13"/>
    <p:sldId id="264" r:id="rId14"/>
    <p:sldId id="276" r:id="rId15"/>
    <p:sldId id="277" r:id="rId16"/>
    <p:sldId id="278" r:id="rId17"/>
    <p:sldId id="280" r:id="rId18"/>
    <p:sldId id="279" r:id="rId19"/>
    <p:sldId id="266"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59" r:id="rId78"/>
    <p:sldId id="360" r:id="rId79"/>
    <p:sldId id="361" r:id="rId80"/>
    <p:sldId id="343" r:id="rId81"/>
    <p:sldId id="352" r:id="rId82"/>
    <p:sldId id="353" r:id="rId83"/>
    <p:sldId id="339" r:id="rId84"/>
    <p:sldId id="340" r:id="rId85"/>
    <p:sldId id="341" r:id="rId86"/>
    <p:sldId id="345" r:id="rId87"/>
    <p:sldId id="367" r:id="rId88"/>
    <p:sldId id="368" r:id="rId89"/>
    <p:sldId id="369" r:id="rId90"/>
    <p:sldId id="370" r:id="rId91"/>
    <p:sldId id="371" r:id="rId92"/>
    <p:sldId id="372" r:id="rId93"/>
    <p:sldId id="365" r:id="rId94"/>
    <p:sldId id="366" r:id="rId95"/>
    <p:sldId id="356" r:id="rId96"/>
    <p:sldId id="357" r:id="rId97"/>
    <p:sldId id="358" r:id="rId98"/>
    <p:sldId id="362" r:id="rId99"/>
    <p:sldId id="363" r:id="rId100"/>
    <p:sldId id="364" r:id="rId101"/>
    <p:sldId id="354" r:id="rId102"/>
    <p:sldId id="355" r:id="rId103"/>
    <p:sldId id="342" r:id="rId104"/>
    <p:sldId id="489" r:id="rId105"/>
    <p:sldId id="490" r:id="rId106"/>
    <p:sldId id="346" r:id="rId107"/>
    <p:sldId id="475" r:id="rId108"/>
    <p:sldId id="476" r:id="rId109"/>
    <p:sldId id="477" r:id="rId110"/>
    <p:sldId id="480" r:id="rId111"/>
    <p:sldId id="478" r:id="rId112"/>
    <p:sldId id="479" r:id="rId113"/>
    <p:sldId id="491" r:id="rId114"/>
    <p:sldId id="481" r:id="rId115"/>
    <p:sldId id="482" r:id="rId116"/>
    <p:sldId id="483" r:id="rId117"/>
    <p:sldId id="484" r:id="rId118"/>
    <p:sldId id="485" r:id="rId119"/>
    <p:sldId id="486" r:id="rId120"/>
    <p:sldId id="487" r:id="rId121"/>
    <p:sldId id="488" r:id="rId122"/>
    <p:sldId id="473" r:id="rId123"/>
    <p:sldId id="474" r:id="rId124"/>
    <p:sldId id="347" r:id="rId125"/>
    <p:sldId id="348" r:id="rId126"/>
    <p:sldId id="349" r:id="rId127"/>
    <p:sldId id="458" r:id="rId128"/>
    <p:sldId id="459" r:id="rId129"/>
    <p:sldId id="460" r:id="rId130"/>
    <p:sldId id="462" r:id="rId131"/>
    <p:sldId id="463" r:id="rId132"/>
    <p:sldId id="464" r:id="rId133"/>
    <p:sldId id="465" r:id="rId134"/>
    <p:sldId id="466" r:id="rId135"/>
    <p:sldId id="467" r:id="rId136"/>
    <p:sldId id="468" r:id="rId137"/>
    <p:sldId id="469" r:id="rId138"/>
    <p:sldId id="470" r:id="rId139"/>
    <p:sldId id="471" r:id="rId140"/>
    <p:sldId id="472" r:id="rId141"/>
    <p:sldId id="456" r:id="rId142"/>
    <p:sldId id="457" r:id="rId143"/>
    <p:sldId id="350" r:id="rId144"/>
    <p:sldId id="373" r:id="rId145"/>
    <p:sldId id="374" r:id="rId146"/>
    <p:sldId id="375" r:id="rId147"/>
    <p:sldId id="376" r:id="rId148"/>
    <p:sldId id="377" r:id="rId149"/>
    <p:sldId id="378" r:id="rId150"/>
    <p:sldId id="381" r:id="rId151"/>
    <p:sldId id="382" r:id="rId152"/>
    <p:sldId id="383" r:id="rId153"/>
    <p:sldId id="384" r:id="rId154"/>
    <p:sldId id="385" r:id="rId155"/>
    <p:sldId id="386" r:id="rId156"/>
    <p:sldId id="387" r:id="rId157"/>
    <p:sldId id="388" r:id="rId158"/>
    <p:sldId id="389" r:id="rId159"/>
    <p:sldId id="379" r:id="rId160"/>
    <p:sldId id="380" r:id="rId161"/>
    <p:sldId id="390" r:id="rId162"/>
    <p:sldId id="391" r:id="rId163"/>
    <p:sldId id="392" r:id="rId164"/>
    <p:sldId id="393" r:id="rId165"/>
    <p:sldId id="394" r:id="rId166"/>
    <p:sldId id="395" r:id="rId167"/>
    <p:sldId id="397" r:id="rId168"/>
    <p:sldId id="398" r:id="rId169"/>
    <p:sldId id="399" r:id="rId170"/>
    <p:sldId id="401" r:id="rId171"/>
    <p:sldId id="402" r:id="rId172"/>
    <p:sldId id="403" r:id="rId173"/>
    <p:sldId id="404" r:id="rId174"/>
    <p:sldId id="405" r:id="rId175"/>
    <p:sldId id="406" r:id="rId176"/>
    <p:sldId id="407" r:id="rId177"/>
    <p:sldId id="408" r:id="rId178"/>
    <p:sldId id="409" r:id="rId179"/>
    <p:sldId id="410" r:id="rId180"/>
    <p:sldId id="411" r:id="rId181"/>
    <p:sldId id="412" r:id="rId182"/>
    <p:sldId id="413" r:id="rId183"/>
    <p:sldId id="414" r:id="rId184"/>
    <p:sldId id="415" r:id="rId185"/>
    <p:sldId id="416" r:id="rId186"/>
    <p:sldId id="417" r:id="rId187"/>
    <p:sldId id="418" r:id="rId188"/>
    <p:sldId id="419" r:id="rId189"/>
    <p:sldId id="420" r:id="rId190"/>
    <p:sldId id="421" r:id="rId191"/>
    <p:sldId id="422" r:id="rId192"/>
    <p:sldId id="423" r:id="rId193"/>
    <p:sldId id="424" r:id="rId194"/>
    <p:sldId id="425" r:id="rId195"/>
    <p:sldId id="426" r:id="rId196"/>
    <p:sldId id="427" r:id="rId197"/>
    <p:sldId id="428" r:id="rId198"/>
    <p:sldId id="429" r:id="rId199"/>
    <p:sldId id="430" r:id="rId200"/>
    <p:sldId id="437" r:id="rId201"/>
    <p:sldId id="438" r:id="rId202"/>
    <p:sldId id="440" r:id="rId203"/>
    <p:sldId id="441" r:id="rId204"/>
    <p:sldId id="504" r:id="rId205"/>
    <p:sldId id="442" r:id="rId206"/>
    <p:sldId id="443" r:id="rId207"/>
    <p:sldId id="505" r:id="rId208"/>
    <p:sldId id="506" r:id="rId209"/>
    <p:sldId id="444" r:id="rId210"/>
    <p:sldId id="507" r:id="rId211"/>
    <p:sldId id="445" r:id="rId212"/>
    <p:sldId id="508" r:id="rId213"/>
    <p:sldId id="446" r:id="rId214"/>
    <p:sldId id="509" r:id="rId215"/>
    <p:sldId id="511" r:id="rId216"/>
    <p:sldId id="512" r:id="rId217"/>
    <p:sldId id="447" r:id="rId218"/>
    <p:sldId id="448" r:id="rId219"/>
    <p:sldId id="449" r:id="rId220"/>
    <p:sldId id="450" r:id="rId221"/>
    <p:sldId id="455" r:id="rId222"/>
    <p:sldId id="451" r:id="rId223"/>
    <p:sldId id="452" r:id="rId224"/>
    <p:sldId id="496" r:id="rId225"/>
    <p:sldId id="497" r:id="rId226"/>
    <p:sldId id="453" r:id="rId227"/>
    <p:sldId id="498" r:id="rId228"/>
    <p:sldId id="454" r:id="rId229"/>
    <p:sldId id="499" r:id="rId230"/>
    <p:sldId id="500" r:id="rId231"/>
    <p:sldId id="501" r:id="rId232"/>
    <p:sldId id="502" r:id="rId233"/>
    <p:sldId id="503" r:id="rId234"/>
    <p:sldId id="519" r:id="rId235"/>
    <p:sldId id="520" r:id="rId236"/>
    <p:sldId id="521" r:id="rId237"/>
    <p:sldId id="522" r:id="rId238"/>
    <p:sldId id="523" r:id="rId239"/>
    <p:sldId id="524" r:id="rId240"/>
    <p:sldId id="525" r:id="rId241"/>
    <p:sldId id="526" r:id="rId242"/>
    <p:sldId id="527" r:id="rId243"/>
    <p:sldId id="528" r:id="rId244"/>
    <p:sldId id="529" r:id="rId245"/>
    <p:sldId id="530" r:id="rId246"/>
    <p:sldId id="531" r:id="rId247"/>
    <p:sldId id="532" r:id="rId248"/>
    <p:sldId id="533" r:id="rId249"/>
    <p:sldId id="534" r:id="rId250"/>
    <p:sldId id="535" r:id="rId251"/>
    <p:sldId id="536" r:id="rId252"/>
    <p:sldId id="537" r:id="rId253"/>
    <p:sldId id="538" r:id="rId254"/>
    <p:sldId id="539" r:id="rId255"/>
    <p:sldId id="540" r:id="rId256"/>
    <p:sldId id="541" r:id="rId257"/>
    <p:sldId id="542" r:id="rId258"/>
    <p:sldId id="543" r:id="rId259"/>
    <p:sldId id="544" r:id="rId260"/>
    <p:sldId id="545" r:id="rId261"/>
    <p:sldId id="546" r:id="rId262"/>
    <p:sldId id="547" r:id="rId263"/>
    <p:sldId id="548" r:id="rId264"/>
    <p:sldId id="549" r:id="rId265"/>
    <p:sldId id="550" r:id="rId266"/>
    <p:sldId id="551" r:id="rId267"/>
    <p:sldId id="552" r:id="rId268"/>
    <p:sldId id="553" r:id="rId269"/>
    <p:sldId id="554" r:id="rId270"/>
    <p:sldId id="555" r:id="rId271"/>
    <p:sldId id="556" r:id="rId272"/>
    <p:sldId id="557" r:id="rId273"/>
    <p:sldId id="558" r:id="rId274"/>
    <p:sldId id="559" r:id="rId275"/>
    <p:sldId id="560" r:id="rId276"/>
    <p:sldId id="561" r:id="rId277"/>
    <p:sldId id="562" r:id="rId278"/>
    <p:sldId id="563" r:id="rId279"/>
    <p:sldId id="564" r:id="rId280"/>
    <p:sldId id="565" r:id="rId281"/>
    <p:sldId id="566" r:id="rId282"/>
    <p:sldId id="567" r:id="rId283"/>
    <p:sldId id="259" r:id="rId284"/>
  </p:sldIdLst>
  <p:sldSz cx="9144000" cy="5715000" type="screen16x10"/>
  <p:notesSz cx="6858000" cy="9144000"/>
  <p:custDataLst>
    <p:tags r:id="rId28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0202"/>
    <a:srgbClr val="BCBC03"/>
    <a:srgbClr val="CFCF03"/>
    <a:srgbClr val="E0E004"/>
    <a:srgbClr val="C6C702"/>
    <a:srgbClr val="FEFF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p:scale>
          <a:sx n="103" d="100"/>
          <a:sy n="103" d="100"/>
        </p:scale>
        <p:origin x="-248" y="48"/>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9" Type="http://schemas.openxmlformats.org/officeDocument/2006/relationships/tags" Target="tags/tag1.xml"/><Relationship Id="rId288" Type="http://schemas.openxmlformats.org/officeDocument/2006/relationships/tableStyles" Target="tableStyles.xml"/><Relationship Id="rId287" Type="http://schemas.openxmlformats.org/officeDocument/2006/relationships/viewProps" Target="viewProps.xml"/><Relationship Id="rId286" Type="http://schemas.openxmlformats.org/officeDocument/2006/relationships/presProps" Target="presProps.xml"/><Relationship Id="rId285" Type="http://schemas.openxmlformats.org/officeDocument/2006/relationships/notesMaster" Target="notesMasters/notesMaster1.xml"/><Relationship Id="rId284" Type="http://schemas.openxmlformats.org/officeDocument/2006/relationships/slide" Target="slides/slide282.xml"/><Relationship Id="rId283" Type="http://schemas.openxmlformats.org/officeDocument/2006/relationships/slide" Target="slides/slide281.xml"/><Relationship Id="rId282" Type="http://schemas.openxmlformats.org/officeDocument/2006/relationships/slide" Target="slides/slide280.xml"/><Relationship Id="rId281" Type="http://schemas.openxmlformats.org/officeDocument/2006/relationships/slide" Target="slides/slide279.xml"/><Relationship Id="rId280" Type="http://schemas.openxmlformats.org/officeDocument/2006/relationships/slide" Target="slides/slide278.xml"/><Relationship Id="rId28" Type="http://schemas.openxmlformats.org/officeDocument/2006/relationships/slide" Target="slides/slide26.xml"/><Relationship Id="rId279" Type="http://schemas.openxmlformats.org/officeDocument/2006/relationships/slide" Target="slides/slide277.xml"/><Relationship Id="rId278" Type="http://schemas.openxmlformats.org/officeDocument/2006/relationships/slide" Target="slides/slide276.xml"/><Relationship Id="rId277" Type="http://schemas.openxmlformats.org/officeDocument/2006/relationships/slide" Target="slides/slide275.xml"/><Relationship Id="rId276" Type="http://schemas.openxmlformats.org/officeDocument/2006/relationships/slide" Target="slides/slide274.xml"/><Relationship Id="rId275" Type="http://schemas.openxmlformats.org/officeDocument/2006/relationships/slide" Target="slides/slide273.xml"/><Relationship Id="rId274" Type="http://schemas.openxmlformats.org/officeDocument/2006/relationships/slide" Target="slides/slide272.xml"/><Relationship Id="rId273" Type="http://schemas.openxmlformats.org/officeDocument/2006/relationships/slide" Target="slides/slide271.xml"/><Relationship Id="rId272" Type="http://schemas.openxmlformats.org/officeDocument/2006/relationships/slide" Target="slides/slide270.xml"/><Relationship Id="rId271" Type="http://schemas.openxmlformats.org/officeDocument/2006/relationships/slide" Target="slides/slide269.xml"/><Relationship Id="rId270" Type="http://schemas.openxmlformats.org/officeDocument/2006/relationships/slide" Target="slides/slide268.xml"/><Relationship Id="rId27" Type="http://schemas.openxmlformats.org/officeDocument/2006/relationships/slide" Target="slides/slide25.xml"/><Relationship Id="rId269" Type="http://schemas.openxmlformats.org/officeDocument/2006/relationships/slide" Target="slides/slide267.xml"/><Relationship Id="rId268" Type="http://schemas.openxmlformats.org/officeDocument/2006/relationships/slide" Target="slides/slide266.xml"/><Relationship Id="rId267" Type="http://schemas.openxmlformats.org/officeDocument/2006/relationships/slide" Target="slides/slide265.xml"/><Relationship Id="rId266" Type="http://schemas.openxmlformats.org/officeDocument/2006/relationships/slide" Target="slides/slide264.xml"/><Relationship Id="rId265" Type="http://schemas.openxmlformats.org/officeDocument/2006/relationships/slide" Target="slides/slide263.xml"/><Relationship Id="rId264" Type="http://schemas.openxmlformats.org/officeDocument/2006/relationships/slide" Target="slides/slide262.xml"/><Relationship Id="rId263" Type="http://schemas.openxmlformats.org/officeDocument/2006/relationships/slide" Target="slides/slide261.xml"/><Relationship Id="rId262" Type="http://schemas.openxmlformats.org/officeDocument/2006/relationships/slide" Target="slides/slide260.xml"/><Relationship Id="rId261" Type="http://schemas.openxmlformats.org/officeDocument/2006/relationships/slide" Target="slides/slide259.xml"/><Relationship Id="rId260" Type="http://schemas.openxmlformats.org/officeDocument/2006/relationships/slide" Target="slides/slide258.xml"/><Relationship Id="rId26" Type="http://schemas.openxmlformats.org/officeDocument/2006/relationships/slide" Target="slides/slide24.xml"/><Relationship Id="rId259" Type="http://schemas.openxmlformats.org/officeDocument/2006/relationships/slide" Target="slides/slide257.xml"/><Relationship Id="rId258" Type="http://schemas.openxmlformats.org/officeDocument/2006/relationships/slide" Target="slides/slide256.xml"/><Relationship Id="rId257" Type="http://schemas.openxmlformats.org/officeDocument/2006/relationships/slide" Target="slides/slide255.xml"/><Relationship Id="rId256" Type="http://schemas.openxmlformats.org/officeDocument/2006/relationships/slide" Target="slides/slide254.xml"/><Relationship Id="rId255" Type="http://schemas.openxmlformats.org/officeDocument/2006/relationships/slide" Target="slides/slide253.xml"/><Relationship Id="rId254" Type="http://schemas.openxmlformats.org/officeDocument/2006/relationships/slide" Target="slides/slide252.xml"/><Relationship Id="rId253" Type="http://schemas.openxmlformats.org/officeDocument/2006/relationships/slide" Target="slides/slide251.xml"/><Relationship Id="rId252" Type="http://schemas.openxmlformats.org/officeDocument/2006/relationships/slide" Target="slides/slide250.xml"/><Relationship Id="rId251" Type="http://schemas.openxmlformats.org/officeDocument/2006/relationships/slide" Target="slides/slide249.xml"/><Relationship Id="rId250" Type="http://schemas.openxmlformats.org/officeDocument/2006/relationships/slide" Target="slides/slide248.xml"/><Relationship Id="rId25" Type="http://schemas.openxmlformats.org/officeDocument/2006/relationships/slide" Target="slides/slide23.xml"/><Relationship Id="rId249" Type="http://schemas.openxmlformats.org/officeDocument/2006/relationships/slide" Target="slides/slide247.xml"/><Relationship Id="rId248" Type="http://schemas.openxmlformats.org/officeDocument/2006/relationships/slide" Target="slides/slide246.xml"/><Relationship Id="rId247" Type="http://schemas.openxmlformats.org/officeDocument/2006/relationships/slide" Target="slides/slide245.xml"/><Relationship Id="rId246" Type="http://schemas.openxmlformats.org/officeDocument/2006/relationships/slide" Target="slides/slide244.xml"/><Relationship Id="rId245" Type="http://schemas.openxmlformats.org/officeDocument/2006/relationships/slide" Target="slides/slide243.xml"/><Relationship Id="rId244" Type="http://schemas.openxmlformats.org/officeDocument/2006/relationships/slide" Target="slides/slide242.xml"/><Relationship Id="rId243" Type="http://schemas.openxmlformats.org/officeDocument/2006/relationships/slide" Target="slides/slide241.xml"/><Relationship Id="rId242" Type="http://schemas.openxmlformats.org/officeDocument/2006/relationships/slide" Target="slides/slide240.xml"/><Relationship Id="rId241" Type="http://schemas.openxmlformats.org/officeDocument/2006/relationships/slide" Target="slides/slide239.xml"/><Relationship Id="rId240" Type="http://schemas.openxmlformats.org/officeDocument/2006/relationships/slide" Target="slides/slide238.xml"/><Relationship Id="rId24" Type="http://schemas.openxmlformats.org/officeDocument/2006/relationships/slide" Target="slides/slide22.xml"/><Relationship Id="rId239" Type="http://schemas.openxmlformats.org/officeDocument/2006/relationships/slide" Target="slides/slide237.xml"/><Relationship Id="rId238" Type="http://schemas.openxmlformats.org/officeDocument/2006/relationships/slide" Target="slides/slide236.xml"/><Relationship Id="rId237" Type="http://schemas.openxmlformats.org/officeDocument/2006/relationships/slide" Target="slides/slide235.xml"/><Relationship Id="rId236" Type="http://schemas.openxmlformats.org/officeDocument/2006/relationships/slide" Target="slides/slide234.xml"/><Relationship Id="rId235" Type="http://schemas.openxmlformats.org/officeDocument/2006/relationships/slide" Target="slides/slide233.xml"/><Relationship Id="rId234" Type="http://schemas.openxmlformats.org/officeDocument/2006/relationships/slide" Target="slides/slide232.xml"/><Relationship Id="rId233" Type="http://schemas.openxmlformats.org/officeDocument/2006/relationships/slide" Target="slides/slide231.xml"/><Relationship Id="rId232" Type="http://schemas.openxmlformats.org/officeDocument/2006/relationships/slide" Target="slides/slide230.xml"/><Relationship Id="rId231" Type="http://schemas.openxmlformats.org/officeDocument/2006/relationships/slide" Target="slides/slide229.xml"/><Relationship Id="rId230" Type="http://schemas.openxmlformats.org/officeDocument/2006/relationships/slide" Target="slides/slide228.xml"/><Relationship Id="rId23" Type="http://schemas.openxmlformats.org/officeDocument/2006/relationships/slide" Target="slides/slide21.xml"/><Relationship Id="rId229" Type="http://schemas.openxmlformats.org/officeDocument/2006/relationships/slide" Target="slides/slide227.xml"/><Relationship Id="rId228" Type="http://schemas.openxmlformats.org/officeDocument/2006/relationships/slide" Target="slides/slide226.xml"/><Relationship Id="rId227" Type="http://schemas.openxmlformats.org/officeDocument/2006/relationships/slide" Target="slides/slide225.xml"/><Relationship Id="rId226" Type="http://schemas.openxmlformats.org/officeDocument/2006/relationships/slide" Target="slides/slide224.xml"/><Relationship Id="rId225" Type="http://schemas.openxmlformats.org/officeDocument/2006/relationships/slide" Target="slides/slide223.xml"/><Relationship Id="rId224" Type="http://schemas.openxmlformats.org/officeDocument/2006/relationships/slide" Target="slides/slide222.xml"/><Relationship Id="rId223" Type="http://schemas.openxmlformats.org/officeDocument/2006/relationships/slide" Target="slides/slide221.xml"/><Relationship Id="rId222" Type="http://schemas.openxmlformats.org/officeDocument/2006/relationships/slide" Target="slides/slide220.xml"/><Relationship Id="rId221" Type="http://schemas.openxmlformats.org/officeDocument/2006/relationships/slide" Target="slides/slide219.xml"/><Relationship Id="rId220" Type="http://schemas.openxmlformats.org/officeDocument/2006/relationships/slide" Target="slides/slide218.xml"/><Relationship Id="rId22" Type="http://schemas.openxmlformats.org/officeDocument/2006/relationships/slide" Target="slides/slide20.xml"/><Relationship Id="rId219" Type="http://schemas.openxmlformats.org/officeDocument/2006/relationships/slide" Target="slides/slide217.xml"/><Relationship Id="rId218" Type="http://schemas.openxmlformats.org/officeDocument/2006/relationships/slide" Target="slides/slide216.xml"/><Relationship Id="rId217" Type="http://schemas.openxmlformats.org/officeDocument/2006/relationships/slide" Target="slides/slide215.xml"/><Relationship Id="rId216" Type="http://schemas.openxmlformats.org/officeDocument/2006/relationships/slide" Target="slides/slide214.xml"/><Relationship Id="rId215" Type="http://schemas.openxmlformats.org/officeDocument/2006/relationships/slide" Target="slides/slide213.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D830D0-8AA5-0D47-9615-2C3C981B784D}" type="datetimeFigureOut">
              <a:rPr lang="en-US" smtClean="0"/>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08F9B9-2AA6-5847-96FE-0DCFF7864D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8E5879-02C4-1148-BF8A-2EB6959E5F7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8E5879-02C4-1148-BF8A-2EB6959E5F7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8E5879-02C4-1148-BF8A-2EB6959E5F7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8E5879-02C4-1148-BF8A-2EB6959E5F7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28E5879-02C4-1148-BF8A-2EB6959E5F7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28E5879-02C4-1148-BF8A-2EB6959E5F7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28E5879-02C4-1148-BF8A-2EB6959E5F7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E5879-02C4-1148-BF8A-2EB6959E5F7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E5879-02C4-1148-BF8A-2EB6959E5F7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27542"/>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4"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8E5879-02C4-1148-BF8A-2EB6959E5F7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8E5879-02C4-1148-BF8A-2EB6959E5F7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4F725-3404-CA4E-8FA8-E6BB93A0F76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E28E5879-02C4-1148-BF8A-2EB6959E5F76}" type="datetimeFigureOut">
              <a:rPr lang="en-US" smtClean="0"/>
            </a:fld>
            <a:endParaRPr lang="en-US"/>
          </a:p>
        </p:txBody>
      </p:sp>
      <p:sp>
        <p:nvSpPr>
          <p:cNvPr id="5" name="Footer Placeholder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2F24F725-3404-CA4E-8FA8-E6BB93A0F764}" type="slidenum">
              <a:rPr lang="en-US" smtClean="0"/>
            </a:fld>
            <a:endParaRPr lang="en-US"/>
          </a:p>
        </p:txBody>
      </p:sp>
      <p:sp>
        <p:nvSpPr>
          <p:cNvPr id="8" name="Action Button: Home 7">
            <a:hlinkClick r:id="" action="ppaction://hlinkshowjump?jump=firstslide" highlightClick="1"/>
          </p:cNvPr>
          <p:cNvSpPr/>
          <p:nvPr userDrawn="1"/>
        </p:nvSpPr>
        <p:spPr>
          <a:xfrm>
            <a:off x="8542095" y="1"/>
            <a:ext cx="601909" cy="465163"/>
          </a:xfrm>
          <a:prstGeom prst="actionButtonHo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ooter Placeholder 3"/>
          <p:cNvSpPr txBox="1"/>
          <p:nvPr userDrawn="1"/>
        </p:nvSpPr>
        <p:spPr>
          <a:xfrm>
            <a:off x="0" y="5403278"/>
            <a:ext cx="6521063" cy="171072"/>
          </a:xfrm>
          <a:prstGeom prst="rect">
            <a:avLst/>
          </a:prstGeom>
        </p:spPr>
        <p:txBody>
          <a:bodyPr/>
          <a:lstStyle>
            <a:defPPr>
              <a:defRPr lang="en-US"/>
            </a:defPPr>
            <a:lvl1pPr marL="0" algn="l" defTabSz="457200" rtl="0" eaLnBrk="1" latinLnBrk="0" hangingPunct="1">
              <a:defRPr sz="18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400" dirty="0" err="1" smtClean="0"/>
              <a:t>alleninstitute.org</a:t>
            </a:r>
            <a:r>
              <a:rPr lang="en-US" sz="1600" dirty="0" smtClean="0"/>
              <a:t> </a:t>
            </a:r>
            <a:endParaRPr lang="en-US" sz="1600" dirty="0"/>
          </a:p>
        </p:txBody>
      </p:sp>
      <p:pic>
        <p:nvPicPr>
          <p:cNvPr id="10" name="Picture 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806057" y="5403278"/>
            <a:ext cx="254245" cy="2508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9" Type="http://schemas.openxmlformats.org/officeDocument/2006/relationships/slide" Target="slide191.xml"/><Relationship Id="rId98" Type="http://schemas.openxmlformats.org/officeDocument/2006/relationships/slide" Target="slide91.xml"/><Relationship Id="rId97" Type="http://schemas.openxmlformats.org/officeDocument/2006/relationships/slide" Target="slide182.xml"/><Relationship Id="rId96" Type="http://schemas.openxmlformats.org/officeDocument/2006/relationships/slide" Target="slide181.xml"/><Relationship Id="rId95" Type="http://schemas.openxmlformats.org/officeDocument/2006/relationships/slide" Target="slide180.xml"/><Relationship Id="rId94" Type="http://schemas.openxmlformats.org/officeDocument/2006/relationships/slide" Target="slide99.xml"/><Relationship Id="rId93" Type="http://schemas.openxmlformats.org/officeDocument/2006/relationships/slide" Target="slide211.xml"/><Relationship Id="rId92" Type="http://schemas.openxmlformats.org/officeDocument/2006/relationships/slide" Target="slide210.xml"/><Relationship Id="rId91" Type="http://schemas.openxmlformats.org/officeDocument/2006/relationships/slide" Target="slide209.xml"/><Relationship Id="rId90" Type="http://schemas.openxmlformats.org/officeDocument/2006/relationships/slide" Target="slide208.xml"/><Relationship Id="rId9" Type="http://schemas.openxmlformats.org/officeDocument/2006/relationships/slide" Target="slide253.xml"/><Relationship Id="rId89" Type="http://schemas.openxmlformats.org/officeDocument/2006/relationships/slide" Target="slide190.xml"/><Relationship Id="rId88" Type="http://schemas.openxmlformats.org/officeDocument/2006/relationships/slide" Target="slide189.xml"/><Relationship Id="rId87" Type="http://schemas.openxmlformats.org/officeDocument/2006/relationships/slide" Target="slide188.xml"/><Relationship Id="rId86" Type="http://schemas.openxmlformats.org/officeDocument/2006/relationships/slide" Target="slide90.xml"/><Relationship Id="rId85" Type="http://schemas.openxmlformats.org/officeDocument/2006/relationships/slide" Target="slide179.xml"/><Relationship Id="rId84" Type="http://schemas.openxmlformats.org/officeDocument/2006/relationships/slide" Target="slide178.xml"/><Relationship Id="rId83" Type="http://schemas.openxmlformats.org/officeDocument/2006/relationships/slide" Target="slide177.xml"/><Relationship Id="rId82" Type="http://schemas.openxmlformats.org/officeDocument/2006/relationships/slide" Target="slide98.xml"/><Relationship Id="rId81" Type="http://schemas.openxmlformats.org/officeDocument/2006/relationships/slide" Target="slide281.xml"/><Relationship Id="rId80" Type="http://schemas.openxmlformats.org/officeDocument/2006/relationships/slide" Target="slide207.xml"/><Relationship Id="rId8" Type="http://schemas.openxmlformats.org/officeDocument/2006/relationships/slide" Target="slide252.xml"/><Relationship Id="rId79" Type="http://schemas.openxmlformats.org/officeDocument/2006/relationships/slide" Target="slide206.xml"/><Relationship Id="rId78" Type="http://schemas.openxmlformats.org/officeDocument/2006/relationships/slide" Target="slide205.xml"/><Relationship Id="rId77" Type="http://schemas.openxmlformats.org/officeDocument/2006/relationships/slide" Target="slide204.xml"/><Relationship Id="rId76" Type="http://schemas.openxmlformats.org/officeDocument/2006/relationships/slide" Target="slide187.xml"/><Relationship Id="rId75" Type="http://schemas.openxmlformats.org/officeDocument/2006/relationships/slide" Target="slide186.xml"/><Relationship Id="rId74" Type="http://schemas.openxmlformats.org/officeDocument/2006/relationships/slide" Target="slide185.xml"/><Relationship Id="rId73" Type="http://schemas.openxmlformats.org/officeDocument/2006/relationships/slide" Target="slide89.xml"/><Relationship Id="rId72" Type="http://schemas.openxmlformats.org/officeDocument/2006/relationships/slide" Target="slide176.xml"/><Relationship Id="rId71" Type="http://schemas.openxmlformats.org/officeDocument/2006/relationships/slide" Target="slide175.xml"/><Relationship Id="rId70" Type="http://schemas.openxmlformats.org/officeDocument/2006/relationships/slide" Target="slide174.xml"/><Relationship Id="rId7" Type="http://schemas.openxmlformats.org/officeDocument/2006/relationships/slide" Target="slide251.xml"/><Relationship Id="rId69" Type="http://schemas.openxmlformats.org/officeDocument/2006/relationships/slide" Target="slide97.xml"/><Relationship Id="rId68" Type="http://schemas.openxmlformats.org/officeDocument/2006/relationships/slide" Target="slide85.xml"/><Relationship Id="rId67" Type="http://schemas.openxmlformats.org/officeDocument/2006/relationships/slide" Target="slide203.xml"/><Relationship Id="rId66" Type="http://schemas.openxmlformats.org/officeDocument/2006/relationships/slide" Target="slide202.xml"/><Relationship Id="rId65" Type="http://schemas.openxmlformats.org/officeDocument/2006/relationships/slide" Target="slide201.xml"/><Relationship Id="rId64" Type="http://schemas.openxmlformats.org/officeDocument/2006/relationships/slide" Target="slide84.xml"/><Relationship Id="rId63" Type="http://schemas.openxmlformats.org/officeDocument/2006/relationships/slide" Target="slide88.xml"/><Relationship Id="rId62" Type="http://schemas.openxmlformats.org/officeDocument/2006/relationships/slide" Target="slide87.xml"/><Relationship Id="rId61" Type="http://schemas.openxmlformats.org/officeDocument/2006/relationships/slide" Target="slide86.xml"/><Relationship Id="rId60" Type="http://schemas.openxmlformats.org/officeDocument/2006/relationships/slide" Target="slide83.xml"/><Relationship Id="rId6" Type="http://schemas.openxmlformats.org/officeDocument/2006/relationships/slide" Target="slide279.xml"/><Relationship Id="rId59" Type="http://schemas.openxmlformats.org/officeDocument/2006/relationships/slide" Target="slide96.xml"/><Relationship Id="rId58" Type="http://schemas.openxmlformats.org/officeDocument/2006/relationships/slide" Target="slide95.xml"/><Relationship Id="rId57" Type="http://schemas.openxmlformats.org/officeDocument/2006/relationships/slide" Target="slide94.xml"/><Relationship Id="rId56" Type="http://schemas.openxmlformats.org/officeDocument/2006/relationships/slide" Target="slide82.xml"/><Relationship Id="rId55" Type="http://schemas.openxmlformats.org/officeDocument/2006/relationships/slide" Target="slide51.xml"/><Relationship Id="rId54" Type="http://schemas.openxmlformats.org/officeDocument/2006/relationships/slide" Target="slide171.xml"/><Relationship Id="rId53" Type="http://schemas.openxmlformats.org/officeDocument/2006/relationships/slide" Target="slide170.xml"/><Relationship Id="rId52" Type="http://schemas.openxmlformats.org/officeDocument/2006/relationships/slide" Target="slide169.xml"/><Relationship Id="rId51" Type="http://schemas.openxmlformats.org/officeDocument/2006/relationships/slide" Target="slide162.xml"/><Relationship Id="rId50" Type="http://schemas.openxmlformats.org/officeDocument/2006/relationships/slide" Target="slide18.xml"/><Relationship Id="rId5" Type="http://schemas.openxmlformats.org/officeDocument/2006/relationships/slide" Target="slide244.xml"/><Relationship Id="rId49" Type="http://schemas.openxmlformats.org/officeDocument/2006/relationships/slide" Target="slide17.xml"/><Relationship Id="rId48" Type="http://schemas.openxmlformats.org/officeDocument/2006/relationships/slide" Target="slide16.xml"/><Relationship Id="rId47" Type="http://schemas.openxmlformats.org/officeDocument/2006/relationships/slide" Target="slide15.xml"/><Relationship Id="rId46" Type="http://schemas.openxmlformats.org/officeDocument/2006/relationships/slide" Target="slide264.xml"/><Relationship Id="rId45" Type="http://schemas.openxmlformats.org/officeDocument/2006/relationships/slide" Target="slide49.xml"/><Relationship Id="rId44" Type="http://schemas.openxmlformats.org/officeDocument/2006/relationships/slide" Target="slide47.xml"/><Relationship Id="rId43" Type="http://schemas.openxmlformats.org/officeDocument/2006/relationships/slide" Target="slide168.xml"/><Relationship Id="rId42" Type="http://schemas.openxmlformats.org/officeDocument/2006/relationships/slide" Target="slide167.xml"/><Relationship Id="rId41" Type="http://schemas.openxmlformats.org/officeDocument/2006/relationships/slide" Target="slide166.xml"/><Relationship Id="rId40" Type="http://schemas.openxmlformats.org/officeDocument/2006/relationships/slide" Target="slide161.xml"/><Relationship Id="rId4" Type="http://schemas.openxmlformats.org/officeDocument/2006/relationships/slide" Target="slide243.xml"/><Relationship Id="rId39" Type="http://schemas.openxmlformats.org/officeDocument/2006/relationships/slide" Target="slide14.xml"/><Relationship Id="rId38" Type="http://schemas.openxmlformats.org/officeDocument/2006/relationships/slide" Target="slide13.xml"/><Relationship Id="rId37" Type="http://schemas.openxmlformats.org/officeDocument/2006/relationships/slide" Target="slide12.xml"/><Relationship Id="rId36" Type="http://schemas.openxmlformats.org/officeDocument/2006/relationships/slide" Target="slide11.xml"/><Relationship Id="rId35" Type="http://schemas.openxmlformats.org/officeDocument/2006/relationships/slide" Target="slide263.xml"/><Relationship Id="rId34" Type="http://schemas.openxmlformats.org/officeDocument/2006/relationships/slide" Target="slide44.xml"/><Relationship Id="rId33" Type="http://schemas.openxmlformats.org/officeDocument/2006/relationships/slide" Target="slide43.xml"/><Relationship Id="rId32" Type="http://schemas.openxmlformats.org/officeDocument/2006/relationships/slide" Target="slide165.xml"/><Relationship Id="rId31" Type="http://schemas.openxmlformats.org/officeDocument/2006/relationships/slide" Target="slide164.xml"/><Relationship Id="rId30" Type="http://schemas.openxmlformats.org/officeDocument/2006/relationships/slide" Target="slide163.xml"/><Relationship Id="rId3" Type="http://schemas.openxmlformats.org/officeDocument/2006/relationships/slide" Target="slide242.xml"/><Relationship Id="rId29" Type="http://schemas.openxmlformats.org/officeDocument/2006/relationships/slide" Target="slide160.xml"/><Relationship Id="rId28" Type="http://schemas.openxmlformats.org/officeDocument/2006/relationships/slide" Target="slide10.xml"/><Relationship Id="rId27" Type="http://schemas.openxmlformats.org/officeDocument/2006/relationships/slide" Target="slide9.xml"/><Relationship Id="rId26" Type="http://schemas.openxmlformats.org/officeDocument/2006/relationships/slide" Target="slide8.xml"/><Relationship Id="rId25" Type="http://schemas.openxmlformats.org/officeDocument/2006/relationships/slide" Target="slide7.xml"/><Relationship Id="rId24" Type="http://schemas.openxmlformats.org/officeDocument/2006/relationships/slide" Target="slide262.xml"/><Relationship Id="rId23" Type="http://schemas.openxmlformats.org/officeDocument/2006/relationships/slide" Target="slide79.xml"/><Relationship Id="rId22" Type="http://schemas.openxmlformats.org/officeDocument/2006/relationships/slide" Target="slide41.xml"/><Relationship Id="rId21" Type="http://schemas.openxmlformats.org/officeDocument/2006/relationships/slide" Target="slide40.xml"/><Relationship Id="rId200" Type="http://schemas.openxmlformats.org/officeDocument/2006/relationships/slideLayout" Target="../slideLayouts/slideLayout2.xml"/><Relationship Id="rId20" Type="http://schemas.openxmlformats.org/officeDocument/2006/relationships/slide" Target="slide39.xml"/><Relationship Id="rId2" Type="http://schemas.openxmlformats.org/officeDocument/2006/relationships/slide" Target="slide241.xml"/><Relationship Id="rId199" Type="http://schemas.openxmlformats.org/officeDocument/2006/relationships/slide" Target="slide157.xml"/><Relationship Id="rId198" Type="http://schemas.openxmlformats.org/officeDocument/2006/relationships/slide" Target="slide156.xml"/><Relationship Id="rId197" Type="http://schemas.openxmlformats.org/officeDocument/2006/relationships/slide" Target="slide155.xml"/><Relationship Id="rId196" Type="http://schemas.openxmlformats.org/officeDocument/2006/relationships/slide" Target="slide148.xml"/><Relationship Id="rId195" Type="http://schemas.openxmlformats.org/officeDocument/2006/relationships/slide" Target="slide139.xml"/><Relationship Id="rId194" Type="http://schemas.openxmlformats.org/officeDocument/2006/relationships/slide" Target="slide138.xml"/><Relationship Id="rId193" Type="http://schemas.openxmlformats.org/officeDocument/2006/relationships/slide" Target="slide137.xml"/><Relationship Id="rId192" Type="http://schemas.openxmlformats.org/officeDocument/2006/relationships/slide" Target="slide130.xml"/><Relationship Id="rId191" Type="http://schemas.openxmlformats.org/officeDocument/2006/relationships/slide" Target="slide154.xml"/><Relationship Id="rId190" Type="http://schemas.openxmlformats.org/officeDocument/2006/relationships/slide" Target="slide153.xml"/><Relationship Id="rId19" Type="http://schemas.openxmlformats.org/officeDocument/2006/relationships/slide" Target="slide78.xml"/><Relationship Id="rId189" Type="http://schemas.openxmlformats.org/officeDocument/2006/relationships/slide" Target="slide152.xml"/><Relationship Id="rId188" Type="http://schemas.openxmlformats.org/officeDocument/2006/relationships/slide" Target="slide147.xml"/><Relationship Id="rId187" Type="http://schemas.openxmlformats.org/officeDocument/2006/relationships/slide" Target="slide136.xml"/><Relationship Id="rId186" Type="http://schemas.openxmlformats.org/officeDocument/2006/relationships/slide" Target="slide135.xml"/><Relationship Id="rId185" Type="http://schemas.openxmlformats.org/officeDocument/2006/relationships/slide" Target="slide134.xml"/><Relationship Id="rId184" Type="http://schemas.openxmlformats.org/officeDocument/2006/relationships/slide" Target="slide129.xml"/><Relationship Id="rId183" Type="http://schemas.openxmlformats.org/officeDocument/2006/relationships/slide" Target="slide151.xml"/><Relationship Id="rId182" Type="http://schemas.openxmlformats.org/officeDocument/2006/relationships/slide" Target="slide150.xml"/><Relationship Id="rId181" Type="http://schemas.openxmlformats.org/officeDocument/2006/relationships/slide" Target="slide149.xml"/><Relationship Id="rId180" Type="http://schemas.openxmlformats.org/officeDocument/2006/relationships/slide" Target="slide146.xml"/><Relationship Id="rId18" Type="http://schemas.openxmlformats.org/officeDocument/2006/relationships/slide" Target="slide77.xml"/><Relationship Id="rId179" Type="http://schemas.openxmlformats.org/officeDocument/2006/relationships/slide" Target="slide133.xml"/><Relationship Id="rId178" Type="http://schemas.openxmlformats.org/officeDocument/2006/relationships/slide" Target="slide132.xml"/><Relationship Id="rId177" Type="http://schemas.openxmlformats.org/officeDocument/2006/relationships/slide" Target="slide131.xml"/><Relationship Id="rId176" Type="http://schemas.openxmlformats.org/officeDocument/2006/relationships/slide" Target="slide198.xml"/><Relationship Id="rId175" Type="http://schemas.openxmlformats.org/officeDocument/2006/relationships/slide" Target="slide197.xml"/><Relationship Id="rId174" Type="http://schemas.openxmlformats.org/officeDocument/2006/relationships/slide" Target="slide196.xml"/><Relationship Id="rId173" Type="http://schemas.openxmlformats.org/officeDocument/2006/relationships/slide" Target="slide145.xml"/><Relationship Id="rId172" Type="http://schemas.openxmlformats.org/officeDocument/2006/relationships/slide" Target="slide144.xml"/><Relationship Id="rId171" Type="http://schemas.openxmlformats.org/officeDocument/2006/relationships/slide" Target="slide143.xml"/><Relationship Id="rId170" Type="http://schemas.openxmlformats.org/officeDocument/2006/relationships/slide" Target="slide142.xml"/><Relationship Id="rId17" Type="http://schemas.openxmlformats.org/officeDocument/2006/relationships/slide" Target="slide76.xml"/><Relationship Id="rId169" Type="http://schemas.openxmlformats.org/officeDocument/2006/relationships/slide" Target="slide128.xml"/><Relationship Id="rId168" Type="http://schemas.openxmlformats.org/officeDocument/2006/relationships/slide" Target="slide127.xml"/><Relationship Id="rId167" Type="http://schemas.openxmlformats.org/officeDocument/2006/relationships/slide" Target="slide126.xml"/><Relationship Id="rId166" Type="http://schemas.openxmlformats.org/officeDocument/2006/relationships/slide" Target="slide125.xml"/><Relationship Id="rId165" Type="http://schemas.openxmlformats.org/officeDocument/2006/relationships/slide" Target="slide124.xml"/><Relationship Id="rId164" Type="http://schemas.openxmlformats.org/officeDocument/2006/relationships/slide" Target="slide123.xml"/><Relationship Id="rId163" Type="http://schemas.openxmlformats.org/officeDocument/2006/relationships/slide" Target="slide120.xml"/><Relationship Id="rId162" Type="http://schemas.openxmlformats.org/officeDocument/2006/relationships/slide" Target="slide119.xml"/><Relationship Id="rId161" Type="http://schemas.openxmlformats.org/officeDocument/2006/relationships/slide" Target="slide118.xml"/><Relationship Id="rId160" Type="http://schemas.openxmlformats.org/officeDocument/2006/relationships/slide" Target="slide111.xml"/><Relationship Id="rId16" Type="http://schemas.openxmlformats.org/officeDocument/2006/relationships/slide" Target="slide75.xml"/><Relationship Id="rId159" Type="http://schemas.openxmlformats.org/officeDocument/2006/relationships/slide" Target="slide36.xml"/><Relationship Id="rId158" Type="http://schemas.openxmlformats.org/officeDocument/2006/relationships/slide" Target="slide35.xml"/><Relationship Id="rId157" Type="http://schemas.openxmlformats.org/officeDocument/2006/relationships/slide" Target="slide34.xml"/><Relationship Id="rId156" Type="http://schemas.openxmlformats.org/officeDocument/2006/relationships/slide" Target="slide33.xml"/><Relationship Id="rId155" Type="http://schemas.openxmlformats.org/officeDocument/2006/relationships/slide" Target="slide232.xml"/><Relationship Id="rId154" Type="http://schemas.openxmlformats.org/officeDocument/2006/relationships/slide" Target="slide231.xml"/><Relationship Id="rId153" Type="http://schemas.openxmlformats.org/officeDocument/2006/relationships/slide" Target="slide230.xml"/><Relationship Id="rId152" Type="http://schemas.openxmlformats.org/officeDocument/2006/relationships/slide" Target="slide229.xml"/><Relationship Id="rId151" Type="http://schemas.openxmlformats.org/officeDocument/2006/relationships/slide" Target="slide117.xml"/><Relationship Id="rId150" Type="http://schemas.openxmlformats.org/officeDocument/2006/relationships/slide" Target="slide116.xml"/><Relationship Id="rId15" Type="http://schemas.openxmlformats.org/officeDocument/2006/relationships/slide" Target="slide6.xml"/><Relationship Id="rId149" Type="http://schemas.openxmlformats.org/officeDocument/2006/relationships/slide" Target="slide115.xml"/><Relationship Id="rId148" Type="http://schemas.openxmlformats.org/officeDocument/2006/relationships/slide" Target="slide110.xml"/><Relationship Id="rId147" Type="http://schemas.openxmlformats.org/officeDocument/2006/relationships/slide" Target="slide32.xml"/><Relationship Id="rId146" Type="http://schemas.openxmlformats.org/officeDocument/2006/relationships/slide" Target="slide31.xml"/><Relationship Id="rId145" Type="http://schemas.openxmlformats.org/officeDocument/2006/relationships/slide" Target="slide30.xml"/><Relationship Id="rId144" Type="http://schemas.openxmlformats.org/officeDocument/2006/relationships/slide" Target="slide29.xml"/><Relationship Id="rId143" Type="http://schemas.openxmlformats.org/officeDocument/2006/relationships/slide" Target="slide228.xml"/><Relationship Id="rId142" Type="http://schemas.openxmlformats.org/officeDocument/2006/relationships/slide" Target="slide227.xml"/><Relationship Id="rId141" Type="http://schemas.openxmlformats.org/officeDocument/2006/relationships/slide" Target="slide226.xml"/><Relationship Id="rId140" Type="http://schemas.openxmlformats.org/officeDocument/2006/relationships/slide" Target="slide225.xml"/><Relationship Id="rId14" Type="http://schemas.openxmlformats.org/officeDocument/2006/relationships/slide" Target="slide5.xml"/><Relationship Id="rId139" Type="http://schemas.openxmlformats.org/officeDocument/2006/relationships/slide" Target="slide67.xml"/><Relationship Id="rId138" Type="http://schemas.openxmlformats.org/officeDocument/2006/relationships/slide" Target="slide65.xml"/><Relationship Id="rId137" Type="http://schemas.openxmlformats.org/officeDocument/2006/relationships/slide" Target="slide114.xml"/><Relationship Id="rId136" Type="http://schemas.openxmlformats.org/officeDocument/2006/relationships/slide" Target="slide113.xml"/><Relationship Id="rId135" Type="http://schemas.openxmlformats.org/officeDocument/2006/relationships/slide" Target="slide112.xml"/><Relationship Id="rId134" Type="http://schemas.openxmlformats.org/officeDocument/2006/relationships/slide" Target="slide109.xml"/><Relationship Id="rId133" Type="http://schemas.openxmlformats.org/officeDocument/2006/relationships/slide" Target="slide28.xml"/><Relationship Id="rId132" Type="http://schemas.openxmlformats.org/officeDocument/2006/relationships/slide" Target="slide27.xml"/><Relationship Id="rId131" Type="http://schemas.openxmlformats.org/officeDocument/2006/relationships/slide" Target="slide26.xml"/><Relationship Id="rId130" Type="http://schemas.openxmlformats.org/officeDocument/2006/relationships/slide" Target="slide25.xml"/><Relationship Id="rId13" Type="http://schemas.openxmlformats.org/officeDocument/2006/relationships/slide" Target="slide4.xml"/><Relationship Id="rId129" Type="http://schemas.openxmlformats.org/officeDocument/2006/relationships/slide" Target="slide224.xml"/><Relationship Id="rId128" Type="http://schemas.openxmlformats.org/officeDocument/2006/relationships/slide" Target="slide223.xml"/><Relationship Id="rId127" Type="http://schemas.openxmlformats.org/officeDocument/2006/relationships/slide" Target="slide222.xml"/><Relationship Id="rId126" Type="http://schemas.openxmlformats.org/officeDocument/2006/relationships/slide" Target="slide221.xml"/><Relationship Id="rId125" Type="http://schemas.openxmlformats.org/officeDocument/2006/relationships/slide" Target="slide62.xml"/><Relationship Id="rId124" Type="http://schemas.openxmlformats.org/officeDocument/2006/relationships/slide" Target="slide61.xml"/><Relationship Id="rId123" Type="http://schemas.openxmlformats.org/officeDocument/2006/relationships/slide" Target="slide273.xml"/><Relationship Id="rId122" Type="http://schemas.openxmlformats.org/officeDocument/2006/relationships/slide" Target="slide108.xml"/><Relationship Id="rId121" Type="http://schemas.openxmlformats.org/officeDocument/2006/relationships/slide" Target="slide107.xml"/><Relationship Id="rId120" Type="http://schemas.openxmlformats.org/officeDocument/2006/relationships/slide" Target="slide106.xml"/><Relationship Id="rId12" Type="http://schemas.openxmlformats.org/officeDocument/2006/relationships/slide" Target="slide3.xml"/><Relationship Id="rId119" Type="http://schemas.openxmlformats.org/officeDocument/2006/relationships/slide" Target="slide105.xml"/><Relationship Id="rId118" Type="http://schemas.openxmlformats.org/officeDocument/2006/relationships/slide" Target="slide24.xml"/><Relationship Id="rId117" Type="http://schemas.openxmlformats.org/officeDocument/2006/relationships/slide" Target="slide23.xml"/><Relationship Id="rId116" Type="http://schemas.openxmlformats.org/officeDocument/2006/relationships/slide" Target="slide22.xml"/><Relationship Id="rId115" Type="http://schemas.openxmlformats.org/officeDocument/2006/relationships/slide" Target="slide21.xml"/><Relationship Id="rId114" Type="http://schemas.openxmlformats.org/officeDocument/2006/relationships/slide" Target="slide220.xml"/><Relationship Id="rId113" Type="http://schemas.openxmlformats.org/officeDocument/2006/relationships/slide" Target="slide219.xml"/><Relationship Id="rId112" Type="http://schemas.openxmlformats.org/officeDocument/2006/relationships/slide" Target="slide218.xml"/><Relationship Id="rId111" Type="http://schemas.openxmlformats.org/officeDocument/2006/relationships/slide" Target="slide102.xml"/><Relationship Id="rId110" Type="http://schemas.openxmlformats.org/officeDocument/2006/relationships/slide" Target="slide60.xml"/><Relationship Id="rId11" Type="http://schemas.openxmlformats.org/officeDocument/2006/relationships/slide" Target="slide261.xml"/><Relationship Id="rId109" Type="http://schemas.openxmlformats.org/officeDocument/2006/relationships/slide" Target="slide59.xml"/><Relationship Id="rId108" Type="http://schemas.openxmlformats.org/officeDocument/2006/relationships/slide" Target="slide58.xml"/><Relationship Id="rId107" Type="http://schemas.openxmlformats.org/officeDocument/2006/relationships/slide" Target="slide57.xml"/><Relationship Id="rId106" Type="http://schemas.openxmlformats.org/officeDocument/2006/relationships/slide" Target="slide271.xml"/><Relationship Id="rId105" Type="http://schemas.openxmlformats.org/officeDocument/2006/relationships/slide" Target="slide215.xml"/><Relationship Id="rId104" Type="http://schemas.openxmlformats.org/officeDocument/2006/relationships/slide" Target="slide214.xml"/><Relationship Id="rId103" Type="http://schemas.openxmlformats.org/officeDocument/2006/relationships/slide" Target="slide213.xml"/><Relationship Id="rId102" Type="http://schemas.openxmlformats.org/officeDocument/2006/relationships/slide" Target="slide212.xml"/><Relationship Id="rId101" Type="http://schemas.openxmlformats.org/officeDocument/2006/relationships/slide" Target="slide193.xml"/><Relationship Id="rId100" Type="http://schemas.openxmlformats.org/officeDocument/2006/relationships/slide" Target="slide192.xml"/><Relationship Id="rId10" Type="http://schemas.openxmlformats.org/officeDocument/2006/relationships/slide" Target="slide280.xml"/><Relationship Id="rId1" Type="http://schemas.openxmlformats.org/officeDocument/2006/relationships/slide" Target="slide2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rot="16200000">
            <a:off x="-1080037" y="2996260"/>
            <a:ext cx="3032540" cy="307777"/>
          </a:xfrm>
          <a:prstGeom prst="rect">
            <a:avLst/>
          </a:prstGeom>
          <a:noFill/>
        </p:spPr>
        <p:txBody>
          <a:bodyPr wrap="square" rtlCol="0">
            <a:spAutoFit/>
          </a:bodyPr>
          <a:lstStyle/>
          <a:p>
            <a:pPr algn="ctr"/>
            <a:r>
              <a:rPr lang="en-US" sz="1400" i="1" dirty="0" smtClean="0"/>
              <a:t>Source</a:t>
            </a:r>
            <a:endParaRPr lang="en-US" sz="1400" i="1" dirty="0"/>
          </a:p>
        </p:txBody>
      </p:sp>
      <p:sp>
        <p:nvSpPr>
          <p:cNvPr id="11" name="TextBox 10"/>
          <p:cNvSpPr txBox="1"/>
          <p:nvPr/>
        </p:nvSpPr>
        <p:spPr>
          <a:xfrm>
            <a:off x="2949545" y="137462"/>
            <a:ext cx="3639048" cy="307777"/>
          </a:xfrm>
          <a:prstGeom prst="rect">
            <a:avLst/>
          </a:prstGeom>
          <a:noFill/>
        </p:spPr>
        <p:txBody>
          <a:bodyPr wrap="square" rtlCol="0">
            <a:spAutoFit/>
          </a:bodyPr>
          <a:lstStyle/>
          <a:p>
            <a:pPr algn="ctr"/>
            <a:r>
              <a:rPr lang="en-US" sz="1400" i="1" dirty="0" smtClean="0"/>
              <a:t>Target</a:t>
            </a:r>
            <a:endParaRPr lang="en-US" sz="1400" i="1" dirty="0"/>
          </a:p>
        </p:txBody>
      </p:sp>
      <p:sp>
        <p:nvSpPr>
          <p:cNvPr id="2" name="Rectangle 1"/>
          <p:cNvSpPr/>
          <p:nvPr/>
        </p:nvSpPr>
        <p:spPr>
          <a:xfrm>
            <a:off x="8519809" y="-14305"/>
            <a:ext cx="636522" cy="5959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nvPr>
        </p:nvGraphicFramePr>
        <p:xfrm>
          <a:off x="640569" y="448395"/>
          <a:ext cx="7879240" cy="5060558"/>
        </p:xfrm>
        <a:graphic>
          <a:graphicData uri="http://schemas.openxmlformats.org/drawingml/2006/table">
            <a:tbl>
              <a:tblPr firstRow="1" bandRow="1">
                <a:tableStyleId>{2D5ABB26-0587-4C30-8999-92F81FD0307C}</a:tableStyleId>
              </a:tblPr>
              <a:tblGrid>
                <a:gridCol w="523874"/>
                <a:gridCol w="474980"/>
                <a:gridCol w="451448"/>
                <a:gridCol w="443460"/>
                <a:gridCol w="443460"/>
                <a:gridCol w="449580"/>
                <a:gridCol w="425059"/>
                <a:gridCol w="422753"/>
                <a:gridCol w="420467"/>
                <a:gridCol w="420467"/>
                <a:gridCol w="443460"/>
                <a:gridCol w="422753"/>
                <a:gridCol w="422753"/>
                <a:gridCol w="420467"/>
                <a:gridCol w="417822"/>
                <a:gridCol w="420467"/>
                <a:gridCol w="422753"/>
                <a:gridCol w="433217"/>
              </a:tblGrid>
              <a:tr h="375476">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fr-FR" sz="900" b="0" i="0" u="none" strike="noStrike" dirty="0" smtClean="0">
                          <a:solidFill>
                            <a:srgbClr val="000000"/>
                          </a:solidFill>
                          <a:effectLst/>
                          <a:latin typeface="+mn-lt"/>
                        </a:rPr>
                        <a:t>i1 HTR</a:t>
                      </a:r>
                      <a:endParaRPr lang="fr-FR" sz="900" b="0" i="0" u="none" strike="noStrike" dirty="0" smtClean="0">
                        <a:solidFill>
                          <a:srgbClr val="000000"/>
                        </a:solidFill>
                        <a:effectLst/>
                        <a:latin typeface="+mn-lt"/>
                      </a:endParaRPr>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fr-FR" sz="900" b="0" i="0" u="none" strike="noStrike" dirty="0" smtClean="0">
                          <a:solidFill>
                            <a:srgbClr val="000000"/>
                          </a:solidFill>
                          <a:effectLst/>
                          <a:latin typeface="+mn-lt"/>
                        </a:rPr>
                        <a:t>E2/3</a:t>
                      </a:r>
                      <a:endParaRPr lang="fr-FR" sz="900" b="0" i="0" u="none" strike="noStrike" dirty="0" smtClean="0">
                        <a:solidFill>
                          <a:srgbClr val="000000"/>
                        </a:solidFill>
                        <a:effectLst/>
                        <a:latin typeface="+mn-lt"/>
                      </a:endParaRPr>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i2/3</a:t>
                      </a:r>
                      <a:endParaRPr lang="en-US" sz="900" b="0" i="0" u="none" strike="noStrike" dirty="0" smtClean="0">
                        <a:solidFill>
                          <a:srgbClr val="000000"/>
                        </a:solidFill>
                        <a:effectLst/>
                        <a:latin typeface="+mn-lt"/>
                      </a:endParaRPr>
                    </a:p>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PV</a:t>
                      </a:r>
                      <a:endParaRPr lang="en-US"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algn="ctr"/>
                      <a:r>
                        <a:rPr lang="en-US" sz="900" b="0" i="0" u="none" strike="noStrike" dirty="0" smtClean="0">
                          <a:solidFill>
                            <a:srgbClr val="000000"/>
                          </a:solidFill>
                          <a:effectLst/>
                          <a:latin typeface="+mn-lt"/>
                        </a:rPr>
                        <a:t>i23</a:t>
                      </a:r>
                      <a:endParaRPr lang="en-US" sz="900" b="0" i="0" u="none" strike="noStrike" dirty="0" smtClean="0">
                        <a:solidFill>
                          <a:srgbClr val="000000"/>
                        </a:solidFill>
                        <a:effectLst/>
                        <a:latin typeface="+mn-lt"/>
                      </a:endParaRPr>
                    </a:p>
                    <a:p>
                      <a:pPr algn="ctr"/>
                      <a:r>
                        <a:rPr lang="en-US" sz="900" b="0" i="0" u="none" strike="noStrike" dirty="0" smtClean="0">
                          <a:solidFill>
                            <a:srgbClr val="000000"/>
                          </a:solidFill>
                          <a:effectLst/>
                          <a:latin typeface="+mn-lt"/>
                        </a:rPr>
                        <a:t>SST</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algn="ctr"/>
                      <a:r>
                        <a:rPr lang="en-US" sz="900" b="0" i="0" u="none" strike="noStrike" dirty="0" smtClean="0">
                          <a:solidFill>
                            <a:srgbClr val="000000"/>
                          </a:solidFill>
                          <a:effectLst/>
                          <a:latin typeface="+mn-lt"/>
                        </a:rPr>
                        <a:t>i23</a:t>
                      </a:r>
                      <a:endParaRPr lang="en-US" sz="900" b="0" i="0" u="none" strike="noStrike" dirty="0" smtClean="0">
                        <a:solidFill>
                          <a:srgbClr val="000000"/>
                        </a:solidFill>
                        <a:effectLst/>
                        <a:latin typeface="+mn-lt"/>
                      </a:endParaRPr>
                    </a:p>
                    <a:p>
                      <a:pPr algn="ctr"/>
                      <a:r>
                        <a:rPr lang="en-US" sz="900" b="0" i="0" u="none" strike="noStrike" dirty="0" smtClean="0">
                          <a:solidFill>
                            <a:srgbClr val="000000"/>
                          </a:solidFill>
                          <a:effectLst/>
                          <a:latin typeface="+mn-lt"/>
                        </a:rPr>
                        <a:t>HTR</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fr-FR" sz="900" b="0" i="0" u="none" strike="noStrike" dirty="0" smtClean="0">
                          <a:solidFill>
                            <a:srgbClr val="000000"/>
                          </a:solidFill>
                          <a:effectLst/>
                          <a:latin typeface="+mn-lt"/>
                        </a:rPr>
                        <a:t>E4</a:t>
                      </a:r>
                      <a:endParaRPr lang="fr-FR" sz="900" b="0" i="0" u="none" strike="noStrike" dirty="0" smtClean="0">
                        <a:solidFill>
                          <a:srgbClr val="000000"/>
                        </a:solidFill>
                        <a:effectLst/>
                        <a:latin typeface="+mn-lt"/>
                      </a:endParaRPr>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i4</a:t>
                      </a:r>
                      <a:endParaRPr lang="en-US" sz="900" b="0" i="0" u="none" strike="noStrike" dirty="0" smtClean="0">
                        <a:solidFill>
                          <a:srgbClr val="000000"/>
                        </a:solidFill>
                        <a:effectLst/>
                        <a:latin typeface="+mn-lt"/>
                      </a:endParaRPr>
                    </a:p>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PV</a:t>
                      </a:r>
                      <a:endParaRPr lang="en-US"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algn="ctr"/>
                      <a:r>
                        <a:rPr lang="en-US" sz="900" b="0" i="0" u="none" strike="noStrike" dirty="0" smtClean="0">
                          <a:solidFill>
                            <a:srgbClr val="000000"/>
                          </a:solidFill>
                          <a:effectLst/>
                          <a:latin typeface="+mn-lt"/>
                        </a:rPr>
                        <a:t>i4</a:t>
                      </a:r>
                      <a:endParaRPr lang="en-US" sz="900" b="0" i="0" u="none" strike="noStrike" dirty="0" smtClean="0">
                        <a:solidFill>
                          <a:srgbClr val="000000"/>
                        </a:solidFill>
                        <a:effectLst/>
                        <a:latin typeface="+mn-lt"/>
                      </a:endParaRPr>
                    </a:p>
                    <a:p>
                      <a:pPr algn="ctr"/>
                      <a:r>
                        <a:rPr lang="en-US" sz="900" b="0" i="0" u="none" strike="noStrike" dirty="0" smtClean="0">
                          <a:solidFill>
                            <a:srgbClr val="000000"/>
                          </a:solidFill>
                          <a:effectLst/>
                          <a:latin typeface="+mn-lt"/>
                        </a:rPr>
                        <a:t>SST</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algn="ctr"/>
                      <a:r>
                        <a:rPr lang="en-US" sz="900" b="0" i="0" u="none" strike="noStrike" dirty="0" smtClean="0">
                          <a:solidFill>
                            <a:srgbClr val="000000"/>
                          </a:solidFill>
                          <a:effectLst/>
                          <a:latin typeface="+mn-lt"/>
                        </a:rPr>
                        <a:t>i4</a:t>
                      </a:r>
                      <a:endParaRPr lang="en-US" sz="900" b="0" i="0" u="none" strike="noStrike" dirty="0" smtClean="0">
                        <a:solidFill>
                          <a:srgbClr val="000000"/>
                        </a:solidFill>
                        <a:effectLst/>
                        <a:latin typeface="+mn-lt"/>
                      </a:endParaRPr>
                    </a:p>
                    <a:p>
                      <a:pPr algn="ctr"/>
                      <a:r>
                        <a:rPr lang="en-US" sz="900" b="0" i="0" u="none" strike="noStrike" dirty="0" smtClean="0">
                          <a:solidFill>
                            <a:srgbClr val="000000"/>
                          </a:solidFill>
                          <a:effectLst/>
                          <a:latin typeface="+mn-lt"/>
                        </a:rPr>
                        <a:t>HTR</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fr-FR" sz="900" b="0" i="0" u="none" strike="noStrike" dirty="0" smtClean="0">
                          <a:solidFill>
                            <a:srgbClr val="000000"/>
                          </a:solidFill>
                          <a:effectLst/>
                          <a:latin typeface="+mn-lt"/>
                        </a:rPr>
                        <a:t>E5</a:t>
                      </a:r>
                      <a:endParaRPr lang="fr-FR" sz="900" b="0" i="0" u="none" strike="noStrike" dirty="0" smtClean="0">
                        <a:solidFill>
                          <a:srgbClr val="000000"/>
                        </a:solidFill>
                        <a:effectLst/>
                        <a:latin typeface="+mn-lt"/>
                      </a:endParaRPr>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i5</a:t>
                      </a:r>
                      <a:endParaRPr lang="en-US" sz="900" b="0" i="0" u="none" strike="noStrike" dirty="0" smtClean="0">
                        <a:solidFill>
                          <a:srgbClr val="000000"/>
                        </a:solidFill>
                        <a:effectLst/>
                        <a:latin typeface="+mn-lt"/>
                      </a:endParaRPr>
                    </a:p>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PV</a:t>
                      </a:r>
                      <a:endParaRPr lang="en-US"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algn="ctr"/>
                      <a:r>
                        <a:rPr lang="en-US" sz="900" b="0" i="0" u="none" strike="noStrike" dirty="0" smtClean="0">
                          <a:solidFill>
                            <a:srgbClr val="000000"/>
                          </a:solidFill>
                          <a:effectLst/>
                          <a:latin typeface="+mn-lt"/>
                        </a:rPr>
                        <a:t>i5</a:t>
                      </a:r>
                      <a:endParaRPr lang="en-US" sz="900" b="0" i="0" u="none" strike="noStrike" dirty="0" smtClean="0">
                        <a:solidFill>
                          <a:srgbClr val="000000"/>
                        </a:solidFill>
                        <a:effectLst/>
                        <a:latin typeface="+mn-lt"/>
                      </a:endParaRPr>
                    </a:p>
                    <a:p>
                      <a:pPr algn="ctr"/>
                      <a:r>
                        <a:rPr lang="en-US" sz="900" b="0" i="0" u="none" strike="noStrike" dirty="0" smtClean="0">
                          <a:solidFill>
                            <a:srgbClr val="000000"/>
                          </a:solidFill>
                          <a:effectLst/>
                          <a:latin typeface="+mn-lt"/>
                        </a:rPr>
                        <a:t>SST</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algn="ctr"/>
                      <a:r>
                        <a:rPr lang="en-US" sz="900" b="0" i="0" u="none" strike="noStrike" dirty="0" smtClean="0">
                          <a:solidFill>
                            <a:srgbClr val="000000"/>
                          </a:solidFill>
                          <a:effectLst/>
                          <a:latin typeface="+mn-lt"/>
                        </a:rPr>
                        <a:t>i5</a:t>
                      </a:r>
                      <a:endParaRPr lang="en-US" sz="900" b="0" i="0" u="none" strike="noStrike" dirty="0" smtClean="0">
                        <a:solidFill>
                          <a:srgbClr val="000000"/>
                        </a:solidFill>
                        <a:effectLst/>
                        <a:latin typeface="+mn-lt"/>
                      </a:endParaRPr>
                    </a:p>
                    <a:p>
                      <a:pPr algn="ctr"/>
                      <a:r>
                        <a:rPr lang="en-US" sz="900" b="0" i="0" u="none" strike="noStrike" dirty="0" smtClean="0">
                          <a:solidFill>
                            <a:srgbClr val="000000"/>
                          </a:solidFill>
                          <a:effectLst/>
                          <a:latin typeface="+mn-lt"/>
                        </a:rPr>
                        <a:t>HTR</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fr-FR" sz="900" b="0" i="0" u="none" strike="noStrike" dirty="0" smtClean="0">
                          <a:solidFill>
                            <a:srgbClr val="000000"/>
                          </a:solidFill>
                          <a:effectLst/>
                          <a:latin typeface="+mn-lt"/>
                        </a:rPr>
                        <a:t>E6</a:t>
                      </a:r>
                      <a:endParaRPr lang="fr-FR" sz="900" b="0" i="0" u="none" strike="noStrike" dirty="0" smtClean="0">
                        <a:solidFill>
                          <a:srgbClr val="000000"/>
                        </a:solidFill>
                        <a:effectLst/>
                        <a:latin typeface="+mn-lt"/>
                      </a:endParaRPr>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i6</a:t>
                      </a:r>
                      <a:endParaRPr lang="en-US" sz="900" b="0" i="0" u="none" strike="noStrike" dirty="0" smtClean="0">
                        <a:solidFill>
                          <a:srgbClr val="000000"/>
                        </a:solidFill>
                        <a:effectLst/>
                        <a:latin typeface="+mn-lt"/>
                      </a:endParaRPr>
                    </a:p>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PV</a:t>
                      </a:r>
                      <a:endParaRPr lang="en-US"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sz="900" b="0" i="0" u="none" strike="noStrike" dirty="0" smtClean="0">
                          <a:solidFill>
                            <a:srgbClr val="000000"/>
                          </a:solidFill>
                          <a:effectLst/>
                          <a:latin typeface="+mn-lt"/>
                        </a:rPr>
                        <a:t>i6</a:t>
                      </a:r>
                      <a:endParaRPr lang="en-US" sz="900" b="0" i="0" u="none" strike="noStrike" dirty="0" smtClean="0">
                        <a:solidFill>
                          <a:srgbClr val="000000"/>
                        </a:solidFill>
                        <a:effectLst/>
                        <a:latin typeface="+mn-lt"/>
                      </a:endParaRPr>
                    </a:p>
                    <a:p>
                      <a:pPr algn="ctr"/>
                      <a:r>
                        <a:rPr lang="en-US" sz="900" b="0" i="0" u="none" strike="noStrike" dirty="0" smtClean="0">
                          <a:solidFill>
                            <a:srgbClr val="000000"/>
                          </a:solidFill>
                          <a:effectLst/>
                          <a:latin typeface="+mn-lt"/>
                        </a:rPr>
                        <a:t>SST</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sz="900" b="0" i="0" u="none" strike="noStrike" dirty="0" smtClean="0">
                          <a:solidFill>
                            <a:srgbClr val="000000"/>
                          </a:solidFill>
                          <a:effectLst/>
                          <a:latin typeface="+mn-lt"/>
                        </a:rPr>
                        <a:t>i6</a:t>
                      </a:r>
                      <a:endParaRPr lang="en-US" sz="900" b="0" i="0" u="none" strike="noStrike" dirty="0" smtClean="0">
                        <a:solidFill>
                          <a:srgbClr val="000000"/>
                        </a:solidFill>
                        <a:effectLst/>
                        <a:latin typeface="+mn-lt"/>
                      </a:endParaRPr>
                    </a:p>
                    <a:p>
                      <a:pPr algn="ctr"/>
                      <a:r>
                        <a:rPr lang="en-US" sz="900" b="0" i="0" u="none" strike="noStrike" dirty="0" smtClean="0">
                          <a:solidFill>
                            <a:srgbClr val="000000"/>
                          </a:solidFill>
                          <a:effectLst/>
                          <a:latin typeface="+mn-lt"/>
                        </a:rPr>
                        <a:t>HTR</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15400">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fr-FR" sz="900" b="0" i="0" u="none" strike="noStrike" dirty="0" smtClean="0">
                          <a:solidFill>
                            <a:srgbClr val="000000"/>
                          </a:solidFill>
                          <a:effectLst/>
                          <a:latin typeface="+mn-lt"/>
                        </a:rPr>
                        <a:t>i1 HTR</a:t>
                      </a:r>
                      <a:endParaRPr lang="fr-FR"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dirty="0" smtClean="0">
                          <a:hlinkClick r:id="rId1" action="ppaction://hlinksldjump"/>
                        </a:rPr>
                        <a:t>1.73</a:t>
                      </a: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dirty="0" smtClean="0">
                          <a:hlinkClick r:id="rId2" action="ppaction://hlinksldjump"/>
                        </a:rPr>
                        <a:t>0.53</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3" action="ppaction://hlinksldjump"/>
                        </a:rPr>
                        <a:t>0.48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4" action="ppaction://hlinksldjump"/>
                        </a:rPr>
                        <a:t>0.57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5" action="ppaction://hlinksldjump"/>
                        </a:rPr>
                        <a:t>0.78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6" action="ppaction://hlinksldjump"/>
                        </a:rPr>
                        <a:t>0.42</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7" action="ppaction://hlinksldjump"/>
                        </a:rPr>
                        <a:t>0.42</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8" action="ppaction://hlinksldjump"/>
                        </a:rPr>
                        <a:t>0.00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9" action="ppaction://hlinksldjump"/>
                        </a:rPr>
                        <a:t>0.00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0" action="ppaction://hlinksldjump"/>
                        </a:rPr>
                        <a:t>0.42</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8447">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fr-FR" sz="900" b="0" i="0" u="none" strike="noStrike" dirty="0" smtClean="0">
                          <a:solidFill>
                            <a:srgbClr val="000000"/>
                          </a:solidFill>
                          <a:effectLst/>
                          <a:latin typeface="+mn-lt"/>
                        </a:rPr>
                        <a:t>E2/3</a:t>
                      </a:r>
                      <a:endParaRPr lang="fr-FR"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r>
                        <a:rPr lang="en-US" sz="900" dirty="0" smtClean="0">
                          <a:hlinkClick r:id="rId11" action="ppaction://hlinksldjump"/>
                        </a:rPr>
                        <a:t>0.00</a:t>
                      </a: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12" action="ppaction://hlinksldjump"/>
                        </a:rPr>
                        <a:t>0.36</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 action="ppaction://hlinksldjump"/>
                        </a:rPr>
                        <a:t>1.49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 action="ppaction://hlinksldjump"/>
                        </a:rPr>
                        <a:t>0.86</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5" action="ppaction://hlinksldjump"/>
                        </a:rPr>
                        <a:t>1.31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6" action="ppaction://hlinksldjump"/>
                        </a:rPr>
                        <a:t>0.34</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 action="ppaction://hlinksldjump"/>
                        </a:rPr>
                        <a:t>1.39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 action="ppaction://hlinksldjump"/>
                        </a:rPr>
                        <a:t>0.69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 action="ppaction://hlinksldjump"/>
                        </a:rPr>
                        <a:t>0.91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20" action="ppaction://hlinksldjump"/>
                        </a:rPr>
                        <a:t>0.74</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21" action="ppaction://hlinksldjump"/>
                        </a:rPr>
                        <a:t>1.32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22" action="ppaction://hlinksldjump"/>
                        </a:rPr>
                        <a:t>0.53</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23" action="ppaction://hlinksldjump"/>
                        </a:rPr>
                        <a:t>0.00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66238">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i23PV</a:t>
                      </a:r>
                      <a:endParaRPr lang="en-US"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r>
                        <a:rPr lang="en-US" sz="900" dirty="0" smtClean="0">
                          <a:hlinkClick r:id="rId24" action="ppaction://hlinksldjump"/>
                        </a:rPr>
                        <a:t>0.37</a:t>
                      </a: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25" action="ppaction://hlinksldjump"/>
                        </a:rPr>
                        <a:t>0.48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26" action="ppaction://hlinksldjump"/>
                        </a:rPr>
                        <a:t>0.68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27" action="ppaction://hlinksldjump"/>
                        </a:rPr>
                        <a:t>0.42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28"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29" action="ppaction://hlinksldjump"/>
                        </a:rPr>
                        <a:t>0.56</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30" action="ppaction://hlinksldjump"/>
                        </a:rPr>
                        <a:t>0.68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31" action="ppaction://hlinksldjump"/>
                        </a:rPr>
                        <a:t>0.42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32"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33" action="ppaction://hlinksldjump"/>
                        </a:rPr>
                        <a:t>0.20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34" action="ppaction://hlinksldjump"/>
                        </a:rPr>
                        <a:t>0.79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58336">
                <a:tc>
                  <a:txBody>
                    <a:bodyPr/>
                    <a:lstStyle/>
                    <a:p>
                      <a:pPr algn="ctr" fontAlgn="b"/>
                      <a:r>
                        <a:rPr lang="en-US" sz="900" b="0" i="0" u="none" strike="noStrike" dirty="0" smtClean="0">
                          <a:solidFill>
                            <a:srgbClr val="000000"/>
                          </a:solidFill>
                          <a:effectLst/>
                          <a:latin typeface="Calibri" panose="020F0502020204030204"/>
                        </a:rPr>
                        <a:t>i23SST</a:t>
                      </a:r>
                      <a:endParaRPr lang="en-US" sz="900" b="0" i="0" u="none" strike="noStrike" dirty="0">
                        <a:solidFill>
                          <a:srgbClr val="000000"/>
                        </a:solidFill>
                        <a:effectLst/>
                        <a:latin typeface="Calibri" panose="020F0502020204030204"/>
                      </a:endParaRPr>
                    </a:p>
                  </a:txBody>
                  <a:tcPr marL="12700" marR="12700" marT="10583" marB="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r>
                        <a:rPr lang="en-US" sz="900" dirty="0" smtClean="0">
                          <a:hlinkClick r:id="rId35" action="ppaction://hlinksldjump"/>
                        </a:rPr>
                        <a:t>0.47</a:t>
                      </a: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36" action="ppaction://hlinksldjump"/>
                        </a:rPr>
                        <a:t>0.31</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37" action="ppaction://hlinksldjump"/>
                        </a:rPr>
                        <a:t>0.50</a:t>
                      </a: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38" action="ppaction://hlinksldjump"/>
                        </a:rPr>
                        <a:t>0.15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39"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40" action="ppaction://hlinksldjump"/>
                        </a:rPr>
                        <a:t>0.30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41" action="ppaction://hlinksldjump"/>
                        </a:rPr>
                        <a:t>0.50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42" action="ppaction://hlinksldjump"/>
                        </a:rPr>
                        <a:t>0.15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43"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44" action="ppaction://hlinksldjump"/>
                        </a:rPr>
                        <a:t>0.22</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45" action="ppaction://hlinksldjump"/>
                        </a:rPr>
                        <a:t>0.00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315400">
                <a:tc>
                  <a:txBody>
                    <a:bodyPr/>
                    <a:lstStyle/>
                    <a:p>
                      <a:pPr algn="ctr" fontAlgn="b"/>
                      <a:r>
                        <a:rPr lang="en-US" sz="900" b="0" i="0" u="none" strike="noStrike" dirty="0" smtClean="0">
                          <a:solidFill>
                            <a:srgbClr val="000000"/>
                          </a:solidFill>
                          <a:effectLst/>
                          <a:latin typeface="Calibri" panose="020F0502020204030204"/>
                        </a:rPr>
                        <a:t>i23HTR</a:t>
                      </a:r>
                      <a:endParaRPr lang="en-US" sz="900" b="0" i="0" u="none" strike="noStrike" dirty="0">
                        <a:solidFill>
                          <a:srgbClr val="000000"/>
                        </a:solidFill>
                        <a:effectLst/>
                        <a:latin typeface="Calibri" panose="020F0502020204030204"/>
                      </a:endParaRPr>
                    </a:p>
                  </a:txBody>
                  <a:tcPr marL="12700" marR="12700" marT="10583" marB="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900" dirty="0" smtClean="0">
                          <a:hlinkClick r:id="rId46" action="ppaction://hlinksldjump"/>
                        </a:rPr>
                        <a:t>0.00</a:t>
                      </a: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dirty="0" smtClean="0">
                          <a:hlinkClick r:id="rId47" action="ppaction://hlinksldjump"/>
                        </a:rPr>
                        <a:t>0.28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48" action="ppaction://hlinksldjump"/>
                        </a:rPr>
                        <a:t>0.18</a:t>
                      </a: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49" action="ppaction://hlinksldjump"/>
                        </a:rPr>
                        <a:t>0.32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50"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51" action="ppaction://hlinksldjump"/>
                        </a:rPr>
                        <a:t>0.29</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52" action="ppaction://hlinksldjump"/>
                        </a:rPr>
                        <a:t>0.18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53" action="ppaction://hlinksldjump"/>
                        </a:rPr>
                        <a:t>0.32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54"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55" action="ppaction://hlinksldjump"/>
                        </a:rPr>
                        <a:t>0.00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6238">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E4</a:t>
                      </a:r>
                      <a:endParaRPr lang="en-US"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56" action="ppaction://hlinksldjump"/>
                        </a:rPr>
                        <a:t>0.78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57" action="ppaction://hlinksldjump"/>
                        </a:rPr>
                        <a:t>1.39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58" action="ppaction://hlinksldjump"/>
                        </a:rPr>
                        <a:t>0.69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59" action="ppaction://hlinksldjump"/>
                        </a:rPr>
                        <a:t>0.91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0" action="ppaction://hlinksldjump"/>
                        </a:rPr>
                        <a:t>0.83</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1" action="ppaction://hlinksldjump"/>
                        </a:rPr>
                        <a:t>1.29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2" action="ppaction://hlinksldjump"/>
                        </a:rPr>
                        <a:t>0.51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3" action="ppaction://hlinksldjump"/>
                        </a:rPr>
                        <a:t>0.51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4" action="ppaction://hlinksldjump"/>
                        </a:rPr>
                        <a:t>0.63</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5" action="ppaction://hlinksldjump"/>
                        </a:rPr>
                        <a:t>1.25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6"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7" action="ppaction://hlinksldjump"/>
                        </a:rPr>
                        <a:t>0.91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68" action="ppaction://hlinksldjump"/>
                        </a:rPr>
                        <a:t>0.96</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66238">
                <a:tc>
                  <a:txBody>
                    <a:bodyPr/>
                    <a:lstStyle/>
                    <a:p>
                      <a:pPr algn="ctr"/>
                      <a:r>
                        <a:rPr lang="en-US" sz="900" b="0" i="0" u="none" strike="noStrike" dirty="0" smtClean="0">
                          <a:solidFill>
                            <a:srgbClr val="000000"/>
                          </a:solidFill>
                          <a:effectLst/>
                          <a:latin typeface="+mn-lt"/>
                        </a:rPr>
                        <a:t>i4PV</a:t>
                      </a: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69" action="ppaction://hlinksldjump"/>
                        </a:rPr>
                        <a:t>0.56</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0" action="ppaction://hlinksldjump"/>
                        </a:rPr>
                        <a:t>0.68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1" action="ppaction://hlinksldjump"/>
                        </a:rPr>
                        <a:t>0.42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2"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3" action="ppaction://hlinksldjump"/>
                        </a:rPr>
                        <a:t>0.64</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4" action="ppaction://hlinksldjump"/>
                        </a:rPr>
                        <a:t>0.68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5" action="ppaction://hlinksldjump"/>
                        </a:rPr>
                        <a:t>0.42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6"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7" action="ppaction://hlinksldjump"/>
                        </a:rPr>
                        <a:t>0.73</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8" action="ppaction://hlinksldjump"/>
                        </a:rPr>
                        <a:t>0.94</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79" action="ppaction://hlinksldjump"/>
                        </a:rPr>
                        <a:t>0.42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80"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66238">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900" b="0" i="0" u="none" strike="noStrike" dirty="0" smtClean="0">
                          <a:solidFill>
                            <a:srgbClr val="000000"/>
                          </a:solidFill>
                          <a:effectLst/>
                          <a:latin typeface="+mn-lt"/>
                        </a:rPr>
                        <a:t>i4SST</a:t>
                      </a:r>
                      <a:endParaRPr lang="en-US" sz="900" b="0" i="0" u="none" strike="noStrike" dirty="0" smtClean="0">
                        <a:solidFill>
                          <a:srgbClr val="000000"/>
                        </a:solidFill>
                        <a:effectLst/>
                        <a:latin typeface="+mn-lt"/>
                      </a:endParaRPr>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r>
                        <a:rPr lang="en-US" sz="900" dirty="0" smtClean="0">
                          <a:hlinkClick r:id="rId81" action="ppaction://hlinksldjump"/>
                        </a:rPr>
                        <a:t>0.39</a:t>
                      </a: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82" action="ppaction://hlinksldjump"/>
                        </a:rPr>
                        <a:t>0.30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83" action="ppaction://hlinksldjump"/>
                        </a:rPr>
                        <a:t>0.50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84" action="ppaction://hlinksldjump"/>
                        </a:rPr>
                        <a:t>0.15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85"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86" action="ppaction://hlinksldjump"/>
                        </a:rPr>
                        <a:t>0.29</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87" action="ppaction://hlinksldjump"/>
                        </a:rPr>
                        <a:t>0.50</a:t>
                      </a: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88" action="ppaction://hlinksldjump"/>
                        </a:rPr>
                        <a:t>0.15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89"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90" action="ppaction://hlinksldjump"/>
                        </a:rPr>
                        <a:t>0.28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91" action="ppaction://hlinksldjump"/>
                        </a:rPr>
                        <a:t>0.45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92" action="ppaction://hlinksldjump"/>
                        </a:rPr>
                        <a:t>0.28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93"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66238">
                <a:tc>
                  <a:txBody>
                    <a:bodyPr/>
                    <a:lstStyle/>
                    <a:p>
                      <a:pPr algn="ctr"/>
                      <a:r>
                        <a:rPr lang="en-US" sz="900" b="0" i="0" u="none" strike="noStrike" dirty="0" smtClean="0">
                          <a:solidFill>
                            <a:srgbClr val="000000"/>
                          </a:solidFill>
                          <a:effectLst/>
                          <a:latin typeface="+mn-lt"/>
                        </a:rPr>
                        <a:t>i4HTR</a:t>
                      </a: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dirty="0" smtClean="0">
                          <a:hlinkClick r:id="rId94" action="ppaction://hlinksldjump"/>
                        </a:rPr>
                        <a:t>0.29</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95" action="ppaction://hlinksldjump"/>
                        </a:rPr>
                        <a:t>0.18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96" action="ppaction://hlinksldjump"/>
                        </a:rPr>
                        <a:t>0.32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97"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98" action="ppaction://hlinksldjump"/>
                        </a:rPr>
                        <a:t>0.29</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99" action="ppaction://hlinksldjump"/>
                        </a:rPr>
                        <a:t>0.18</a:t>
                      </a: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00" action="ppaction://hlinksldjump"/>
                        </a:rPr>
                        <a:t>0.32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01"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02" action="ppaction://hlinksldjump"/>
                        </a:rPr>
                        <a:t>0.00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03" action="ppaction://hlinksldjump"/>
                        </a:rPr>
                        <a:t>0.18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04" action="ppaction://hlinksldjump"/>
                        </a:rPr>
                        <a:t>0.33</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05"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6238">
                <a:tc>
                  <a:txBody>
                    <a:bodyPr/>
                    <a:lstStyle/>
                    <a:p>
                      <a:pPr algn="ctr"/>
                      <a:r>
                        <a:rPr lang="en-US" sz="900" b="0" i="0" u="none" strike="noStrike" dirty="0" smtClean="0">
                          <a:solidFill>
                            <a:srgbClr val="000000"/>
                          </a:solidFill>
                          <a:effectLst/>
                          <a:latin typeface="+mn-lt"/>
                        </a:rPr>
                        <a:t>E5</a:t>
                      </a: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r>
                        <a:rPr lang="en-US" sz="900" dirty="0" smtClean="0">
                          <a:hlinkClick r:id="rId106" action="ppaction://hlinksldjump"/>
                        </a:rPr>
                        <a:t>0.76</a:t>
                      </a: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107" action="ppaction://hlinksldjump"/>
                        </a:rPr>
                        <a:t>0.47</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08" action="ppaction://hlinksldjump"/>
                        </a:rPr>
                        <a:t>1.25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09"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10" action="ppaction://hlinksldjump"/>
                        </a:rPr>
                        <a:t>0.91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11" action="ppaction://hlinksldjump"/>
                        </a:rPr>
                        <a:t>0.38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112" action="ppaction://hlinksldjump"/>
                        </a:rPr>
                        <a:t>1.25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113"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114" action="ppaction://hlinksldjump"/>
                        </a:rPr>
                        <a:t>0.91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115" action="ppaction://hlinksldjump"/>
                        </a:rPr>
                        <a:t>0.75</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16" action="ppaction://hlinksldjump"/>
                        </a:rPr>
                        <a:t>1.20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17"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18" action="ppaction://hlinksldjump"/>
                        </a:rPr>
                        <a:t>1.31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19" action="ppaction://hlinksldjump"/>
                        </a:rPr>
                        <a:t>0.40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20" action="ppaction://hlinksldjump"/>
                        </a:rPr>
                        <a:t>2.50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21"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22" action="ppaction://hlinksldjump"/>
                        </a:rPr>
                        <a:t>1.31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58336">
                <a:tc>
                  <a:txBody>
                    <a:bodyPr/>
                    <a:lstStyle/>
                    <a:p>
                      <a:pPr algn="ctr"/>
                      <a:r>
                        <a:rPr lang="en-US" sz="900" b="0" i="0" u="none" strike="noStrike" dirty="0" smtClean="0">
                          <a:solidFill>
                            <a:srgbClr val="000000"/>
                          </a:solidFill>
                          <a:effectLst/>
                          <a:latin typeface="+mn-lt"/>
                        </a:rPr>
                        <a:t>i5PV</a:t>
                      </a:r>
                      <a:endParaRPr lang="en-US" sz="900" dirty="0"/>
                    </a:p>
                  </a:txBody>
                  <a:tcPr marL="12700" marR="12700" marT="10583" marB="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r>
                        <a:rPr lang="en-US" sz="900" dirty="0" smtClean="0">
                          <a:solidFill>
                            <a:srgbClr val="FF0000"/>
                          </a:solidFill>
                          <a:hlinkClick r:id="rId123" action="ppaction://hlinksldjump"/>
                        </a:rPr>
                        <a:t>0.00</a:t>
                      </a:r>
                      <a:endParaRPr lang="en-US" sz="900" dirty="0">
                        <a:solidFill>
                          <a:srgbClr val="FF0000"/>
                        </a:solidFill>
                      </a:endParaRPr>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124" action="ppaction://hlinksldjump"/>
                        </a:rPr>
                        <a:t>0.00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25" action="ppaction://hlinksldjump"/>
                        </a:rPr>
                        <a:t>0.51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26" action="ppaction://hlinksldjump"/>
                        </a:rPr>
                        <a:t>0.00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27" action="ppaction://hlinksldjump"/>
                        </a:rPr>
                        <a:t>0.94</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28" action="ppaction://hlinksldjump"/>
                        </a:rPr>
                        <a:t>0.42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29"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0" action="ppaction://hlinksldjump"/>
                        </a:rPr>
                        <a:t>0.81</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1" action="ppaction://hlinksldjump"/>
                        </a:rPr>
                        <a:t>1.19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2"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3"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4" action="ppaction://hlinksldjump"/>
                        </a:rPr>
                        <a:t>0.81</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5" action="ppaction://hlinksldjump"/>
                        </a:rPr>
                        <a:t>1.19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6"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7"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58336">
                <a:tc>
                  <a:txBody>
                    <a:bodyPr/>
                    <a:lstStyle/>
                    <a:p>
                      <a:pPr algn="ctr"/>
                      <a:r>
                        <a:rPr lang="en-US" sz="900" b="0" i="0" u="none" strike="noStrike" dirty="0" smtClean="0">
                          <a:solidFill>
                            <a:srgbClr val="000000"/>
                          </a:solidFill>
                          <a:effectLst/>
                          <a:latin typeface="+mn-lt"/>
                        </a:rPr>
                        <a:t>i5SST</a:t>
                      </a:r>
                      <a:endParaRPr lang="en-US" sz="900" dirty="0"/>
                    </a:p>
                  </a:txBody>
                  <a:tcPr marL="12700" marR="12700" marT="10583" marB="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r>
                        <a:rPr lang="en-US" sz="900" dirty="0" smtClean="0">
                          <a:solidFill>
                            <a:srgbClr val="FF0000"/>
                          </a:solidFill>
                          <a:hlinkClick r:id="rId123" action="ppaction://hlinksldjump"/>
                        </a:rPr>
                        <a:t>0.31</a:t>
                      </a:r>
                      <a:endParaRPr lang="en-US" sz="900" dirty="0">
                        <a:solidFill>
                          <a:srgbClr val="FF0000"/>
                        </a:solidFill>
                      </a:endParaRPr>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noFill/>
                  </a:tcPr>
                </a:tc>
                <a:tc>
                  <a:txBody>
                    <a:bodyPr/>
                    <a:lstStyle/>
                    <a:p>
                      <a:pPr algn="ctr"/>
                      <a:r>
                        <a:rPr lang="en-US" sz="900" dirty="0" smtClean="0">
                          <a:hlinkClick r:id="rId138" action="ppaction://hlinksldjump"/>
                        </a:rPr>
                        <a:t>0.25</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39" action="ppaction://hlinksldjump"/>
                        </a:rPr>
                        <a:t>0.39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0" action="ppaction://hlinksldjump"/>
                        </a:rPr>
                        <a:t>0.28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1" action="ppaction://hlinksldjump"/>
                        </a:rPr>
                        <a:t>0.45</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2" action="ppaction://hlinksldjump"/>
                        </a:rPr>
                        <a:t>0.28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3"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4" action="ppaction://hlinksldjump"/>
                        </a:rPr>
                        <a:t>0.27</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5" action="ppaction://hlinksldjump"/>
                        </a:rPr>
                        <a:t>0.40</a:t>
                      </a: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6" action="ppaction://hlinksldjump"/>
                        </a:rPr>
                        <a:t>0.40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7"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8" action="ppaction://hlinksldjump"/>
                        </a:rPr>
                        <a:t>0.27</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49" action="ppaction://hlinksldjump"/>
                        </a:rPr>
                        <a:t>0.40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50" action="ppaction://hlinksldjump"/>
                        </a:rPr>
                        <a:t>0.40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51"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308447">
                <a:tc>
                  <a:txBody>
                    <a:bodyPr/>
                    <a:lstStyle/>
                    <a:p>
                      <a:pPr algn="ctr"/>
                      <a:r>
                        <a:rPr lang="en-US" sz="900" b="0" i="0" u="none" strike="noStrike" dirty="0" smtClean="0">
                          <a:solidFill>
                            <a:srgbClr val="000000"/>
                          </a:solidFill>
                          <a:effectLst/>
                          <a:latin typeface="+mn-lt"/>
                        </a:rPr>
                        <a:t>i5HTR</a:t>
                      </a: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52" action="ppaction://hlinksldjump"/>
                        </a:rPr>
                        <a:t>0.29</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53" action="ppaction://hlinksldjump"/>
                        </a:rPr>
                        <a:t>0.18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54" action="ppaction://hlinksldjump"/>
                        </a:rPr>
                        <a:t>0.33</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55"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56" action="ppaction://hlinksldjump"/>
                        </a:rPr>
                        <a:t>0.28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57" action="ppaction://hlinksldjump"/>
                        </a:rPr>
                        <a:t>0.18</a:t>
                      </a:r>
                      <a:endParaRPr lang="en-US" sz="900" dirty="0"/>
                    </a:p>
                  </a:txBody>
                  <a:tcPr marL="12700" marR="12700" marT="10583"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58" action="ppaction://hlinksldjump"/>
                        </a:rPr>
                        <a:t>0.33</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59"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60" action="ppaction://hlinksldjump"/>
                        </a:rPr>
                        <a:t>0.28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61" action="ppaction://hlinksldjump"/>
                        </a:rPr>
                        <a:t>0.18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62" action="ppaction://hlinksldjump"/>
                        </a:rPr>
                        <a:t>0.33</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900" dirty="0" smtClean="0">
                          <a:hlinkClick r:id="rId163"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6238">
                <a:tc>
                  <a:txBody>
                    <a:bodyPr/>
                    <a:lstStyle/>
                    <a:p>
                      <a:pPr algn="ctr"/>
                      <a:r>
                        <a:rPr lang="en-US" sz="900" b="0" i="0" u="none" strike="noStrike" dirty="0" smtClean="0">
                          <a:solidFill>
                            <a:srgbClr val="000000"/>
                          </a:solidFill>
                          <a:effectLst/>
                          <a:latin typeface="+mn-lt"/>
                        </a:rPr>
                        <a:t>E6</a:t>
                      </a: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64" action="ppaction://hlinksldjump"/>
                        </a:rPr>
                        <a:t>0.00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65" action="ppaction://hlinksldjump"/>
                        </a:rPr>
                        <a:t>0.00</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66" action="ppaction://hlinksldjump"/>
                        </a:rPr>
                        <a:t>0.23</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67" action="ppaction://hlinksldjump"/>
                        </a:rPr>
                        <a:t>2.50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68"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69" action="ppaction://hlinksldjump"/>
                        </a:rPr>
                        <a:t>1.31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0" action="ppaction://hlinksldjump"/>
                        </a:rPr>
                        <a:t>0.94</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1" action="ppaction://hlinksldjump"/>
                        </a:rPr>
                        <a:t>3.80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2"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3" action="ppaction://hlinksldjump"/>
                        </a:rPr>
                        <a:t>1.31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66238">
                <a:tc>
                  <a:txBody>
                    <a:bodyPr/>
                    <a:lstStyle/>
                    <a:p>
                      <a:pPr algn="ctr"/>
                      <a:r>
                        <a:rPr lang="en-US" sz="900" b="0" i="0" u="none" strike="noStrike" dirty="0" smtClean="0">
                          <a:solidFill>
                            <a:srgbClr val="000000"/>
                          </a:solidFill>
                          <a:effectLst/>
                          <a:latin typeface="+mn-lt"/>
                        </a:rPr>
                        <a:t>i6PV</a:t>
                      </a: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4" action="ppaction://hlinksldjump"/>
                        </a:rPr>
                        <a:t>0.81</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5" action="ppaction://hlinksldjump"/>
                        </a:rPr>
                        <a:t>0.81</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6" action="ppaction://hlinksldjump"/>
                        </a:rPr>
                        <a:t>0.81</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7" action="ppaction://hlinksldjump"/>
                        </a:rPr>
                        <a:t>1.19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8"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79"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0" action="ppaction://hlinksldjump"/>
                        </a:rPr>
                        <a:t>0.81</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1" action="ppaction://hlinksldjump"/>
                        </a:rPr>
                        <a:t>1.19</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2"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3" action="ppaction://hlinksldjump"/>
                        </a:rPr>
                        <a:t>0.41</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66238">
                <a:tc>
                  <a:txBody>
                    <a:bodyPr/>
                    <a:lstStyle/>
                    <a:p>
                      <a:pPr algn="ctr"/>
                      <a:r>
                        <a:rPr lang="en-US" sz="900" b="0" i="0" u="none" strike="noStrike" dirty="0" smtClean="0">
                          <a:solidFill>
                            <a:srgbClr val="000000"/>
                          </a:solidFill>
                          <a:effectLst/>
                          <a:latin typeface="+mn-lt"/>
                        </a:rPr>
                        <a:t>i6SST</a:t>
                      </a: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4" action="ppaction://hlinksldjump"/>
                        </a:rPr>
                        <a:t>0.27</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5" action="ppaction://hlinksldjump"/>
                        </a:rPr>
                        <a:t>0.40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6" action="ppaction://hlinksldjump"/>
                        </a:rPr>
                        <a:t>0.40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7"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8" action="ppaction://hlinksldjump"/>
                        </a:rPr>
                        <a:t>0.27</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89" action="ppaction://hlinksldjump"/>
                        </a:rPr>
                        <a:t>0.40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0" action="ppaction://hlinksldjump"/>
                        </a:rPr>
                        <a:t>0.40</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1" action="ppaction://hlinksldjump"/>
                        </a:rPr>
                        <a:t>0.52</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266238">
                <a:tc>
                  <a:txBody>
                    <a:bodyPr/>
                    <a:lstStyle/>
                    <a:p>
                      <a:pPr algn="ctr"/>
                      <a:r>
                        <a:rPr lang="en-US" sz="900" b="0" i="0" u="none" strike="noStrike" dirty="0" smtClean="0">
                          <a:solidFill>
                            <a:srgbClr val="000000"/>
                          </a:solidFill>
                          <a:effectLst/>
                          <a:latin typeface="+mn-lt"/>
                        </a:rPr>
                        <a:t>i6HTR</a:t>
                      </a:r>
                      <a:endParaRPr lang="en-US" sz="900" dirty="0"/>
                    </a:p>
                  </a:txBody>
                  <a:tcPr marT="38100" marB="38100" anchor="ctr">
                    <a:lnL w="12700" cap="flat" cmpd="sng" algn="ctr">
                      <a:solidFill>
                        <a:srgbClr val="D9D9D9"/>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a:endParaRPr lang="en-US" sz="900" dirty="0"/>
                    </a:p>
                  </a:txBody>
                  <a:tcPr marT="38100" marB="3810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2" action="ppaction://hlinksldjump"/>
                        </a:rPr>
                        <a:t>0.28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3" action="ppaction://hlinksldjump"/>
                        </a:rPr>
                        <a:t>0.18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4" action="ppaction://hlinksldjump"/>
                        </a:rPr>
                        <a:t>0.33</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5"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6" action="ppaction://hlinksldjump"/>
                        </a:rPr>
                        <a:t>0.28</a:t>
                      </a:r>
                      <a:endParaRPr lang="en-US" sz="900" dirty="0"/>
                    </a:p>
                  </a:txBody>
                  <a:tcPr marT="38100" marB="38100" anchor="ctr">
                    <a:lnL w="12700" cap="flat" cmpd="sng" algn="ctr">
                      <a:solidFill>
                        <a:srgbClr val="000000"/>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7" action="ppaction://hlinksldjump"/>
                        </a:rPr>
                        <a:t>0.18</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8" action="ppaction://hlinksldjump"/>
                        </a:rPr>
                        <a:t>0.33</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ctr"/>
                      <a:r>
                        <a:rPr lang="en-US" sz="900" dirty="0" smtClean="0">
                          <a:hlinkClick r:id="rId199" action="ppaction://hlinksldjump"/>
                        </a:rPr>
                        <a:t>0.37</a:t>
                      </a:r>
                      <a:endParaRPr lang="en-US" sz="900" dirty="0"/>
                    </a:p>
                  </a:txBody>
                  <a:tcPr marT="38100" marB="3810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a:t>
            </a:r>
            <a:r>
              <a:rPr lang="en-US" dirty="0">
                <a:sym typeface="Wingdings" panose="05000000000000000000"/>
              </a:rPr>
              <a:t>/3PV  i2/</a:t>
            </a:r>
            <a:r>
              <a:rPr lang="en-US" dirty="0" smtClean="0">
                <a:sym typeface="Wingdings" panose="05000000000000000000"/>
              </a:rPr>
              <a:t>3HTR</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where only assuming BC as PV cells (see Table S4 for justifications)</a:t>
            </a:r>
            <a:endParaRPr lang="en-US" dirty="0">
              <a:sym typeface="Wingdings" panose="05000000000000000000"/>
            </a:endParaRPr>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a:t>
            </a:r>
            <a:r>
              <a:rPr lang="en-US" dirty="0" smtClean="0">
                <a:sym typeface="Wingdings" panose="05000000000000000000"/>
              </a:rPr>
              <a:t>S4 </a:t>
            </a:r>
            <a:r>
              <a:rPr lang="en-US" dirty="0">
                <a:sym typeface="Wingdings" panose="05000000000000000000"/>
              </a:rPr>
              <a:t>allows to assume that we can take the average value from BTC and BPC cells for </a:t>
            </a:r>
            <a:r>
              <a:rPr lang="en-US" dirty="0" smtClean="0">
                <a:sym typeface="Wingdings" panose="05000000000000000000"/>
              </a:rPr>
              <a:t>HTR</a:t>
            </a:r>
            <a:endParaRPr lang="en-US" dirty="0" smtClean="0">
              <a:sym typeface="Wingdings" panose="05000000000000000000"/>
            </a:endParaRPr>
          </a:p>
          <a:p>
            <a:r>
              <a:rPr lang="en-US" dirty="0" smtClean="0">
                <a:sym typeface="Wingdings" panose="05000000000000000000"/>
              </a:rPr>
              <a:t>Thus </a:t>
            </a:r>
            <a:r>
              <a:rPr lang="en-US" dirty="0">
                <a:sym typeface="Wingdings" panose="05000000000000000000"/>
              </a:rPr>
              <a:t>from Table S6: </a:t>
            </a:r>
            <a:endParaRPr lang="en-US" dirty="0">
              <a:sym typeface="Wingdings" panose="05000000000000000000"/>
            </a:endParaRPr>
          </a:p>
          <a:p>
            <a:pPr lvl="1"/>
            <a:r>
              <a:rPr lang="en-US" dirty="0" smtClean="0">
                <a:sym typeface="Wingdings" panose="05000000000000000000"/>
              </a:rPr>
              <a:t>0.41 </a:t>
            </a:r>
            <a:r>
              <a:rPr lang="en-US" dirty="0">
                <a:sym typeface="Wingdings" panose="05000000000000000000"/>
              </a:rPr>
              <a:t>+/- </a:t>
            </a:r>
            <a:r>
              <a:rPr lang="en-US" dirty="0" smtClean="0">
                <a:sym typeface="Wingdings" panose="05000000000000000000"/>
              </a:rPr>
              <a:t>0.08 mV</a:t>
            </a:r>
            <a:endParaRPr lang="en-US" dirty="0" smtClean="0">
              <a:sym typeface="Wingdings" panose="05000000000000000000"/>
            </a:endParaRPr>
          </a:p>
          <a:p>
            <a:pPr lvl="1"/>
            <a:r>
              <a:rPr lang="en-US" dirty="0" smtClean="0">
                <a:sym typeface="Wingdings" panose="05000000000000000000"/>
              </a:rPr>
              <a:t>0.41 +/- 0.05mV</a:t>
            </a:r>
            <a:endParaRPr lang="en-US" dirty="0" smtClean="0">
              <a:sym typeface="Wingdings" panose="05000000000000000000"/>
            </a:endParaRPr>
          </a:p>
          <a:p>
            <a:pPr lvl="1"/>
            <a:r>
              <a:rPr lang="en-US" dirty="0" smtClean="0">
                <a:sym typeface="Wingdings" panose="05000000000000000000"/>
              </a:rPr>
              <a:t>Average = 0.41 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E5 </a:t>
            </a:r>
            <a:r>
              <a:rPr lang="en-US" dirty="0" smtClean="0">
                <a:sym typeface="Wingdings" panose="05000000000000000000"/>
              </a:rPr>
              <a:t> E4</a:t>
            </a:r>
            <a:endParaRPr lang="en-US" dirty="0"/>
          </a:p>
        </p:txBody>
      </p:sp>
      <p:sp>
        <p:nvSpPr>
          <p:cNvPr id="3" name="Content Placeholder 2"/>
          <p:cNvSpPr>
            <a:spLocks noGrp="1"/>
          </p:cNvSpPr>
          <p:nvPr>
            <p:ph idx="1"/>
          </p:nvPr>
        </p:nvSpPr>
        <p:spPr/>
        <p:txBody>
          <a:bodyPr/>
          <a:lstStyle/>
          <a:p>
            <a:r>
              <a:rPr lang="en-US" dirty="0" smtClean="0"/>
              <a:t>From Table 2 in [</a:t>
            </a:r>
            <a:r>
              <a:rPr lang="en-US" dirty="0" err="1" smtClean="0"/>
              <a:t>Lefort</a:t>
            </a:r>
            <a:r>
              <a:rPr lang="en-US" dirty="0" smtClean="0"/>
              <a:t> </a:t>
            </a:r>
            <a:r>
              <a:rPr lang="en-US" i="1" dirty="0" smtClean="0"/>
              <a:t>et. al</a:t>
            </a:r>
            <a:r>
              <a:rPr lang="en-US" dirty="0" smtClean="0"/>
              <a:t>, 2009] where L5A and L5B where summed together:</a:t>
            </a:r>
            <a:endParaRPr lang="en-US" dirty="0" smtClean="0"/>
          </a:p>
          <a:p>
            <a:pPr lvl="1"/>
            <a:r>
              <a:rPr lang="en-US" dirty="0" smtClean="0"/>
              <a:t>Total = (0.48 x 2 + 0.17 x1) / (2 + 1) = 0.38 mV</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E5 </a:t>
            </a:r>
            <a:r>
              <a:rPr lang="en-US" dirty="0" smtClean="0">
                <a:sym typeface="Wingdings" panose="05000000000000000000"/>
              </a:rPr>
              <a:t> E6</a:t>
            </a:r>
            <a:endParaRPr lang="en-US" dirty="0"/>
          </a:p>
        </p:txBody>
      </p:sp>
      <p:sp>
        <p:nvSpPr>
          <p:cNvPr id="3" name="Content Placeholder 2"/>
          <p:cNvSpPr>
            <a:spLocks noGrp="1"/>
          </p:cNvSpPr>
          <p:nvPr>
            <p:ph idx="1"/>
          </p:nvPr>
        </p:nvSpPr>
        <p:spPr/>
        <p:txBody>
          <a:bodyPr/>
          <a:lstStyle/>
          <a:p>
            <a:r>
              <a:rPr lang="en-US" dirty="0" smtClean="0"/>
              <a:t>From Table 2 in [</a:t>
            </a:r>
            <a:r>
              <a:rPr lang="en-US" dirty="0" err="1" smtClean="0"/>
              <a:t>Lefort</a:t>
            </a:r>
            <a:r>
              <a:rPr lang="en-US" dirty="0" smtClean="0"/>
              <a:t> </a:t>
            </a:r>
            <a:r>
              <a:rPr lang="en-US" i="1" dirty="0" smtClean="0"/>
              <a:t>et. al</a:t>
            </a:r>
            <a:r>
              <a:rPr lang="en-US" dirty="0" smtClean="0"/>
              <a:t>, 2009] where L5A and L5B where summed together:</a:t>
            </a:r>
            <a:endParaRPr lang="en-US" dirty="0" smtClean="0"/>
          </a:p>
          <a:p>
            <a:pPr lvl="1"/>
            <a:r>
              <a:rPr lang="en-US" dirty="0" smtClean="0"/>
              <a:t>Total = (0.28 x 5 + 0.49 x 7) / (5 + 7) = 0.40 mV</a:t>
            </a:r>
            <a:endParaRPr lang="en-US" dirty="0" smtClean="0"/>
          </a:p>
          <a:p>
            <a:pPr lvl="1"/>
            <a:r>
              <a:rPr lang="en-US" dirty="0" smtClean="0"/>
              <a:t>Note the </a:t>
            </a:r>
            <a:r>
              <a:rPr lang="en-US" dirty="0" err="1" smtClean="0"/>
              <a:t>skewness</a:t>
            </a:r>
            <a:r>
              <a:rPr lang="en-US" dirty="0" smtClean="0"/>
              <a:t> in the table</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E5 </a:t>
            </a:r>
            <a:r>
              <a:rPr lang="en-US" dirty="0" smtClean="0">
                <a:sym typeface="Wingdings" panose="05000000000000000000"/>
              </a:rPr>
              <a:t> </a:t>
            </a:r>
            <a:r>
              <a:rPr lang="en-US" dirty="0" smtClean="0"/>
              <a:t>i6PV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E5 </a:t>
            </a:r>
            <a:r>
              <a:rPr lang="en-US" dirty="0" smtClean="0">
                <a:sym typeface="Wingdings" panose="05000000000000000000"/>
              </a:rPr>
              <a:t> </a:t>
            </a:r>
            <a:r>
              <a:rPr lang="en-US" dirty="0" smtClean="0"/>
              <a:t>i6SST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E5 </a:t>
            </a:r>
            <a:r>
              <a:rPr lang="en-US" dirty="0" smtClean="0">
                <a:sym typeface="Wingdings" panose="05000000000000000000"/>
              </a:rPr>
              <a:t> </a:t>
            </a:r>
            <a:r>
              <a:rPr lang="en-US" dirty="0" smtClean="0"/>
              <a:t>i6HTR</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i5PV </a:t>
            </a:r>
            <a:r>
              <a:rPr lang="en-US" dirty="0" smtClean="0">
                <a:sym typeface="Wingdings" panose="05000000000000000000"/>
              </a:rPr>
              <a:t> E</a:t>
            </a:r>
            <a:r>
              <a:rPr lang="en-US" dirty="0" smtClean="0"/>
              <a:t>6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3SST </a:t>
            </a:r>
            <a:r>
              <a:rPr lang="en-US" dirty="0">
                <a:sym typeface="Wingdings" panose="05000000000000000000"/>
              </a:rPr>
              <a:t>E2/3</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assume that SOM neurons are just MC neurons. Then from table S6</a:t>
            </a:r>
            <a:r>
              <a:rPr lang="en-US" dirty="0" smtClean="0">
                <a:sym typeface="Wingdings" panose="05000000000000000000"/>
              </a:rPr>
              <a:t>:</a:t>
            </a:r>
            <a:endParaRPr lang="en-US" dirty="0" smtClean="0">
              <a:sym typeface="Wingdings" panose="05000000000000000000"/>
            </a:endParaRPr>
          </a:p>
          <a:p>
            <a:pPr lvl="1"/>
            <a:r>
              <a:rPr lang="en-US" dirty="0" smtClean="0">
                <a:sym typeface="Wingdings" panose="05000000000000000000"/>
              </a:rPr>
              <a:t>0.31 +/- 0.05 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i5SST </a:t>
            </a:r>
            <a:r>
              <a:rPr lang="en-US" dirty="0" smtClean="0">
                <a:sym typeface="Wingdings" panose="05000000000000000000"/>
              </a:rPr>
              <a:t>E6</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i5HTR </a:t>
            </a:r>
            <a:r>
              <a:rPr lang="en-US" dirty="0" smtClean="0">
                <a:sym typeface="Wingdings" panose="05000000000000000000"/>
              </a:rPr>
              <a:t> E6</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i5PV </a:t>
            </a:r>
            <a:r>
              <a:rPr lang="en-US" dirty="0" smtClean="0">
                <a:sym typeface="Wingdings" panose="05000000000000000000"/>
              </a:rPr>
              <a:t> </a:t>
            </a:r>
            <a:r>
              <a:rPr lang="en-US" dirty="0" smtClean="0"/>
              <a:t>i6PV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i5PV </a:t>
            </a:r>
            <a:r>
              <a:rPr lang="en-US" dirty="0" smtClean="0">
                <a:sym typeface="Wingdings" panose="05000000000000000000"/>
              </a:rPr>
              <a:t> </a:t>
            </a:r>
            <a:r>
              <a:rPr lang="en-US" dirty="0" smtClean="0"/>
              <a:t>i6SST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i5PV </a:t>
            </a:r>
            <a:r>
              <a:rPr lang="en-US" dirty="0" smtClean="0">
                <a:sym typeface="Wingdings" panose="05000000000000000000"/>
              </a:rPr>
              <a:t> </a:t>
            </a:r>
            <a:r>
              <a:rPr lang="en-US" dirty="0" smtClean="0"/>
              <a:t>i6HTR </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i5SST </a:t>
            </a:r>
            <a:r>
              <a:rPr lang="en-US" dirty="0" smtClean="0">
                <a:sym typeface="Wingdings" panose="05000000000000000000"/>
              </a:rPr>
              <a:t> </a:t>
            </a:r>
            <a:r>
              <a:rPr lang="en-US" dirty="0" smtClean="0"/>
              <a:t>i6PV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i5SST </a:t>
            </a:r>
            <a:r>
              <a:rPr lang="en-US" dirty="0" smtClean="0">
                <a:sym typeface="Wingdings" panose="05000000000000000000"/>
              </a:rPr>
              <a:t> </a:t>
            </a:r>
            <a:r>
              <a:rPr lang="en-US" dirty="0" smtClean="0"/>
              <a:t>i6SST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i5SST </a:t>
            </a:r>
            <a:r>
              <a:rPr lang="en-US" dirty="0" smtClean="0">
                <a:sym typeface="Wingdings" panose="05000000000000000000"/>
              </a:rPr>
              <a:t> </a:t>
            </a:r>
            <a:r>
              <a:rPr lang="en-US" dirty="0" smtClean="0"/>
              <a:t>i6HTR </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i5HTR </a:t>
            </a:r>
            <a:r>
              <a:rPr lang="en-US" dirty="0" smtClean="0">
                <a:sym typeface="Wingdings" panose="05000000000000000000"/>
              </a:rPr>
              <a:t> </a:t>
            </a:r>
            <a:r>
              <a:rPr lang="en-US" dirty="0" smtClean="0"/>
              <a:t>i6PV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i5HTR </a:t>
            </a:r>
            <a:r>
              <a:rPr lang="en-US" dirty="0" smtClean="0">
                <a:sym typeface="Wingdings" panose="05000000000000000000"/>
              </a:rPr>
              <a:t> </a:t>
            </a:r>
            <a:r>
              <a:rPr lang="en-US" dirty="0" smtClean="0"/>
              <a:t>i6SST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Wingdings" panose="05000000000000000000"/>
              </a:rPr>
              <a:t>i2/</a:t>
            </a:r>
            <a:r>
              <a:rPr lang="en-US" dirty="0"/>
              <a:t>3SST </a:t>
            </a:r>
            <a:r>
              <a:rPr lang="en-US" dirty="0">
                <a:sym typeface="Wingdings" panose="05000000000000000000"/>
              </a:rPr>
              <a:t>i2/3PV:</a:t>
            </a:r>
            <a:br>
              <a:rPr lang="en-US" dirty="0">
                <a:sym typeface="Wingdings" panose="05000000000000000000"/>
              </a:rPr>
            </a:br>
            <a:endParaRPr lang="en-US" dirty="0"/>
          </a:p>
        </p:txBody>
      </p:sp>
      <p:sp>
        <p:nvSpPr>
          <p:cNvPr id="3" name="Content Placeholder 2"/>
          <p:cNvSpPr>
            <a:spLocks noGrp="1"/>
          </p:cNvSpPr>
          <p:nvPr>
            <p:ph idx="1"/>
          </p:nvPr>
        </p:nvSpPr>
        <p:spPr>
          <a:xfrm>
            <a:off x="457200" y="1333503"/>
            <a:ext cx="8229600" cy="3767639"/>
          </a:xfrm>
        </p:spPr>
        <p:txBody>
          <a:bodyPr>
            <a:normAutofit fontScale="92500" lnSpcReduction="10000"/>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assume that SOM neurons are just MC neurons</a:t>
            </a:r>
            <a:r>
              <a:rPr lang="en-US" dirty="0" smtClean="0">
                <a:sym typeface="Wingdings" panose="05000000000000000000"/>
              </a:rPr>
              <a:t>.</a:t>
            </a:r>
            <a:endParaRPr lang="en-US" dirty="0" smtClean="0">
              <a:sym typeface="Wingdings" panose="05000000000000000000"/>
            </a:endParaRPr>
          </a:p>
          <a:p>
            <a:r>
              <a:rPr lang="en-US" dirty="0" smtClean="0">
                <a:sym typeface="Wingdings" panose="05000000000000000000"/>
              </a:rPr>
              <a:t>Measurements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where only assuming BC as PV cells (see Table S4 for justifications)</a:t>
            </a:r>
            <a:endParaRPr lang="en-US" dirty="0">
              <a:sym typeface="Wingdings" panose="05000000000000000000"/>
            </a:endParaRPr>
          </a:p>
          <a:p>
            <a:r>
              <a:rPr lang="en-US" dirty="0" smtClean="0">
                <a:sym typeface="Wingdings" panose="05000000000000000000"/>
              </a:rPr>
              <a:t>Thus </a:t>
            </a:r>
            <a:r>
              <a:rPr lang="en-US" dirty="0">
                <a:sym typeface="Wingdings" panose="05000000000000000000"/>
              </a:rPr>
              <a:t>from Table S6: </a:t>
            </a:r>
            <a:endParaRPr lang="en-US" dirty="0">
              <a:sym typeface="Wingdings" panose="05000000000000000000"/>
            </a:endParaRPr>
          </a:p>
          <a:p>
            <a:pPr lvl="1"/>
            <a:r>
              <a:rPr lang="en-US" dirty="0" smtClean="0">
                <a:sym typeface="Wingdings" panose="05000000000000000000"/>
              </a:rPr>
              <a:t>0.50 </a:t>
            </a:r>
            <a:r>
              <a:rPr lang="en-US" dirty="0">
                <a:sym typeface="Wingdings" panose="05000000000000000000"/>
              </a:rPr>
              <a:t>+/- </a:t>
            </a:r>
            <a:r>
              <a:rPr lang="en-US" dirty="0" smtClean="0">
                <a:sym typeface="Wingdings" panose="05000000000000000000"/>
              </a:rPr>
              <a:t>0.07 </a:t>
            </a:r>
            <a:r>
              <a:rPr lang="en-US" dirty="0">
                <a:sym typeface="Wingdings" panose="05000000000000000000"/>
              </a:rPr>
              <a:t>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i5HTR </a:t>
            </a:r>
            <a:r>
              <a:rPr lang="en-US" dirty="0" smtClean="0">
                <a:sym typeface="Wingdings" panose="05000000000000000000"/>
              </a:rPr>
              <a:t> </a:t>
            </a:r>
            <a:r>
              <a:rPr lang="en-US" dirty="0" smtClean="0"/>
              <a:t>i6HTR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E2/3</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E4</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E5</a:t>
            </a:r>
            <a:endParaRPr lang="en-US" dirty="0"/>
          </a:p>
        </p:txBody>
      </p:sp>
      <p:sp>
        <p:nvSpPr>
          <p:cNvPr id="3" name="Content Placeholder 2"/>
          <p:cNvSpPr>
            <a:spLocks noGrp="1"/>
          </p:cNvSpPr>
          <p:nvPr>
            <p:ph idx="1"/>
          </p:nvPr>
        </p:nvSpPr>
        <p:spPr/>
        <p:txBody>
          <a:bodyPr/>
          <a:lstStyle/>
          <a:p>
            <a:r>
              <a:rPr lang="en-US" dirty="0" smtClean="0"/>
              <a:t>From Table 2 in [</a:t>
            </a:r>
            <a:r>
              <a:rPr lang="en-US" dirty="0" err="1" smtClean="0"/>
              <a:t>Lefort</a:t>
            </a:r>
            <a:r>
              <a:rPr lang="en-US" dirty="0" smtClean="0"/>
              <a:t> </a:t>
            </a:r>
            <a:r>
              <a:rPr lang="en-US" i="1" dirty="0" smtClean="0"/>
              <a:t>et. al</a:t>
            </a:r>
            <a:r>
              <a:rPr lang="en-US" dirty="0" smtClean="0"/>
              <a:t>, 2009] where L5A and L5B where summed together:</a:t>
            </a:r>
            <a:endParaRPr lang="en-US" dirty="0" smtClean="0"/>
          </a:p>
          <a:p>
            <a:pPr lvl="1"/>
            <a:r>
              <a:rPr lang="en-US" dirty="0" smtClean="0"/>
              <a:t>Total = (0.08 x 1 + 0.30 x 2) / (1 + 2) = 0.23 mV</a:t>
            </a: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a:t>
            </a:r>
            <a:r>
              <a:rPr lang="en-US" dirty="0" smtClean="0"/>
              <a:t>i5PV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a:t>
            </a:r>
            <a:r>
              <a:rPr lang="en-US" dirty="0" smtClean="0">
                <a:sym typeface="Wingdings" panose="05000000000000000000"/>
              </a:rPr>
              <a:t>L5L5 </a:t>
            </a:r>
            <a:r>
              <a:rPr lang="en-US" dirty="0">
                <a:sym typeface="Wingdings" panose="05000000000000000000"/>
              </a:rPr>
              <a:t>and </a:t>
            </a:r>
            <a:r>
              <a:rPr lang="en-US" dirty="0" smtClean="0">
                <a:sym typeface="Wingdings" panose="05000000000000000000"/>
              </a:rPr>
              <a:t>L6L6 </a:t>
            </a:r>
            <a:r>
              <a:rPr lang="en-US" dirty="0">
                <a:sym typeface="Wingdings" panose="05000000000000000000"/>
              </a:rPr>
              <a:t>counterpart</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a:t>
            </a:r>
            <a:r>
              <a:rPr lang="en-US" dirty="0" smtClean="0"/>
              <a:t>i5SST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a:p>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a:t>
            </a:r>
            <a:r>
              <a:rPr lang="en-US" dirty="0" smtClean="0"/>
              <a:t>i5HTR</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a:p>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i6SST </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3SST </a:t>
            </a:r>
            <a:r>
              <a:rPr lang="en-US" dirty="0">
                <a:sym typeface="Wingdings" panose="05000000000000000000"/>
              </a:rPr>
              <a:t>i2/3SST</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assume that SOM neurons are just MC neurons. Then from table S6:</a:t>
            </a:r>
            <a:endParaRPr lang="en-US" dirty="0">
              <a:sym typeface="Wingdings" panose="05000000000000000000"/>
            </a:endParaRPr>
          </a:p>
          <a:p>
            <a:pPr lvl="1"/>
            <a:r>
              <a:rPr lang="en-US" dirty="0" smtClean="0">
                <a:sym typeface="Wingdings" panose="05000000000000000000"/>
              </a:rPr>
              <a:t>0.15 mV (no error reported)</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i6HTR </a:t>
            </a:r>
            <a:r>
              <a:rPr lang="en-US" dirty="0" smtClean="0">
                <a:sym typeface="Wingdings" panose="05000000000000000000"/>
              </a:rPr>
              <a:t> E5</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a:p>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i6PV </a:t>
            </a:r>
            <a:r>
              <a:rPr lang="en-US" dirty="0" smtClean="0">
                <a:sym typeface="Wingdings" panose="05000000000000000000"/>
              </a:rPr>
              <a:t> </a:t>
            </a:r>
            <a:r>
              <a:rPr lang="en-US" dirty="0" smtClean="0"/>
              <a:t>i5PV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i6PV </a:t>
            </a:r>
            <a:r>
              <a:rPr lang="en-US" dirty="0" smtClean="0">
                <a:sym typeface="Wingdings" panose="05000000000000000000"/>
              </a:rPr>
              <a:t> </a:t>
            </a:r>
            <a:r>
              <a:rPr lang="en-US" dirty="0" smtClean="0"/>
              <a:t>i5SST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i6PV </a:t>
            </a:r>
            <a:r>
              <a:rPr lang="en-US" dirty="0" smtClean="0">
                <a:sym typeface="Wingdings" panose="05000000000000000000"/>
              </a:rPr>
              <a:t> </a:t>
            </a:r>
            <a:r>
              <a:rPr lang="en-US" dirty="0" smtClean="0"/>
              <a:t>i5HTR </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i6SST </a:t>
            </a:r>
            <a:r>
              <a:rPr lang="en-US" dirty="0" smtClean="0">
                <a:sym typeface="Wingdings" panose="05000000000000000000"/>
              </a:rPr>
              <a:t> </a:t>
            </a:r>
            <a:r>
              <a:rPr lang="en-US" dirty="0" smtClean="0"/>
              <a:t>i5PV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i6SST </a:t>
            </a:r>
            <a:r>
              <a:rPr lang="en-US" dirty="0" smtClean="0">
                <a:sym typeface="Wingdings" panose="05000000000000000000"/>
              </a:rPr>
              <a:t> </a:t>
            </a:r>
            <a:r>
              <a:rPr lang="en-US" dirty="0" smtClean="0"/>
              <a:t>i5SST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i6SST </a:t>
            </a:r>
            <a:r>
              <a:rPr lang="en-US" dirty="0" smtClean="0">
                <a:sym typeface="Wingdings" panose="05000000000000000000"/>
              </a:rPr>
              <a:t> </a:t>
            </a:r>
            <a:r>
              <a:rPr lang="en-US" dirty="0" smtClean="0"/>
              <a:t>i5HTR </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i6HTR </a:t>
            </a:r>
            <a:r>
              <a:rPr lang="en-US" dirty="0" smtClean="0">
                <a:sym typeface="Wingdings" panose="05000000000000000000"/>
              </a:rPr>
              <a:t> </a:t>
            </a:r>
            <a:r>
              <a:rPr lang="en-US" dirty="0" smtClean="0"/>
              <a:t>i5PV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i6HTR </a:t>
            </a:r>
            <a:r>
              <a:rPr lang="en-US" dirty="0" smtClean="0">
                <a:sym typeface="Wingdings" panose="05000000000000000000"/>
              </a:rPr>
              <a:t> </a:t>
            </a:r>
            <a:r>
              <a:rPr lang="en-US" dirty="0" smtClean="0"/>
              <a:t>i5SST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i6HTR </a:t>
            </a:r>
            <a:r>
              <a:rPr lang="en-US" dirty="0" smtClean="0">
                <a:sym typeface="Wingdings" panose="05000000000000000000"/>
              </a:rPr>
              <a:t> </a:t>
            </a:r>
            <a:r>
              <a:rPr lang="en-US" dirty="0" smtClean="0"/>
              <a:t>i5HTR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L5L5 and L6L6 counterpart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3SST </a:t>
            </a:r>
            <a:r>
              <a:rPr lang="en-US" dirty="0">
                <a:sym typeface="Wingdings" panose="05000000000000000000"/>
              </a:rPr>
              <a:t>i2/3HTR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assume that SOM neurons are just MC </a:t>
            </a:r>
            <a:r>
              <a:rPr lang="en-US" dirty="0" smtClean="0">
                <a:sym typeface="Wingdings" panose="05000000000000000000"/>
              </a:rPr>
              <a:t>neurons</a:t>
            </a:r>
            <a:endParaRPr lang="en-US" dirty="0">
              <a:sym typeface="Wingdings" panose="05000000000000000000"/>
            </a:endParaRPr>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a:t>
            </a:r>
            <a:r>
              <a:rPr lang="en-US" dirty="0" smtClean="0">
                <a:sym typeface="Wingdings" panose="05000000000000000000"/>
              </a:rPr>
              <a:t>S4 </a:t>
            </a:r>
            <a:r>
              <a:rPr lang="en-US" dirty="0">
                <a:sym typeface="Wingdings" panose="05000000000000000000"/>
              </a:rPr>
              <a:t>allows to assume that we can take the average value from BTC and BPC cells for </a:t>
            </a:r>
            <a:r>
              <a:rPr lang="en-US" dirty="0" smtClean="0">
                <a:sym typeface="Wingdings" panose="05000000000000000000"/>
              </a:rPr>
              <a:t>HTR</a:t>
            </a:r>
            <a:endParaRPr lang="en-US" dirty="0">
              <a:sym typeface="Wingdings" panose="05000000000000000000"/>
            </a:endParaRPr>
          </a:p>
          <a:p>
            <a:r>
              <a:rPr lang="en-US" dirty="0" smtClean="0">
                <a:sym typeface="Wingdings" panose="05000000000000000000"/>
              </a:rPr>
              <a:t>Then from Table S6:</a:t>
            </a:r>
            <a:endParaRPr lang="en-US" dirty="0" smtClean="0">
              <a:sym typeface="Wingdings" panose="05000000000000000000"/>
            </a:endParaRPr>
          </a:p>
          <a:p>
            <a:pPr lvl="1"/>
            <a:r>
              <a:rPr lang="en-US" dirty="0" smtClean="0">
                <a:sym typeface="Wingdings" panose="05000000000000000000"/>
              </a:rPr>
              <a:t>0.46 </a:t>
            </a:r>
            <a:r>
              <a:rPr lang="en-US" dirty="0">
                <a:sym typeface="Wingdings" panose="05000000000000000000"/>
              </a:rPr>
              <a:t>+/- </a:t>
            </a:r>
            <a:r>
              <a:rPr lang="en-US" dirty="0" smtClean="0">
                <a:sym typeface="Wingdings" panose="05000000000000000000"/>
              </a:rPr>
              <a:t>0.10 mV</a:t>
            </a:r>
            <a:endParaRPr lang="en-US" dirty="0" smtClean="0">
              <a:sym typeface="Wingdings" panose="05000000000000000000"/>
            </a:endParaRPr>
          </a:p>
          <a:p>
            <a:pPr lvl="1"/>
            <a:r>
              <a:rPr lang="en-US" dirty="0" smtClean="0">
                <a:sym typeface="Wingdings" panose="05000000000000000000"/>
              </a:rPr>
              <a:t>0.58 +/- 0.27 mV</a:t>
            </a:r>
            <a:endParaRPr lang="en-US" dirty="0" smtClean="0">
              <a:sym typeface="Wingdings" panose="05000000000000000000"/>
            </a:endParaRPr>
          </a:p>
          <a:p>
            <a:pPr lvl="1"/>
            <a:r>
              <a:rPr lang="en-US" dirty="0" smtClean="0">
                <a:sym typeface="Wingdings" panose="05000000000000000000"/>
              </a:rPr>
              <a:t>Average = 0.52 mV</a:t>
            </a:r>
            <a:endParaRPr lang="en-US" dirty="0" smtClean="0">
              <a:sym typeface="Wingdings" panose="05000000000000000000"/>
            </a:endParaRPr>
          </a:p>
          <a:p>
            <a:pPr lvl="1"/>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E6</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Table 2 in [</a:t>
            </a:r>
            <a:r>
              <a:rPr lang="en-US" dirty="0" err="1" smtClean="0"/>
              <a:t>Lefort</a:t>
            </a:r>
            <a:r>
              <a:rPr lang="en-US" dirty="0" smtClean="0"/>
              <a:t> </a:t>
            </a:r>
            <a:r>
              <a:rPr lang="en-US" i="1" dirty="0" smtClean="0"/>
              <a:t>et. al</a:t>
            </a:r>
            <a:r>
              <a:rPr lang="en-US" dirty="0" smtClean="0"/>
              <a:t>, 2009] : </a:t>
            </a:r>
            <a:endParaRPr lang="en-US" dirty="0" smtClean="0"/>
          </a:p>
          <a:p>
            <a:pPr lvl="1"/>
            <a:r>
              <a:rPr lang="en-US" dirty="0" smtClean="0"/>
              <a:t>0.53 +/- 0.19 mV (n = 15), mean +/- SEM</a:t>
            </a:r>
            <a:endParaRPr lang="en-US" dirty="0" smtClean="0"/>
          </a:p>
          <a:p>
            <a:pPr lvl="1"/>
            <a:r>
              <a:rPr lang="en-US" dirty="0" smtClean="0"/>
              <a:t>Median = 0.26 mV</a:t>
            </a:r>
            <a:endParaRPr lang="en-US" dirty="0" smtClean="0"/>
          </a:p>
          <a:p>
            <a:pPr lvl="1"/>
            <a:r>
              <a:rPr lang="en-US" dirty="0" smtClean="0"/>
              <a:t>Range = 0.09 – 3.00 mV</a:t>
            </a:r>
            <a:endParaRPr lang="en-US" dirty="0" smtClean="0"/>
          </a:p>
          <a:p>
            <a:r>
              <a:rPr lang="en-US" dirty="0" smtClean="0"/>
              <a:t>From [</a:t>
            </a:r>
            <a:r>
              <a:rPr lang="en-US" dirty="0" err="1" smtClean="0"/>
              <a:t>Beierlein</a:t>
            </a:r>
            <a:r>
              <a:rPr lang="en-US" dirty="0" smtClean="0"/>
              <a:t> &amp; Connors, 2002] in Table 1:</a:t>
            </a:r>
            <a:endParaRPr lang="en-US" dirty="0" smtClean="0"/>
          </a:p>
          <a:p>
            <a:pPr lvl="1"/>
            <a:r>
              <a:rPr lang="en-US" dirty="0" smtClean="0"/>
              <a:t>1.2 +/- 0.8 mV (n = 24), mean +/- SD</a:t>
            </a:r>
            <a:endParaRPr lang="en-US" dirty="0" smtClean="0"/>
          </a:p>
          <a:p>
            <a:pPr lvl="1"/>
            <a:r>
              <a:rPr lang="en-US" dirty="0" smtClean="0"/>
              <a:t>Range = 0.4 – 4.2 mV</a:t>
            </a:r>
            <a:endParaRPr lang="en-US" dirty="0" smtClean="0"/>
          </a:p>
          <a:p>
            <a:r>
              <a:rPr lang="en-US" dirty="0" smtClean="0"/>
              <a:t>Combining these references:</a:t>
            </a:r>
            <a:endParaRPr lang="en-US" dirty="0" smtClean="0"/>
          </a:p>
          <a:p>
            <a:pPr lvl="1"/>
            <a:r>
              <a:rPr lang="en-US" dirty="0" smtClean="0"/>
              <a:t>(0.53 x 15 + 1.2 x 24) / (15 + 24) = 0.94 mV</a:t>
            </a:r>
            <a:endParaRPr lang="en-US" dirty="0"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a:t>
            </a:r>
            <a:r>
              <a:rPr lang="en-US" dirty="0" smtClean="0"/>
              <a:t>i6PV</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a:t>
            </a:r>
            <a:r>
              <a:rPr lang="en-US" dirty="0"/>
              <a:t>[</a:t>
            </a:r>
            <a:r>
              <a:rPr lang="en-US" dirty="0" err="1"/>
              <a:t>Beierlein</a:t>
            </a:r>
            <a:r>
              <a:rPr lang="en-US" dirty="0"/>
              <a:t> &amp; Connors, 2002] in </a:t>
            </a:r>
            <a:r>
              <a:rPr lang="en-US" dirty="0" smtClean="0"/>
              <a:t>Table 1:</a:t>
            </a:r>
            <a:endParaRPr lang="en-US" dirty="0" smtClean="0"/>
          </a:p>
          <a:p>
            <a:pPr lvl="1"/>
            <a:r>
              <a:rPr lang="en-US" dirty="0" smtClean="0"/>
              <a:t>3.9 +/- 3.5 mV (n = 13), mean +/- SD</a:t>
            </a:r>
            <a:endParaRPr lang="en-US" dirty="0" smtClean="0"/>
          </a:p>
          <a:p>
            <a:pPr lvl="1"/>
            <a:r>
              <a:rPr lang="en-US" dirty="0" smtClean="0"/>
              <a:t>Range = 0.5 – 11 mV</a:t>
            </a:r>
            <a:endParaRPr lang="en-US" dirty="0" smtClean="0"/>
          </a:p>
          <a:p>
            <a:pPr lvl="1"/>
            <a:r>
              <a:rPr lang="en-US" dirty="0" smtClean="0"/>
              <a:t>Note the </a:t>
            </a:r>
            <a:r>
              <a:rPr lang="en-US" dirty="0" err="1" smtClean="0"/>
              <a:t>skewness</a:t>
            </a:r>
            <a:endParaRPr lang="en-US" dirty="0" smtClean="0"/>
          </a:p>
          <a:p>
            <a:r>
              <a:rPr lang="en-US" dirty="0" smtClean="0"/>
              <a:t>From [Mercer </a:t>
            </a:r>
            <a:r>
              <a:rPr lang="en-US" i="1" dirty="0" smtClean="0"/>
              <a:t>et. al</a:t>
            </a:r>
            <a:r>
              <a:rPr lang="en-US" dirty="0" smtClean="0"/>
              <a:t>, 2005] in pp. 1495</a:t>
            </a:r>
            <a:r>
              <a:rPr lang="en-US" dirty="0"/>
              <a:t> </a:t>
            </a:r>
            <a:r>
              <a:rPr lang="en-US" dirty="0" smtClean="0"/>
              <a:t>reports the EPSP for only one of the five connections they found at 2.5mV</a:t>
            </a:r>
            <a:endParaRPr lang="en-US" dirty="0" smtClean="0"/>
          </a:p>
          <a:p>
            <a:r>
              <a:rPr lang="en-US" dirty="0" smtClean="0"/>
              <a:t>Combining these references:</a:t>
            </a:r>
            <a:endParaRPr lang="en-US" dirty="0" smtClean="0"/>
          </a:p>
          <a:p>
            <a:pPr lvl="1"/>
            <a:r>
              <a:rPr lang="en-US" dirty="0" smtClean="0"/>
              <a:t>(3.9 x 13 + 2.5 x 1) / (13 + 1) = 3.80mV</a:t>
            </a:r>
            <a:endParaRPr lang="en-US" dirty="0"/>
          </a:p>
          <a:p>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a:t>
            </a:r>
            <a:r>
              <a:rPr lang="en-US" dirty="0" smtClean="0"/>
              <a:t>i6SST</a:t>
            </a:r>
            <a:endParaRPr lang="en-US" dirty="0"/>
          </a:p>
        </p:txBody>
      </p:sp>
      <p:sp>
        <p:nvSpPr>
          <p:cNvPr id="3" name="Content Placeholder 2"/>
          <p:cNvSpPr>
            <a:spLocks noGrp="1"/>
          </p:cNvSpPr>
          <p:nvPr>
            <p:ph idx="1"/>
          </p:nvPr>
        </p:nvSpPr>
        <p:spPr/>
        <p:txBody>
          <a:bodyPr/>
          <a:lstStyle/>
          <a:p>
            <a:r>
              <a:rPr lang="en-US" dirty="0" smtClean="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E6 </a:t>
            </a:r>
            <a:r>
              <a:rPr lang="en-US" dirty="0" smtClean="0">
                <a:sym typeface="Wingdings" panose="05000000000000000000"/>
              </a:rPr>
              <a:t> </a:t>
            </a:r>
            <a:r>
              <a:rPr lang="en-US" dirty="0" smtClean="0"/>
              <a:t>i6HTR</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i6PV </a:t>
            </a:r>
            <a:r>
              <a:rPr lang="en-US" dirty="0" smtClean="0">
                <a:sym typeface="Wingdings" panose="05000000000000000000"/>
              </a:rPr>
              <a:t> </a:t>
            </a:r>
            <a:r>
              <a:rPr lang="en-US" dirty="0" smtClean="0"/>
              <a:t>E6</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i6SST </a:t>
            </a:r>
            <a:r>
              <a:rPr lang="en-US" dirty="0" smtClean="0">
                <a:sym typeface="Wingdings" panose="05000000000000000000"/>
              </a:rPr>
              <a:t>E6</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i6HTR </a:t>
            </a:r>
            <a:r>
              <a:rPr lang="en-US" dirty="0" smtClean="0">
                <a:sym typeface="Wingdings" panose="05000000000000000000"/>
              </a:rPr>
              <a:t> E6</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i6PV </a:t>
            </a:r>
            <a:r>
              <a:rPr lang="en-US" dirty="0" smtClean="0">
                <a:sym typeface="Wingdings" panose="05000000000000000000"/>
              </a:rPr>
              <a:t> </a:t>
            </a:r>
            <a:r>
              <a:rPr lang="en-US" dirty="0"/>
              <a:t>i6PV </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3HTR </a:t>
            </a:r>
            <a:r>
              <a:rPr lang="en-US" dirty="0">
                <a:sym typeface="Wingdings" panose="05000000000000000000"/>
              </a:rPr>
              <a:t>E2/3</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lnSpcReduction="10000"/>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S8 allows to assume that we can take the average value from BTC and BPC cells for HTR. However since there were no recorded connections between </a:t>
            </a:r>
            <a:r>
              <a:rPr lang="en-US" dirty="0" smtClean="0">
                <a:sym typeface="Wingdings" panose="05000000000000000000"/>
              </a:rPr>
              <a:t>BPC2</a:t>
            </a:r>
            <a:r>
              <a:rPr lang="en-US" dirty="0">
                <a:sym typeface="Wingdings" panose="05000000000000000000"/>
              </a:rPr>
              <a:t>/</a:t>
            </a:r>
            <a:r>
              <a:rPr lang="en-US" dirty="0" smtClean="0">
                <a:sym typeface="Wingdings" panose="05000000000000000000"/>
              </a:rPr>
              <a:t>3 and </a:t>
            </a:r>
            <a:r>
              <a:rPr lang="en-US" dirty="0">
                <a:sym typeface="Wingdings" panose="05000000000000000000"/>
              </a:rPr>
              <a:t>E2/3 </a:t>
            </a:r>
            <a:r>
              <a:rPr lang="en-US" dirty="0" smtClean="0">
                <a:sym typeface="Wingdings" panose="05000000000000000000"/>
              </a:rPr>
              <a:t>, </a:t>
            </a:r>
            <a:r>
              <a:rPr lang="en-US" dirty="0">
                <a:sym typeface="Wingdings" panose="05000000000000000000"/>
              </a:rPr>
              <a:t>will only use BTC value</a:t>
            </a:r>
            <a:endParaRPr lang="en-US" dirty="0">
              <a:sym typeface="Wingdings" panose="05000000000000000000"/>
            </a:endParaRPr>
          </a:p>
          <a:p>
            <a:r>
              <a:rPr lang="en-US" dirty="0">
                <a:sym typeface="Wingdings" panose="05000000000000000000"/>
              </a:rPr>
              <a:t>Then from Table S6:</a:t>
            </a:r>
            <a:endParaRPr lang="en-US" dirty="0">
              <a:sym typeface="Wingdings" panose="05000000000000000000"/>
            </a:endParaRPr>
          </a:p>
          <a:p>
            <a:pPr lvl="1"/>
            <a:r>
              <a:rPr lang="en-US" dirty="0" smtClean="0">
                <a:sym typeface="Wingdings" panose="05000000000000000000"/>
              </a:rPr>
              <a:t>0.28 +</a:t>
            </a:r>
            <a:r>
              <a:rPr lang="en-US" dirty="0">
                <a:sym typeface="Wingdings" panose="05000000000000000000"/>
              </a:rPr>
              <a:t>/- </a:t>
            </a:r>
            <a:r>
              <a:rPr lang="en-US" dirty="0" smtClean="0">
                <a:sym typeface="Wingdings" panose="05000000000000000000"/>
              </a:rPr>
              <a:t>0.11 </a:t>
            </a:r>
            <a:r>
              <a:rPr lang="en-US" dirty="0">
                <a:sym typeface="Wingdings" panose="05000000000000000000"/>
              </a:rPr>
              <a:t>mV</a:t>
            </a:r>
            <a:endParaRPr lang="en-US" dirty="0">
              <a:sym typeface="Wingdings" panose="05000000000000000000"/>
            </a:endParaRPr>
          </a:p>
          <a:p>
            <a:pPr lvl="1"/>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i6PV </a:t>
            </a:r>
            <a:r>
              <a:rPr lang="en-US" dirty="0" smtClean="0">
                <a:sym typeface="Wingdings" panose="05000000000000000000"/>
              </a:rPr>
              <a:t> </a:t>
            </a:r>
            <a:r>
              <a:rPr lang="en-US" dirty="0" smtClean="0"/>
              <a:t>i6SST</a:t>
            </a:r>
            <a:endParaRPr lang="en-US" dirty="0"/>
          </a:p>
        </p:txBody>
      </p:sp>
      <p:sp>
        <p:nvSpPr>
          <p:cNvPr id="3" name="Content Placeholder 2"/>
          <p:cNvSpPr>
            <a:spLocks noGrp="1"/>
          </p:cNvSpPr>
          <p:nvPr>
            <p:ph idx="1"/>
          </p:nvPr>
        </p:nvSpPr>
        <p:spPr/>
        <p:txBody>
          <a:bodyPr>
            <a:normAutofit/>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i6PV </a:t>
            </a:r>
            <a:r>
              <a:rPr lang="en-US" dirty="0" smtClean="0">
                <a:sym typeface="Wingdings" panose="05000000000000000000"/>
              </a:rPr>
              <a:t> </a:t>
            </a:r>
            <a:r>
              <a:rPr lang="en-US" dirty="0"/>
              <a:t>i6HTR </a:t>
            </a:r>
            <a:endParaRPr lang="en-US" dirty="0"/>
          </a:p>
        </p:txBody>
      </p:sp>
      <p:sp>
        <p:nvSpPr>
          <p:cNvPr id="3" name="Content Placeholder 2"/>
          <p:cNvSpPr>
            <a:spLocks noGrp="1"/>
          </p:cNvSpPr>
          <p:nvPr>
            <p:ph idx="1"/>
          </p:nvPr>
        </p:nvSpPr>
        <p:spPr/>
        <p:txBody>
          <a:bodyPr>
            <a:normAutofit/>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i6SST </a:t>
            </a:r>
            <a:r>
              <a:rPr lang="en-US" dirty="0" smtClean="0">
                <a:sym typeface="Wingdings" panose="05000000000000000000"/>
              </a:rPr>
              <a:t> </a:t>
            </a:r>
            <a:r>
              <a:rPr lang="en-US" dirty="0"/>
              <a:t>i6PV </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i6SST </a:t>
            </a:r>
            <a:r>
              <a:rPr lang="en-US" dirty="0" smtClean="0">
                <a:sym typeface="Wingdings" panose="05000000000000000000"/>
              </a:rPr>
              <a:t> </a:t>
            </a:r>
            <a:r>
              <a:rPr lang="en-US" dirty="0" smtClean="0"/>
              <a:t>i6SST</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i6SST </a:t>
            </a:r>
            <a:r>
              <a:rPr lang="en-US" dirty="0" smtClean="0">
                <a:sym typeface="Wingdings" panose="05000000000000000000"/>
              </a:rPr>
              <a:t> </a:t>
            </a:r>
            <a:r>
              <a:rPr lang="en-US" dirty="0"/>
              <a:t>i6HTR </a:t>
            </a:r>
            <a:endParaRPr lang="en-US" dirty="0"/>
          </a:p>
        </p:txBody>
      </p:sp>
      <p:sp>
        <p:nvSpPr>
          <p:cNvPr id="3" name="Content Placeholder 2"/>
          <p:cNvSpPr>
            <a:spLocks noGrp="1"/>
          </p:cNvSpPr>
          <p:nvPr>
            <p:ph idx="1"/>
          </p:nvPr>
        </p:nvSpPr>
        <p:spPr/>
        <p:txBody>
          <a:bodyPr>
            <a:normAutofit/>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i6HTR </a:t>
            </a:r>
            <a:r>
              <a:rPr lang="en-US" dirty="0" smtClean="0">
                <a:sym typeface="Wingdings" panose="05000000000000000000"/>
              </a:rPr>
              <a:t> </a:t>
            </a:r>
            <a:r>
              <a:rPr lang="en-US" dirty="0"/>
              <a:t>i6PV </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i6HTR </a:t>
            </a:r>
            <a:r>
              <a:rPr lang="en-US" dirty="0" smtClean="0">
                <a:sym typeface="Wingdings" panose="05000000000000000000"/>
              </a:rPr>
              <a:t> </a:t>
            </a:r>
            <a:r>
              <a:rPr lang="en-US" dirty="0" smtClean="0"/>
              <a:t>i6SST</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i6HTR </a:t>
            </a:r>
            <a:r>
              <a:rPr lang="en-US" dirty="0" smtClean="0">
                <a:sym typeface="Wingdings" panose="05000000000000000000"/>
              </a:rPr>
              <a:t> </a:t>
            </a:r>
            <a:r>
              <a:rPr lang="en-US" dirty="0"/>
              <a:t>i6HTR </a:t>
            </a:r>
            <a:endParaRPr lang="en-US" dirty="0"/>
          </a:p>
        </p:txBody>
      </p:sp>
      <p:sp>
        <p:nvSpPr>
          <p:cNvPr id="3" name="Content Placeholder 2"/>
          <p:cNvSpPr>
            <a:spLocks noGrp="1"/>
          </p:cNvSpPr>
          <p:nvPr>
            <p:ph idx="1"/>
          </p:nvPr>
        </p:nvSpPr>
        <p:spPr/>
        <p:txBody>
          <a:bodyPr/>
          <a:lstStyle/>
          <a:p>
            <a:r>
              <a:rPr lang="en-US" dirty="0"/>
              <a:t>Due to lack of measurements, we decided that L6 would be most similar to L5 and hence the majority of this block is given the same values as L5. The exceptions, of course, are when measurements were made and reported in the literature or in-house</a:t>
            </a:r>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3HTR </a:t>
            </a:r>
            <a:r>
              <a:rPr lang="en-US" dirty="0">
                <a:sym typeface="Wingdings" panose="05000000000000000000"/>
              </a:rPr>
              <a:t>i2/3PV</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a:t>
            </a:r>
            <a:r>
              <a:rPr lang="en-US" dirty="0" smtClean="0">
                <a:sym typeface="Wingdings" panose="05000000000000000000"/>
              </a:rPr>
              <a:t>S4 </a:t>
            </a:r>
            <a:r>
              <a:rPr lang="en-US" dirty="0">
                <a:sym typeface="Wingdings" panose="05000000000000000000"/>
              </a:rPr>
              <a:t>allows to assume that we can take the average value from BTC and BPC cells for </a:t>
            </a:r>
            <a:r>
              <a:rPr lang="en-US" dirty="0" smtClean="0">
                <a:sym typeface="Wingdings" panose="05000000000000000000"/>
              </a:rPr>
              <a:t>HTR. </a:t>
            </a:r>
            <a:r>
              <a:rPr lang="en-US" dirty="0">
                <a:sym typeface="Wingdings" panose="05000000000000000000"/>
              </a:rPr>
              <a:t>However since there were no recorded connections between </a:t>
            </a:r>
            <a:r>
              <a:rPr lang="en-US" dirty="0" smtClean="0">
                <a:sym typeface="Wingdings" panose="05000000000000000000"/>
              </a:rPr>
              <a:t>BPC2</a:t>
            </a:r>
            <a:r>
              <a:rPr lang="en-US" dirty="0">
                <a:sym typeface="Wingdings" panose="05000000000000000000"/>
              </a:rPr>
              <a:t>/</a:t>
            </a:r>
            <a:r>
              <a:rPr lang="en-US" dirty="0" smtClean="0">
                <a:sym typeface="Wingdings" panose="05000000000000000000"/>
              </a:rPr>
              <a:t>3 and BC, </a:t>
            </a:r>
            <a:r>
              <a:rPr lang="en-US" dirty="0">
                <a:sym typeface="Wingdings" panose="05000000000000000000"/>
              </a:rPr>
              <a:t>will only use BTC </a:t>
            </a:r>
            <a:r>
              <a:rPr lang="en-US" dirty="0" smtClean="0">
                <a:sym typeface="Wingdings" panose="05000000000000000000"/>
              </a:rPr>
              <a:t>value</a:t>
            </a:r>
            <a:endParaRPr lang="en-US" dirty="0" smtClean="0">
              <a:sym typeface="Wingdings" panose="05000000000000000000"/>
            </a:endParaRPr>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where only assuming BC as PV cells (see Table S4 for justifications)</a:t>
            </a:r>
            <a:endParaRPr lang="en-US" dirty="0">
              <a:sym typeface="Wingdings" panose="05000000000000000000"/>
            </a:endParaRPr>
          </a:p>
          <a:p>
            <a:r>
              <a:rPr lang="en-US" dirty="0" smtClean="0">
                <a:sym typeface="Wingdings" panose="05000000000000000000"/>
              </a:rPr>
              <a:t>Thus </a:t>
            </a:r>
            <a:r>
              <a:rPr lang="en-US" dirty="0">
                <a:sym typeface="Wingdings" panose="05000000000000000000"/>
              </a:rPr>
              <a:t>from Table S6: </a:t>
            </a:r>
            <a:endParaRPr lang="en-US" dirty="0">
              <a:sym typeface="Wingdings" panose="05000000000000000000"/>
            </a:endParaRPr>
          </a:p>
          <a:p>
            <a:pPr lvl="1"/>
            <a:r>
              <a:rPr lang="en-US" dirty="0" smtClean="0">
                <a:sym typeface="Wingdings" panose="05000000000000000000"/>
              </a:rPr>
              <a:t>0.18 </a:t>
            </a:r>
            <a:r>
              <a:rPr lang="en-US" dirty="0">
                <a:sym typeface="Wingdings" panose="05000000000000000000"/>
              </a:rPr>
              <a:t>+/- </a:t>
            </a:r>
            <a:r>
              <a:rPr lang="en-US" dirty="0" smtClean="0">
                <a:sym typeface="Wingdings" panose="05000000000000000000"/>
              </a:rPr>
              <a:t>0.03 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2/3PV </a:t>
            </a:r>
            <a:r>
              <a:rPr lang="en-US" dirty="0" smtClean="0">
                <a:sym typeface="Wingdings" panose="05000000000000000000"/>
              </a:rPr>
              <a:t> </a:t>
            </a:r>
            <a:r>
              <a:rPr lang="en-US" dirty="0" smtClean="0"/>
              <a:t>E4</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2/3SST </a:t>
            </a:r>
            <a:r>
              <a:rPr lang="en-US" dirty="0" smtClean="0">
                <a:sym typeface="Wingdings" panose="05000000000000000000"/>
              </a:rPr>
              <a:t>E4</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2/3HTR </a:t>
            </a:r>
            <a:r>
              <a:rPr lang="en-US" dirty="0" smtClean="0">
                <a:sym typeface="Wingdings" panose="05000000000000000000"/>
              </a:rPr>
              <a:t> E4</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a:p>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i2/3PV </a:t>
            </a:r>
            <a:r>
              <a:rPr lang="en-US" dirty="0" smtClean="0">
                <a:sym typeface="Wingdings" panose="05000000000000000000"/>
              </a:rPr>
              <a:t>i4PV: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i2/3PV </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a:p>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a:t>
            </a:r>
            <a:r>
              <a:rPr lang="en-US" dirty="0">
                <a:sym typeface="Wingdings" panose="05000000000000000000"/>
              </a:rPr>
              <a:t>/3PV  </a:t>
            </a:r>
            <a:r>
              <a:rPr lang="en-US" dirty="0" smtClean="0">
                <a:sym typeface="Wingdings" panose="05000000000000000000"/>
              </a:rPr>
              <a:t>i4HTR</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3SST </a:t>
            </a:r>
            <a:r>
              <a:rPr lang="en-US" dirty="0">
                <a:sym typeface="Wingdings" panose="05000000000000000000"/>
              </a:rPr>
              <a:t></a:t>
            </a:r>
            <a:r>
              <a:rPr lang="en-US" dirty="0" smtClean="0">
                <a:sym typeface="Wingdings" panose="05000000000000000000"/>
              </a:rPr>
              <a:t>i4PV:</a:t>
            </a:r>
            <a:endParaRPr lang="en-US" dirty="0"/>
          </a:p>
        </p:txBody>
      </p:sp>
      <p:sp>
        <p:nvSpPr>
          <p:cNvPr id="3" name="Content Placeholder 2"/>
          <p:cNvSpPr>
            <a:spLocks noGrp="1"/>
          </p:cNvSpPr>
          <p:nvPr>
            <p:ph idx="1"/>
          </p:nvPr>
        </p:nvSpPr>
        <p:spPr>
          <a:xfrm>
            <a:off x="457200" y="1333503"/>
            <a:ext cx="8229600" cy="3767639"/>
          </a:xfrm>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3SST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3SST </a:t>
            </a:r>
            <a:r>
              <a:rPr lang="en-US" dirty="0">
                <a:sym typeface="Wingdings" panose="05000000000000000000"/>
              </a:rPr>
              <a:t></a:t>
            </a:r>
            <a:r>
              <a:rPr lang="en-US" dirty="0" smtClean="0">
                <a:sym typeface="Wingdings" panose="05000000000000000000"/>
              </a:rPr>
              <a:t>i4HTR:</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3HTR </a:t>
            </a:r>
            <a:r>
              <a:rPr lang="en-US" dirty="0">
                <a:sym typeface="Wingdings" panose="05000000000000000000"/>
              </a:rPr>
              <a:t></a:t>
            </a:r>
            <a:r>
              <a:rPr lang="en-US" dirty="0" smtClean="0">
                <a:sym typeface="Wingdings" panose="05000000000000000000"/>
              </a:rPr>
              <a:t>i4PV: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3HTR </a:t>
            </a:r>
            <a:r>
              <a:rPr lang="en-US" dirty="0">
                <a:sym typeface="Wingdings" panose="05000000000000000000"/>
              </a:rPr>
              <a:t>i2/3SST</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a:t>
            </a:r>
            <a:r>
              <a:rPr lang="en-US" dirty="0" smtClean="0">
                <a:sym typeface="Wingdings" panose="05000000000000000000"/>
              </a:rPr>
              <a:t>S4 </a:t>
            </a:r>
            <a:r>
              <a:rPr lang="en-US" dirty="0">
                <a:sym typeface="Wingdings" panose="05000000000000000000"/>
              </a:rPr>
              <a:t>allows to assume that we can take the average value from BTC and BPC cells for HTR. However since there were no recorded connections between BPC2/3 and </a:t>
            </a:r>
            <a:r>
              <a:rPr lang="en-US" dirty="0" smtClean="0">
                <a:sym typeface="Wingdings" panose="05000000000000000000"/>
              </a:rPr>
              <a:t>MC, </a:t>
            </a:r>
            <a:r>
              <a:rPr lang="en-US" dirty="0">
                <a:sym typeface="Wingdings" panose="05000000000000000000"/>
              </a:rPr>
              <a:t>will only use BTC </a:t>
            </a:r>
            <a:r>
              <a:rPr lang="en-US" dirty="0" smtClean="0">
                <a:sym typeface="Wingdings" panose="05000000000000000000"/>
              </a:rPr>
              <a:t>value</a:t>
            </a:r>
            <a:endParaRPr lang="en-US" dirty="0" smtClean="0">
              <a:sym typeface="Wingdings" panose="05000000000000000000"/>
            </a:endParaRPr>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assume that SOM neurons are just MC </a:t>
            </a:r>
            <a:r>
              <a:rPr lang="en-US" dirty="0" smtClean="0">
                <a:sym typeface="Wingdings" panose="05000000000000000000"/>
              </a:rPr>
              <a:t>neurons</a:t>
            </a:r>
            <a:endParaRPr lang="en-US" dirty="0">
              <a:sym typeface="Wingdings" panose="05000000000000000000"/>
            </a:endParaRPr>
          </a:p>
          <a:p>
            <a:r>
              <a:rPr lang="en-US" dirty="0" smtClean="0">
                <a:sym typeface="Wingdings" panose="05000000000000000000"/>
              </a:rPr>
              <a:t>Then from Table S6:</a:t>
            </a:r>
            <a:endParaRPr lang="en-US" dirty="0" smtClean="0">
              <a:sym typeface="Wingdings" panose="05000000000000000000"/>
            </a:endParaRPr>
          </a:p>
          <a:p>
            <a:pPr lvl="1"/>
            <a:r>
              <a:rPr lang="en-US" dirty="0" smtClean="0">
                <a:sym typeface="Wingdings" panose="05000000000000000000"/>
              </a:rPr>
              <a:t>0.32 +/- 0.05 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a:t>3HTR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panose="05000000000000000000"/>
              </a:rPr>
              <a:t>i2/</a:t>
            </a:r>
            <a:r>
              <a:rPr lang="en-US" dirty="0"/>
              <a:t>3HTR </a:t>
            </a:r>
            <a:r>
              <a:rPr lang="en-US" dirty="0">
                <a:sym typeface="Wingdings" panose="05000000000000000000"/>
              </a:rPr>
              <a:t></a:t>
            </a:r>
            <a:r>
              <a:rPr lang="en-US" dirty="0" smtClean="0">
                <a:sym typeface="Wingdings" panose="05000000000000000000"/>
              </a:rPr>
              <a:t>i4HTR</a:t>
            </a:r>
            <a:r>
              <a:rPr lang="en-US" dirty="0">
                <a:sym typeface="Wingdings" panose="05000000000000000000"/>
              </a:rPr>
              <a:t>:</a:t>
            </a:r>
            <a:endParaRPr lang="en-US" dirty="0">
              <a:sym typeface="Wingdings" panose="05000000000000000000"/>
            </a:endParaRPr>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 i2</a:t>
            </a:r>
            <a:r>
              <a:rPr lang="en-US" dirty="0">
                <a:sym typeface="Wingdings" panose="05000000000000000000"/>
              </a:rPr>
              <a:t>/3PV :</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a:t>
            </a:r>
            <a:r>
              <a:rPr lang="en-US" dirty="0">
                <a:sym typeface="Wingdings" panose="05000000000000000000"/>
              </a:rPr>
              <a:t></a:t>
            </a:r>
            <a:r>
              <a:rPr lang="en-US" dirty="0" smtClean="0">
                <a:sym typeface="Wingdings" panose="05000000000000000000"/>
              </a:rPr>
              <a:t>i2/3SST: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a:p>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a:t>
            </a:r>
            <a:r>
              <a:rPr lang="en-US" dirty="0">
                <a:sym typeface="Wingdings" panose="05000000000000000000"/>
              </a:rPr>
              <a:t> </a:t>
            </a:r>
            <a:r>
              <a:rPr lang="en-US" dirty="0" smtClean="0">
                <a:sym typeface="Wingdings" panose="05000000000000000000"/>
              </a:rPr>
              <a:t>i2/3HTR</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SST </a:t>
            </a:r>
            <a:r>
              <a:rPr lang="en-US" dirty="0">
                <a:sym typeface="Wingdings" panose="05000000000000000000"/>
              </a:rPr>
              <a:t></a:t>
            </a:r>
            <a:r>
              <a:rPr lang="en-US" dirty="0" smtClean="0">
                <a:sym typeface="Wingdings" panose="05000000000000000000"/>
              </a:rPr>
              <a:t>i2/3PV:</a:t>
            </a:r>
            <a:endParaRPr lang="en-US" dirty="0"/>
          </a:p>
        </p:txBody>
      </p:sp>
      <p:sp>
        <p:nvSpPr>
          <p:cNvPr id="3" name="Content Placeholder 2"/>
          <p:cNvSpPr>
            <a:spLocks noGrp="1"/>
          </p:cNvSpPr>
          <p:nvPr>
            <p:ph idx="1"/>
          </p:nvPr>
        </p:nvSpPr>
        <p:spPr>
          <a:xfrm>
            <a:off x="457200" y="1333503"/>
            <a:ext cx="8229600" cy="3767639"/>
          </a:xfrm>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SST </a:t>
            </a:r>
            <a:r>
              <a:rPr lang="en-US" dirty="0">
                <a:sym typeface="Wingdings" panose="05000000000000000000"/>
              </a:rPr>
              <a:t></a:t>
            </a:r>
            <a:r>
              <a:rPr lang="en-US" dirty="0" smtClean="0">
                <a:sym typeface="Wingdings" panose="05000000000000000000"/>
              </a:rPr>
              <a:t>i2/3SST: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SST </a:t>
            </a:r>
            <a:r>
              <a:rPr lang="en-US" dirty="0">
                <a:sym typeface="Wingdings" panose="05000000000000000000"/>
              </a:rPr>
              <a:t></a:t>
            </a:r>
            <a:r>
              <a:rPr lang="en-US" dirty="0" smtClean="0">
                <a:sym typeface="Wingdings" panose="05000000000000000000"/>
              </a:rPr>
              <a:t>i2/3HTR:</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panose="05000000000000000000"/>
              </a:rPr>
              <a:t>i2/</a:t>
            </a:r>
            <a:r>
              <a:rPr lang="en-US" dirty="0"/>
              <a:t>3HTR </a:t>
            </a:r>
            <a:r>
              <a:rPr lang="en-US" dirty="0">
                <a:sym typeface="Wingdings" panose="05000000000000000000"/>
              </a:rPr>
              <a:t>i2/3HTR:</a:t>
            </a:r>
            <a:endParaRPr lang="en-US" dirty="0">
              <a:sym typeface="Wingdings" panose="05000000000000000000"/>
            </a:endParaRPr>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a:t>
            </a:r>
            <a:r>
              <a:rPr lang="en-US" dirty="0" smtClean="0">
                <a:sym typeface="Wingdings" panose="05000000000000000000"/>
              </a:rPr>
              <a:t>S4 </a:t>
            </a:r>
            <a:r>
              <a:rPr lang="en-US" dirty="0">
                <a:sym typeface="Wingdings" panose="05000000000000000000"/>
              </a:rPr>
              <a:t>allows to assume that we can take the average value from BTC and BPC cells for </a:t>
            </a:r>
            <a:r>
              <a:rPr lang="en-US" dirty="0" smtClean="0">
                <a:sym typeface="Wingdings" panose="05000000000000000000"/>
              </a:rPr>
              <a:t>HTR. However since there were no recorded connections from BPC2/3 and BC, will only use BTC values as a source</a:t>
            </a:r>
            <a:endParaRPr lang="en-US" dirty="0" smtClean="0">
              <a:sym typeface="Wingdings" panose="05000000000000000000"/>
            </a:endParaRPr>
          </a:p>
          <a:p>
            <a:r>
              <a:rPr lang="en-US" dirty="0" smtClean="0">
                <a:sym typeface="Wingdings" panose="05000000000000000000"/>
              </a:rPr>
              <a:t>The from Table S6:</a:t>
            </a:r>
            <a:endParaRPr lang="en-US" dirty="0" smtClean="0">
              <a:sym typeface="Wingdings" panose="05000000000000000000"/>
            </a:endParaRPr>
          </a:p>
          <a:p>
            <a:pPr lvl="1"/>
            <a:r>
              <a:rPr lang="en-US" dirty="0" smtClean="0">
                <a:sym typeface="Wingdings" panose="05000000000000000000"/>
              </a:rPr>
              <a:t>0.44 +/- 0.08 mV</a:t>
            </a:r>
            <a:endParaRPr lang="en-US" dirty="0" smtClean="0">
              <a:sym typeface="Wingdings" panose="05000000000000000000"/>
            </a:endParaRPr>
          </a:p>
          <a:p>
            <a:pPr lvl="1"/>
            <a:r>
              <a:rPr lang="en-US" dirty="0" smtClean="0">
                <a:sym typeface="Wingdings" panose="05000000000000000000"/>
              </a:rPr>
              <a:t>0.30 +/- 0.10 mV</a:t>
            </a:r>
            <a:endParaRPr lang="en-US" dirty="0" smtClean="0">
              <a:sym typeface="Wingdings" panose="05000000000000000000"/>
            </a:endParaRPr>
          </a:p>
          <a:p>
            <a:pPr lvl="1"/>
            <a:r>
              <a:rPr lang="en-US" dirty="0" smtClean="0">
                <a:sym typeface="Wingdings" panose="05000000000000000000"/>
              </a:rPr>
              <a:t>Average 0.37 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HTR </a:t>
            </a:r>
            <a:r>
              <a:rPr lang="en-US" dirty="0">
                <a:sym typeface="Wingdings" panose="05000000000000000000"/>
              </a:rPr>
              <a:t></a:t>
            </a:r>
            <a:r>
              <a:rPr lang="en-US" dirty="0" smtClean="0">
                <a:sym typeface="Wingdings" panose="05000000000000000000"/>
              </a:rPr>
              <a:t>i2/3PV: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HTR </a:t>
            </a:r>
            <a:r>
              <a:rPr lang="en-US" dirty="0">
                <a:sym typeface="Wingdings" panose="05000000000000000000"/>
              </a:rPr>
              <a:t></a:t>
            </a:r>
            <a:r>
              <a:rPr lang="en-US" dirty="0" smtClean="0">
                <a:sym typeface="Wingdings" panose="05000000000000000000"/>
              </a:rPr>
              <a:t>i2/3SST: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a:rPr>
              <a:t>i4</a:t>
            </a:r>
            <a:r>
              <a:rPr lang="en-US" dirty="0" smtClean="0"/>
              <a:t>HTR </a:t>
            </a:r>
            <a:r>
              <a:rPr lang="en-US" dirty="0">
                <a:sym typeface="Wingdings" panose="05000000000000000000"/>
              </a:rPr>
              <a:t></a:t>
            </a:r>
            <a:r>
              <a:rPr lang="en-US" dirty="0" smtClean="0">
                <a:sym typeface="Wingdings" panose="05000000000000000000"/>
              </a:rPr>
              <a:t>i2/3HTR</a:t>
            </a:r>
            <a:r>
              <a:rPr lang="en-US" dirty="0">
                <a:sym typeface="Wingdings" panose="05000000000000000000"/>
              </a:rPr>
              <a:t>:</a:t>
            </a:r>
            <a:endParaRPr lang="en-US" dirty="0">
              <a:sym typeface="Wingdings" panose="05000000000000000000"/>
            </a:endParaRPr>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 i4PV </a:t>
            </a:r>
            <a:r>
              <a:rPr lang="en-US" dirty="0">
                <a:sym typeface="Wingdings" panose="05000000000000000000"/>
              </a:rPr>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ym typeface="Wingdings" panose="05000000000000000000"/>
              </a:rPr>
              <a:t>From [</a:t>
            </a:r>
            <a:r>
              <a:rPr lang="en-US" dirty="0" err="1" smtClean="0">
                <a:sym typeface="Wingdings" panose="05000000000000000000"/>
              </a:rPr>
              <a:t>Markram</a:t>
            </a:r>
            <a:r>
              <a:rPr lang="en-US" dirty="0" smtClean="0">
                <a:sym typeface="Wingdings" panose="05000000000000000000"/>
              </a:rPr>
              <a:t> </a:t>
            </a:r>
            <a:r>
              <a:rPr lang="en-US" i="1" dirty="0" smtClean="0">
                <a:sym typeface="Wingdings" panose="05000000000000000000"/>
              </a:rPr>
              <a:t>et. al</a:t>
            </a:r>
            <a:r>
              <a:rPr lang="en-US" dirty="0" smtClean="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smtClean="0">
              <a:sym typeface="Wingdings" panose="05000000000000000000"/>
            </a:endParaRPr>
          </a:p>
          <a:p>
            <a:r>
              <a:rPr lang="en-US" dirty="0" smtClean="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From [</a:t>
            </a:r>
            <a:r>
              <a:rPr lang="en-US" dirty="0" err="1">
                <a:sym typeface="Wingdings" panose="05000000000000000000"/>
              </a:rPr>
              <a:t>Markram</a:t>
            </a:r>
            <a:r>
              <a:rPr lang="en-US" dirty="0">
                <a:sym typeface="Wingdings" panose="05000000000000000000"/>
              </a:rPr>
              <a:t> </a:t>
            </a:r>
            <a:r>
              <a:rPr lang="en-US" i="1" dirty="0">
                <a:sym typeface="Wingdings" panose="05000000000000000000"/>
              </a:rPr>
              <a:t>et. al</a:t>
            </a:r>
            <a:r>
              <a:rPr lang="en-US" dirty="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a:sym typeface="Wingdings" panose="05000000000000000000"/>
            </a:endParaRPr>
          </a:p>
          <a:p>
            <a:r>
              <a:rPr lang="en-US" dirty="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a:t>
            </a:r>
            <a:r>
              <a:rPr lang="en-US" dirty="0">
                <a:sym typeface="Wingdings" panose="05000000000000000000"/>
              </a:rPr>
              <a:t> </a:t>
            </a:r>
            <a:r>
              <a:rPr lang="en-US" dirty="0" smtClean="0">
                <a:sym typeface="Wingdings" panose="05000000000000000000"/>
              </a:rPr>
              <a:t>i4HTR</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From [</a:t>
            </a:r>
            <a:r>
              <a:rPr lang="en-US" dirty="0" err="1">
                <a:sym typeface="Wingdings" panose="05000000000000000000"/>
              </a:rPr>
              <a:t>Markram</a:t>
            </a:r>
            <a:r>
              <a:rPr lang="en-US" dirty="0">
                <a:sym typeface="Wingdings" panose="05000000000000000000"/>
              </a:rPr>
              <a:t> </a:t>
            </a:r>
            <a:r>
              <a:rPr lang="en-US" i="1" dirty="0">
                <a:sym typeface="Wingdings" panose="05000000000000000000"/>
              </a:rPr>
              <a:t>et. al</a:t>
            </a:r>
            <a:r>
              <a:rPr lang="en-US" dirty="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a:sym typeface="Wingdings" panose="05000000000000000000"/>
            </a:endParaRPr>
          </a:p>
          <a:p>
            <a:r>
              <a:rPr lang="en-US" dirty="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SST </a:t>
            </a:r>
            <a:r>
              <a:rPr lang="en-US" dirty="0">
                <a:sym typeface="Wingdings" panose="05000000000000000000"/>
              </a:rPr>
              <a:t></a:t>
            </a:r>
            <a:r>
              <a:rPr lang="en-US" dirty="0" smtClean="0">
                <a:sym typeface="Wingdings" panose="05000000000000000000"/>
              </a:rPr>
              <a:t>i4PV:</a:t>
            </a:r>
            <a:endParaRPr lang="en-US" dirty="0"/>
          </a:p>
        </p:txBody>
      </p:sp>
      <p:sp>
        <p:nvSpPr>
          <p:cNvPr id="3" name="Content Placeholder 2"/>
          <p:cNvSpPr>
            <a:spLocks noGrp="1"/>
          </p:cNvSpPr>
          <p:nvPr>
            <p:ph idx="1"/>
          </p:nvPr>
        </p:nvSpPr>
        <p:spPr>
          <a:xfrm>
            <a:off x="457200" y="1333503"/>
            <a:ext cx="8229600" cy="3767639"/>
          </a:xfrm>
        </p:spPr>
        <p:txBody>
          <a:bodyPr>
            <a:normAutofit fontScale="85000" lnSpcReduction="10000"/>
          </a:bodyPr>
          <a:lstStyle/>
          <a:p>
            <a:r>
              <a:rPr lang="en-US" dirty="0">
                <a:sym typeface="Wingdings" panose="05000000000000000000"/>
              </a:rPr>
              <a:t>From [</a:t>
            </a:r>
            <a:r>
              <a:rPr lang="en-US" dirty="0" err="1">
                <a:sym typeface="Wingdings" panose="05000000000000000000"/>
              </a:rPr>
              <a:t>Markram</a:t>
            </a:r>
            <a:r>
              <a:rPr lang="en-US" dirty="0">
                <a:sym typeface="Wingdings" panose="05000000000000000000"/>
              </a:rPr>
              <a:t> </a:t>
            </a:r>
            <a:r>
              <a:rPr lang="en-US" i="1" dirty="0">
                <a:sym typeface="Wingdings" panose="05000000000000000000"/>
              </a:rPr>
              <a:t>et. al</a:t>
            </a:r>
            <a:r>
              <a:rPr lang="en-US" dirty="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a:sym typeface="Wingdings" panose="05000000000000000000"/>
            </a:endParaRPr>
          </a:p>
          <a:p>
            <a:r>
              <a:rPr lang="en-US" dirty="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SST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From [</a:t>
            </a:r>
            <a:r>
              <a:rPr lang="en-US" dirty="0" err="1">
                <a:sym typeface="Wingdings" panose="05000000000000000000"/>
              </a:rPr>
              <a:t>Markram</a:t>
            </a:r>
            <a:r>
              <a:rPr lang="en-US" dirty="0">
                <a:sym typeface="Wingdings" panose="05000000000000000000"/>
              </a:rPr>
              <a:t> </a:t>
            </a:r>
            <a:r>
              <a:rPr lang="en-US" i="1" dirty="0">
                <a:sym typeface="Wingdings" panose="05000000000000000000"/>
              </a:rPr>
              <a:t>et. al</a:t>
            </a:r>
            <a:r>
              <a:rPr lang="en-US" dirty="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a:sym typeface="Wingdings" panose="05000000000000000000"/>
            </a:endParaRPr>
          </a:p>
          <a:p>
            <a:r>
              <a:rPr lang="en-US" dirty="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SST </a:t>
            </a:r>
            <a:r>
              <a:rPr lang="en-US" dirty="0">
                <a:sym typeface="Wingdings" panose="05000000000000000000"/>
              </a:rPr>
              <a:t></a:t>
            </a:r>
            <a:r>
              <a:rPr lang="en-US" dirty="0" smtClean="0">
                <a:sym typeface="Wingdings" panose="05000000000000000000"/>
              </a:rPr>
              <a:t>i4HTR:</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From [</a:t>
            </a:r>
            <a:r>
              <a:rPr lang="en-US" dirty="0" err="1">
                <a:sym typeface="Wingdings" panose="05000000000000000000"/>
              </a:rPr>
              <a:t>Markram</a:t>
            </a:r>
            <a:r>
              <a:rPr lang="en-US" dirty="0">
                <a:sym typeface="Wingdings" panose="05000000000000000000"/>
              </a:rPr>
              <a:t> </a:t>
            </a:r>
            <a:r>
              <a:rPr lang="en-US" i="1" dirty="0">
                <a:sym typeface="Wingdings" panose="05000000000000000000"/>
              </a:rPr>
              <a:t>et. al</a:t>
            </a:r>
            <a:r>
              <a:rPr lang="en-US" dirty="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a:sym typeface="Wingdings" panose="05000000000000000000"/>
            </a:endParaRPr>
          </a:p>
          <a:p>
            <a:r>
              <a:rPr lang="en-US" dirty="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HTR </a:t>
            </a:r>
            <a:r>
              <a:rPr lang="en-US" dirty="0">
                <a:sym typeface="Wingdings" panose="05000000000000000000"/>
              </a:rPr>
              <a:t></a:t>
            </a:r>
            <a:r>
              <a:rPr lang="en-US" dirty="0" smtClean="0">
                <a:sym typeface="Wingdings" panose="05000000000000000000"/>
              </a:rPr>
              <a:t>i4PV:</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From [</a:t>
            </a:r>
            <a:r>
              <a:rPr lang="en-US" dirty="0" err="1">
                <a:sym typeface="Wingdings" panose="05000000000000000000"/>
              </a:rPr>
              <a:t>Markram</a:t>
            </a:r>
            <a:r>
              <a:rPr lang="en-US" dirty="0">
                <a:sym typeface="Wingdings" panose="05000000000000000000"/>
              </a:rPr>
              <a:t> </a:t>
            </a:r>
            <a:r>
              <a:rPr lang="en-US" i="1" dirty="0">
                <a:sym typeface="Wingdings" panose="05000000000000000000"/>
              </a:rPr>
              <a:t>et. al</a:t>
            </a:r>
            <a:r>
              <a:rPr lang="en-US" dirty="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a:sym typeface="Wingdings" panose="05000000000000000000"/>
            </a:endParaRPr>
          </a:p>
          <a:p>
            <a:r>
              <a:rPr lang="en-US" dirty="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HTR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From [</a:t>
            </a:r>
            <a:r>
              <a:rPr lang="en-US" dirty="0" err="1">
                <a:sym typeface="Wingdings" panose="05000000000000000000"/>
              </a:rPr>
              <a:t>Markram</a:t>
            </a:r>
            <a:r>
              <a:rPr lang="en-US" dirty="0">
                <a:sym typeface="Wingdings" panose="05000000000000000000"/>
              </a:rPr>
              <a:t> </a:t>
            </a:r>
            <a:r>
              <a:rPr lang="en-US" i="1" dirty="0">
                <a:sym typeface="Wingdings" panose="05000000000000000000"/>
              </a:rPr>
              <a:t>et. al</a:t>
            </a:r>
            <a:r>
              <a:rPr lang="en-US" dirty="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a:sym typeface="Wingdings" panose="05000000000000000000"/>
            </a:endParaRPr>
          </a:p>
          <a:p>
            <a:r>
              <a:rPr lang="en-US" dirty="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a:rPr>
              <a:t>i4</a:t>
            </a:r>
            <a:r>
              <a:rPr lang="en-US" dirty="0" smtClean="0"/>
              <a:t>HTR </a:t>
            </a:r>
            <a:r>
              <a:rPr lang="en-US" dirty="0">
                <a:sym typeface="Wingdings" panose="05000000000000000000"/>
              </a:rPr>
              <a:t></a:t>
            </a:r>
            <a:r>
              <a:rPr lang="en-US" dirty="0" smtClean="0">
                <a:sym typeface="Wingdings" panose="05000000000000000000"/>
              </a:rPr>
              <a:t>i4HTR</a:t>
            </a:r>
            <a:r>
              <a:rPr lang="en-US" dirty="0">
                <a:sym typeface="Wingdings" panose="05000000000000000000"/>
              </a:rPr>
              <a:t>:</a:t>
            </a:r>
            <a:endParaRPr lang="en-US" dirty="0">
              <a:sym typeface="Wingdings" panose="05000000000000000000"/>
            </a:endParaRPr>
          </a:p>
        </p:txBody>
      </p:sp>
      <p:sp>
        <p:nvSpPr>
          <p:cNvPr id="3" name="Content Placeholder 2"/>
          <p:cNvSpPr>
            <a:spLocks noGrp="1"/>
          </p:cNvSpPr>
          <p:nvPr>
            <p:ph idx="1"/>
          </p:nvPr>
        </p:nvSpPr>
        <p:spPr/>
        <p:txBody>
          <a:bodyPr>
            <a:normAutofit fontScale="85000" lnSpcReduction="10000"/>
          </a:bodyPr>
          <a:lstStyle/>
          <a:p>
            <a:r>
              <a:rPr lang="en-US" dirty="0">
                <a:sym typeface="Wingdings" panose="05000000000000000000"/>
              </a:rPr>
              <a:t>From [</a:t>
            </a:r>
            <a:r>
              <a:rPr lang="en-US" dirty="0" err="1">
                <a:sym typeface="Wingdings" panose="05000000000000000000"/>
              </a:rPr>
              <a:t>Markram</a:t>
            </a:r>
            <a:r>
              <a:rPr lang="en-US" dirty="0">
                <a:sym typeface="Wingdings" panose="05000000000000000000"/>
              </a:rPr>
              <a:t> </a:t>
            </a:r>
            <a:r>
              <a:rPr lang="en-US" i="1" dirty="0">
                <a:sym typeface="Wingdings" panose="05000000000000000000"/>
              </a:rPr>
              <a:t>et. al</a:t>
            </a:r>
            <a:r>
              <a:rPr lang="en-US" dirty="0">
                <a:sym typeface="Wingdings" panose="05000000000000000000"/>
              </a:rPr>
              <a:t>, 2015] in Figure 7B, it is observed that the i4i4 block is similar to i2/3i2/3 (much more than i5i5). Based on this observations, we chose to give the i4 i4 block the same values as their counterparts in the i2/3 i2/3 block</a:t>
            </a:r>
            <a:endParaRPr lang="en-US" dirty="0">
              <a:sym typeface="Wingdings" panose="05000000000000000000"/>
            </a:endParaRPr>
          </a:p>
          <a:p>
            <a:r>
              <a:rPr lang="en-US" dirty="0">
                <a:sym typeface="Wingdings" panose="05000000000000000000"/>
              </a:rPr>
              <a:t>In general, there seems to be an agreement that L4 is more similar to L2/3 further supporting this decision though we hope for more direct measurements</a:t>
            </a:r>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a:rPr>
              <a:t>i6PV</a:t>
            </a:r>
            <a:r>
              <a:rPr lang="en-US" dirty="0">
                <a:sym typeface="Wingdings" panose="05000000000000000000"/>
              </a:rPr>
              <a:t>E</a:t>
            </a:r>
            <a:r>
              <a:rPr lang="en-US" dirty="0" smtClean="0">
                <a:sym typeface="Wingdings" panose="05000000000000000000"/>
              </a:rPr>
              <a:t>2/3</a:t>
            </a:r>
            <a:endParaRPr lang="en-US" dirty="0"/>
          </a:p>
        </p:txBody>
      </p:sp>
      <p:sp>
        <p:nvSpPr>
          <p:cNvPr id="3" name="Content Placeholder 2"/>
          <p:cNvSpPr>
            <a:spLocks noGrp="1"/>
          </p:cNvSpPr>
          <p:nvPr>
            <p:ph idx="1"/>
          </p:nvPr>
        </p:nvSpPr>
        <p:spPr/>
        <p:txBody>
          <a:bodyPr/>
          <a:lstStyle/>
          <a:p>
            <a:r>
              <a:rPr lang="en-US" dirty="0">
                <a:sym typeface="Wingdings" panose="05000000000000000000"/>
              </a:rPr>
              <a:t>Same values for all i6PV  E for all layers will be taken as the i6PV  E6</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a:rPr>
              <a:t>i6PVE4</a:t>
            </a:r>
            <a:endParaRPr lang="en-US" dirty="0"/>
          </a:p>
        </p:txBody>
      </p:sp>
      <p:sp>
        <p:nvSpPr>
          <p:cNvPr id="3" name="Content Placeholder 2"/>
          <p:cNvSpPr>
            <a:spLocks noGrp="1"/>
          </p:cNvSpPr>
          <p:nvPr>
            <p:ph idx="1"/>
          </p:nvPr>
        </p:nvSpPr>
        <p:spPr/>
        <p:txBody>
          <a:bodyPr/>
          <a:lstStyle/>
          <a:p>
            <a:r>
              <a:rPr lang="en-US" dirty="0">
                <a:sym typeface="Wingdings" panose="05000000000000000000"/>
              </a:rPr>
              <a:t>Same values for all i6PV  E for all layers will be taken as the i6PV  E6</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a:rPr>
              <a:t>i6PVE5</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a:rPr>
              <a:t>Same values for all i6PV  E for all layers will be taken as the </a:t>
            </a:r>
            <a:r>
              <a:rPr lang="en-US" dirty="0">
                <a:sym typeface="Wingdings" panose="05000000000000000000"/>
              </a:rPr>
              <a:t>i6PV  </a:t>
            </a:r>
            <a:r>
              <a:rPr lang="en-US" dirty="0" smtClean="0">
                <a:sym typeface="Wingdings" panose="05000000000000000000"/>
              </a:rPr>
              <a:t>E6</a:t>
            </a:r>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&amp; Selections</a:t>
            </a:r>
            <a:endParaRPr lang="en-US" dirty="0"/>
          </a:p>
        </p:txBody>
      </p:sp>
      <p:sp>
        <p:nvSpPr>
          <p:cNvPr id="3" name="Content Placeholder 2"/>
          <p:cNvSpPr>
            <a:spLocks noGrp="1"/>
          </p:cNvSpPr>
          <p:nvPr>
            <p:ph idx="1"/>
          </p:nvPr>
        </p:nvSpPr>
        <p:spPr/>
        <p:txBody>
          <a:bodyPr>
            <a:normAutofit/>
          </a:bodyPr>
          <a:lstStyle/>
          <a:p>
            <a:r>
              <a:rPr lang="en-US" dirty="0" err="1">
                <a:sym typeface="Wingdings" panose="05000000000000000000"/>
              </a:rPr>
              <a:t>Vip</a:t>
            </a:r>
            <a:r>
              <a:rPr lang="en-US" dirty="0">
                <a:sym typeface="Wingdings" panose="05000000000000000000"/>
              </a:rPr>
              <a:t> assumed to be HRT which is not a perfect </a:t>
            </a:r>
            <a:r>
              <a:rPr lang="en-US" dirty="0" smtClean="0">
                <a:sym typeface="Wingdings" panose="05000000000000000000"/>
              </a:rPr>
              <a:t>assumption</a:t>
            </a:r>
            <a:endParaRPr lang="en-US" dirty="0" smtClean="0">
              <a:sym typeface="Wingdings" panose="05000000000000000000"/>
            </a:endParaRPr>
          </a:p>
          <a:p>
            <a:r>
              <a:rPr lang="en-US" dirty="0" smtClean="0">
                <a:sym typeface="Wingdings" panose="05000000000000000000"/>
              </a:rPr>
              <a:t>Order preference (guidelines) for choosing probabilities</a:t>
            </a:r>
            <a:endParaRPr lang="en-US" dirty="0" smtClean="0">
              <a:sym typeface="Wingdings" panose="05000000000000000000"/>
            </a:endParaRPr>
          </a:p>
          <a:p>
            <a:pPr marL="914400" lvl="1" indent="-514350">
              <a:buFont typeface="+mj-lt"/>
              <a:buAutoNum type="arabicPeriod"/>
            </a:pPr>
            <a:r>
              <a:rPr lang="en-US" dirty="0"/>
              <a:t>Mouse visual cortex</a:t>
            </a:r>
            <a:endParaRPr lang="en-US" dirty="0"/>
          </a:p>
          <a:p>
            <a:pPr marL="914400" lvl="1" indent="-514350">
              <a:buFont typeface="+mj-lt"/>
              <a:buAutoNum type="arabicPeriod"/>
            </a:pPr>
            <a:r>
              <a:rPr lang="en-US" dirty="0"/>
              <a:t>Rat visual </a:t>
            </a:r>
            <a:r>
              <a:rPr lang="en-US" dirty="0" smtClean="0"/>
              <a:t>cortex / Mouse </a:t>
            </a:r>
            <a:r>
              <a:rPr lang="en-US" dirty="0"/>
              <a:t>non-visual cortex</a:t>
            </a:r>
            <a:endParaRPr lang="en-US" dirty="0"/>
          </a:p>
          <a:p>
            <a:pPr marL="914400" lvl="1" indent="-514350">
              <a:buFont typeface="+mj-lt"/>
              <a:buAutoNum type="arabicPeriod"/>
            </a:pPr>
            <a:r>
              <a:rPr lang="en-US" dirty="0"/>
              <a:t>Rat non-visual cortex</a:t>
            </a:r>
            <a:endParaRPr lang="en-US" dirty="0"/>
          </a:p>
          <a:p>
            <a:endParaRPr lang="en-US" dirty="0" smtClean="0">
              <a:sym typeface="Wingdings" panose="0500000000000000000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E4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E4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rPr>
              <a:t>E4 </a:t>
            </a:r>
            <a:r>
              <a:rPr lang="en-US" dirty="0">
                <a:solidFill>
                  <a:srgbClr val="000000"/>
                </a:solidFill>
                <a:sym typeface="Wingdings" panose="05000000000000000000"/>
              </a:rPr>
              <a:t></a:t>
            </a:r>
            <a:r>
              <a:rPr lang="en-US" dirty="0" smtClean="0">
                <a:solidFill>
                  <a:srgbClr val="000000"/>
                </a:solidFill>
                <a:sym typeface="Wingdings" panose="05000000000000000000"/>
              </a:rPr>
              <a:t>i5HTR:</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sym typeface="Wingdings" panose="05000000000000000000"/>
              </a:rPr>
              <a:t>i4PV </a:t>
            </a:r>
            <a:r>
              <a:rPr lang="en-US" dirty="0" smtClean="0">
                <a:solidFill>
                  <a:srgbClr val="000000"/>
                </a:solidFill>
                <a:sym typeface="Wingdings" panose="05000000000000000000"/>
              </a:rPr>
              <a:t>i5SST:</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a:p>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sym typeface="Wingdings" panose="05000000000000000000"/>
              </a:rPr>
              <a:t>i4PV </a:t>
            </a:r>
            <a:r>
              <a:rPr lang="en-US" dirty="0" smtClean="0">
                <a:solidFill>
                  <a:srgbClr val="000000"/>
                </a:solidFill>
                <a:sym typeface="Wingdings" panose="05000000000000000000"/>
              </a:rPr>
              <a:t>i5HTR:</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SST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i4SST i5PV:</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000000"/>
                </a:solidFill>
                <a:sym typeface="Wingdings" panose="05000000000000000000"/>
              </a:rPr>
              <a:t>Figure </a:t>
            </a:r>
            <a:r>
              <a:rPr lang="en-US" dirty="0">
                <a:solidFill>
                  <a:srgbClr val="000000"/>
                </a:solidFill>
                <a:sym typeface="Wingdings" panose="05000000000000000000"/>
              </a:rPr>
              <a:t>S14 from [Jiang </a:t>
            </a:r>
            <a:r>
              <a:rPr lang="en-US" i="1" dirty="0">
                <a:solidFill>
                  <a:srgbClr val="000000"/>
                </a:solidFill>
                <a:sym typeface="Wingdings" panose="05000000000000000000"/>
              </a:rPr>
              <a:t>et. al</a:t>
            </a:r>
            <a:r>
              <a:rPr lang="en-US" dirty="0">
                <a:solidFill>
                  <a:srgbClr val="000000"/>
                </a:solidFill>
                <a:sym typeface="Wingdings" panose="05000000000000000000"/>
              </a:rPr>
              <a:t>, </a:t>
            </a:r>
            <a:r>
              <a:rPr lang="en-US" dirty="0" smtClean="0">
                <a:solidFill>
                  <a:srgbClr val="000000"/>
                </a:solidFill>
                <a:sym typeface="Wingdings" panose="05000000000000000000"/>
              </a:rPr>
              <a:t>2015] showed no connections and so only used the table </a:t>
            </a:r>
            <a:endParaRPr lang="en-US" dirty="0">
              <a:solidFill>
                <a:srgbClr val="000000"/>
              </a:solidFill>
              <a:sym typeface="Wingdings" panose="05000000000000000000"/>
            </a:endParaRPr>
          </a:p>
          <a:p>
            <a:r>
              <a:rPr lang="en-US" dirty="0" smtClean="0">
                <a:solidFill>
                  <a:srgbClr val="000000"/>
                </a:solidFill>
                <a:sym typeface="Wingdings" panose="05000000000000000000"/>
              </a:rPr>
              <a:t>From Table 2 in [</a:t>
            </a:r>
            <a:r>
              <a:rPr lang="en-US" dirty="0" err="1" smtClean="0">
                <a:solidFill>
                  <a:srgbClr val="000000"/>
                </a:solidFill>
                <a:sym typeface="Wingdings" panose="05000000000000000000"/>
              </a:rPr>
              <a:t>Lefort</a:t>
            </a:r>
            <a:r>
              <a:rPr lang="en-US" dirty="0" smtClean="0">
                <a:solidFill>
                  <a:srgbClr val="000000"/>
                </a:solidFill>
                <a:sym typeface="Wingdings" panose="05000000000000000000"/>
              </a:rPr>
              <a:t> </a:t>
            </a:r>
            <a:r>
              <a:rPr lang="en-US" i="1" dirty="0" smtClean="0">
                <a:solidFill>
                  <a:srgbClr val="000000"/>
                </a:solidFill>
                <a:sym typeface="Wingdings" panose="05000000000000000000"/>
              </a:rPr>
              <a:t>et. al</a:t>
            </a:r>
            <a:r>
              <a:rPr lang="en-US" dirty="0" smtClean="0">
                <a:solidFill>
                  <a:srgbClr val="000000"/>
                </a:solidFill>
                <a:sym typeface="Wingdings" panose="05000000000000000000"/>
              </a:rPr>
              <a:t>, 2009] where L5A and L5B where summed together in mouse barrel column:</a:t>
            </a:r>
            <a:endParaRPr lang="en-US" dirty="0" smtClean="0">
              <a:solidFill>
                <a:srgbClr val="000000"/>
              </a:solidFill>
              <a:sym typeface="Wingdings" panose="05000000000000000000"/>
            </a:endParaRPr>
          </a:p>
          <a:p>
            <a:pPr lvl="1"/>
            <a:r>
              <a:rPr lang="en-US" dirty="0" smtClean="0">
                <a:solidFill>
                  <a:srgbClr val="000000"/>
                </a:solidFill>
                <a:sym typeface="Wingdings" panose="05000000000000000000"/>
              </a:rPr>
              <a:t>Total: (0.66x178 + 0.24x3 + 0.88x14 + 0.71x40) / </a:t>
            </a:r>
            <a:r>
              <a:rPr lang="en-US" dirty="0">
                <a:solidFill>
                  <a:srgbClr val="000000"/>
                </a:solidFill>
                <a:sym typeface="Wingdings" panose="05000000000000000000"/>
              </a:rPr>
              <a:t>(178 + 3 + 14 + 40) </a:t>
            </a:r>
            <a:r>
              <a:rPr lang="en-US" dirty="0" smtClean="0">
                <a:solidFill>
                  <a:srgbClr val="000000"/>
                </a:solidFill>
                <a:sym typeface="Wingdings" panose="05000000000000000000"/>
              </a:rPr>
              <a:t>= 0.68 mV (n = 235)</a:t>
            </a:r>
            <a:endParaRPr lang="en-US" dirty="0" smtClean="0">
              <a:solidFill>
                <a:srgbClr val="000000"/>
              </a:solidFill>
              <a:sym typeface="Wingdings" panose="05000000000000000000"/>
            </a:endParaRPr>
          </a:p>
          <a:p>
            <a:pPr lvl="1"/>
            <a:r>
              <a:rPr lang="en-US" dirty="0" smtClean="0">
                <a:solidFill>
                  <a:srgbClr val="000000"/>
                </a:solidFill>
                <a:sym typeface="Wingdings" panose="05000000000000000000"/>
              </a:rPr>
              <a:t>All report very high </a:t>
            </a:r>
            <a:r>
              <a:rPr lang="en-US" dirty="0" err="1" smtClean="0">
                <a:solidFill>
                  <a:srgbClr val="000000"/>
                </a:solidFill>
                <a:sym typeface="Wingdings" panose="05000000000000000000"/>
              </a:rPr>
              <a:t>skewness</a:t>
            </a:r>
            <a:endParaRPr lang="en-US" dirty="0" smtClean="0">
              <a:solidFill>
                <a:srgbClr val="000000"/>
              </a:solidFill>
              <a:sym typeface="Wingdings" panose="05000000000000000000"/>
            </a:endParaRPr>
          </a:p>
          <a:p>
            <a:r>
              <a:rPr lang="en-US" dirty="0" smtClean="0">
                <a:solidFill>
                  <a:srgbClr val="000000"/>
                </a:solidFill>
                <a:sym typeface="Wingdings" panose="05000000000000000000"/>
              </a:rPr>
              <a:t>Also in [Song </a:t>
            </a:r>
            <a:r>
              <a:rPr lang="en-US" i="1" dirty="0" smtClean="0">
                <a:solidFill>
                  <a:srgbClr val="000000"/>
                </a:solidFill>
                <a:sym typeface="Wingdings" panose="05000000000000000000"/>
              </a:rPr>
              <a:t>et. al</a:t>
            </a:r>
            <a:r>
              <a:rPr lang="en-US" dirty="0" smtClean="0">
                <a:solidFill>
                  <a:srgbClr val="000000"/>
                </a:solidFill>
                <a:sym typeface="Wingdings" panose="05000000000000000000"/>
              </a:rPr>
              <a:t>, 2005] in rat visual cortex: 0.77mV (n = 931)</a:t>
            </a:r>
            <a:endParaRPr lang="en-US" dirty="0" smtClean="0">
              <a:solidFill>
                <a:srgbClr val="000000"/>
              </a:solidFill>
              <a:sym typeface="Wingdings" panose="05000000000000000000"/>
            </a:endParaRPr>
          </a:p>
          <a:p>
            <a:pPr lvl="1"/>
            <a:r>
              <a:rPr lang="en-US" dirty="0" smtClean="0">
                <a:solidFill>
                  <a:srgbClr val="000000"/>
                </a:solidFill>
                <a:sym typeface="Wingdings" panose="05000000000000000000"/>
              </a:rPr>
              <a:t>Report very high </a:t>
            </a:r>
            <a:r>
              <a:rPr lang="en-US" dirty="0" err="1" smtClean="0">
                <a:solidFill>
                  <a:srgbClr val="000000"/>
                </a:solidFill>
                <a:sym typeface="Wingdings" panose="05000000000000000000"/>
              </a:rPr>
              <a:t>skewness</a:t>
            </a:r>
            <a:r>
              <a:rPr lang="en-US" dirty="0">
                <a:solidFill>
                  <a:srgbClr val="000000"/>
                </a:solidFill>
                <a:sym typeface="Wingdings" panose="05000000000000000000"/>
              </a:rPr>
              <a:t> </a:t>
            </a:r>
            <a:r>
              <a:rPr lang="en-US" dirty="0" smtClean="0">
                <a:solidFill>
                  <a:srgbClr val="000000"/>
                </a:solidFill>
                <a:sym typeface="Wingdings" panose="05000000000000000000"/>
              </a:rPr>
              <a:t>like other studies (log-normal)</a:t>
            </a:r>
            <a:endParaRPr lang="en-US" dirty="0" smtClean="0">
              <a:solidFill>
                <a:srgbClr val="000000"/>
              </a:solidFill>
              <a:sym typeface="Wingdings" panose="05000000000000000000"/>
            </a:endParaRPr>
          </a:p>
          <a:p>
            <a:r>
              <a:rPr lang="en-US" dirty="0" smtClean="0">
                <a:solidFill>
                  <a:srgbClr val="000000"/>
                </a:solidFill>
                <a:sym typeface="Wingdings" panose="05000000000000000000"/>
              </a:rPr>
              <a:t>Combined these values = (0.68x235 + 0.77 x 931) / (235 + 931) =  0.75mV</a:t>
            </a:r>
            <a:endParaRPr lang="en-US" dirty="0">
              <a:solidFill>
                <a:srgbClr val="000000"/>
              </a:solidFill>
              <a:sym typeface="Wingdings" panose="05000000000000000000"/>
            </a:endParaRPr>
          </a:p>
          <a:p>
            <a:endParaRPr lang="en-US" dirty="0">
              <a:solidFill>
                <a:srgbClr val="000000"/>
              </a:solidFill>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SST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i4SST i5HTR:</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HTR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a:t>
            </a:r>
            <a:r>
              <a:rPr lang="en-US" dirty="0" smtClean="0"/>
              <a:t>HTR </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i4</a:t>
            </a:r>
            <a:r>
              <a:rPr lang="en-US" dirty="0" smtClean="0">
                <a:solidFill>
                  <a:srgbClr val="000000"/>
                </a:solidFill>
              </a:rPr>
              <a:t>HTR </a:t>
            </a:r>
            <a:r>
              <a:rPr lang="en-US" dirty="0" smtClean="0">
                <a:solidFill>
                  <a:srgbClr val="000000"/>
                </a:solidFill>
                <a:sym typeface="Wingdings" panose="05000000000000000000"/>
              </a:rPr>
              <a:t>i5SST:</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i4</a:t>
            </a:r>
            <a:r>
              <a:rPr lang="en-US" dirty="0" smtClean="0">
                <a:solidFill>
                  <a:srgbClr val="000000"/>
                </a:solidFill>
              </a:rPr>
              <a:t>HTR </a:t>
            </a:r>
            <a:r>
              <a:rPr lang="en-US" dirty="0" smtClean="0">
                <a:solidFill>
                  <a:srgbClr val="000000"/>
                </a:solidFill>
                <a:sym typeface="Wingdings" panose="05000000000000000000"/>
              </a:rPr>
              <a:t>i5HTR:</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i4PV: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a:rPr>
              <a:t>Measurements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Table S4, will use L5BC as the value for i5PV</a:t>
            </a:r>
            <a:endParaRPr lang="en-US" dirty="0" smtClean="0">
              <a:sym typeface="Wingdings" panose="05000000000000000000"/>
            </a:endParaRPr>
          </a:p>
          <a:p>
            <a:r>
              <a:rPr lang="en-US" dirty="0" smtClean="0">
                <a:sym typeface="Wingdings" panose="05000000000000000000"/>
              </a:rPr>
              <a:t>Thus from table S6:</a:t>
            </a:r>
            <a:endParaRPr lang="en-US" dirty="0" smtClean="0">
              <a:sym typeface="Wingdings" panose="05000000000000000000"/>
            </a:endParaRPr>
          </a:p>
          <a:p>
            <a:pPr lvl="1"/>
            <a:r>
              <a:rPr lang="en-US" dirty="0" smtClean="0">
                <a:sym typeface="Wingdings" panose="05000000000000000000"/>
              </a:rPr>
              <a:t>1.20 +/- 0.12 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E5  i4</a:t>
            </a:r>
            <a:r>
              <a:rPr lang="en-US" dirty="0" smtClean="0"/>
              <a:t>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E4:</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i4PV:</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a:t>
            </a:r>
            <a:r>
              <a:rPr lang="en-US" dirty="0" smtClean="0">
                <a:sym typeface="Wingdings" panose="05000000000000000000"/>
              </a:rPr>
              <a:t>L4L4 </a:t>
            </a:r>
            <a:r>
              <a:rPr lang="en-US" dirty="0">
                <a:sym typeface="Wingdings" panose="05000000000000000000"/>
              </a:rPr>
              <a:t>and </a:t>
            </a:r>
            <a:r>
              <a:rPr lang="en-US" dirty="0" smtClean="0">
                <a:sym typeface="Wingdings" panose="05000000000000000000"/>
              </a:rPr>
              <a:t>L5L5 </a:t>
            </a:r>
            <a:r>
              <a:rPr lang="en-US" dirty="0">
                <a:sym typeface="Wingdings" panose="05000000000000000000"/>
              </a:rPr>
              <a:t>counterpart</a:t>
            </a:r>
            <a:endParaRPr lang="en-US"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i5PV </a:t>
            </a:r>
            <a:r>
              <a:rPr lang="en-US" dirty="0">
                <a:solidFill>
                  <a:srgbClr val="000000"/>
                </a:solidFill>
                <a:sym typeface="Wingdings" panose="05000000000000000000"/>
              </a:rPr>
              <a:t></a:t>
            </a:r>
            <a:r>
              <a:rPr lang="en-US" dirty="0" smtClean="0">
                <a:solidFill>
                  <a:srgbClr val="000000"/>
                </a:solidFill>
                <a:sym typeface="Wingdings" panose="05000000000000000000"/>
              </a:rPr>
              <a:t>i4HTR:</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E4:</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i5SST </a:t>
            </a:r>
            <a:r>
              <a:rPr lang="en-US" dirty="0">
                <a:solidFill>
                  <a:srgbClr val="000000"/>
                </a:solidFill>
                <a:sym typeface="Wingdings" panose="05000000000000000000"/>
              </a:rPr>
              <a:t></a:t>
            </a:r>
            <a:r>
              <a:rPr lang="en-US" dirty="0" smtClean="0">
                <a:solidFill>
                  <a:srgbClr val="000000"/>
                </a:solidFill>
                <a:sym typeface="Wingdings" panose="05000000000000000000"/>
              </a:rPr>
              <a:t>i4PV:</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i5SST </a:t>
            </a:r>
            <a:r>
              <a:rPr lang="en-US" dirty="0">
                <a:solidFill>
                  <a:srgbClr val="000000"/>
                </a:solidFill>
                <a:sym typeface="Wingdings" panose="05000000000000000000"/>
              </a:rPr>
              <a:t></a:t>
            </a:r>
            <a:r>
              <a:rPr lang="en-US" dirty="0" smtClean="0">
                <a:solidFill>
                  <a:srgbClr val="000000"/>
                </a:solidFill>
                <a:sym typeface="Wingdings" panose="05000000000000000000"/>
              </a:rPr>
              <a:t>i4HTR:</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i5HTR E4:</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a:t>
            </a:r>
            <a:r>
              <a:rPr lang="en-US" dirty="0" smtClean="0">
                <a:sym typeface="Wingdings" panose="05000000000000000000"/>
              </a:rPr>
              <a:t>L5MC </a:t>
            </a:r>
            <a:r>
              <a:rPr lang="en-US" dirty="0">
                <a:sym typeface="Wingdings" panose="05000000000000000000"/>
              </a:rPr>
              <a:t>as the value for </a:t>
            </a:r>
            <a:r>
              <a:rPr lang="en-US" dirty="0" smtClean="0">
                <a:sym typeface="Wingdings" panose="05000000000000000000"/>
              </a:rPr>
              <a:t>i5SST</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a:sym typeface="Wingdings" panose="05000000000000000000"/>
              </a:rPr>
              <a:t>0</a:t>
            </a:r>
            <a:r>
              <a:rPr lang="en-US" dirty="0" smtClean="0">
                <a:sym typeface="Wingdings" panose="05000000000000000000"/>
              </a:rPr>
              <a:t>.52 </a:t>
            </a:r>
            <a:r>
              <a:rPr lang="en-US" dirty="0">
                <a:sym typeface="Wingdings" panose="05000000000000000000"/>
              </a:rPr>
              <a:t>+/- </a:t>
            </a:r>
            <a:r>
              <a:rPr lang="en-US" dirty="0" smtClean="0">
                <a:sym typeface="Wingdings" panose="05000000000000000000"/>
              </a:rPr>
              <a:t>0.09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i5HTR </a:t>
            </a:r>
            <a:r>
              <a:rPr lang="en-US" dirty="0">
                <a:solidFill>
                  <a:srgbClr val="000000"/>
                </a:solidFill>
                <a:sym typeface="Wingdings" panose="05000000000000000000"/>
              </a:rPr>
              <a:t></a:t>
            </a:r>
            <a:r>
              <a:rPr lang="en-US" dirty="0" smtClean="0">
                <a:solidFill>
                  <a:srgbClr val="000000"/>
                </a:solidFill>
                <a:sym typeface="Wingdings" panose="05000000000000000000"/>
              </a:rPr>
              <a:t>i4PV:</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i5HTR </a:t>
            </a:r>
            <a:r>
              <a:rPr lang="en-US" dirty="0">
                <a:solidFill>
                  <a:srgbClr val="000000"/>
                </a:solidFill>
                <a:sym typeface="Wingdings" panose="05000000000000000000"/>
              </a:rPr>
              <a:t></a:t>
            </a:r>
            <a:r>
              <a:rPr lang="en-US" dirty="0" smtClean="0">
                <a:solidFill>
                  <a:srgbClr val="000000"/>
                </a:solidFill>
                <a:sym typeface="Wingdings" panose="05000000000000000000"/>
              </a:rPr>
              <a:t>i4SST:</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sym typeface="Wingdings" panose="05000000000000000000"/>
              </a:rPr>
              <a:t>i5HTR </a:t>
            </a:r>
            <a:r>
              <a:rPr lang="en-US" dirty="0">
                <a:solidFill>
                  <a:srgbClr val="000000"/>
                </a:solidFill>
                <a:sym typeface="Wingdings" panose="05000000000000000000"/>
              </a:rPr>
              <a:t></a:t>
            </a:r>
            <a:r>
              <a:rPr lang="en-US" dirty="0" smtClean="0">
                <a:solidFill>
                  <a:srgbClr val="000000"/>
                </a:solidFill>
                <a:sym typeface="Wingdings" panose="05000000000000000000"/>
              </a:rPr>
              <a:t>i4HTR:</a:t>
            </a:r>
            <a:endParaRPr lang="en-US" dirty="0">
              <a:solidFill>
                <a:srgbClr val="000000"/>
              </a:solidFill>
            </a:endParaRPr>
          </a:p>
        </p:txBody>
      </p:sp>
      <p:sp>
        <p:nvSpPr>
          <p:cNvPr id="3" name="Content Placeholder 2"/>
          <p:cNvSpPr>
            <a:spLocks noGrp="1"/>
          </p:cNvSpPr>
          <p:nvPr>
            <p:ph idx="1"/>
          </p:nvPr>
        </p:nvSpPr>
        <p:spPr/>
        <p:txBody>
          <a:bodyPr/>
          <a:lstStyle/>
          <a:p>
            <a:r>
              <a:rPr lang="en-US" dirty="0">
                <a:sym typeface="Wingdings" panose="05000000000000000000"/>
              </a:rPr>
              <a:t>Average of L4L4 and L5L5 counterpart</a:t>
            </a:r>
            <a:endParaRPr lang="en-US"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i1HTR </a:t>
            </a:r>
            <a:r>
              <a:rPr lang="fr-FR" dirty="0">
                <a:sym typeface="Wingdings" panose="05000000000000000000"/>
              </a:rPr>
              <a:t> </a:t>
            </a:r>
            <a:r>
              <a:rPr lang="fr-FR" dirty="0" smtClean="0"/>
              <a:t>i1HTR: </a:t>
            </a:r>
            <a:endParaRPr lang="en-US" dirty="0"/>
          </a:p>
        </p:txBody>
      </p:sp>
      <p:sp>
        <p:nvSpPr>
          <p:cNvPr id="3" name="Content Placeholder 2"/>
          <p:cNvSpPr>
            <a:spLocks noGrp="1"/>
          </p:cNvSpPr>
          <p:nvPr>
            <p:ph idx="1"/>
          </p:nvPr>
        </p:nvSpPr>
        <p:spPr/>
        <p:txBody>
          <a:bodyPr/>
          <a:lstStyle/>
          <a:p>
            <a:r>
              <a:rPr lang="en-US" dirty="0">
                <a:sym typeface="Wingdings" panose="05000000000000000000"/>
              </a:rPr>
              <a:t>Table </a:t>
            </a:r>
            <a:r>
              <a:rPr lang="en-US" dirty="0" smtClean="0">
                <a:sym typeface="Wingdings" panose="05000000000000000000"/>
              </a:rPr>
              <a:t>S6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1.73mV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i1NGC </a:t>
            </a:r>
            <a:r>
              <a:rPr lang="fr-FR" dirty="0">
                <a:sym typeface="Wingdings" panose="05000000000000000000"/>
              </a:rPr>
              <a:t> </a:t>
            </a:r>
            <a:r>
              <a:rPr lang="fr-FR" dirty="0" smtClean="0"/>
              <a:t>i1SBC:</a:t>
            </a:r>
            <a:endParaRPr lang="en-US" dirty="0"/>
          </a:p>
        </p:txBody>
      </p:sp>
      <p:sp>
        <p:nvSpPr>
          <p:cNvPr id="3" name="Content Placeholder 2"/>
          <p:cNvSpPr>
            <a:spLocks noGrp="1"/>
          </p:cNvSpPr>
          <p:nvPr>
            <p:ph idx="1"/>
          </p:nvPr>
        </p:nvSpPr>
        <p:spPr/>
        <p:txBody>
          <a:bodyPr/>
          <a:lstStyle/>
          <a:p>
            <a:r>
              <a:rPr lang="en-US" dirty="0">
                <a:sym typeface="Wingdings" panose="05000000000000000000"/>
              </a:rPr>
              <a:t>Table </a:t>
            </a:r>
            <a:r>
              <a:rPr lang="en-US" dirty="0" smtClean="0">
                <a:sym typeface="Wingdings" panose="05000000000000000000"/>
              </a:rPr>
              <a:t>S6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1.80mV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i1SBC</a:t>
            </a:r>
            <a:r>
              <a:rPr lang="fr-FR" dirty="0" smtClean="0">
                <a:sym typeface="Wingdings" panose="05000000000000000000"/>
              </a:rPr>
              <a:t> </a:t>
            </a:r>
            <a:r>
              <a:rPr lang="fr-FR" dirty="0" smtClean="0"/>
              <a:t>i1NGC: </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i1SBC</a:t>
            </a:r>
            <a:r>
              <a:rPr lang="fr-FR" dirty="0" smtClean="0">
                <a:sym typeface="Wingdings" panose="05000000000000000000"/>
              </a:rPr>
              <a:t> </a:t>
            </a:r>
            <a:r>
              <a:rPr lang="fr-FR" dirty="0" smtClean="0"/>
              <a:t>i1SBC:</a:t>
            </a:r>
            <a:endParaRPr lang="en-US" dirty="0"/>
          </a:p>
        </p:txBody>
      </p:sp>
      <p:sp>
        <p:nvSpPr>
          <p:cNvPr id="3" name="Content Placeholder 2"/>
          <p:cNvSpPr>
            <a:spLocks noGrp="1"/>
          </p:cNvSpPr>
          <p:nvPr>
            <p:ph idx="1"/>
          </p:nvPr>
        </p:nvSpPr>
        <p:spPr/>
        <p:txBody>
          <a:bodyPr/>
          <a:lstStyle/>
          <a:p>
            <a:r>
              <a:rPr lang="en-US" dirty="0">
                <a:sym typeface="Wingdings" panose="05000000000000000000"/>
              </a:rPr>
              <a:t>Table </a:t>
            </a:r>
            <a:r>
              <a:rPr lang="en-US" dirty="0" smtClean="0">
                <a:sym typeface="Wingdings" panose="05000000000000000000"/>
              </a:rPr>
              <a:t>S6 from </a:t>
            </a:r>
            <a:r>
              <a:rPr lang="en-US" dirty="0">
                <a:sym typeface="Wingdings" panose="05000000000000000000"/>
              </a:rPr>
              <a:t>[Jiang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0.47mV</a:t>
            </a:r>
            <a:endParaRPr lang="en-US"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i5HTR: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Wingdings" panose="05000000000000000000"/>
              </a:rPr>
              <a:t>[</a:t>
            </a:r>
            <a:r>
              <a:rPr lang="en-US" dirty="0" err="1"/>
              <a:t>Pfeffer</a:t>
            </a:r>
            <a:r>
              <a:rPr lang="en-US" dirty="0"/>
              <a:t> </a:t>
            </a:r>
            <a:r>
              <a:rPr lang="en-US" i="1" dirty="0"/>
              <a:t>et. al</a:t>
            </a:r>
            <a:r>
              <a:rPr lang="en-US" dirty="0"/>
              <a:t>, 2013]</a:t>
            </a:r>
            <a:r>
              <a:rPr lang="en-US" dirty="0">
                <a:sym typeface="Wingdings" panose="05000000000000000000"/>
              </a:rPr>
              <a:t> </a:t>
            </a:r>
            <a:r>
              <a:rPr lang="en-US" dirty="0" smtClean="0">
                <a:sym typeface="Wingdings" panose="05000000000000000000"/>
              </a:rPr>
              <a:t> showed high similarity in L2/3 and L5 inhibitory connectivity. Moreover, the calculation of i5HTR  i5SST gave a very similar results to the layer 2/3 counterpart for a PSP. Though </a:t>
            </a:r>
            <a:r>
              <a:rPr lang="en-US" dirty="0">
                <a:sym typeface="Wingdings" panose="05000000000000000000"/>
              </a:rPr>
              <a:t>[</a:t>
            </a:r>
            <a:r>
              <a:rPr lang="en-US" dirty="0" err="1"/>
              <a:t>Pfeffer</a:t>
            </a:r>
            <a:r>
              <a:rPr lang="en-US" dirty="0"/>
              <a:t> </a:t>
            </a:r>
            <a:r>
              <a:rPr lang="en-US" i="1" dirty="0"/>
              <a:t>et. al</a:t>
            </a:r>
            <a:r>
              <a:rPr lang="en-US" dirty="0"/>
              <a:t>, 2013]</a:t>
            </a:r>
            <a:r>
              <a:rPr lang="en-US" dirty="0">
                <a:sym typeface="Wingdings" panose="05000000000000000000"/>
              </a:rPr>
              <a:t> </a:t>
            </a:r>
            <a:r>
              <a:rPr lang="en-US" dirty="0" smtClean="0">
                <a:sym typeface="Wingdings" panose="05000000000000000000"/>
              </a:rPr>
              <a:t>showed that a difference in strength of </a:t>
            </a:r>
            <a:r>
              <a:rPr lang="en-US" dirty="0" err="1" smtClean="0">
                <a:sym typeface="Wingdings" panose="05000000000000000000"/>
              </a:rPr>
              <a:t>VipSST</a:t>
            </a:r>
            <a:r>
              <a:rPr lang="en-US" dirty="0" smtClean="0">
                <a:sym typeface="Wingdings" panose="05000000000000000000"/>
              </a:rPr>
              <a:t> is found between layers 2/3 and layers 5, they speculated it may be due to difference in concentration of </a:t>
            </a:r>
            <a:r>
              <a:rPr lang="en-US" dirty="0" err="1" smtClean="0">
                <a:sym typeface="Wingdings" panose="05000000000000000000"/>
              </a:rPr>
              <a:t>Vip</a:t>
            </a:r>
            <a:r>
              <a:rPr lang="en-US" dirty="0" smtClean="0">
                <a:sym typeface="Wingdings" panose="05000000000000000000"/>
              </a:rPr>
              <a:t> neurons (more concentrated superficially). Thus, for now, decided to give this PSP value the same as its layer 2/3 counterpart.</a:t>
            </a:r>
            <a:endParaRPr lang="en-US" dirty="0" smtClean="0">
              <a:sym typeface="Wingdings" panose="05000000000000000000"/>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i1HTR</a:t>
            </a:r>
            <a:r>
              <a:rPr lang="en-US" dirty="0" smtClean="0">
                <a:sym typeface="Wingdings" panose="05000000000000000000"/>
              </a:rPr>
              <a:t></a:t>
            </a:r>
            <a:r>
              <a:rPr lang="en-US" dirty="0">
                <a:sym typeface="Wingdings" panose="05000000000000000000"/>
              </a:rPr>
              <a:t>E2/3</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r>
              <a:rPr lang="en-US" dirty="0" smtClean="0">
                <a:sym typeface="Wingdings" panose="05000000000000000000"/>
              </a:rPr>
              <a:t>Table S6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0.53mV</a:t>
            </a:r>
            <a:endParaRPr lang="en-US" dirty="0">
              <a:sym typeface="Wingdings" panose="05000000000000000000"/>
            </a:endParaRPr>
          </a:p>
          <a:p>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i1HTR</a:t>
            </a:r>
            <a:r>
              <a:rPr lang="en-US" dirty="0" smtClean="0">
                <a:sym typeface="Wingdings" panose="05000000000000000000"/>
              </a:rPr>
              <a:t></a:t>
            </a:r>
            <a:r>
              <a:rPr lang="en-US" dirty="0">
                <a:sym typeface="Wingdings" panose="05000000000000000000"/>
              </a:rPr>
              <a:t>i2/3PV</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
        <p:nvSpPr>
          <p:cNvPr id="4" name="Content Placeholder 2"/>
          <p:cNvSpPr txBox="1"/>
          <p:nvPr/>
        </p:nvSpPr>
        <p:spPr>
          <a:xfrm>
            <a:off x="6096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dirty="0">
                <a:sym typeface="Wingdings" panose="05000000000000000000"/>
              </a:rPr>
              <a:t>Table </a:t>
            </a:r>
            <a:r>
              <a:rPr lang="en-US" dirty="0" smtClean="0">
                <a:sym typeface="Wingdings" panose="05000000000000000000"/>
              </a:rPr>
              <a:t>S6 and Table S4 from [Jiang </a:t>
            </a:r>
            <a:r>
              <a:rPr lang="en-US" i="1" dirty="0" smtClean="0">
                <a:sym typeface="Wingdings" panose="05000000000000000000"/>
              </a:rPr>
              <a:t>et. al</a:t>
            </a:r>
            <a:r>
              <a:rPr lang="en-US" dirty="0" smtClean="0">
                <a:sym typeface="Wingdings" panose="05000000000000000000"/>
              </a:rPr>
              <a:t>, 2015], we see PV neurons are mainly L2/3BC with a little bit of </a:t>
            </a:r>
            <a:r>
              <a:rPr lang="en-US" dirty="0" err="1" smtClean="0">
                <a:sym typeface="Wingdings" panose="05000000000000000000"/>
              </a:rPr>
              <a:t>ChC</a:t>
            </a:r>
            <a:r>
              <a:rPr lang="en-US" dirty="0" smtClean="0">
                <a:sym typeface="Wingdings" panose="05000000000000000000"/>
              </a:rPr>
              <a:t>. Since only L2/3BC make connections: 0.48mV</a:t>
            </a:r>
            <a:endParaRPr lang="en-US" dirty="0" smtClean="0">
              <a:sym typeface="Wingdings" panose="05000000000000000000"/>
            </a:endParaRP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i1HTR</a:t>
            </a:r>
            <a:r>
              <a:rPr lang="en-US" dirty="0" smtClean="0">
                <a:sym typeface="Wingdings" panose="05000000000000000000"/>
              </a:rPr>
              <a:t></a:t>
            </a:r>
            <a:r>
              <a:rPr lang="en-US" dirty="0">
                <a:sym typeface="Wingdings" panose="05000000000000000000"/>
              </a:rPr>
              <a:t>i2/3SST</a:t>
            </a:r>
            <a:r>
              <a:rPr lang="en-US" dirty="0" smtClean="0">
                <a:sym typeface="Wingdings" panose="05000000000000000000"/>
              </a:rPr>
              <a:t>:</a:t>
            </a:r>
            <a:endParaRPr lang="en-US" dirty="0"/>
          </a:p>
        </p:txBody>
      </p:sp>
      <p:sp>
        <p:nvSpPr>
          <p:cNvPr id="4" name="Content Placeholder 2"/>
          <p:cNvSpPr>
            <a:spLocks noGrp="1"/>
          </p:cNvSpPr>
          <p:nvPr>
            <p:ph idx="1"/>
          </p:nvPr>
        </p:nvSpPr>
        <p:spPr/>
        <p:txBody>
          <a:bodyPr/>
          <a:lstStyle/>
          <a:p>
            <a:r>
              <a:rPr lang="en-US" dirty="0">
                <a:sym typeface="Wingdings" panose="05000000000000000000"/>
              </a:rPr>
              <a:t>Table </a:t>
            </a:r>
            <a:r>
              <a:rPr lang="en-US" dirty="0" smtClean="0">
                <a:sym typeface="Wingdings" panose="05000000000000000000"/>
              </a:rPr>
              <a:t>S6 and </a:t>
            </a:r>
            <a:r>
              <a:rPr lang="en-US" dirty="0">
                <a:sym typeface="Wingdings" panose="05000000000000000000"/>
              </a:rPr>
              <a:t>Table S4 from [Jiang </a:t>
            </a:r>
            <a:r>
              <a:rPr lang="en-US" i="1" dirty="0">
                <a:sym typeface="Wingdings" panose="05000000000000000000"/>
              </a:rPr>
              <a:t>et. al</a:t>
            </a:r>
            <a:r>
              <a:rPr lang="en-US" dirty="0">
                <a:sym typeface="Wingdings" panose="05000000000000000000"/>
              </a:rPr>
              <a:t>, 2015]</a:t>
            </a:r>
            <a:r>
              <a:rPr lang="en-US" dirty="0" smtClean="0">
                <a:sym typeface="Wingdings" panose="05000000000000000000"/>
              </a:rPr>
              <a:t>, we see SOM is mainly L2/3MC with some BTC and L2/3BC. Since the MC are zero, will take ratio of other two</a:t>
            </a:r>
            <a:endParaRPr lang="en-US" dirty="0" smtClean="0">
              <a:sym typeface="Wingdings" panose="05000000000000000000"/>
            </a:endParaRPr>
          </a:p>
          <a:p>
            <a:pPr lvl="1"/>
            <a:r>
              <a:rPr lang="en-US" dirty="0" smtClean="0">
                <a:sym typeface="Wingdings" panose="05000000000000000000"/>
              </a:rPr>
              <a:t>(0.1 * (0.78) + 0.24 * (0.48)) / (0.1+0.24) = 0.57 mV</a:t>
            </a:r>
            <a:endParaRPr lang="en-US"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i1HTR</a:t>
            </a:r>
            <a:r>
              <a:rPr lang="en-US" dirty="0" smtClean="0">
                <a:sym typeface="Wingdings" panose="05000000000000000000"/>
              </a:rPr>
              <a:t></a:t>
            </a:r>
            <a:r>
              <a:rPr lang="en-US" dirty="0">
                <a:sym typeface="Wingdings" panose="05000000000000000000"/>
              </a:rPr>
              <a:t>i2/3HTR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sym typeface="Wingdings" panose="05000000000000000000"/>
              </a:rPr>
              <a:t>Table </a:t>
            </a:r>
            <a:r>
              <a:rPr lang="en-US" dirty="0" smtClean="0">
                <a:sym typeface="Wingdings" panose="05000000000000000000"/>
              </a:rPr>
              <a:t>S6 and </a:t>
            </a:r>
            <a:r>
              <a:rPr lang="en-US" dirty="0">
                <a:sym typeface="Wingdings" panose="05000000000000000000"/>
              </a:rPr>
              <a:t>Table S4 from [Jiang </a:t>
            </a:r>
            <a:r>
              <a:rPr lang="en-US" i="1" dirty="0">
                <a:sym typeface="Wingdings" panose="05000000000000000000"/>
              </a:rPr>
              <a:t>et. al</a:t>
            </a:r>
            <a:r>
              <a:rPr lang="en-US" dirty="0">
                <a:sym typeface="Wingdings" panose="05000000000000000000"/>
              </a:rPr>
              <a:t>, 2015], we see VIP is composed of BTC and BPC and hence:</a:t>
            </a:r>
            <a:endParaRPr lang="en-US" dirty="0">
              <a:sym typeface="Wingdings" panose="05000000000000000000"/>
            </a:endParaRPr>
          </a:p>
          <a:p>
            <a:pPr lvl="1"/>
            <a:r>
              <a:rPr lang="en-US" dirty="0">
                <a:sym typeface="Wingdings" panose="05000000000000000000"/>
              </a:rPr>
              <a:t>0.55 * </a:t>
            </a:r>
            <a:r>
              <a:rPr lang="en-US" dirty="0" smtClean="0">
                <a:sym typeface="Wingdings" panose="05000000000000000000"/>
              </a:rPr>
              <a:t>(0.78) </a:t>
            </a:r>
            <a:r>
              <a:rPr lang="en-US" dirty="0">
                <a:sym typeface="Wingdings" panose="05000000000000000000"/>
              </a:rPr>
              <a:t>+ 0.45 * </a:t>
            </a:r>
            <a:r>
              <a:rPr lang="en-US" dirty="0" smtClean="0">
                <a:sym typeface="Wingdings" panose="05000000000000000000"/>
              </a:rPr>
              <a:t>(0.78) </a:t>
            </a:r>
            <a:r>
              <a:rPr lang="en-US" dirty="0">
                <a:sym typeface="Wingdings" panose="05000000000000000000"/>
              </a:rPr>
              <a:t>= </a:t>
            </a:r>
            <a:r>
              <a:rPr lang="en-US" dirty="0" smtClean="0">
                <a:sym typeface="Wingdings" panose="05000000000000000000"/>
              </a:rPr>
              <a:t>0.78mV</a:t>
            </a:r>
            <a:endParaRPr lang="en-US" dirty="0">
              <a:sym typeface="Wingdings" panose="05000000000000000000"/>
            </a:endParaRPr>
          </a:p>
          <a:p>
            <a:endParaRPr lang="en-US" dirty="0"/>
          </a:p>
          <a:p>
            <a:endParaRPr lang="en-US"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i1SBC </a:t>
            </a:r>
            <a:r>
              <a:rPr lang="en-US" dirty="0" smtClean="0"/>
              <a:t> </a:t>
            </a:r>
            <a:r>
              <a:rPr lang="en-US" dirty="0">
                <a:sym typeface="Wingdings" panose="05000000000000000000"/>
              </a:rPr>
              <a:t>E2/3</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r>
              <a:rPr lang="en-US" dirty="0"/>
              <a:t>Since the probability of connection was set to zero, then the connection strength is also zero</a:t>
            </a:r>
            <a:endParaRPr lang="en-US" dirty="0"/>
          </a:p>
          <a:p>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i1SBC </a:t>
            </a:r>
            <a:r>
              <a:rPr lang="en-US" dirty="0" smtClean="0">
                <a:sym typeface="Wingdings" panose="05000000000000000000"/>
              </a:rPr>
              <a:t></a:t>
            </a:r>
            <a:r>
              <a:rPr lang="en-US" dirty="0">
                <a:sym typeface="Wingdings" panose="05000000000000000000"/>
              </a:rPr>
              <a:t>i2/3PV</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
        <p:nvSpPr>
          <p:cNvPr id="4" name="Content Placeholder 2"/>
          <p:cNvSpPr txBox="1"/>
          <p:nvPr/>
        </p:nvSpPr>
        <p:spPr>
          <a:xfrm>
            <a:off x="6096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dirty="0"/>
              <a:t>Since the probability of connection was set to zero, then the connection strength is also </a:t>
            </a:r>
            <a:r>
              <a:rPr lang="en-US" dirty="0" smtClean="0"/>
              <a:t>zero</a:t>
            </a:r>
            <a:endParaRPr lang="en-US"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i1SBC </a:t>
            </a:r>
            <a:r>
              <a:rPr lang="en-US" dirty="0" smtClean="0">
                <a:sym typeface="Wingdings" panose="05000000000000000000"/>
              </a:rPr>
              <a:t></a:t>
            </a:r>
            <a:r>
              <a:rPr lang="en-US" dirty="0">
                <a:sym typeface="Wingdings" panose="05000000000000000000"/>
              </a:rPr>
              <a:t>i2/3SST</a:t>
            </a:r>
            <a:r>
              <a:rPr lang="en-US" dirty="0" smtClean="0">
                <a:sym typeface="Wingdings" panose="05000000000000000000"/>
              </a:rPr>
              <a:t>:</a:t>
            </a:r>
            <a:endParaRPr lang="en-US" dirty="0"/>
          </a:p>
        </p:txBody>
      </p:sp>
      <p:sp>
        <p:nvSpPr>
          <p:cNvPr id="5" name="Content Placeholder 2"/>
          <p:cNvSpPr>
            <a:spLocks noGrp="1"/>
          </p:cNvSpPr>
          <p:nvPr>
            <p:ph idx="1"/>
          </p:nvPr>
        </p:nvSpPr>
        <p:spPr/>
        <p:txBody>
          <a:bodyPr/>
          <a:lstStyle/>
          <a:p>
            <a:r>
              <a:rPr lang="en-US" dirty="0">
                <a:sym typeface="Wingdings" panose="05000000000000000000"/>
              </a:rPr>
              <a:t>Table </a:t>
            </a:r>
            <a:r>
              <a:rPr lang="en-US" dirty="0" smtClean="0">
                <a:sym typeface="Wingdings" panose="05000000000000000000"/>
              </a:rPr>
              <a:t>S6 and </a:t>
            </a:r>
            <a:r>
              <a:rPr lang="en-US" dirty="0">
                <a:sym typeface="Wingdings" panose="05000000000000000000"/>
              </a:rPr>
              <a:t>Table S4 from [Jiang </a:t>
            </a:r>
            <a:r>
              <a:rPr lang="en-US" i="1" dirty="0">
                <a:sym typeface="Wingdings" panose="05000000000000000000"/>
              </a:rPr>
              <a:t>et. al</a:t>
            </a:r>
            <a:r>
              <a:rPr lang="en-US" dirty="0">
                <a:sym typeface="Wingdings" panose="05000000000000000000"/>
              </a:rPr>
              <a:t>, 2015]</a:t>
            </a:r>
            <a:r>
              <a:rPr lang="en-US" dirty="0" smtClean="0">
                <a:sym typeface="Wingdings" panose="05000000000000000000"/>
              </a:rPr>
              <a:t>, we see SOM is mainly L2/3MC with some BTC and L2/3BC. Since only BTC made connections: 0.47mV</a:t>
            </a:r>
            <a:endParaRPr lang="en-US"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i1SBC </a:t>
            </a:r>
            <a:r>
              <a:rPr lang="en-US" dirty="0" smtClean="0">
                <a:sym typeface="Wingdings" panose="05000000000000000000"/>
              </a:rPr>
              <a:t></a:t>
            </a:r>
            <a:r>
              <a:rPr lang="en-US" dirty="0">
                <a:sym typeface="Wingdings" panose="05000000000000000000"/>
              </a:rPr>
              <a:t>i2/3HTR</a:t>
            </a:r>
            <a:r>
              <a:rPr lang="en-US" dirty="0" smtClean="0">
                <a:sym typeface="Wingdings" panose="05000000000000000000"/>
              </a:rPr>
              <a:t>:</a:t>
            </a:r>
            <a:endParaRPr lang="en-US" dirty="0"/>
          </a:p>
        </p:txBody>
      </p:sp>
      <p:sp>
        <p:nvSpPr>
          <p:cNvPr id="4" name="Content Placeholder 2"/>
          <p:cNvSpPr>
            <a:spLocks noGrp="1"/>
          </p:cNvSpPr>
          <p:nvPr>
            <p:ph idx="1"/>
          </p:nvPr>
        </p:nvSpPr>
        <p:spPr/>
        <p:txBody>
          <a:bodyPr/>
          <a:lstStyle/>
          <a:p>
            <a:r>
              <a:rPr lang="en-US" dirty="0" smtClean="0">
                <a:sym typeface="Wingdings" panose="05000000000000000000"/>
              </a:rPr>
              <a:t>Table S6 and </a:t>
            </a:r>
            <a:r>
              <a:rPr lang="en-US" dirty="0">
                <a:sym typeface="Wingdings" panose="05000000000000000000"/>
              </a:rPr>
              <a:t>Table S4 from [Jiang </a:t>
            </a:r>
            <a:r>
              <a:rPr lang="en-US" i="1" dirty="0">
                <a:sym typeface="Wingdings" panose="05000000000000000000"/>
              </a:rPr>
              <a:t>et. al</a:t>
            </a:r>
            <a:r>
              <a:rPr lang="en-US" dirty="0">
                <a:sym typeface="Wingdings" panose="05000000000000000000"/>
              </a:rPr>
              <a:t>, 2015], we see VIP is composed of BTC and BPC and </a:t>
            </a:r>
            <a:r>
              <a:rPr lang="en-US" dirty="0" smtClean="0">
                <a:sym typeface="Wingdings" panose="05000000000000000000"/>
              </a:rPr>
              <a:t>hence:</a:t>
            </a:r>
            <a:endParaRPr lang="en-US" dirty="0">
              <a:sym typeface="Wingdings" panose="05000000000000000000"/>
            </a:endParaRPr>
          </a:p>
          <a:p>
            <a:pPr lvl="1"/>
            <a:r>
              <a:rPr lang="en-US" dirty="0">
                <a:sym typeface="Wingdings" panose="05000000000000000000"/>
              </a:rPr>
              <a:t>0.55 * </a:t>
            </a:r>
            <a:r>
              <a:rPr lang="en-US" dirty="0" smtClean="0">
                <a:sym typeface="Wingdings" panose="05000000000000000000"/>
              </a:rPr>
              <a:t>(0.47) </a:t>
            </a:r>
            <a:r>
              <a:rPr lang="en-US" dirty="0">
                <a:sym typeface="Wingdings" panose="05000000000000000000"/>
              </a:rPr>
              <a:t>+ 0.45 * </a:t>
            </a:r>
            <a:r>
              <a:rPr lang="en-US" dirty="0" smtClean="0">
                <a:sym typeface="Wingdings" panose="05000000000000000000"/>
              </a:rPr>
              <a:t>(0.62) </a:t>
            </a:r>
            <a:r>
              <a:rPr lang="en-US" dirty="0">
                <a:sym typeface="Wingdings" panose="05000000000000000000"/>
              </a:rPr>
              <a:t>= </a:t>
            </a:r>
            <a:r>
              <a:rPr lang="en-US" dirty="0" smtClean="0">
                <a:sym typeface="Wingdings" panose="05000000000000000000"/>
              </a:rPr>
              <a:t>0.54 mV</a:t>
            </a:r>
            <a:endParaRPr lang="en-US" dirty="0">
              <a:sym typeface="Wingdings" panose="05000000000000000000"/>
            </a:endParaRPr>
          </a:p>
          <a:p>
            <a:endParaRPr lang="en-US" dirty="0"/>
          </a:p>
          <a:p>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L5BC as the value for i5PV</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0.81 +</a:t>
            </a:r>
            <a:r>
              <a:rPr lang="en-US" dirty="0">
                <a:sym typeface="Wingdings" panose="05000000000000000000"/>
              </a:rPr>
              <a:t>/- </a:t>
            </a:r>
            <a:r>
              <a:rPr lang="en-US" dirty="0" smtClean="0">
                <a:sym typeface="Wingdings" panose="05000000000000000000"/>
              </a:rPr>
              <a:t>0.16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i1HTR</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Table </a:t>
            </a:r>
            <a:r>
              <a:rPr lang="en-US" dirty="0" smtClean="0">
                <a:sym typeface="Wingdings" panose="05000000000000000000"/>
              </a:rPr>
              <a:t>S6 from </a:t>
            </a:r>
            <a:r>
              <a:rPr lang="en-US" dirty="0">
                <a:sym typeface="Wingdings" panose="05000000000000000000"/>
              </a:rPr>
              <a:t>[Jiang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0.42mV</a:t>
            </a:r>
            <a:endParaRPr lang="en-US" dirty="0">
              <a:sym typeface="Wingdings" panose="05000000000000000000"/>
            </a:endParaRPr>
          </a:p>
          <a:p>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i1HTR</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
        <p:nvSpPr>
          <p:cNvPr id="5" name="Content Placeholder 2"/>
          <p:cNvSpPr txBox="1"/>
          <p:nvPr/>
        </p:nvSpPr>
        <p:spPr>
          <a:xfrm>
            <a:off x="6096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endParaRPr lang="en-US" smtClean="0">
              <a:sym typeface="Wingdings" panose="05000000000000000000"/>
            </a:endParaRPr>
          </a:p>
          <a:p>
            <a:endParaRPr lang="en-US" dirty="0"/>
          </a:p>
        </p:txBody>
      </p:sp>
      <p:sp>
        <p:nvSpPr>
          <p:cNvPr id="6" name="Content Placeholder 2"/>
          <p:cNvSpPr txBox="1"/>
          <p:nvPr/>
        </p:nvSpPr>
        <p:spPr>
          <a:xfrm>
            <a:off x="4572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i1HTR</a:t>
            </a:r>
            <a:r>
              <a:rPr lang="en-US" dirty="0" smtClean="0">
                <a:sym typeface="Wingdings" panose="05000000000000000000"/>
              </a:rPr>
              <a:t>i5SST:</a:t>
            </a:r>
            <a:endParaRPr lang="en-US" dirty="0"/>
          </a:p>
        </p:txBody>
      </p:sp>
      <p:sp>
        <p:nvSpPr>
          <p:cNvPr id="4"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i1NGC </a:t>
            </a:r>
            <a:r>
              <a:rPr lang="en-US" dirty="0" smtClean="0">
                <a:sym typeface="Wingdings" panose="05000000000000000000"/>
              </a:rPr>
              <a:t>i5HTR: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i1SBC </a:t>
            </a:r>
            <a:r>
              <a:rPr lang="en-US" dirty="0" smtClean="0"/>
              <a:t>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normAutofit/>
          </a:bodyPr>
          <a:lstStyle/>
          <a:p>
            <a:r>
              <a:rPr lang="en-US" dirty="0"/>
              <a:t>Since the probability of connection was set to zero, then the connection strength is also zero</a:t>
            </a:r>
            <a:endParaRPr lang="en-US" dirty="0"/>
          </a:p>
          <a:p>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i1SBC </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
        <p:nvSpPr>
          <p:cNvPr id="10" name="Content Placeholder 2"/>
          <p:cNvSpPr txBox="1"/>
          <p:nvPr/>
        </p:nvSpPr>
        <p:spPr>
          <a:xfrm>
            <a:off x="6096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i1SBC </a:t>
            </a:r>
            <a:r>
              <a:rPr lang="en-US" dirty="0" smtClean="0">
                <a:sym typeface="Wingdings" panose="05000000000000000000"/>
              </a:rPr>
              <a:t>i5SST:</a:t>
            </a:r>
            <a:endParaRPr lang="en-US" dirty="0"/>
          </a:p>
        </p:txBody>
      </p:sp>
      <p:sp>
        <p:nvSpPr>
          <p:cNvPr id="4"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i1SBC </a:t>
            </a:r>
            <a:r>
              <a:rPr lang="en-US" dirty="0" smtClean="0">
                <a:sym typeface="Wingdings" panose="05000000000000000000"/>
              </a:rPr>
              <a:t>i5HTR: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L5BC as the value for i5PV</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1.19 </a:t>
            </a:r>
            <a:r>
              <a:rPr lang="en-US" dirty="0">
                <a:sym typeface="Wingdings" panose="05000000000000000000"/>
              </a:rPr>
              <a:t>+/- </a:t>
            </a:r>
            <a:r>
              <a:rPr lang="en-US" dirty="0" smtClean="0">
                <a:sym typeface="Wingdings" panose="05000000000000000000"/>
              </a:rPr>
              <a:t>0.18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E2/</a:t>
            </a:r>
            <a:r>
              <a:rPr lang="en-US" dirty="0" smtClean="0">
                <a:sym typeface="Wingdings" panose="05000000000000000000"/>
              </a:rPr>
              <a:t>3 </a:t>
            </a:r>
            <a:r>
              <a:rPr lang="fr-FR" dirty="0" smtClean="0"/>
              <a:t>i1HTR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smtClean="0">
                <a:sym typeface="Wingdings" panose="05000000000000000000"/>
              </a:rPr>
              <a:t>3PV </a:t>
            </a:r>
            <a:r>
              <a:rPr lang="fr-FR" dirty="0"/>
              <a:t>i1HTR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
        <p:nvSpPr>
          <p:cNvPr id="4" name="Content Placeholder 2"/>
          <p:cNvSpPr txBox="1"/>
          <p:nvPr/>
        </p:nvSpPr>
        <p:spPr>
          <a:xfrm>
            <a:off x="6096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dirty="0" smtClean="0">
                <a:sym typeface="Wingdings" panose="05000000000000000000"/>
              </a:rPr>
              <a:t>Table S6 and Table S4 from [Jiang </a:t>
            </a:r>
            <a:r>
              <a:rPr lang="en-US" i="1" dirty="0" smtClean="0">
                <a:sym typeface="Wingdings" panose="05000000000000000000"/>
              </a:rPr>
              <a:t>et. al</a:t>
            </a:r>
            <a:r>
              <a:rPr lang="en-US" dirty="0" smtClean="0">
                <a:sym typeface="Wingdings" panose="05000000000000000000"/>
              </a:rPr>
              <a:t>, 2015], we see PV neurons are mainly L2/3BC with a little bit of </a:t>
            </a:r>
            <a:r>
              <a:rPr lang="en-US" dirty="0" err="1" smtClean="0">
                <a:sym typeface="Wingdings" panose="05000000000000000000"/>
              </a:rPr>
              <a:t>ChC</a:t>
            </a:r>
            <a:r>
              <a:rPr lang="en-US" dirty="0" smtClean="0">
                <a:sym typeface="Wingdings" panose="05000000000000000000"/>
              </a:rPr>
              <a:t>. Only BC has a connection and hence: 0.37mV</a:t>
            </a:r>
            <a:endParaRPr lang="en-US" dirty="0" smtClean="0">
              <a:sym typeface="Wingdings" panose="05000000000000000000"/>
            </a:endParaRP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smtClean="0">
                <a:sym typeface="Wingdings" panose="05000000000000000000"/>
              </a:rPr>
              <a:t>3SST</a:t>
            </a:r>
            <a:r>
              <a:rPr lang="fr-FR" dirty="0"/>
              <a:t>i1HTR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a:rPr>
              <a:t>Table S6 </a:t>
            </a:r>
            <a:r>
              <a:rPr lang="en-US" dirty="0">
                <a:sym typeface="Wingdings" panose="05000000000000000000"/>
              </a:rPr>
              <a:t>and Table S4 from [Jiang </a:t>
            </a:r>
            <a:r>
              <a:rPr lang="en-US" i="1" dirty="0">
                <a:sym typeface="Wingdings" panose="05000000000000000000"/>
              </a:rPr>
              <a:t>et. al</a:t>
            </a:r>
            <a:r>
              <a:rPr lang="en-US" dirty="0">
                <a:sym typeface="Wingdings" panose="05000000000000000000"/>
              </a:rPr>
              <a:t>, 2015]</a:t>
            </a:r>
            <a:r>
              <a:rPr lang="en-US" dirty="0" smtClean="0">
                <a:sym typeface="Wingdings" panose="05000000000000000000"/>
              </a:rPr>
              <a:t>, we see SOM is mainly L2/3MC with some BTC and L2/3BC. Only MC and BC made connections and hence:</a:t>
            </a:r>
            <a:endParaRPr lang="en-US" dirty="0" smtClean="0">
              <a:sym typeface="Wingdings" panose="05000000000000000000"/>
            </a:endParaRPr>
          </a:p>
          <a:p>
            <a:pPr lvl="1"/>
            <a:r>
              <a:rPr lang="en-US" dirty="0" smtClean="0">
                <a:sym typeface="Wingdings" panose="05000000000000000000"/>
              </a:rPr>
              <a:t>(0.66*(0.50)+0.24*(0.37))/(0.66+0.24) = 0.47mV</a:t>
            </a:r>
            <a:endParaRPr lang="en-US" dirty="0"/>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smtClean="0">
                <a:sym typeface="Wingdings" panose="05000000000000000000"/>
              </a:rPr>
              <a:t>3HTR </a:t>
            </a:r>
            <a:r>
              <a:rPr lang="fr-FR" dirty="0"/>
              <a:t>i1HTR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E2/</a:t>
            </a:r>
            <a:r>
              <a:rPr lang="en-US" dirty="0" smtClean="0">
                <a:sym typeface="Wingdings" panose="05000000000000000000"/>
              </a:rPr>
              <a:t>3 </a:t>
            </a:r>
            <a:r>
              <a:rPr lang="fr-FR" dirty="0" smtClean="0"/>
              <a:t>i1SBC</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r>
              <a:rPr lang="en-US" dirty="0" smtClean="0">
                <a:sym typeface="Wingdings" panose="05000000000000000000"/>
              </a:rPr>
              <a:t>Table S6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0.18mV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smtClean="0">
                <a:sym typeface="Wingdings" panose="05000000000000000000"/>
              </a:rPr>
              <a:t>3PV </a:t>
            </a:r>
            <a:r>
              <a:rPr lang="fr-FR" dirty="0" smtClean="0"/>
              <a:t>i1SBC</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
        <p:nvSpPr>
          <p:cNvPr id="4" name="Content Placeholder 2"/>
          <p:cNvSpPr txBox="1"/>
          <p:nvPr/>
        </p:nvSpPr>
        <p:spPr>
          <a:xfrm>
            <a:off x="6096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smtClean="0">
                <a:sym typeface="Wingdings" panose="05000000000000000000"/>
              </a:rPr>
              <a:t>3SST</a:t>
            </a:r>
            <a:r>
              <a:rPr lang="fr-FR" dirty="0" smtClean="0"/>
              <a:t>i1SBC</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a:rPr>
              <a:t>Table S14 </a:t>
            </a:r>
            <a:r>
              <a:rPr lang="en-US" dirty="0">
                <a:sym typeface="Wingdings" panose="05000000000000000000"/>
              </a:rPr>
              <a:t>and Table S4 from [Jiang </a:t>
            </a:r>
            <a:r>
              <a:rPr lang="en-US" i="1" dirty="0">
                <a:sym typeface="Wingdings" panose="05000000000000000000"/>
              </a:rPr>
              <a:t>et. al</a:t>
            </a:r>
            <a:r>
              <a:rPr lang="en-US" dirty="0">
                <a:sym typeface="Wingdings" panose="05000000000000000000"/>
              </a:rPr>
              <a:t>, 2015], we see SOM is mainly L2/3MC with some BTC and L2/</a:t>
            </a:r>
            <a:r>
              <a:rPr lang="en-US" dirty="0" smtClean="0">
                <a:sym typeface="Wingdings" panose="05000000000000000000"/>
              </a:rPr>
              <a:t>3BC. Only MC make connections and hence: 0.50mV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a:t>
            </a:r>
            <a:r>
              <a:rPr lang="en-US" dirty="0" smtClean="0">
                <a:sym typeface="Wingdings" panose="05000000000000000000"/>
              </a:rPr>
              <a:t>3HTR </a:t>
            </a:r>
            <a:r>
              <a:rPr lang="fr-FR" dirty="0" smtClean="0"/>
              <a:t>i1SBC</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L5BC as the value for </a:t>
            </a:r>
            <a:r>
              <a:rPr lang="en-US" dirty="0" smtClean="0">
                <a:sym typeface="Wingdings" panose="05000000000000000000"/>
              </a:rPr>
              <a:t>i5PV</a:t>
            </a:r>
            <a:endParaRPr lang="en-US" dirty="0" smtClean="0">
              <a:sym typeface="Wingdings" panose="05000000000000000000"/>
            </a:endParaRPr>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a:t>
            </a:r>
            <a:r>
              <a:rPr lang="en-US" dirty="0" smtClean="0">
                <a:sym typeface="Wingdings" panose="05000000000000000000"/>
              </a:rPr>
              <a:t>L5MC </a:t>
            </a:r>
            <a:r>
              <a:rPr lang="en-US" dirty="0">
                <a:sym typeface="Wingdings" panose="05000000000000000000"/>
              </a:rPr>
              <a:t>as the value for </a:t>
            </a:r>
            <a:r>
              <a:rPr lang="en-US" dirty="0" smtClean="0">
                <a:sym typeface="Wingdings" panose="05000000000000000000"/>
              </a:rPr>
              <a:t>i5SST</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0.41 </a:t>
            </a:r>
            <a:r>
              <a:rPr lang="en-US" dirty="0">
                <a:sym typeface="Wingdings" panose="05000000000000000000"/>
              </a:rPr>
              <a:t>+/- </a:t>
            </a:r>
            <a:r>
              <a:rPr lang="en-US" dirty="0" smtClean="0">
                <a:sym typeface="Wingdings" panose="05000000000000000000"/>
              </a:rPr>
              <a:t>0.11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E5 </a:t>
            </a:r>
            <a:r>
              <a:rPr lang="fr-FR" dirty="0"/>
              <a:t>i1HTR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Figure S14 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0.76mV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a:t>
            </a:r>
            <a:r>
              <a:rPr lang="fr-FR" dirty="0"/>
              <a:t>i1HTR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
        <p:nvSpPr>
          <p:cNvPr id="4" name="Content Placeholder 2"/>
          <p:cNvSpPr txBox="1"/>
          <p:nvPr/>
        </p:nvSpPr>
        <p:spPr>
          <a:xfrm>
            <a:off x="6096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i5SST</a:t>
            </a:r>
            <a:r>
              <a:rPr lang="fr-FR" dirty="0"/>
              <a:t>i1HTR</a:t>
            </a:r>
            <a:r>
              <a:rPr lang="en-US" dirty="0" smtClean="0">
                <a:sym typeface="Wingdings" panose="05000000000000000000"/>
              </a:rPr>
              <a:t>:</a:t>
            </a:r>
            <a:endParaRPr lang="en-US" dirty="0"/>
          </a:p>
        </p:txBody>
      </p:sp>
      <p:sp>
        <p:nvSpPr>
          <p:cNvPr id="5" name="Content Placeholder 2"/>
          <p:cNvSpPr>
            <a:spLocks noGrp="1"/>
          </p:cNvSpPr>
          <p:nvPr>
            <p:ph idx="1"/>
          </p:nvPr>
        </p:nvSpPr>
        <p:spPr/>
        <p:txBody>
          <a:bodyPr/>
          <a:lstStyle/>
          <a:p>
            <a:r>
              <a:rPr lang="en-US" dirty="0" smtClean="0">
                <a:sym typeface="Wingdings" panose="05000000000000000000"/>
              </a:rPr>
              <a:t>Table S6 </a:t>
            </a:r>
            <a:r>
              <a:rPr lang="en-US" dirty="0">
                <a:sym typeface="Wingdings" panose="05000000000000000000"/>
              </a:rPr>
              <a:t>and Table S4 from [Jiang </a:t>
            </a:r>
            <a:r>
              <a:rPr lang="en-US" i="1" dirty="0">
                <a:sym typeface="Wingdings" panose="05000000000000000000"/>
              </a:rPr>
              <a:t>et. al</a:t>
            </a:r>
            <a:r>
              <a:rPr lang="en-US" dirty="0">
                <a:sym typeface="Wingdings" panose="05000000000000000000"/>
              </a:rPr>
              <a:t>, 2015]</a:t>
            </a:r>
            <a:r>
              <a:rPr lang="en-US" dirty="0" smtClean="0">
                <a:sym typeface="Wingdings" panose="05000000000000000000"/>
              </a:rPr>
              <a:t>, we see SOM is mainly L5MC. Only MC make connections and hence: 0.31mV</a:t>
            </a:r>
            <a:endParaRPr lang="en-US" dirty="0"/>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i5HTR</a:t>
            </a:r>
            <a:r>
              <a:rPr lang="fr-FR" dirty="0" smtClean="0"/>
              <a:t>i1NGC</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E5 </a:t>
            </a:r>
            <a:r>
              <a:rPr lang="fr-FR" dirty="0" smtClean="0"/>
              <a:t>i1SBC</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fr-FR" dirty="0" smtClean="0"/>
              <a:t>i1SBC</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
        <p:nvSpPr>
          <p:cNvPr id="4" name="Content Placeholder 2"/>
          <p:cNvSpPr txBox="1"/>
          <p:nvPr/>
        </p:nvSpPr>
        <p:spPr>
          <a:xfrm>
            <a:off x="609600" y="1485900"/>
            <a:ext cx="8229600" cy="37716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i5SST </a:t>
            </a:r>
            <a:r>
              <a:rPr lang="fr-FR" dirty="0" smtClean="0"/>
              <a:t>i1SBC</a:t>
            </a:r>
            <a:r>
              <a:rPr lang="en-US" dirty="0" smtClean="0">
                <a:sym typeface="Wingdings" panose="05000000000000000000"/>
              </a:rPr>
              <a:t>:</a:t>
            </a:r>
            <a:endParaRPr lang="en-US" dirty="0"/>
          </a:p>
        </p:txBody>
      </p:sp>
      <p:sp>
        <p:nvSpPr>
          <p:cNvPr id="4" name="Content Placeholder 2"/>
          <p:cNvSpPr>
            <a:spLocks noGrp="1"/>
          </p:cNvSpPr>
          <p:nvPr>
            <p:ph idx="1"/>
          </p:nvPr>
        </p:nvSpPr>
        <p:spPr/>
        <p:txBody>
          <a:bodyPr/>
          <a:lstStyle/>
          <a:p>
            <a:r>
              <a:rPr lang="en-US" dirty="0" smtClean="0">
                <a:sym typeface="Wingdings" panose="05000000000000000000"/>
              </a:rPr>
              <a:t>Table S6 </a:t>
            </a:r>
            <a:r>
              <a:rPr lang="en-US" dirty="0">
                <a:sym typeface="Wingdings" panose="05000000000000000000"/>
              </a:rPr>
              <a:t>and Table S4 from [Jiang </a:t>
            </a:r>
            <a:r>
              <a:rPr lang="en-US" i="1" dirty="0">
                <a:sym typeface="Wingdings" panose="05000000000000000000"/>
              </a:rPr>
              <a:t>et. al</a:t>
            </a:r>
            <a:r>
              <a:rPr lang="en-US" dirty="0">
                <a:sym typeface="Wingdings" panose="05000000000000000000"/>
              </a:rPr>
              <a:t>, 2015]</a:t>
            </a:r>
            <a:r>
              <a:rPr lang="en-US" dirty="0" smtClean="0">
                <a:sym typeface="Wingdings" panose="05000000000000000000"/>
              </a:rPr>
              <a:t>, we see SOM is mainly L5MC with some L5BC. Since only MC make connections: 0.35mV</a:t>
            </a:r>
            <a:endParaRPr lang="en-US" dirty="0" smtClean="0">
              <a:sym typeface="Wingdings" panose="05000000000000000000"/>
            </a:endParaRP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i5HTR </a:t>
            </a:r>
            <a:r>
              <a:rPr lang="fr-FR" dirty="0" smtClean="0"/>
              <a:t>i1SBC</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i1HTR </a:t>
            </a:r>
            <a:r>
              <a:rPr lang="en-US" dirty="0" smtClean="0">
                <a:sym typeface="Wingdings" panose="05000000000000000000"/>
              </a:rPr>
              <a:t> E4</a:t>
            </a:r>
            <a:endParaRPr lang="en-US" dirty="0"/>
          </a:p>
        </p:txBody>
      </p:sp>
      <p:sp>
        <p:nvSpPr>
          <p:cNvPr id="3" name="Content Placeholder 2"/>
          <p:cNvSpPr>
            <a:spLocks noGrp="1"/>
          </p:cNvSpPr>
          <p:nvPr>
            <p:ph idx="1"/>
          </p:nvPr>
        </p:nvSpPr>
        <p:spPr/>
        <p:txBody>
          <a:bodyPr/>
          <a:lstStyle/>
          <a:p>
            <a:r>
              <a:rPr lang="en-US" dirty="0" smtClean="0"/>
              <a:t>Since Jiang </a:t>
            </a:r>
            <a:r>
              <a:rPr lang="en-US" i="1" dirty="0" smtClean="0"/>
              <a:t>et. al, </a:t>
            </a:r>
            <a:r>
              <a:rPr lang="en-US" dirty="0" smtClean="0"/>
              <a:t>2015, did not measure L4 and L6 connectivity, yet E4 and E6 dendrites still project to upper layers, we are giving the same connectivity probabilities and PSP as L5</a:t>
            </a:r>
            <a:endParaRPr lang="en-US" dirty="0" smtClean="0"/>
          </a:p>
          <a:p>
            <a:pPr lvl="1"/>
            <a:r>
              <a:rPr lang="en-US" dirty="0" smtClean="0"/>
              <a:t>0.42mV</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 </a:t>
            </a:r>
            <a:r>
              <a:rPr lang="en-US" dirty="0" smtClean="0">
                <a:sym typeface="Wingdings" panose="05000000000000000000"/>
              </a:rPr>
              <a:t>i5HTR</a:t>
            </a:r>
            <a:endParaRPr lang="en-US" dirty="0"/>
          </a:p>
        </p:txBody>
      </p:sp>
      <p:sp>
        <p:nvSpPr>
          <p:cNvPr id="3" name="Content Placeholder 2"/>
          <p:cNvSpPr>
            <a:spLocks noGrp="1"/>
          </p:cNvSpPr>
          <p:nvPr>
            <p:ph idx="1"/>
          </p:nvPr>
        </p:nvSpPr>
        <p:spPr/>
        <p:txBody>
          <a:bodyPr>
            <a:normAutofit fontScale="85000" lnSpcReduction="20000"/>
          </a:bodyPr>
          <a:lstStyle/>
          <a:p>
            <a:r>
              <a:rPr lang="en-US" dirty="0">
                <a:sym typeface="Wingdings" panose="05000000000000000000"/>
              </a:rPr>
              <a:t>[</a:t>
            </a:r>
            <a:r>
              <a:rPr lang="en-US" dirty="0" err="1"/>
              <a:t>Pfeffer</a:t>
            </a:r>
            <a:r>
              <a:rPr lang="en-US" dirty="0"/>
              <a:t> </a:t>
            </a:r>
            <a:r>
              <a:rPr lang="en-US" i="1" dirty="0"/>
              <a:t>et. al</a:t>
            </a:r>
            <a:r>
              <a:rPr lang="en-US" dirty="0"/>
              <a:t>, 2013]</a:t>
            </a:r>
            <a:r>
              <a:rPr lang="en-US" dirty="0">
                <a:sym typeface="Wingdings" panose="05000000000000000000"/>
              </a:rPr>
              <a:t>  showed high similarity in L2/3 and L5 inhibitory connectivity. Moreover, the calculation of i5HTR  i5SST gave a very similar results to the layer 2/3 counterpart for a PSP. Though [</a:t>
            </a:r>
            <a:r>
              <a:rPr lang="en-US" dirty="0" err="1"/>
              <a:t>Pfeffer</a:t>
            </a:r>
            <a:r>
              <a:rPr lang="en-US" dirty="0"/>
              <a:t> </a:t>
            </a:r>
            <a:r>
              <a:rPr lang="en-US" i="1" dirty="0"/>
              <a:t>et. al</a:t>
            </a:r>
            <a:r>
              <a:rPr lang="en-US" dirty="0"/>
              <a:t>, 2013]</a:t>
            </a:r>
            <a:r>
              <a:rPr lang="en-US" dirty="0">
                <a:sym typeface="Wingdings" panose="05000000000000000000"/>
              </a:rPr>
              <a:t> showed that a difference in strength of </a:t>
            </a:r>
            <a:r>
              <a:rPr lang="en-US" dirty="0" err="1">
                <a:sym typeface="Wingdings" panose="05000000000000000000"/>
              </a:rPr>
              <a:t>VipSST</a:t>
            </a:r>
            <a:r>
              <a:rPr lang="en-US" dirty="0">
                <a:sym typeface="Wingdings" panose="05000000000000000000"/>
              </a:rPr>
              <a:t> is found between layers 2/3 and layers 5, they speculated it may be due to difference in concentration of </a:t>
            </a:r>
            <a:r>
              <a:rPr lang="en-US" dirty="0" err="1">
                <a:sym typeface="Wingdings" panose="05000000000000000000"/>
              </a:rPr>
              <a:t>Vip</a:t>
            </a:r>
            <a:r>
              <a:rPr lang="en-US" dirty="0">
                <a:sym typeface="Wingdings" panose="05000000000000000000"/>
              </a:rPr>
              <a:t> neurons (more concentrated superficially). Thus, for now, decided to give this PSP value the same as its layer 2/3 counterpart.</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i1HTR </a:t>
            </a:r>
            <a:r>
              <a:rPr lang="en-US" dirty="0">
                <a:sym typeface="Wingdings" panose="05000000000000000000"/>
              </a:rPr>
              <a:t> </a:t>
            </a:r>
            <a:r>
              <a:rPr lang="en-US" dirty="0" smtClean="0">
                <a:sym typeface="Wingdings" panose="05000000000000000000"/>
              </a:rPr>
              <a:t>E6</a:t>
            </a:r>
            <a:endParaRPr lang="en-US" dirty="0"/>
          </a:p>
        </p:txBody>
      </p:sp>
      <p:sp>
        <p:nvSpPr>
          <p:cNvPr id="3" name="Content Placeholder 2"/>
          <p:cNvSpPr>
            <a:spLocks noGrp="1"/>
          </p:cNvSpPr>
          <p:nvPr>
            <p:ph idx="1"/>
          </p:nvPr>
        </p:nvSpPr>
        <p:spPr/>
        <p:txBody>
          <a:bodyPr/>
          <a:lstStyle/>
          <a:p>
            <a:r>
              <a:rPr lang="en-US" dirty="0"/>
              <a:t>Since Jiang </a:t>
            </a:r>
            <a:r>
              <a:rPr lang="en-US" i="1" dirty="0"/>
              <a:t>et. al, </a:t>
            </a:r>
            <a:r>
              <a:rPr lang="en-US" dirty="0"/>
              <a:t>2015, did not measure L4 and L6 connectivity, yet E4 and E6 dendrites still project to upper layers, we are giving the same connectivity probabilities </a:t>
            </a:r>
            <a:r>
              <a:rPr lang="en-US" dirty="0" smtClean="0"/>
              <a:t>and PSP as </a:t>
            </a:r>
            <a:r>
              <a:rPr lang="en-US" dirty="0"/>
              <a:t>L5</a:t>
            </a:r>
            <a:endParaRPr lang="en-US" dirty="0"/>
          </a:p>
          <a:p>
            <a:pPr lvl="1"/>
            <a:r>
              <a:rPr lang="en-US" dirty="0"/>
              <a:t>0.42mV</a:t>
            </a:r>
            <a:endParaRPr lang="en-US" dirty="0"/>
          </a:p>
          <a:p>
            <a:pPr lvl="1"/>
            <a:endParaRPr lang="en-US" dirty="0"/>
          </a:p>
          <a:p>
            <a:endParaRPr lang="en-US" dirty="0"/>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i4Sst </a:t>
            </a:r>
            <a:r>
              <a:rPr lang="en-US" dirty="0" smtClean="0">
                <a:sym typeface="Wingdings" panose="05000000000000000000"/>
              </a:rPr>
              <a:t> i1HTR</a:t>
            </a:r>
            <a:endParaRPr lang="en-US" dirty="0"/>
          </a:p>
        </p:txBody>
      </p:sp>
      <p:sp>
        <p:nvSpPr>
          <p:cNvPr id="3" name="Content Placeholder 2"/>
          <p:cNvSpPr>
            <a:spLocks noGrp="1"/>
          </p:cNvSpPr>
          <p:nvPr>
            <p:ph idx="1"/>
          </p:nvPr>
        </p:nvSpPr>
        <p:spPr/>
        <p:txBody>
          <a:bodyPr/>
          <a:lstStyle/>
          <a:p>
            <a:r>
              <a:rPr lang="en-US" dirty="0" smtClean="0"/>
              <a:t>The average between L2/3 and L5 is taken here since </a:t>
            </a:r>
            <a:r>
              <a:rPr lang="en-US" dirty="0" err="1" smtClean="0"/>
              <a:t>Martinotti</a:t>
            </a:r>
            <a:r>
              <a:rPr lang="en-US" dirty="0" smtClean="0"/>
              <a:t> cells from L4 will still have axons projecting up to L1 like the other layers:</a:t>
            </a:r>
            <a:endParaRPr lang="en-US" dirty="0" smtClean="0"/>
          </a:p>
          <a:p>
            <a:pPr lvl="1"/>
            <a:r>
              <a:rPr lang="en-US" dirty="0" smtClean="0"/>
              <a:t>(0.47+ 0.31) / 2 = 0.78</a:t>
            </a:r>
            <a:endParaRPr lang="en-US" dirty="0"/>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333502"/>
            <a:ext cx="8229600" cy="4005454"/>
          </a:xfrm>
        </p:spPr>
        <p:txBody>
          <a:bodyPr>
            <a:normAutofit fontScale="32500" lnSpcReduction="20000"/>
          </a:bodyPr>
          <a:lstStyle/>
          <a:p>
            <a:pPr>
              <a:buFont typeface="Wingdings" panose="05000000000000000000" pitchFamily="2" charset="2"/>
              <a:buChar char="§"/>
            </a:pPr>
            <a:r>
              <a:rPr lang="en-US" dirty="0" err="1" smtClean="0"/>
              <a:t>Pfeffer</a:t>
            </a:r>
            <a:r>
              <a:rPr lang="en-US" dirty="0" smtClean="0"/>
              <a:t> </a:t>
            </a:r>
            <a:r>
              <a:rPr lang="en-US" i="1" dirty="0" smtClean="0"/>
              <a:t>et. al</a:t>
            </a:r>
            <a:r>
              <a:rPr lang="en-US" dirty="0" smtClean="0"/>
              <a:t>, 2013, Nature Neuroscience</a:t>
            </a:r>
            <a:endParaRPr lang="en-US" dirty="0" smtClean="0"/>
          </a:p>
          <a:p>
            <a:pPr>
              <a:buFont typeface="Wingdings" panose="05000000000000000000" pitchFamily="2" charset="2"/>
              <a:buChar char="§"/>
            </a:pPr>
            <a:r>
              <a:rPr lang="en-US" dirty="0" err="1" smtClean="0"/>
              <a:t>Ko</a:t>
            </a:r>
            <a:r>
              <a:rPr lang="en-US" dirty="0" smtClean="0"/>
              <a:t> </a:t>
            </a:r>
            <a:r>
              <a:rPr lang="en-US" i="1" dirty="0" smtClean="0"/>
              <a:t>et. al</a:t>
            </a:r>
            <a:r>
              <a:rPr lang="en-US" dirty="0" smtClean="0"/>
              <a:t>, 2011, Nature</a:t>
            </a:r>
            <a:endParaRPr lang="en-US" dirty="0" smtClean="0"/>
          </a:p>
          <a:p>
            <a:pPr>
              <a:buFont typeface="Wingdings" panose="05000000000000000000" pitchFamily="2" charset="2"/>
              <a:buChar char="§"/>
            </a:pPr>
            <a:r>
              <a:rPr lang="en-US" dirty="0" smtClean="0"/>
              <a:t>Hofer </a:t>
            </a:r>
            <a:r>
              <a:rPr lang="en-US" i="1" dirty="0" smtClean="0"/>
              <a:t>et. al</a:t>
            </a:r>
            <a:r>
              <a:rPr lang="en-US" dirty="0" smtClean="0"/>
              <a:t>, 2011,Nature Neuroscience</a:t>
            </a:r>
            <a:endParaRPr lang="en-US" dirty="0" smtClean="0"/>
          </a:p>
          <a:p>
            <a:pPr>
              <a:buFont typeface="Wingdings" panose="05000000000000000000" pitchFamily="2" charset="2"/>
              <a:buChar char="§"/>
            </a:pPr>
            <a:r>
              <a:rPr lang="en-US" dirty="0" err="1" smtClean="0"/>
              <a:t>Lefort</a:t>
            </a:r>
            <a:r>
              <a:rPr lang="en-US" dirty="0" smtClean="0"/>
              <a:t> </a:t>
            </a:r>
            <a:r>
              <a:rPr lang="en-US" i="1" dirty="0"/>
              <a:t>et. al</a:t>
            </a:r>
            <a:r>
              <a:rPr lang="en-US" dirty="0"/>
              <a:t>, </a:t>
            </a:r>
            <a:r>
              <a:rPr lang="en-US" dirty="0" smtClean="0"/>
              <a:t>2009, Neuron</a:t>
            </a:r>
            <a:endParaRPr lang="en-US" dirty="0" smtClean="0"/>
          </a:p>
          <a:p>
            <a:pPr>
              <a:buFont typeface="Wingdings" panose="05000000000000000000" pitchFamily="2" charset="2"/>
              <a:buChar char="§"/>
            </a:pPr>
            <a:r>
              <a:rPr lang="en-US" dirty="0" smtClean="0"/>
              <a:t>Thomson </a:t>
            </a:r>
            <a:r>
              <a:rPr lang="en-US" i="1" dirty="0" smtClean="0"/>
              <a:t>et. al</a:t>
            </a:r>
            <a:r>
              <a:rPr lang="en-US" dirty="0" smtClean="0"/>
              <a:t>, 2002, Cerebral Cortex</a:t>
            </a:r>
            <a:endParaRPr lang="en-US" dirty="0" smtClean="0"/>
          </a:p>
          <a:p>
            <a:pPr>
              <a:buFont typeface="Wingdings" panose="05000000000000000000" pitchFamily="2" charset="2"/>
              <a:buChar char="§"/>
            </a:pPr>
            <a:r>
              <a:rPr lang="en-US" dirty="0" err="1" smtClean="0"/>
              <a:t>Cauli</a:t>
            </a:r>
            <a:r>
              <a:rPr lang="en-US" dirty="0" smtClean="0"/>
              <a:t> </a:t>
            </a:r>
            <a:r>
              <a:rPr lang="en-US" i="1" dirty="0" smtClean="0"/>
              <a:t>et. al</a:t>
            </a:r>
            <a:r>
              <a:rPr lang="en-US" dirty="0" smtClean="0"/>
              <a:t>, 1997, J Neuroscience</a:t>
            </a:r>
            <a:endParaRPr lang="en-US" dirty="0" smtClean="0"/>
          </a:p>
          <a:p>
            <a:pPr>
              <a:buFont typeface="Wingdings" panose="05000000000000000000" pitchFamily="2" charset="2"/>
              <a:buChar char="§"/>
            </a:pPr>
            <a:r>
              <a:rPr lang="en-US" dirty="0" smtClean="0"/>
              <a:t>Velez-Fort </a:t>
            </a:r>
            <a:r>
              <a:rPr lang="en-US" i="1" dirty="0" smtClean="0"/>
              <a:t>et. al</a:t>
            </a:r>
            <a:r>
              <a:rPr lang="en-US" dirty="0" smtClean="0"/>
              <a:t>, 2014, Neuron</a:t>
            </a:r>
            <a:endParaRPr lang="en-US" dirty="0" smtClean="0"/>
          </a:p>
          <a:p>
            <a:pPr>
              <a:buFont typeface="Wingdings" panose="05000000000000000000" pitchFamily="2" charset="2"/>
              <a:buChar char="§"/>
            </a:pPr>
            <a:r>
              <a:rPr lang="en-US" dirty="0" smtClean="0"/>
              <a:t>Song </a:t>
            </a:r>
            <a:r>
              <a:rPr lang="en-US" i="1" dirty="0" smtClean="0"/>
              <a:t>et. al</a:t>
            </a:r>
            <a:r>
              <a:rPr lang="en-US" dirty="0" smtClean="0"/>
              <a:t>, 2005, </a:t>
            </a:r>
            <a:r>
              <a:rPr lang="en-US" dirty="0" err="1" smtClean="0"/>
              <a:t>PLoS</a:t>
            </a:r>
            <a:r>
              <a:rPr lang="en-US" dirty="0" smtClean="0"/>
              <a:t> Biology</a:t>
            </a:r>
            <a:endParaRPr lang="en-US" dirty="0" smtClean="0"/>
          </a:p>
          <a:p>
            <a:pPr>
              <a:buFont typeface="Wingdings" panose="05000000000000000000" pitchFamily="2" charset="2"/>
              <a:buChar char="§"/>
            </a:pPr>
            <a:r>
              <a:rPr lang="en-US" dirty="0" err="1" smtClean="0"/>
              <a:t>Cossell</a:t>
            </a:r>
            <a:r>
              <a:rPr lang="en-US" dirty="0" smtClean="0"/>
              <a:t> </a:t>
            </a:r>
            <a:r>
              <a:rPr lang="en-US" i="1" dirty="0" smtClean="0"/>
              <a:t>et. al</a:t>
            </a:r>
            <a:r>
              <a:rPr lang="en-US" dirty="0" smtClean="0"/>
              <a:t>, 2015, Nature</a:t>
            </a:r>
            <a:endParaRPr lang="en-US" dirty="0" smtClean="0"/>
          </a:p>
          <a:p>
            <a:pPr>
              <a:buFont typeface="Wingdings" panose="05000000000000000000" pitchFamily="2" charset="2"/>
              <a:buChar char="§"/>
            </a:pPr>
            <a:r>
              <a:rPr lang="en-US" dirty="0" smtClean="0"/>
              <a:t>Jiang </a:t>
            </a:r>
            <a:r>
              <a:rPr lang="en-US" i="1" dirty="0" smtClean="0"/>
              <a:t>et. al</a:t>
            </a:r>
            <a:r>
              <a:rPr lang="en-US" dirty="0" smtClean="0"/>
              <a:t>, 2015, Science (study with adult mice)</a:t>
            </a:r>
            <a:endParaRPr lang="en-US" dirty="0" smtClean="0"/>
          </a:p>
          <a:p>
            <a:pPr>
              <a:buFont typeface="Wingdings" panose="05000000000000000000" pitchFamily="2" charset="2"/>
              <a:buChar char="§"/>
            </a:pPr>
            <a:r>
              <a:rPr lang="en-US" dirty="0" err="1" smtClean="0"/>
              <a:t>Beierlein</a:t>
            </a:r>
            <a:r>
              <a:rPr lang="en-US" dirty="0" smtClean="0"/>
              <a:t> </a:t>
            </a:r>
            <a:r>
              <a:rPr lang="en-US" i="1" dirty="0" smtClean="0"/>
              <a:t>et. al</a:t>
            </a:r>
            <a:r>
              <a:rPr lang="en-US" dirty="0" smtClean="0"/>
              <a:t>, 2003, J Neurophysiology</a:t>
            </a:r>
            <a:endParaRPr lang="en-US" dirty="0" smtClean="0"/>
          </a:p>
          <a:p>
            <a:pPr>
              <a:buFont typeface="Wingdings" panose="05000000000000000000" pitchFamily="2" charset="2"/>
              <a:buChar char="§"/>
            </a:pPr>
            <a:r>
              <a:rPr lang="en-US" dirty="0" smtClean="0">
                <a:sym typeface="Wingdings" panose="05000000000000000000"/>
              </a:rPr>
              <a:t>Yoshimura </a:t>
            </a:r>
            <a:r>
              <a:rPr lang="en-US" i="1" dirty="0" smtClean="0">
                <a:sym typeface="Wingdings" panose="05000000000000000000"/>
              </a:rPr>
              <a:t>et. al</a:t>
            </a:r>
            <a:r>
              <a:rPr lang="en-US" dirty="0" smtClean="0">
                <a:sym typeface="Wingdings" panose="05000000000000000000"/>
              </a:rPr>
              <a:t>, 2005, Nature</a:t>
            </a:r>
            <a:endParaRPr lang="en-US" dirty="0" smtClean="0">
              <a:sym typeface="Wingdings" panose="05000000000000000000"/>
            </a:endParaRPr>
          </a:p>
          <a:p>
            <a:pPr>
              <a:buFont typeface="Wingdings" panose="05000000000000000000" pitchFamily="2" charset="2"/>
              <a:buChar char="§"/>
            </a:pPr>
            <a:r>
              <a:rPr lang="en-US" dirty="0" smtClean="0">
                <a:sym typeface="Wingdings" panose="05000000000000000000"/>
              </a:rPr>
              <a:t>Mercer </a:t>
            </a:r>
            <a:r>
              <a:rPr lang="en-US" i="1" dirty="0" smtClean="0">
                <a:sym typeface="Wingdings" panose="05000000000000000000"/>
              </a:rPr>
              <a:t>et. al</a:t>
            </a:r>
            <a:r>
              <a:rPr lang="en-US" dirty="0" smtClean="0">
                <a:sym typeface="Wingdings" panose="05000000000000000000"/>
              </a:rPr>
              <a:t>, 2005, Cerebral Cortex</a:t>
            </a:r>
            <a:endParaRPr lang="en-US" dirty="0" smtClean="0">
              <a:sym typeface="Wingdings" panose="05000000000000000000"/>
            </a:endParaRPr>
          </a:p>
          <a:p>
            <a:pPr>
              <a:buFont typeface="Wingdings" panose="05000000000000000000" pitchFamily="2" charset="2"/>
              <a:buChar char="§"/>
            </a:pPr>
            <a:r>
              <a:rPr lang="en-US" dirty="0" smtClean="0">
                <a:sym typeface="Wingdings" panose="05000000000000000000"/>
              </a:rPr>
              <a:t>West </a:t>
            </a:r>
            <a:r>
              <a:rPr lang="en-US" i="1" dirty="0" smtClean="0">
                <a:sym typeface="Wingdings" panose="05000000000000000000"/>
              </a:rPr>
              <a:t>et. al</a:t>
            </a:r>
            <a:r>
              <a:rPr lang="en-US" dirty="0" smtClean="0">
                <a:sym typeface="Wingdings" panose="05000000000000000000"/>
              </a:rPr>
              <a:t>, 2006, Cerebral Cortex</a:t>
            </a:r>
            <a:endParaRPr lang="en-US" dirty="0" smtClean="0">
              <a:sym typeface="Wingdings" panose="05000000000000000000"/>
            </a:endParaRPr>
          </a:p>
          <a:p>
            <a:pPr>
              <a:buFont typeface="Wingdings" panose="05000000000000000000" pitchFamily="2" charset="2"/>
              <a:buChar char="§"/>
            </a:pPr>
            <a:r>
              <a:rPr lang="en-US" dirty="0" err="1" smtClean="0">
                <a:sym typeface="Wingdings" panose="05000000000000000000"/>
              </a:rPr>
              <a:t>Bortone</a:t>
            </a:r>
            <a:r>
              <a:rPr lang="en-US" dirty="0" smtClean="0">
                <a:sym typeface="Wingdings" panose="05000000000000000000"/>
              </a:rPr>
              <a:t> </a:t>
            </a:r>
            <a:r>
              <a:rPr lang="en-US" i="1" dirty="0" smtClean="0">
                <a:sym typeface="Wingdings" panose="05000000000000000000"/>
              </a:rPr>
              <a:t>et. al</a:t>
            </a:r>
            <a:r>
              <a:rPr lang="en-US" dirty="0" smtClean="0">
                <a:sym typeface="Wingdings" panose="05000000000000000000"/>
              </a:rPr>
              <a:t>, 2014 Neuron</a:t>
            </a:r>
            <a:endParaRPr lang="en-US" dirty="0" smtClean="0">
              <a:sym typeface="Wingdings" panose="05000000000000000000"/>
            </a:endParaRPr>
          </a:p>
          <a:p>
            <a:pPr>
              <a:buFont typeface="Wingdings" panose="05000000000000000000" pitchFamily="2" charset="2"/>
              <a:buChar char="§"/>
            </a:pPr>
            <a:r>
              <a:rPr lang="en-US" dirty="0" smtClean="0">
                <a:sym typeface="Wingdings" panose="05000000000000000000"/>
              </a:rPr>
              <a:t>Olsen </a:t>
            </a:r>
            <a:r>
              <a:rPr lang="en-US" i="1" dirty="0" smtClean="0">
                <a:sym typeface="Wingdings" panose="05000000000000000000"/>
              </a:rPr>
              <a:t>et. al</a:t>
            </a:r>
            <a:r>
              <a:rPr lang="en-US" dirty="0" smtClean="0">
                <a:sym typeface="Wingdings" panose="05000000000000000000"/>
              </a:rPr>
              <a:t>, 2012, Nature</a:t>
            </a:r>
            <a:endParaRPr lang="en-US" dirty="0" smtClean="0">
              <a:sym typeface="Wingdings" panose="05000000000000000000"/>
            </a:endParaRPr>
          </a:p>
          <a:p>
            <a:pPr>
              <a:buFont typeface="Wingdings" panose="05000000000000000000" pitchFamily="2" charset="2"/>
              <a:buChar char="§"/>
            </a:pPr>
            <a:r>
              <a:rPr lang="en-US" dirty="0" err="1" smtClean="0">
                <a:sym typeface="Wingdings" panose="05000000000000000000"/>
              </a:rPr>
              <a:t>Beierlein</a:t>
            </a:r>
            <a:r>
              <a:rPr lang="en-US" dirty="0" smtClean="0">
                <a:sym typeface="Wingdings" panose="05000000000000000000"/>
              </a:rPr>
              <a:t> &amp; Connors, 2002, J Neurophysiology</a:t>
            </a:r>
            <a:endParaRPr lang="en-US" dirty="0" smtClean="0">
              <a:sym typeface="Wingdings" panose="05000000000000000000"/>
            </a:endParaRPr>
          </a:p>
          <a:p>
            <a:pPr>
              <a:buFont typeface="Wingdings" panose="05000000000000000000" pitchFamily="2" charset="2"/>
              <a:buChar char="§"/>
            </a:pPr>
            <a:r>
              <a:rPr lang="en-US" dirty="0" smtClean="0">
                <a:sym typeface="Wingdings" panose="05000000000000000000"/>
              </a:rPr>
              <a:t>Levy &amp; Reyes, 2012, J Neuroscience</a:t>
            </a:r>
            <a:endParaRPr lang="en-US" dirty="0" smtClean="0">
              <a:sym typeface="Wingdings" panose="05000000000000000000"/>
            </a:endParaRPr>
          </a:p>
          <a:p>
            <a:pPr>
              <a:buFont typeface="Wingdings" panose="05000000000000000000" pitchFamily="2" charset="2"/>
              <a:buChar char="§"/>
            </a:pPr>
            <a:r>
              <a:rPr lang="en-US" dirty="0" err="1" smtClean="0">
                <a:sym typeface="Wingdings" panose="05000000000000000000"/>
              </a:rPr>
              <a:t>Markram</a:t>
            </a:r>
            <a:r>
              <a:rPr lang="en-US" dirty="0" smtClean="0">
                <a:sym typeface="Wingdings" panose="05000000000000000000"/>
              </a:rPr>
              <a:t> </a:t>
            </a:r>
            <a:r>
              <a:rPr lang="en-US" i="1" dirty="0" smtClean="0">
                <a:sym typeface="Wingdings" panose="05000000000000000000"/>
              </a:rPr>
              <a:t>et. al</a:t>
            </a:r>
            <a:r>
              <a:rPr lang="en-US" dirty="0" smtClean="0">
                <a:sym typeface="Wingdings" panose="05000000000000000000"/>
              </a:rPr>
              <a:t>, 2015, Cell</a:t>
            </a:r>
            <a:endParaRPr lang="en-US" dirty="0" smtClean="0"/>
          </a:p>
          <a:p>
            <a:pPr>
              <a:buFont typeface="Wingdings" panose="05000000000000000000" pitchFamily="2" charset="2"/>
              <a:buChar char="§"/>
            </a:pPr>
            <a:r>
              <a:rPr lang="en-US" dirty="0" err="1" smtClean="0"/>
              <a:t>Reimann</a:t>
            </a:r>
            <a:r>
              <a:rPr lang="en-US" dirty="0" smtClean="0"/>
              <a:t> </a:t>
            </a:r>
            <a:r>
              <a:rPr lang="en-US" i="1" dirty="0" smtClean="0"/>
              <a:t>et. al</a:t>
            </a:r>
            <a:r>
              <a:rPr lang="en-US" dirty="0" smtClean="0"/>
              <a:t>, 2015, Frontiers in Comp. </a:t>
            </a:r>
            <a:r>
              <a:rPr lang="en-US" dirty="0" err="1" smtClean="0"/>
              <a:t>Neuro</a:t>
            </a:r>
            <a:r>
              <a:rPr lang="en-US" dirty="0" smtClean="0"/>
              <a:t>.</a:t>
            </a:r>
            <a:endParaRPr lang="en-US" dirty="0" smtClean="0"/>
          </a:p>
          <a:p>
            <a:pPr>
              <a:buFont typeface="Wingdings" panose="05000000000000000000" pitchFamily="2" charset="2"/>
              <a:buChar char="§"/>
            </a:pPr>
            <a:r>
              <a:rPr lang="en-US" dirty="0" smtClean="0"/>
              <a:t>SEE PROBABILITY SLIDES FOR MORE COMPLETE SET OF REFERENCES</a:t>
            </a:r>
            <a:endParaRPr lang="en-US" dirty="0" smtClean="0"/>
          </a:p>
          <a:p>
            <a:pPr>
              <a:buFont typeface="Wingdings" panose="05000000000000000000" pitchFamily="2" charset="2"/>
              <a:buChar char="§"/>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L5MC as the value for i5SST</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0.27 </a:t>
            </a:r>
            <a:r>
              <a:rPr lang="en-US" dirty="0">
                <a:sym typeface="Wingdings" panose="05000000000000000000"/>
              </a:rPr>
              <a:t>+/- </a:t>
            </a:r>
            <a:r>
              <a:rPr lang="en-US" dirty="0" smtClean="0">
                <a:sym typeface="Wingdings" panose="05000000000000000000"/>
              </a:rPr>
              <a:t>0.03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E2/3 </a:t>
            </a:r>
            <a:r>
              <a:rPr lang="en-US" dirty="0">
                <a:sym typeface="Wingdings" panose="05000000000000000000"/>
              </a:rPr>
              <a:t>E2/3</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fontScale="67500" lnSpcReduction="20000"/>
          </a:bodyPr>
          <a:lstStyle/>
          <a:p>
            <a:r>
              <a:rPr lang="en-US" dirty="0"/>
              <a:t>Median EPSP amplitude: 0.19 mV; mean EPSP: 0.45 +/- </a:t>
            </a:r>
            <a:r>
              <a:rPr lang="en-US" dirty="0" smtClean="0"/>
              <a:t>0.68mV (n = 75)</a:t>
            </a:r>
            <a:endParaRPr lang="en-US" dirty="0"/>
          </a:p>
          <a:p>
            <a:pPr lvl="1"/>
            <a:r>
              <a:rPr lang="en-US" dirty="0"/>
              <a:t>E2/3 </a:t>
            </a:r>
            <a:r>
              <a:rPr lang="en-US" dirty="0">
                <a:sym typeface="Wingdings" panose="05000000000000000000"/>
              </a:rPr>
              <a:t> E2/3 in mouse visual cortex</a:t>
            </a:r>
            <a:endParaRPr lang="en-US" dirty="0">
              <a:sym typeface="Wingdings" panose="05000000000000000000"/>
            </a:endParaRPr>
          </a:p>
          <a:p>
            <a:pPr lvl="1"/>
            <a:r>
              <a:rPr lang="en-US" dirty="0" err="1"/>
              <a:t>Cossell</a:t>
            </a:r>
            <a:r>
              <a:rPr lang="en-US" dirty="0"/>
              <a:t> </a:t>
            </a:r>
            <a:r>
              <a:rPr lang="en-US" i="1" dirty="0"/>
              <a:t>et. al</a:t>
            </a:r>
            <a:r>
              <a:rPr lang="en-US" dirty="0"/>
              <a:t>, Nature, 2015</a:t>
            </a:r>
            <a:endParaRPr lang="en-US" dirty="0"/>
          </a:p>
          <a:p>
            <a:pPr lvl="1"/>
            <a:r>
              <a:rPr lang="en-US" dirty="0"/>
              <a:t>Note the </a:t>
            </a:r>
            <a:r>
              <a:rPr lang="en-US" dirty="0" err="1" smtClean="0"/>
              <a:t>skewness</a:t>
            </a:r>
            <a:r>
              <a:rPr lang="en-US" dirty="0" smtClean="0"/>
              <a:t>/variability </a:t>
            </a:r>
            <a:r>
              <a:rPr lang="en-US" dirty="0"/>
              <a:t>(median vs. mean</a:t>
            </a:r>
            <a:r>
              <a:rPr lang="en-US" dirty="0" smtClean="0"/>
              <a:t>)</a:t>
            </a:r>
            <a:endParaRPr lang="en-US" dirty="0" smtClean="0"/>
          </a:p>
          <a:p>
            <a:pPr lvl="1"/>
            <a:r>
              <a:rPr lang="en-US" dirty="0" smtClean="0"/>
              <a:t>Reporting the means in the table</a:t>
            </a:r>
            <a:endParaRPr lang="en-US" dirty="0" smtClean="0"/>
          </a:p>
          <a:p>
            <a:r>
              <a:rPr lang="en-US" dirty="0">
                <a:sym typeface="Wingdings" panose="05000000000000000000"/>
              </a:rPr>
              <a:t>Figure 2D from [Hofer</a:t>
            </a:r>
            <a:r>
              <a:rPr lang="en-US" i="1" dirty="0">
                <a:sym typeface="Wingdings" panose="05000000000000000000"/>
              </a:rPr>
              <a:t> et. al</a:t>
            </a:r>
            <a:r>
              <a:rPr lang="en-US" dirty="0">
                <a:sym typeface="Wingdings" panose="05000000000000000000"/>
              </a:rPr>
              <a:t>, 2011</a:t>
            </a:r>
            <a:r>
              <a:rPr lang="en-US" dirty="0" smtClean="0">
                <a:sym typeface="Wingdings" panose="05000000000000000000"/>
              </a:rPr>
              <a:t>]: </a:t>
            </a:r>
            <a:r>
              <a:rPr lang="en-US" dirty="0" smtClean="0">
                <a:solidFill>
                  <a:srgbClr val="FF0000"/>
                </a:solidFill>
                <a:sym typeface="Wingdings" panose="05000000000000000000"/>
              </a:rPr>
              <a:t>0.20mV</a:t>
            </a:r>
            <a:r>
              <a:rPr lang="en-US" dirty="0" smtClean="0">
                <a:sym typeface="Wingdings" panose="05000000000000000000"/>
              </a:rPr>
              <a:t> and n = 45</a:t>
            </a:r>
            <a:endParaRPr lang="en-US" dirty="0" smtClean="0">
              <a:sym typeface="Wingdings" panose="05000000000000000000"/>
            </a:endParaRPr>
          </a:p>
          <a:p>
            <a:r>
              <a:rPr lang="en-US" dirty="0">
                <a:sym typeface="Wingdings" panose="05000000000000000000"/>
              </a:rPr>
              <a:t>Figure S14 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0.34mV and n = 2</a:t>
            </a:r>
            <a:endParaRPr lang="en-US" dirty="0" smtClean="0">
              <a:sym typeface="Wingdings" panose="05000000000000000000"/>
            </a:endParaRPr>
          </a:p>
          <a:p>
            <a:r>
              <a:rPr lang="en-US" dirty="0" smtClean="0">
                <a:sym typeface="Wingdings" panose="05000000000000000000"/>
              </a:rPr>
              <a:t>Combining these results:</a:t>
            </a:r>
            <a:endParaRPr lang="en-US" dirty="0" smtClean="0">
              <a:sym typeface="Wingdings" panose="05000000000000000000"/>
            </a:endParaRPr>
          </a:p>
          <a:p>
            <a:pPr lvl="1"/>
            <a:r>
              <a:rPr lang="en-US" dirty="0" smtClean="0">
                <a:sym typeface="Wingdings" panose="05000000000000000000"/>
              </a:rPr>
              <a:t>(0.45 x 75 + 0.20 x 45 + 0.34 x 2) / (75+45+2) = 0.36 mV</a:t>
            </a:r>
            <a:endParaRPr lang="en-US" dirty="0" smtClean="0">
              <a:sym typeface="Wingdings" panose="05000000000000000000"/>
            </a:endParaRPr>
          </a:p>
          <a:p>
            <a:pPr lvl="1"/>
            <a:r>
              <a:rPr lang="en-US" dirty="0" smtClean="0">
                <a:sym typeface="Wingdings" panose="05000000000000000000"/>
              </a:rPr>
              <a:t>(0.45 x 75 + </a:t>
            </a:r>
            <a:r>
              <a:rPr lang="en-US" dirty="0" smtClean="0">
                <a:solidFill>
                  <a:srgbClr val="FF0000"/>
                </a:solidFill>
                <a:sym typeface="Wingdings" panose="05000000000000000000"/>
              </a:rPr>
              <a:t>0.30</a:t>
            </a:r>
            <a:r>
              <a:rPr lang="en-US" dirty="0" smtClean="0">
                <a:sym typeface="Wingdings" panose="05000000000000000000"/>
              </a:rPr>
              <a:t> x 45 + 0.34 x 2) / (75+45+2) = </a:t>
            </a:r>
            <a:r>
              <a:rPr lang="en-US" dirty="0" smtClean="0">
                <a:solidFill>
                  <a:srgbClr val="FF0000"/>
                </a:solidFill>
                <a:sym typeface="Wingdings" panose="05000000000000000000"/>
              </a:rPr>
              <a:t>0.39</a:t>
            </a:r>
            <a:r>
              <a:rPr lang="en-US" dirty="0" smtClean="0">
                <a:sym typeface="Wingdings" panose="05000000000000000000"/>
              </a:rPr>
              <a:t> mV</a:t>
            </a:r>
            <a:endParaRPr lang="en-US" dirty="0" smtClean="0">
              <a:sym typeface="Wingdings" panose="05000000000000000000"/>
            </a:endParaRPr>
          </a:p>
          <a:p>
            <a:pPr lvl="1"/>
            <a:endParaRPr lang="en-US" dirty="0" smtClean="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i5PV</a:t>
            </a:r>
            <a:r>
              <a:rPr lang="en-US" dirty="0">
                <a:sym typeface="Wingdings" panose="05000000000000000000"/>
              </a:rPr>
              <a:t>:</a:t>
            </a:r>
            <a:br>
              <a:rPr lang="en-US" dirty="0">
                <a:sym typeface="Wingdings" panose="05000000000000000000"/>
              </a:rPr>
            </a:br>
            <a:endParaRPr lang="en-US" dirty="0"/>
          </a:p>
        </p:txBody>
      </p:sp>
      <p:sp>
        <p:nvSpPr>
          <p:cNvPr id="3" name="Content Placeholder 2"/>
          <p:cNvSpPr>
            <a:spLocks noGrp="1"/>
          </p:cNvSpPr>
          <p:nvPr>
            <p:ph idx="1"/>
          </p:nvPr>
        </p:nvSpPr>
        <p:spPr>
          <a:xfrm>
            <a:off x="457200" y="1333503"/>
            <a:ext cx="8229600" cy="3767639"/>
          </a:xfrm>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L5MC as the value for </a:t>
            </a:r>
            <a:r>
              <a:rPr lang="en-US" dirty="0" smtClean="0">
                <a:sym typeface="Wingdings" panose="05000000000000000000"/>
              </a:rPr>
              <a:t>i5SST</a:t>
            </a:r>
            <a:endParaRPr lang="en-US" dirty="0" smtClean="0">
              <a:sym typeface="Wingdings" panose="05000000000000000000"/>
            </a:endParaRPr>
          </a:p>
          <a:p>
            <a:r>
              <a:rPr lang="en-US" dirty="0" smtClean="0">
                <a:sym typeface="Wingdings" panose="05000000000000000000"/>
              </a:rPr>
              <a:t>Measurements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Table S4, will use L5BC as the value for i5PV</a:t>
            </a:r>
            <a:endParaRPr lang="en-US" dirty="0">
              <a:sym typeface="Wingdings" panose="05000000000000000000"/>
            </a:endParaRPr>
          </a:p>
          <a:p>
            <a:r>
              <a:rPr lang="en-US" dirty="0" smtClean="0">
                <a:sym typeface="Wingdings" panose="05000000000000000000"/>
              </a:rPr>
              <a:t>Thus </a:t>
            </a:r>
            <a:r>
              <a:rPr lang="en-US" dirty="0">
                <a:sym typeface="Wingdings" panose="05000000000000000000"/>
              </a:rPr>
              <a:t>from table S6:</a:t>
            </a:r>
            <a:endParaRPr lang="en-US" dirty="0">
              <a:sym typeface="Wingdings" panose="05000000000000000000"/>
            </a:endParaRPr>
          </a:p>
          <a:p>
            <a:pPr lvl="1"/>
            <a:r>
              <a:rPr lang="en-US" dirty="0" smtClean="0">
                <a:sym typeface="Wingdings" panose="05000000000000000000"/>
              </a:rPr>
              <a:t>0.40 </a:t>
            </a:r>
            <a:r>
              <a:rPr lang="en-US" dirty="0">
                <a:sym typeface="Wingdings" panose="05000000000000000000"/>
              </a:rPr>
              <a:t>+/- </a:t>
            </a:r>
            <a:r>
              <a:rPr lang="en-US" dirty="0" smtClean="0">
                <a:sym typeface="Wingdings" panose="05000000000000000000"/>
              </a:rPr>
              <a:t>0.08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L5MC as the value for </a:t>
            </a:r>
            <a:r>
              <a:rPr lang="en-US" dirty="0" smtClean="0">
                <a:sym typeface="Wingdings" panose="05000000000000000000"/>
              </a:rPr>
              <a:t>i5SST. However, since no connections were found, decided to use L5BC as the postsynaptic target (again see Table S4)</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0.40 </a:t>
            </a:r>
            <a:r>
              <a:rPr lang="en-US" dirty="0">
                <a:sym typeface="Wingdings" panose="05000000000000000000"/>
              </a:rPr>
              <a:t>+/- </a:t>
            </a:r>
            <a:r>
              <a:rPr lang="en-US" dirty="0" smtClean="0">
                <a:sym typeface="Wingdings" panose="05000000000000000000"/>
              </a:rPr>
              <a:t>0.08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i5HTR:</a:t>
            </a:r>
            <a:endParaRPr lang="en-US" dirty="0"/>
          </a:p>
        </p:txBody>
      </p:sp>
      <p:sp>
        <p:nvSpPr>
          <p:cNvPr id="3" name="Content Placeholder 2"/>
          <p:cNvSpPr>
            <a:spLocks noGrp="1"/>
          </p:cNvSpPr>
          <p:nvPr>
            <p:ph idx="1"/>
          </p:nvPr>
        </p:nvSpPr>
        <p:spPr/>
        <p:txBody>
          <a:bodyPr>
            <a:normAutofit fontScale="85000" lnSpcReduction="20000"/>
          </a:bodyPr>
          <a:lstStyle/>
          <a:p>
            <a:r>
              <a:rPr lang="en-US" dirty="0">
                <a:sym typeface="Wingdings" panose="05000000000000000000"/>
              </a:rPr>
              <a:t>[</a:t>
            </a:r>
            <a:r>
              <a:rPr lang="en-US" dirty="0" err="1"/>
              <a:t>Pfeffer</a:t>
            </a:r>
            <a:r>
              <a:rPr lang="en-US" dirty="0"/>
              <a:t> </a:t>
            </a:r>
            <a:r>
              <a:rPr lang="en-US" i="1" dirty="0"/>
              <a:t>et. al</a:t>
            </a:r>
            <a:r>
              <a:rPr lang="en-US" dirty="0"/>
              <a:t>, 2013]</a:t>
            </a:r>
            <a:r>
              <a:rPr lang="en-US" dirty="0">
                <a:sym typeface="Wingdings" panose="05000000000000000000"/>
              </a:rPr>
              <a:t>  showed high similarity in L2/3 and L5 inhibitory connectivity. Moreover, the calculation of i5HTR  i5SST gave a very similar results to the layer 2/3 counterpart for a PSP. Though [</a:t>
            </a:r>
            <a:r>
              <a:rPr lang="en-US" dirty="0" err="1"/>
              <a:t>Pfeffer</a:t>
            </a:r>
            <a:r>
              <a:rPr lang="en-US" dirty="0"/>
              <a:t> </a:t>
            </a:r>
            <a:r>
              <a:rPr lang="en-US" i="1" dirty="0"/>
              <a:t>et. al</a:t>
            </a:r>
            <a:r>
              <a:rPr lang="en-US" dirty="0"/>
              <a:t>, 2013]</a:t>
            </a:r>
            <a:r>
              <a:rPr lang="en-US" dirty="0">
                <a:sym typeface="Wingdings" panose="05000000000000000000"/>
              </a:rPr>
              <a:t> showed that a difference in strength of </a:t>
            </a:r>
            <a:r>
              <a:rPr lang="en-US" dirty="0" err="1">
                <a:sym typeface="Wingdings" panose="05000000000000000000"/>
              </a:rPr>
              <a:t>VipSST</a:t>
            </a:r>
            <a:r>
              <a:rPr lang="en-US" dirty="0">
                <a:sym typeface="Wingdings" panose="05000000000000000000"/>
              </a:rPr>
              <a:t> is found between layers 2/3 and layers 5, they speculated it may be due to difference in concentration of </a:t>
            </a:r>
            <a:r>
              <a:rPr lang="en-US" dirty="0" err="1">
                <a:sym typeface="Wingdings" panose="05000000000000000000"/>
              </a:rPr>
              <a:t>Vip</a:t>
            </a:r>
            <a:r>
              <a:rPr lang="en-US" dirty="0">
                <a:sym typeface="Wingdings" panose="05000000000000000000"/>
              </a:rPr>
              <a:t> neurons (more concentrated superficially). Thus, for now, decided to give this PSP value the same as its layer 2/3 counterpart.</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HTR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normAutofit fontScale="85000" lnSpcReduction="20000"/>
          </a:bodyPr>
          <a:lstStyle/>
          <a:p>
            <a:r>
              <a:rPr lang="en-US" dirty="0">
                <a:sym typeface="Wingdings" panose="05000000000000000000"/>
              </a:rPr>
              <a:t>[</a:t>
            </a:r>
            <a:r>
              <a:rPr lang="en-US" dirty="0" err="1"/>
              <a:t>Pfeffer</a:t>
            </a:r>
            <a:r>
              <a:rPr lang="en-US" dirty="0"/>
              <a:t> </a:t>
            </a:r>
            <a:r>
              <a:rPr lang="en-US" i="1" dirty="0"/>
              <a:t>et. al</a:t>
            </a:r>
            <a:r>
              <a:rPr lang="en-US" dirty="0"/>
              <a:t>, 2013]</a:t>
            </a:r>
            <a:r>
              <a:rPr lang="en-US" dirty="0">
                <a:sym typeface="Wingdings" panose="05000000000000000000"/>
              </a:rPr>
              <a:t>  showed high similarity in L2/3 and L5 inhibitory connectivity. Moreover, the calculation of i5HTR  i5SST gave a very similar results to the layer 2/3 counterpart for a PSP. Though [</a:t>
            </a:r>
            <a:r>
              <a:rPr lang="en-US" dirty="0" err="1"/>
              <a:t>Pfeffer</a:t>
            </a:r>
            <a:r>
              <a:rPr lang="en-US" dirty="0"/>
              <a:t> </a:t>
            </a:r>
            <a:r>
              <a:rPr lang="en-US" i="1" dirty="0"/>
              <a:t>et. al</a:t>
            </a:r>
            <a:r>
              <a:rPr lang="en-US" dirty="0"/>
              <a:t>, 2013]</a:t>
            </a:r>
            <a:r>
              <a:rPr lang="en-US" dirty="0">
                <a:sym typeface="Wingdings" panose="05000000000000000000"/>
              </a:rPr>
              <a:t> showed that a difference in strength of </a:t>
            </a:r>
            <a:r>
              <a:rPr lang="en-US" dirty="0" err="1">
                <a:sym typeface="Wingdings" panose="05000000000000000000"/>
              </a:rPr>
              <a:t>VipSST</a:t>
            </a:r>
            <a:r>
              <a:rPr lang="en-US" dirty="0">
                <a:sym typeface="Wingdings" panose="05000000000000000000"/>
              </a:rPr>
              <a:t> is found between layers 2/3 and layers 5, they speculated it may be due to difference in concentration of </a:t>
            </a:r>
            <a:r>
              <a:rPr lang="en-US" dirty="0" err="1">
                <a:sym typeface="Wingdings" panose="05000000000000000000"/>
              </a:rPr>
              <a:t>Vip</a:t>
            </a:r>
            <a:r>
              <a:rPr lang="en-US" dirty="0">
                <a:sym typeface="Wingdings" panose="05000000000000000000"/>
              </a:rPr>
              <a:t> neurons (more concentrated superficially). Thus, for now, decided to give this PSP value the same as its layer 2/3 counterpart.</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HTR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normAutofit fontScale="85000" lnSpcReduction="20000"/>
          </a:bodyPr>
          <a:lstStyle/>
          <a:p>
            <a:r>
              <a:rPr lang="en-US" dirty="0">
                <a:sym typeface="Wingdings" panose="05000000000000000000"/>
              </a:rPr>
              <a:t>[</a:t>
            </a:r>
            <a:r>
              <a:rPr lang="en-US" dirty="0" err="1"/>
              <a:t>Pfeffer</a:t>
            </a:r>
            <a:r>
              <a:rPr lang="en-US" dirty="0"/>
              <a:t> </a:t>
            </a:r>
            <a:r>
              <a:rPr lang="en-US" i="1" dirty="0"/>
              <a:t>et. al</a:t>
            </a:r>
            <a:r>
              <a:rPr lang="en-US" dirty="0"/>
              <a:t>, 2013]</a:t>
            </a:r>
            <a:r>
              <a:rPr lang="en-US" dirty="0">
                <a:sym typeface="Wingdings" panose="05000000000000000000"/>
              </a:rPr>
              <a:t>  showed high similarity in L2/3 and L5 inhibitory connectivity. Moreover, the calculation of i5HTR  i5SST gave a very similar results to the layer 2/3 counterpart for a PSP. Though [</a:t>
            </a:r>
            <a:r>
              <a:rPr lang="en-US" dirty="0" err="1"/>
              <a:t>Pfeffer</a:t>
            </a:r>
            <a:r>
              <a:rPr lang="en-US" dirty="0"/>
              <a:t> </a:t>
            </a:r>
            <a:r>
              <a:rPr lang="en-US" i="1" dirty="0"/>
              <a:t>et. al</a:t>
            </a:r>
            <a:r>
              <a:rPr lang="en-US" dirty="0"/>
              <a:t>, 2013]</a:t>
            </a:r>
            <a:r>
              <a:rPr lang="en-US" dirty="0">
                <a:sym typeface="Wingdings" panose="05000000000000000000"/>
              </a:rPr>
              <a:t> showed that a difference in strength of </a:t>
            </a:r>
            <a:r>
              <a:rPr lang="en-US" dirty="0" err="1">
                <a:sym typeface="Wingdings" panose="05000000000000000000"/>
              </a:rPr>
              <a:t>VipSST</a:t>
            </a:r>
            <a:r>
              <a:rPr lang="en-US" dirty="0">
                <a:sym typeface="Wingdings" panose="05000000000000000000"/>
              </a:rPr>
              <a:t> is found between layers 2/3 and layers 5, they speculated it may be due to difference in concentration of </a:t>
            </a:r>
            <a:r>
              <a:rPr lang="en-US" dirty="0" err="1">
                <a:sym typeface="Wingdings" panose="05000000000000000000"/>
              </a:rPr>
              <a:t>Vip</a:t>
            </a:r>
            <a:r>
              <a:rPr lang="en-US" dirty="0">
                <a:sym typeface="Wingdings" panose="05000000000000000000"/>
              </a:rPr>
              <a:t> neurons (more concentrated superficially). Thus, for now, decided to give this PSP value the same as its layer 2/3 counterpart.</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HTR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ym typeface="Wingdings" panose="05000000000000000000"/>
              </a:rPr>
              <a:t>Measurements </a:t>
            </a:r>
            <a:r>
              <a:rPr lang="en-US" dirty="0">
                <a:sym typeface="Wingdings" panose="05000000000000000000"/>
              </a:rPr>
              <a:t>from [</a:t>
            </a:r>
            <a:r>
              <a:rPr lang="en-US" dirty="0" err="1"/>
              <a:t>Pfeffer</a:t>
            </a:r>
            <a:r>
              <a:rPr lang="en-US" dirty="0"/>
              <a:t> </a:t>
            </a:r>
            <a:r>
              <a:rPr lang="en-US" i="1" dirty="0"/>
              <a:t>et. al</a:t>
            </a:r>
            <a:r>
              <a:rPr lang="en-US" dirty="0"/>
              <a:t>, 2013]</a:t>
            </a:r>
            <a:r>
              <a:rPr lang="en-US" dirty="0">
                <a:sym typeface="Wingdings" panose="05000000000000000000"/>
              </a:rPr>
              <a:t> reported </a:t>
            </a:r>
            <a:r>
              <a:rPr lang="en-US" dirty="0" smtClean="0">
                <a:sym typeface="Wingdings" panose="05000000000000000000"/>
              </a:rPr>
              <a:t>IPSQs from PVPV at 2.76pC and SST PV at 0.77pC and </a:t>
            </a:r>
            <a:r>
              <a:rPr lang="en-US" dirty="0" err="1" smtClean="0">
                <a:sym typeface="Wingdings" panose="05000000000000000000"/>
              </a:rPr>
              <a:t>Vip</a:t>
            </a:r>
            <a:r>
              <a:rPr lang="en-US" dirty="0" smtClean="0">
                <a:sym typeface="Wingdings" panose="05000000000000000000"/>
              </a:rPr>
              <a:t>  SST at 0.69pC</a:t>
            </a:r>
            <a:endParaRPr lang="en-US" dirty="0" smtClean="0">
              <a:sym typeface="Wingdings" panose="05000000000000000000"/>
            </a:endParaRPr>
          </a:p>
          <a:p>
            <a:pPr lvl="1"/>
            <a:r>
              <a:rPr lang="en-US" dirty="0" smtClean="0">
                <a:sym typeface="Wingdings" panose="05000000000000000000"/>
              </a:rPr>
              <a:t>See Figure 7C and the text right underneath it for the raw numbers</a:t>
            </a:r>
            <a:endParaRPr lang="en-US" dirty="0" smtClean="0">
              <a:sym typeface="Wingdings" panose="05000000000000000000"/>
            </a:endParaRPr>
          </a:p>
          <a:p>
            <a:r>
              <a:rPr lang="en-US" dirty="0" smtClean="0">
                <a:sym typeface="Wingdings" panose="05000000000000000000"/>
              </a:rPr>
              <a:t>Since i5PVi5PV and i5SSTi5PV PSPs is already known, decided to take a ratio with i5HTR  i5SST for both and multiply with the corresponding PSPs and then average the result</a:t>
            </a:r>
            <a:endParaRPr lang="en-US" dirty="0" smtClean="0">
              <a:sym typeface="Wingdings" panose="05000000000000000000"/>
            </a:endParaRPr>
          </a:p>
          <a:p>
            <a:r>
              <a:rPr lang="en-US" dirty="0" smtClean="0">
                <a:sym typeface="Wingdings" panose="05000000000000000000"/>
              </a:rPr>
              <a:t>Thus:</a:t>
            </a:r>
            <a:endParaRPr lang="en-US" dirty="0" smtClean="0">
              <a:sym typeface="Wingdings" panose="05000000000000000000"/>
            </a:endParaRPr>
          </a:p>
          <a:p>
            <a:r>
              <a:rPr lang="en-US" dirty="0" smtClean="0">
                <a:sym typeface="Wingdings" panose="05000000000000000000"/>
              </a:rPr>
              <a:t>( (0.69/2.76) x 1.19 + (0.69/0.77) x 0.40) / 2 = 0.33mV</a:t>
            </a:r>
            <a:endParaRPr lang="en-US" dirty="0" smtClean="0">
              <a:sym typeface="Wingdings" panose="0500000000000000000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a:rPr>
              <a:t>i5</a:t>
            </a:r>
            <a:r>
              <a:rPr lang="en-US" dirty="0" smtClean="0"/>
              <a:t>HTR </a:t>
            </a:r>
            <a:r>
              <a:rPr lang="en-US" dirty="0">
                <a:sym typeface="Wingdings" panose="05000000000000000000"/>
              </a:rPr>
              <a:t></a:t>
            </a:r>
            <a:r>
              <a:rPr lang="en-US" dirty="0" smtClean="0">
                <a:sym typeface="Wingdings" panose="05000000000000000000"/>
              </a:rPr>
              <a:t>i5HTR</a:t>
            </a:r>
            <a:r>
              <a:rPr lang="en-US" dirty="0">
                <a:sym typeface="Wingdings" panose="05000000000000000000"/>
              </a:rPr>
              <a:t>:</a:t>
            </a:r>
            <a:endParaRPr lang="en-US" dirty="0">
              <a:sym typeface="Wingdings" panose="05000000000000000000"/>
            </a:endParaRPr>
          </a:p>
        </p:txBody>
      </p:sp>
      <p:sp>
        <p:nvSpPr>
          <p:cNvPr id="3" name="Content Placeholder 2"/>
          <p:cNvSpPr>
            <a:spLocks noGrp="1"/>
          </p:cNvSpPr>
          <p:nvPr>
            <p:ph idx="1"/>
          </p:nvPr>
        </p:nvSpPr>
        <p:spPr/>
        <p:txBody>
          <a:bodyPr>
            <a:normAutofit fontScale="85000" lnSpcReduction="20000"/>
          </a:bodyPr>
          <a:lstStyle/>
          <a:p>
            <a:r>
              <a:rPr lang="en-US" dirty="0">
                <a:sym typeface="Wingdings" panose="05000000000000000000"/>
              </a:rPr>
              <a:t>[</a:t>
            </a:r>
            <a:r>
              <a:rPr lang="en-US" dirty="0" err="1"/>
              <a:t>Pfeffer</a:t>
            </a:r>
            <a:r>
              <a:rPr lang="en-US" dirty="0"/>
              <a:t> </a:t>
            </a:r>
            <a:r>
              <a:rPr lang="en-US" i="1" dirty="0"/>
              <a:t>et. al</a:t>
            </a:r>
            <a:r>
              <a:rPr lang="en-US" dirty="0"/>
              <a:t>, 2013]</a:t>
            </a:r>
            <a:r>
              <a:rPr lang="en-US" dirty="0">
                <a:sym typeface="Wingdings" panose="05000000000000000000"/>
              </a:rPr>
              <a:t>  showed high similarity in L2/3 and L5 inhibitory connectivity. Moreover, the calculation of i5HTR  i5SST gave a very similar results to the layer 2/3 counterpart for a PSP. Though [</a:t>
            </a:r>
            <a:r>
              <a:rPr lang="en-US" dirty="0" err="1"/>
              <a:t>Pfeffer</a:t>
            </a:r>
            <a:r>
              <a:rPr lang="en-US" dirty="0"/>
              <a:t> </a:t>
            </a:r>
            <a:r>
              <a:rPr lang="en-US" i="1" dirty="0"/>
              <a:t>et. al</a:t>
            </a:r>
            <a:r>
              <a:rPr lang="en-US" dirty="0"/>
              <a:t>, 2013]</a:t>
            </a:r>
            <a:r>
              <a:rPr lang="en-US" dirty="0">
                <a:sym typeface="Wingdings" panose="05000000000000000000"/>
              </a:rPr>
              <a:t> showed that a difference in strength of </a:t>
            </a:r>
            <a:r>
              <a:rPr lang="en-US" dirty="0" err="1">
                <a:sym typeface="Wingdings" panose="05000000000000000000"/>
              </a:rPr>
              <a:t>VipSST</a:t>
            </a:r>
            <a:r>
              <a:rPr lang="en-US" dirty="0">
                <a:sym typeface="Wingdings" panose="05000000000000000000"/>
              </a:rPr>
              <a:t> is found between layers 2/3 and layers 5, they speculated it may be due to difference in concentration of </a:t>
            </a:r>
            <a:r>
              <a:rPr lang="en-US" dirty="0" err="1">
                <a:sym typeface="Wingdings" panose="05000000000000000000"/>
              </a:rPr>
              <a:t>Vip</a:t>
            </a:r>
            <a:r>
              <a:rPr lang="en-US" dirty="0">
                <a:sym typeface="Wingdings" panose="05000000000000000000"/>
              </a:rPr>
              <a:t> neurons (more concentrated superficially). Thus, for now, decided to give this PSP value the same as its layer 2/3 counterpart.</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E2/3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ym typeface="Wingdings" panose="05000000000000000000"/>
              </a:rPr>
              <a:t>From </a:t>
            </a:r>
            <a:r>
              <a:rPr lang="en-US" dirty="0">
                <a:sym typeface="Wingdings" panose="05000000000000000000"/>
              </a:rPr>
              <a:t>Table 2 in [</a:t>
            </a:r>
            <a:r>
              <a:rPr lang="en-US" dirty="0" err="1">
                <a:sym typeface="Wingdings" panose="05000000000000000000"/>
              </a:rPr>
              <a:t>Lefort</a:t>
            </a:r>
            <a:r>
              <a:rPr lang="en-US" dirty="0">
                <a:sym typeface="Wingdings" panose="05000000000000000000"/>
              </a:rPr>
              <a:t> </a:t>
            </a:r>
            <a:r>
              <a:rPr lang="en-US" i="1" dirty="0">
                <a:sym typeface="Wingdings" panose="05000000000000000000"/>
              </a:rPr>
              <a:t>et. al</a:t>
            </a:r>
            <a:r>
              <a:rPr lang="en-US" dirty="0">
                <a:sym typeface="Wingdings" panose="05000000000000000000"/>
              </a:rPr>
              <a:t>, 2009] where L5A and L5B where summed </a:t>
            </a:r>
            <a:r>
              <a:rPr lang="en-US" dirty="0" smtClean="0">
                <a:sym typeface="Wingdings" panose="05000000000000000000"/>
              </a:rPr>
              <a:t>together and similarly for L2 and L3:</a:t>
            </a:r>
            <a:endParaRPr lang="en-US" dirty="0">
              <a:sym typeface="Wingdings" panose="05000000000000000000"/>
            </a:endParaRPr>
          </a:p>
          <a:p>
            <a:pPr lvl="1"/>
            <a:r>
              <a:rPr lang="en-US" dirty="0"/>
              <a:t>Total = (</a:t>
            </a:r>
            <a:r>
              <a:rPr lang="en-US" dirty="0" smtClean="0"/>
              <a:t>20x0.55 </a:t>
            </a:r>
            <a:r>
              <a:rPr lang="en-US" dirty="0"/>
              <a:t>+ </a:t>
            </a:r>
            <a:r>
              <a:rPr lang="en-US" dirty="0" smtClean="0"/>
              <a:t>5x0.93 </a:t>
            </a:r>
            <a:r>
              <a:rPr lang="en-US" dirty="0"/>
              <a:t>+ </a:t>
            </a:r>
            <a:r>
              <a:rPr lang="en-US" dirty="0" smtClean="0"/>
              <a:t>9x0.22 </a:t>
            </a:r>
            <a:r>
              <a:rPr lang="en-US" dirty="0"/>
              <a:t>+ </a:t>
            </a:r>
            <a:r>
              <a:rPr lang="en-US" dirty="0" smtClean="0"/>
              <a:t>20x1.01) </a:t>
            </a:r>
            <a:r>
              <a:rPr lang="en-US" dirty="0"/>
              <a:t>/ (20 + 5 + 9 + 20) </a:t>
            </a:r>
            <a:r>
              <a:rPr lang="en-US" dirty="0" smtClean="0"/>
              <a:t>= 0.70 mV</a:t>
            </a:r>
            <a:endParaRPr lang="en-US" dirty="0" smtClean="0"/>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a:t>
            </a:r>
            <a:r>
              <a:rPr lang="en-US" dirty="0" smtClean="0">
                <a:sym typeface="Wingdings" panose="05000000000000000000"/>
              </a:rPr>
              <a:t>] in Fig. S14 and Table S6</a:t>
            </a:r>
            <a:endParaRPr lang="en-US" dirty="0" smtClean="0">
              <a:sym typeface="Wingdings" panose="05000000000000000000"/>
            </a:endParaRPr>
          </a:p>
          <a:p>
            <a:pPr lvl="1"/>
            <a:r>
              <a:rPr lang="en-US" dirty="0" smtClean="0">
                <a:sym typeface="Wingdings" panose="05000000000000000000"/>
              </a:rPr>
              <a:t>1.13 +/- 0.35mV with n = 6</a:t>
            </a:r>
            <a:endParaRPr lang="en-US" dirty="0" smtClean="0">
              <a:sym typeface="Wingdings" panose="05000000000000000000"/>
            </a:endParaRPr>
          </a:p>
          <a:p>
            <a:r>
              <a:rPr lang="en-US" dirty="0" smtClean="0">
                <a:sym typeface="Wingdings" panose="05000000000000000000"/>
              </a:rPr>
              <a:t>Combining these references:</a:t>
            </a:r>
            <a:endParaRPr lang="en-US" dirty="0" smtClean="0">
              <a:sym typeface="Wingdings" panose="05000000000000000000"/>
            </a:endParaRPr>
          </a:p>
          <a:p>
            <a:pPr lvl="1"/>
            <a:r>
              <a:rPr lang="en-US" dirty="0" smtClean="0">
                <a:sym typeface="Wingdings" panose="05000000000000000000"/>
              </a:rPr>
              <a:t>(54 x 0.7 + 6 x 1.13) / (54 + 6) = 0.74 mV</a:t>
            </a:r>
            <a:endParaRPr lang="en-US" dirty="0" smtClean="0">
              <a:sym typeface="Wingdings" panose="05000000000000000000"/>
            </a:endParaRPr>
          </a:p>
          <a:p>
            <a:pPr lvl="1"/>
            <a:endParaRPr lang="en-US" dirty="0"/>
          </a:p>
          <a:p>
            <a:endParaRPr lang="en-US" dirty="0" smtClean="0"/>
          </a:p>
          <a:p>
            <a:pPr lvl="1"/>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E2/3 </a:t>
            </a:r>
            <a:r>
              <a:rPr lang="en-US" dirty="0">
                <a:sym typeface="Wingdings" panose="05000000000000000000"/>
              </a:rPr>
              <a:t>i2/3PV</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ym typeface="Wingdings" panose="05000000000000000000"/>
              </a:rPr>
              <a:t>Figure </a:t>
            </a:r>
            <a:r>
              <a:rPr lang="en-US" dirty="0">
                <a:sym typeface="Wingdings" panose="05000000000000000000"/>
              </a:rPr>
              <a:t>2D from [Hofer</a:t>
            </a:r>
            <a:r>
              <a:rPr lang="en-US" i="1" dirty="0">
                <a:sym typeface="Wingdings" panose="05000000000000000000"/>
              </a:rPr>
              <a:t> et. al</a:t>
            </a:r>
            <a:r>
              <a:rPr lang="en-US" dirty="0">
                <a:sym typeface="Wingdings" panose="05000000000000000000"/>
              </a:rPr>
              <a:t>, 2011]: </a:t>
            </a:r>
            <a:r>
              <a:rPr lang="en-US" dirty="0" smtClean="0">
                <a:sym typeface="Wingdings" panose="05000000000000000000"/>
              </a:rPr>
              <a:t>1.36 mV with n =36</a:t>
            </a:r>
            <a:endParaRPr lang="en-US" dirty="0">
              <a:sym typeface="Wingdings" panose="05000000000000000000"/>
            </a:endParaRPr>
          </a:p>
          <a:p>
            <a:r>
              <a:rPr lang="en-US" dirty="0" smtClean="0">
                <a:sym typeface="Wingdings" panose="05000000000000000000"/>
              </a:rPr>
              <a:t>Measurements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where only assuming BC as PV cells (see Table S4 for justifications). Thus from Table S6: 1.60mV with n = 41</a:t>
            </a:r>
            <a:endParaRPr lang="en-US" dirty="0" smtClean="0">
              <a:sym typeface="Wingdings" panose="05000000000000000000"/>
            </a:endParaRPr>
          </a:p>
          <a:p>
            <a:r>
              <a:rPr lang="en-US" dirty="0" smtClean="0">
                <a:sym typeface="Wingdings" panose="05000000000000000000"/>
              </a:rPr>
              <a:t>Combining </a:t>
            </a:r>
            <a:r>
              <a:rPr lang="en-US" dirty="0">
                <a:sym typeface="Wingdings" panose="05000000000000000000"/>
              </a:rPr>
              <a:t>these references</a:t>
            </a:r>
            <a:r>
              <a:rPr lang="en-US" dirty="0" smtClean="0">
                <a:sym typeface="Wingdings" panose="05000000000000000000"/>
              </a:rPr>
              <a:t>:</a:t>
            </a:r>
            <a:endParaRPr lang="en-US" dirty="0" smtClean="0">
              <a:sym typeface="Wingdings" panose="05000000000000000000"/>
            </a:endParaRPr>
          </a:p>
          <a:p>
            <a:pPr lvl="1"/>
            <a:r>
              <a:rPr lang="en-US" dirty="0">
                <a:sym typeface="Wingdings" panose="05000000000000000000"/>
              </a:rPr>
              <a:t>(36 </a:t>
            </a:r>
            <a:r>
              <a:rPr lang="en-US" dirty="0" smtClean="0">
                <a:sym typeface="Wingdings" panose="05000000000000000000"/>
              </a:rPr>
              <a:t>x 1.36</a:t>
            </a:r>
            <a:r>
              <a:rPr lang="en-US" dirty="0">
                <a:sym typeface="Wingdings" panose="05000000000000000000"/>
              </a:rPr>
              <a:t>+ </a:t>
            </a:r>
            <a:r>
              <a:rPr lang="en-US" dirty="0" smtClean="0">
                <a:sym typeface="Wingdings" panose="05000000000000000000"/>
              </a:rPr>
              <a:t>41x 1.60) / (41+ 36) = 1.49 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E2/3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a:t>
            </a:r>
            <a:r>
              <a:rPr lang="en-US" dirty="0" smtClean="0">
                <a:sym typeface="Wingdings" panose="05000000000000000000"/>
              </a:rPr>
              <a:t>L5BC </a:t>
            </a:r>
            <a:r>
              <a:rPr lang="en-US" dirty="0">
                <a:sym typeface="Wingdings" panose="05000000000000000000"/>
              </a:rPr>
              <a:t>as the value for </a:t>
            </a:r>
            <a:r>
              <a:rPr lang="en-US" dirty="0" smtClean="0">
                <a:sym typeface="Wingdings" panose="05000000000000000000"/>
              </a:rPr>
              <a:t>i5PV </a:t>
            </a:r>
            <a:endParaRPr lang="en-US" dirty="0" smtClean="0">
              <a:sym typeface="Wingdings" panose="05000000000000000000"/>
            </a:endParaRPr>
          </a:p>
          <a:p>
            <a:r>
              <a:rPr lang="en-US" dirty="0" smtClean="0">
                <a:sym typeface="Wingdings" panose="05000000000000000000"/>
              </a:rPr>
              <a:t>Thus </a:t>
            </a:r>
            <a:r>
              <a:rPr lang="en-US" dirty="0">
                <a:sym typeface="Wingdings" panose="05000000000000000000"/>
              </a:rPr>
              <a:t>from table S6:</a:t>
            </a:r>
            <a:endParaRPr lang="en-US" dirty="0">
              <a:sym typeface="Wingdings" panose="05000000000000000000"/>
            </a:endParaRPr>
          </a:p>
          <a:p>
            <a:pPr lvl="1"/>
            <a:r>
              <a:rPr lang="en-US" dirty="0" smtClean="0">
                <a:sym typeface="Wingdings" panose="05000000000000000000"/>
              </a:rPr>
              <a:t>1.32 </a:t>
            </a:r>
            <a:r>
              <a:rPr lang="en-US" dirty="0">
                <a:sym typeface="Wingdings" panose="05000000000000000000"/>
              </a:rPr>
              <a:t>+/- </a:t>
            </a:r>
            <a:r>
              <a:rPr lang="en-US" dirty="0" smtClean="0">
                <a:sym typeface="Wingdings" panose="05000000000000000000"/>
              </a:rPr>
              <a:t>0.20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E2/3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a:t>
            </a:r>
            <a:r>
              <a:rPr lang="en-US" dirty="0" smtClean="0">
                <a:sym typeface="Wingdings" panose="05000000000000000000"/>
              </a:rPr>
              <a:t>L5MC </a:t>
            </a:r>
            <a:r>
              <a:rPr lang="en-US" dirty="0">
                <a:sym typeface="Wingdings" panose="05000000000000000000"/>
              </a:rPr>
              <a:t>as the value for </a:t>
            </a:r>
            <a:r>
              <a:rPr lang="en-US" dirty="0" smtClean="0">
                <a:sym typeface="Wingdings" panose="05000000000000000000"/>
              </a:rPr>
              <a:t>i5SST</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0.53 +</a:t>
            </a:r>
            <a:r>
              <a:rPr lang="en-US" dirty="0">
                <a:sym typeface="Wingdings" panose="05000000000000000000"/>
              </a:rPr>
              <a:t>/- </a:t>
            </a:r>
            <a:r>
              <a:rPr lang="en-US" dirty="0" smtClean="0">
                <a:sym typeface="Wingdings" panose="05000000000000000000"/>
              </a:rPr>
              <a:t>0.12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E2/3 </a:t>
            </a:r>
            <a:r>
              <a:rPr lang="en-US" dirty="0">
                <a:sym typeface="Wingdings" panose="05000000000000000000"/>
              </a:rPr>
              <a:t></a:t>
            </a:r>
            <a:r>
              <a:rPr lang="en-US" dirty="0" smtClean="0">
                <a:sym typeface="Wingdings" panose="05000000000000000000"/>
              </a:rPr>
              <a:t>i5HTR:</a:t>
            </a:r>
            <a:endParaRPr lang="en-US" dirty="0"/>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i2/3PV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a:t>
            </a:r>
            <a:r>
              <a:rPr lang="en-US" dirty="0" smtClean="0">
                <a:sym typeface="Wingdings" panose="05000000000000000000"/>
              </a:rPr>
              <a:t>L2/3BC </a:t>
            </a:r>
            <a:r>
              <a:rPr lang="en-US" dirty="0">
                <a:sym typeface="Wingdings" panose="05000000000000000000"/>
              </a:rPr>
              <a:t>as the value for </a:t>
            </a:r>
            <a:r>
              <a:rPr lang="en-US" dirty="0" smtClean="0">
                <a:sym typeface="Wingdings" panose="05000000000000000000"/>
              </a:rPr>
              <a:t>i2/3PV </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0.20 </a:t>
            </a:r>
            <a:r>
              <a:rPr lang="en-US" dirty="0">
                <a:sym typeface="Wingdings" panose="05000000000000000000"/>
              </a:rPr>
              <a:t>+/- </a:t>
            </a:r>
            <a:r>
              <a:rPr lang="en-US" dirty="0" smtClean="0">
                <a:sym typeface="Wingdings" panose="05000000000000000000"/>
              </a:rPr>
              <a:t>0.02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i2/3PV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L2/3BC as the value for i2/</a:t>
            </a:r>
            <a:r>
              <a:rPr lang="en-US" dirty="0" smtClean="0">
                <a:sym typeface="Wingdings" panose="05000000000000000000"/>
              </a:rPr>
              <a:t>3PV</a:t>
            </a:r>
            <a:endParaRPr lang="en-US" dirty="0" smtClean="0">
              <a:sym typeface="Wingdings" panose="05000000000000000000"/>
            </a:endParaRPr>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a:t>
            </a:r>
            <a:r>
              <a:rPr lang="en-US" dirty="0" smtClean="0">
                <a:sym typeface="Wingdings" panose="05000000000000000000"/>
              </a:rPr>
              <a:t>L5BC </a:t>
            </a:r>
            <a:r>
              <a:rPr lang="en-US" dirty="0">
                <a:sym typeface="Wingdings" panose="05000000000000000000"/>
              </a:rPr>
              <a:t>as the value for </a:t>
            </a:r>
            <a:r>
              <a:rPr lang="en-US" dirty="0" smtClean="0">
                <a:sym typeface="Wingdings" panose="05000000000000000000"/>
              </a:rPr>
              <a:t>i5PV  </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0.79 </a:t>
            </a:r>
            <a:r>
              <a:rPr lang="en-US" dirty="0">
                <a:sym typeface="Wingdings" panose="05000000000000000000"/>
              </a:rPr>
              <a:t>+/- </a:t>
            </a:r>
            <a:r>
              <a:rPr lang="en-US" dirty="0" smtClean="0">
                <a:sym typeface="Wingdings" panose="05000000000000000000"/>
              </a:rPr>
              <a:t>0.18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2/3PV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i2/3PV </a:t>
            </a:r>
            <a:r>
              <a:rPr lang="en-US" dirty="0">
                <a:sym typeface="Wingdings" panose="05000000000000000000"/>
              </a:rPr>
              <a:t> </a:t>
            </a:r>
            <a:r>
              <a:rPr lang="en-US" dirty="0" smtClean="0">
                <a:sym typeface="Wingdings" panose="05000000000000000000"/>
              </a:rPr>
              <a:t>i5HTR</a:t>
            </a:r>
            <a:endParaRPr lang="en-US" dirty="0"/>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2/3</a:t>
            </a:r>
            <a:r>
              <a:rPr lang="en-US" dirty="0" smtClean="0"/>
              <a:t>SST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L2/</a:t>
            </a:r>
            <a:r>
              <a:rPr lang="en-US" dirty="0" smtClean="0">
                <a:sym typeface="Wingdings" panose="05000000000000000000"/>
              </a:rPr>
              <a:t>3MC </a:t>
            </a:r>
            <a:r>
              <a:rPr lang="en-US" dirty="0">
                <a:sym typeface="Wingdings" panose="05000000000000000000"/>
              </a:rPr>
              <a:t>as the value for i2/</a:t>
            </a:r>
            <a:r>
              <a:rPr lang="en-US" dirty="0" smtClean="0">
                <a:sym typeface="Wingdings" panose="05000000000000000000"/>
              </a:rPr>
              <a:t>3SST</a:t>
            </a:r>
            <a:endParaRPr lang="en-US" dirty="0" smtClean="0">
              <a:sym typeface="Wingdings" panose="05000000000000000000"/>
            </a:endParaRPr>
          </a:p>
          <a:p>
            <a:r>
              <a:rPr lang="en-US" dirty="0" smtClean="0">
                <a:sym typeface="Wingdings" panose="05000000000000000000"/>
              </a:rPr>
              <a:t>From Table S6:</a:t>
            </a:r>
            <a:endParaRPr lang="en-US" dirty="0" smtClean="0">
              <a:sym typeface="Wingdings" panose="05000000000000000000"/>
            </a:endParaRPr>
          </a:p>
          <a:p>
            <a:pPr lvl="1"/>
            <a:r>
              <a:rPr lang="en-US" dirty="0" smtClean="0">
                <a:sym typeface="Wingdings" panose="05000000000000000000"/>
              </a:rPr>
              <a:t>0.22 +/- 0.06 mV </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2/3</a:t>
            </a:r>
            <a:r>
              <a:rPr lang="en-US" dirty="0" smtClean="0"/>
              <a:t>SST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a:xfrm>
            <a:off x="457200" y="1333503"/>
            <a:ext cx="8229600" cy="3767639"/>
          </a:xfrm>
        </p:spPr>
        <p:txBody>
          <a:bodyPr>
            <a:normAutofit/>
          </a:bodyPr>
          <a:lstStyle/>
          <a:p>
            <a:pPr marL="457200" lvl="1" indent="0">
              <a:buNone/>
            </a:pP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2/3</a:t>
            </a:r>
            <a:r>
              <a:rPr lang="en-US" dirty="0" smtClean="0"/>
              <a:t>SST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normAutofit/>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E2/3 </a:t>
            </a:r>
            <a:r>
              <a:rPr lang="en-US" dirty="0">
                <a:sym typeface="Wingdings" panose="05000000000000000000"/>
              </a:rPr>
              <a:t>i2/3SST</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a:rPr>
              <a:t>Measurements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Table S4, will assume that SOM neurons are just MC neurons. Then from table S6:</a:t>
            </a:r>
            <a:endParaRPr lang="en-US" dirty="0" smtClean="0">
              <a:sym typeface="Wingdings" panose="05000000000000000000"/>
            </a:endParaRPr>
          </a:p>
          <a:p>
            <a:pPr lvl="1"/>
            <a:r>
              <a:rPr lang="en-US" dirty="0" smtClean="0">
                <a:sym typeface="Wingdings" panose="05000000000000000000"/>
              </a:rPr>
              <a:t>0.86 +/- 0.15 mV</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2/3</a:t>
            </a:r>
            <a:r>
              <a:rPr lang="en-US" dirty="0" smtClean="0"/>
              <a:t>SST </a:t>
            </a:r>
            <a:r>
              <a:rPr lang="en-US" dirty="0">
                <a:sym typeface="Wingdings" panose="05000000000000000000"/>
              </a:rPr>
              <a:t></a:t>
            </a:r>
            <a:r>
              <a:rPr lang="en-US" dirty="0" smtClean="0">
                <a:sym typeface="Wingdings" panose="05000000000000000000"/>
              </a:rPr>
              <a:t>i5HTR: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2/3</a:t>
            </a:r>
            <a:r>
              <a:rPr lang="en-US" dirty="0" smtClean="0"/>
              <a:t>HTR </a:t>
            </a:r>
            <a:r>
              <a:rPr lang="en-US" dirty="0">
                <a:sym typeface="Wingdings" panose="05000000000000000000"/>
              </a:rPr>
              <a:t></a:t>
            </a:r>
            <a:r>
              <a:rPr lang="en-US" dirty="0" smtClean="0">
                <a:sym typeface="Wingdings" panose="05000000000000000000"/>
              </a:rPr>
              <a:t>E5:</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2/3</a:t>
            </a:r>
            <a:r>
              <a:rPr lang="en-US" dirty="0" smtClean="0"/>
              <a:t>HTR </a:t>
            </a:r>
            <a:r>
              <a:rPr lang="en-US" dirty="0">
                <a:sym typeface="Wingdings" panose="05000000000000000000"/>
              </a:rPr>
              <a:t></a:t>
            </a:r>
            <a:r>
              <a:rPr lang="en-US" dirty="0" smtClean="0">
                <a:sym typeface="Wingdings" panose="05000000000000000000"/>
              </a:rPr>
              <a:t>i5PV:</a:t>
            </a:r>
            <a:endParaRPr lang="en-US" dirty="0"/>
          </a:p>
        </p:txBody>
      </p:sp>
      <p:sp>
        <p:nvSpPr>
          <p:cNvPr id="3" name="Content Placeholder 2"/>
          <p:cNvSpPr>
            <a:spLocks noGrp="1"/>
          </p:cNvSpPr>
          <p:nvPr>
            <p:ph idx="1"/>
          </p:nvPr>
        </p:nvSpPr>
        <p:spPr/>
        <p:txBody>
          <a:bodyPr/>
          <a:lstStyle/>
          <a:p>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a:t>
            </a:r>
            <a:r>
              <a:rPr lang="en-US" dirty="0" smtClean="0">
                <a:sym typeface="Wingdings" panose="05000000000000000000"/>
              </a:rPr>
              <a:t>2/3</a:t>
            </a:r>
            <a:r>
              <a:rPr lang="en-US" dirty="0" smtClean="0"/>
              <a:t>HTR </a:t>
            </a:r>
            <a:r>
              <a:rPr lang="en-US" dirty="0">
                <a:sym typeface="Wingdings" panose="05000000000000000000"/>
              </a:rPr>
              <a:t></a:t>
            </a:r>
            <a:r>
              <a:rPr lang="en-US" dirty="0" smtClean="0">
                <a:sym typeface="Wingdings" panose="05000000000000000000"/>
              </a:rPr>
              <a:t>i5SST: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Wingdings" panose="05000000000000000000"/>
              </a:rPr>
              <a:t>i</a:t>
            </a:r>
            <a:r>
              <a:rPr lang="en-US" dirty="0" smtClean="0">
                <a:sym typeface="Wingdings" panose="05000000000000000000"/>
              </a:rPr>
              <a:t>2/3</a:t>
            </a:r>
            <a:r>
              <a:rPr lang="en-US" dirty="0" smtClean="0"/>
              <a:t>HTR </a:t>
            </a:r>
            <a:r>
              <a:rPr lang="en-US" dirty="0">
                <a:sym typeface="Wingdings" panose="05000000000000000000"/>
              </a:rPr>
              <a:t></a:t>
            </a:r>
            <a:r>
              <a:rPr lang="en-US" dirty="0" smtClean="0">
                <a:sym typeface="Wingdings" panose="05000000000000000000"/>
              </a:rPr>
              <a:t>i5HTR</a:t>
            </a:r>
            <a:r>
              <a:rPr lang="en-US" dirty="0">
                <a:sym typeface="Wingdings" panose="05000000000000000000"/>
              </a:rPr>
              <a:t>:</a:t>
            </a:r>
            <a:endParaRPr lang="en-US" dirty="0">
              <a:sym typeface="Wingdings" panose="05000000000000000000"/>
            </a:endParaRPr>
          </a:p>
        </p:txBody>
      </p:sp>
      <p:sp>
        <p:nvSpPr>
          <p:cNvPr id="3" name="Content Placeholder 2"/>
          <p:cNvSpPr>
            <a:spLocks noGrp="1"/>
          </p:cNvSpPr>
          <p:nvPr>
            <p:ph idx="1"/>
          </p:nvPr>
        </p:nvSpPr>
        <p:spPr/>
        <p:txBody>
          <a:bodyPr>
            <a:normAutofit/>
          </a:bodyPr>
          <a:lstStyle/>
          <a:p>
            <a:endParaRPr lang="en-US" dirty="0" smtClean="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E2/3:</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0000"/>
                </a:solidFill>
                <a:sym typeface="Wingdings" panose="05000000000000000000"/>
              </a:rPr>
              <a:t>Figure </a:t>
            </a:r>
            <a:r>
              <a:rPr lang="en-US" dirty="0">
                <a:solidFill>
                  <a:srgbClr val="000000"/>
                </a:solidFill>
                <a:sym typeface="Wingdings" panose="05000000000000000000"/>
              </a:rPr>
              <a:t>S14 from [Jiang </a:t>
            </a:r>
            <a:r>
              <a:rPr lang="en-US" i="1" dirty="0">
                <a:solidFill>
                  <a:srgbClr val="000000"/>
                </a:solidFill>
                <a:sym typeface="Wingdings" panose="05000000000000000000"/>
              </a:rPr>
              <a:t>et. al</a:t>
            </a:r>
            <a:r>
              <a:rPr lang="en-US" dirty="0">
                <a:solidFill>
                  <a:srgbClr val="000000"/>
                </a:solidFill>
                <a:sym typeface="Wingdings" panose="05000000000000000000"/>
              </a:rPr>
              <a:t>, 2015</a:t>
            </a:r>
            <a:r>
              <a:rPr lang="en-US" dirty="0" smtClean="0">
                <a:solidFill>
                  <a:srgbClr val="000000"/>
                </a:solidFill>
                <a:sym typeface="Wingdings" panose="05000000000000000000"/>
              </a:rPr>
              <a:t>] there were no connections and so only using the below reference.</a:t>
            </a:r>
            <a:endParaRPr lang="en-US" dirty="0">
              <a:solidFill>
                <a:srgbClr val="000000"/>
              </a:solidFill>
              <a:sym typeface="Wingdings" panose="05000000000000000000"/>
            </a:endParaRPr>
          </a:p>
          <a:p>
            <a:r>
              <a:rPr lang="en-US" dirty="0">
                <a:solidFill>
                  <a:srgbClr val="000000"/>
                </a:solidFill>
                <a:sym typeface="Wingdings" panose="05000000000000000000"/>
              </a:rPr>
              <a:t>From Table 2 in [</a:t>
            </a:r>
            <a:r>
              <a:rPr lang="en-US" dirty="0" err="1">
                <a:solidFill>
                  <a:srgbClr val="000000"/>
                </a:solidFill>
                <a:sym typeface="Wingdings" panose="05000000000000000000"/>
              </a:rPr>
              <a:t>Lefort</a:t>
            </a:r>
            <a:r>
              <a:rPr lang="en-US" dirty="0">
                <a:solidFill>
                  <a:srgbClr val="000000"/>
                </a:solidFill>
                <a:sym typeface="Wingdings" panose="05000000000000000000"/>
              </a:rPr>
              <a:t> </a:t>
            </a:r>
            <a:r>
              <a:rPr lang="en-US" i="1" dirty="0">
                <a:solidFill>
                  <a:srgbClr val="000000"/>
                </a:solidFill>
                <a:sym typeface="Wingdings" panose="05000000000000000000"/>
              </a:rPr>
              <a:t>et. al</a:t>
            </a:r>
            <a:r>
              <a:rPr lang="en-US" dirty="0">
                <a:solidFill>
                  <a:srgbClr val="000000"/>
                </a:solidFill>
                <a:sym typeface="Wingdings" panose="05000000000000000000"/>
              </a:rPr>
              <a:t>, 2009] where L5A and L5B where summed together and similarly for L2 and L3:</a:t>
            </a:r>
            <a:endParaRPr lang="en-US" dirty="0">
              <a:solidFill>
                <a:srgbClr val="000000"/>
              </a:solidFill>
              <a:sym typeface="Wingdings" panose="05000000000000000000"/>
            </a:endParaRPr>
          </a:p>
          <a:p>
            <a:pPr lvl="1"/>
            <a:r>
              <a:rPr lang="en-US" dirty="0">
                <a:solidFill>
                  <a:srgbClr val="000000"/>
                </a:solidFill>
              </a:rPr>
              <a:t>Total = </a:t>
            </a:r>
            <a:r>
              <a:rPr lang="en-US" dirty="0" smtClean="0">
                <a:solidFill>
                  <a:srgbClr val="000000"/>
                </a:solidFill>
              </a:rPr>
              <a:t>(0.52x9 + 0.21x1 + 0.67x2 + 0.26x3) </a:t>
            </a:r>
            <a:r>
              <a:rPr lang="en-US" dirty="0">
                <a:solidFill>
                  <a:srgbClr val="000000"/>
                </a:solidFill>
              </a:rPr>
              <a:t>/ (9 + 1 + 2 + 3) </a:t>
            </a:r>
            <a:r>
              <a:rPr lang="en-US" dirty="0" smtClean="0">
                <a:solidFill>
                  <a:srgbClr val="000000"/>
                </a:solidFill>
              </a:rPr>
              <a:t>= 0.47mV</a:t>
            </a:r>
            <a:endParaRPr lang="en-US" dirty="0">
              <a:solidFill>
                <a:srgbClr val="000000"/>
              </a:solidFill>
            </a:endParaRPr>
          </a:p>
          <a:p>
            <a:endParaRPr lang="en-US" dirty="0" smtClean="0">
              <a:solidFill>
                <a:srgbClr val="000000"/>
              </a:solidFill>
              <a:sym typeface="Wingdings" panose="05000000000000000000"/>
            </a:endParaRPr>
          </a:p>
          <a:p>
            <a:endParaRPr lang="en-US" dirty="0">
              <a:solidFill>
                <a:srgbClr val="000000"/>
              </a:solidFill>
              <a:sym typeface="Wingdings" panose="05000000000000000000"/>
            </a:endParaRPr>
          </a:p>
          <a:p>
            <a:endParaRPr lang="en-US" dirty="0">
              <a:solidFill>
                <a:srgbClr val="00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smtClean="0">
                <a:sym typeface="Wingdings" panose="05000000000000000000"/>
              </a:rPr>
              <a:t>i2/3PV:</a:t>
            </a:r>
            <a:endParaRPr lang="en-US" dirty="0"/>
          </a:p>
        </p:txBody>
      </p:sp>
      <p:sp>
        <p:nvSpPr>
          <p:cNvPr id="3" name="Content Placeholder 2"/>
          <p:cNvSpPr>
            <a:spLocks noGrp="1"/>
          </p:cNvSpPr>
          <p:nvPr>
            <p:ph idx="1"/>
          </p:nvPr>
        </p:nvSpPr>
        <p:spPr/>
        <p:txBody>
          <a:bodyPr/>
          <a:lstStyle/>
          <a:p>
            <a:r>
              <a:rPr lang="en-US" dirty="0">
                <a:sym typeface="Wingdings" panose="05000000000000000000"/>
              </a:rPr>
              <a:t>Results from </a:t>
            </a:r>
            <a:r>
              <a:rPr lang="en-US" dirty="0" err="1"/>
              <a:t>Dantzker</a:t>
            </a:r>
            <a:r>
              <a:rPr lang="en-US" dirty="0"/>
              <a:t> &amp; Callaway, 2000, Nature Neuroscience however clearly show connectivity between E5 and inhibitory neurons in L2/3 and hence decided to set these values </a:t>
            </a:r>
            <a:r>
              <a:rPr lang="en-US" dirty="0" smtClean="0"/>
              <a:t>equal to L4 counterparts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i2/3SST: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Results from </a:t>
            </a:r>
            <a:r>
              <a:rPr lang="en-US" dirty="0" err="1"/>
              <a:t>Dantzker</a:t>
            </a:r>
            <a:r>
              <a:rPr lang="en-US" dirty="0"/>
              <a:t> &amp; Callaway, 2000, Nature Neuroscience however clearly show connectivity between E5 and inhibitory neurons in L2/3 and hence decided to set these values equal to L4 counterparts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E2/3 </a:t>
            </a:r>
            <a:r>
              <a:rPr lang="en-US" dirty="0">
                <a:sym typeface="Wingdings" panose="05000000000000000000"/>
              </a:rPr>
              <a:t>i2/3HTR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ym typeface="Wingdings" panose="05000000000000000000"/>
              </a:rPr>
              <a:t>Measurements </a:t>
            </a:r>
            <a:r>
              <a:rPr lang="en-US" dirty="0">
                <a:sym typeface="Wingdings" panose="05000000000000000000"/>
              </a:rPr>
              <a:t>from [Jiang </a:t>
            </a:r>
            <a:r>
              <a:rPr lang="en-US" i="1" dirty="0">
                <a:sym typeface="Wingdings" panose="05000000000000000000"/>
              </a:rPr>
              <a:t>et. al</a:t>
            </a:r>
            <a:r>
              <a:rPr lang="en-US" dirty="0">
                <a:sym typeface="Wingdings" panose="05000000000000000000"/>
              </a:rPr>
              <a:t>, 2015] </a:t>
            </a:r>
            <a:r>
              <a:rPr lang="en-US" dirty="0" smtClean="0">
                <a:sym typeface="Wingdings" panose="05000000000000000000"/>
              </a:rPr>
              <a:t>Table S4 allows to assume that we can take the average value from BTC and BPC cells for HTR. However since there were no recorded connections between E2/3 and BPC2/3, will only use BTC value</a:t>
            </a:r>
            <a:endParaRPr lang="en-US" dirty="0" smtClean="0">
              <a:sym typeface="Wingdings" panose="05000000000000000000"/>
            </a:endParaRPr>
          </a:p>
          <a:p>
            <a:r>
              <a:rPr lang="en-US" dirty="0" smtClean="0">
                <a:sym typeface="Wingdings" panose="05000000000000000000"/>
              </a:rPr>
              <a:t>Then from Table S6:</a:t>
            </a:r>
            <a:endParaRPr lang="en-US" dirty="0" smtClean="0">
              <a:sym typeface="Wingdings" panose="05000000000000000000"/>
            </a:endParaRPr>
          </a:p>
          <a:p>
            <a:pPr lvl="1"/>
            <a:r>
              <a:rPr lang="en-US" dirty="0" smtClean="0">
                <a:sym typeface="Wingdings" panose="05000000000000000000"/>
              </a:rPr>
              <a:t>1.31 +/- 0.32 mV</a:t>
            </a:r>
            <a:endParaRPr lang="en-US" dirty="0" smtClean="0">
              <a:sym typeface="Wingdings" panose="05000000000000000000"/>
            </a:endParaRPr>
          </a:p>
          <a:p>
            <a:pPr lvl="1"/>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E5 </a:t>
            </a:r>
            <a:r>
              <a:rPr lang="en-US" dirty="0">
                <a:sym typeface="Wingdings" panose="05000000000000000000"/>
              </a:rPr>
              <a:t></a:t>
            </a:r>
            <a:r>
              <a:rPr lang="en-US" dirty="0" smtClean="0">
                <a:sym typeface="Wingdings" panose="05000000000000000000"/>
              </a:rPr>
              <a:t>i2/3HTR:</a:t>
            </a:r>
            <a:endParaRPr lang="en-US" dirty="0"/>
          </a:p>
        </p:txBody>
      </p:sp>
      <p:sp>
        <p:nvSpPr>
          <p:cNvPr id="3" name="Content Placeholder 2"/>
          <p:cNvSpPr>
            <a:spLocks noGrp="1"/>
          </p:cNvSpPr>
          <p:nvPr>
            <p:ph idx="1"/>
          </p:nvPr>
        </p:nvSpPr>
        <p:spPr/>
        <p:txBody>
          <a:bodyPr/>
          <a:lstStyle/>
          <a:p>
            <a:r>
              <a:rPr lang="en-US" dirty="0">
                <a:sym typeface="Wingdings" panose="05000000000000000000"/>
              </a:rPr>
              <a:t>Results from </a:t>
            </a:r>
            <a:r>
              <a:rPr lang="en-US" dirty="0" err="1"/>
              <a:t>Dantzker</a:t>
            </a:r>
            <a:r>
              <a:rPr lang="en-US" dirty="0"/>
              <a:t> &amp; Callaway, 2000, Nature Neuroscience however clearly show connectivity between E5 and inhibitory neurons in L2/3 and hence decided to set these values equal to L4 counterparts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E2/3:</a:t>
            </a:r>
            <a:endParaRPr lang="en-US" dirty="0"/>
          </a:p>
        </p:txBody>
      </p:sp>
      <p:sp>
        <p:nvSpPr>
          <p:cNvPr id="3" name="Content Placeholder 2"/>
          <p:cNvSpPr>
            <a:spLocks noGrp="1"/>
          </p:cNvSpPr>
          <p:nvPr>
            <p:ph idx="1"/>
          </p:nvPr>
        </p:nvSpPr>
        <p:spPr/>
        <p:txBody>
          <a:bodyPr/>
          <a:lstStyle/>
          <a:p>
            <a:r>
              <a:rPr lang="en-US" dirty="0"/>
              <a:t>Since the probability of connection was set to zero, then the connection strength is also zero</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i2/3PV:</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a:t>
            </a:r>
            <a:r>
              <a:rPr lang="en-US" dirty="0" smtClean="0">
                <a:sym typeface="Wingdings" panose="05000000000000000000"/>
              </a:rPr>
              <a:t>L5BC </a:t>
            </a:r>
            <a:r>
              <a:rPr lang="en-US" dirty="0">
                <a:sym typeface="Wingdings" panose="05000000000000000000"/>
              </a:rPr>
              <a:t>as the value for </a:t>
            </a:r>
            <a:r>
              <a:rPr lang="en-US" dirty="0" smtClean="0">
                <a:sym typeface="Wingdings" panose="05000000000000000000"/>
              </a:rPr>
              <a:t>i5PV</a:t>
            </a:r>
            <a:endParaRPr lang="en-US" dirty="0" smtClean="0">
              <a:sym typeface="Wingdings" panose="05000000000000000000"/>
            </a:endParaRPr>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a:t>
            </a:r>
            <a:r>
              <a:rPr lang="en-US" dirty="0" smtClean="0">
                <a:sym typeface="Wingdings" panose="05000000000000000000"/>
              </a:rPr>
              <a:t>L23BC </a:t>
            </a:r>
            <a:r>
              <a:rPr lang="en-US" dirty="0">
                <a:sym typeface="Wingdings" panose="05000000000000000000"/>
              </a:rPr>
              <a:t>as the value for </a:t>
            </a:r>
            <a:r>
              <a:rPr lang="en-US" dirty="0" smtClean="0">
                <a:sym typeface="Wingdings" panose="05000000000000000000"/>
              </a:rPr>
              <a:t>i2/3PV</a:t>
            </a:r>
            <a:endParaRPr lang="en-US" dirty="0">
              <a:sym typeface="Wingdings" panose="05000000000000000000"/>
            </a:endParaRPr>
          </a:p>
          <a:p>
            <a:r>
              <a:rPr lang="en-US" dirty="0" smtClean="0">
                <a:sym typeface="Wingdings" panose="05000000000000000000"/>
              </a:rPr>
              <a:t>Thus from Table S6:</a:t>
            </a:r>
            <a:endParaRPr lang="en-US" dirty="0" smtClean="0">
              <a:sym typeface="Wingdings" panose="05000000000000000000"/>
            </a:endParaRPr>
          </a:p>
          <a:p>
            <a:pPr lvl="1"/>
            <a:r>
              <a:rPr lang="en-US" dirty="0" smtClean="0">
                <a:sym typeface="Wingdings" panose="05000000000000000000"/>
              </a:rPr>
              <a:t>0.51 +/- 0.11 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a:t>
            </a:r>
            <a:r>
              <a:rPr lang="en-US" dirty="0" smtClean="0">
                <a:sym typeface="Wingdings" panose="05000000000000000000"/>
              </a:rPr>
              <a:t>i2/3SST:</a:t>
            </a:r>
            <a:endParaRPr lang="en-US" dirty="0"/>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i5PV </a:t>
            </a:r>
            <a:r>
              <a:rPr lang="en-US" dirty="0">
                <a:sym typeface="Wingdings" panose="05000000000000000000"/>
              </a:rPr>
              <a:t> </a:t>
            </a:r>
            <a:r>
              <a:rPr lang="en-US" dirty="0" smtClean="0">
                <a:sym typeface="Wingdings" panose="05000000000000000000"/>
              </a:rPr>
              <a:t>i2/3HTR</a:t>
            </a:r>
            <a:endParaRPr lang="en-US" dirty="0"/>
          </a:p>
        </p:txBody>
      </p:sp>
      <p:sp>
        <p:nvSpPr>
          <p:cNvPr id="3" name="Content Placeholder 2"/>
          <p:cNvSpPr>
            <a:spLocks noGrp="1"/>
          </p:cNvSpPr>
          <p:nvPr>
            <p:ph idx="1"/>
          </p:nvPr>
        </p:nvSpPr>
        <p:spPr/>
        <p:txBody>
          <a:bodyPr>
            <a:normAutofit/>
          </a:bodyPr>
          <a:lstStyle/>
          <a:p>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E2/3:</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L5MC as the value for </a:t>
            </a:r>
            <a:r>
              <a:rPr lang="en-US" dirty="0" smtClean="0">
                <a:sym typeface="Wingdings" panose="05000000000000000000"/>
              </a:rPr>
              <a:t>i5SST</a:t>
            </a:r>
            <a:endParaRPr lang="en-US" dirty="0">
              <a:sym typeface="Wingdings" panose="05000000000000000000"/>
            </a:endParaRPr>
          </a:p>
          <a:p>
            <a:r>
              <a:rPr lang="en-US" dirty="0" smtClean="0">
                <a:sym typeface="Wingdings" panose="05000000000000000000"/>
              </a:rPr>
              <a:t>Thus from Table S6:</a:t>
            </a:r>
            <a:endParaRPr lang="en-US" dirty="0" smtClean="0">
              <a:sym typeface="Wingdings" panose="05000000000000000000"/>
            </a:endParaRPr>
          </a:p>
          <a:p>
            <a:pPr lvl="1"/>
            <a:r>
              <a:rPr lang="en-US" dirty="0" smtClean="0">
                <a:sym typeface="Wingdings" panose="05000000000000000000"/>
              </a:rPr>
              <a:t>0.25 +/- 0.05 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i2/3PV:</a:t>
            </a:r>
            <a:endParaRPr lang="en-US" dirty="0"/>
          </a:p>
        </p:txBody>
      </p:sp>
      <p:sp>
        <p:nvSpPr>
          <p:cNvPr id="3" name="Content Placeholder 2"/>
          <p:cNvSpPr>
            <a:spLocks noGrp="1"/>
          </p:cNvSpPr>
          <p:nvPr>
            <p:ph idx="1"/>
          </p:nvPr>
        </p:nvSpPr>
        <p:spPr>
          <a:xfrm>
            <a:off x="457200" y="1333503"/>
            <a:ext cx="8229600" cy="3767639"/>
          </a:xfrm>
        </p:spPr>
        <p:txBody>
          <a:bodyPr>
            <a:normAutofit/>
          </a:bodyPr>
          <a:lstStyle/>
          <a:p>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i2/3SST:</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use L5MC as the value for i5SST. However, since no connections were found, decided to use </a:t>
            </a:r>
            <a:r>
              <a:rPr lang="en-US" dirty="0" smtClean="0">
                <a:sym typeface="Wingdings" panose="05000000000000000000"/>
              </a:rPr>
              <a:t>L23MC, decided to use L23BC </a:t>
            </a:r>
            <a:r>
              <a:rPr lang="en-US" dirty="0">
                <a:sym typeface="Wingdings" panose="05000000000000000000"/>
              </a:rPr>
              <a:t>as the postsynaptic target (again see Table S4)</a:t>
            </a:r>
            <a:endParaRPr lang="en-US" dirty="0">
              <a:sym typeface="Wingdings" panose="05000000000000000000"/>
            </a:endParaRPr>
          </a:p>
          <a:p>
            <a:r>
              <a:rPr lang="en-US" dirty="0">
                <a:sym typeface="Wingdings" panose="05000000000000000000"/>
              </a:rPr>
              <a:t>Thus from table S6:</a:t>
            </a:r>
            <a:endParaRPr lang="en-US" dirty="0">
              <a:sym typeface="Wingdings" panose="05000000000000000000"/>
            </a:endParaRPr>
          </a:p>
          <a:p>
            <a:pPr lvl="1"/>
            <a:r>
              <a:rPr lang="en-US" dirty="0" smtClean="0">
                <a:sym typeface="Wingdings" panose="05000000000000000000"/>
              </a:rPr>
              <a:t>0.39 </a:t>
            </a:r>
            <a:r>
              <a:rPr lang="en-US" dirty="0">
                <a:sym typeface="Wingdings" panose="05000000000000000000"/>
              </a:rPr>
              <a:t>+/- </a:t>
            </a:r>
            <a:r>
              <a:rPr lang="en-US" dirty="0" smtClean="0">
                <a:sym typeface="Wingdings" panose="05000000000000000000"/>
              </a:rPr>
              <a:t>0.05 </a:t>
            </a:r>
            <a:r>
              <a:rPr lang="en-US" dirty="0">
                <a:sym typeface="Wingdings" panose="05000000000000000000"/>
              </a:rPr>
              <a:t>mV</a:t>
            </a:r>
            <a:endParaRPr lang="en-US" dirty="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SST </a:t>
            </a:r>
            <a:r>
              <a:rPr lang="en-US" dirty="0">
                <a:sym typeface="Wingdings" panose="05000000000000000000"/>
              </a:rPr>
              <a:t></a:t>
            </a:r>
            <a:r>
              <a:rPr lang="en-US" dirty="0" smtClean="0">
                <a:sym typeface="Wingdings" panose="05000000000000000000"/>
              </a:rPr>
              <a:t>i2/3HTR: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HTR </a:t>
            </a:r>
            <a:r>
              <a:rPr lang="en-US" dirty="0">
                <a:sym typeface="Wingdings" panose="05000000000000000000"/>
              </a:rPr>
              <a:t></a:t>
            </a:r>
            <a:r>
              <a:rPr lang="en-US" dirty="0" smtClean="0">
                <a:sym typeface="Wingdings" panose="05000000000000000000"/>
              </a:rPr>
              <a:t>E2/3:</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i2/3PV E2/3</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where only assuming BC as PV cells (see Table S4 for justifications). Thus from Table S6: </a:t>
            </a:r>
            <a:endParaRPr lang="en-US" dirty="0" smtClean="0">
              <a:sym typeface="Wingdings" panose="05000000000000000000"/>
            </a:endParaRPr>
          </a:p>
          <a:p>
            <a:pPr lvl="1"/>
            <a:r>
              <a:rPr lang="en-US" dirty="0" smtClean="0">
                <a:sym typeface="Wingdings" panose="05000000000000000000"/>
              </a:rPr>
              <a:t>0.48 +/- 0.05 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HTR </a:t>
            </a:r>
            <a:r>
              <a:rPr lang="en-US" dirty="0">
                <a:sym typeface="Wingdings" panose="05000000000000000000"/>
              </a:rPr>
              <a:t></a:t>
            </a:r>
            <a:r>
              <a:rPr lang="en-US" dirty="0" smtClean="0">
                <a:sym typeface="Wingdings" panose="05000000000000000000"/>
              </a:rPr>
              <a:t>i2/3PV:</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i5</a:t>
            </a:r>
            <a:r>
              <a:rPr lang="en-US" dirty="0" smtClean="0"/>
              <a:t>HTR </a:t>
            </a:r>
            <a:r>
              <a:rPr lang="en-US" dirty="0">
                <a:sym typeface="Wingdings" panose="05000000000000000000"/>
              </a:rPr>
              <a:t></a:t>
            </a:r>
            <a:r>
              <a:rPr lang="en-US" dirty="0" smtClean="0">
                <a:sym typeface="Wingdings" panose="05000000000000000000"/>
              </a:rPr>
              <a:t>i2/3SST: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a:rPr>
              <a:t>i5</a:t>
            </a:r>
            <a:r>
              <a:rPr lang="en-US" dirty="0" smtClean="0"/>
              <a:t>HTR </a:t>
            </a:r>
            <a:r>
              <a:rPr lang="en-US" dirty="0">
                <a:sym typeface="Wingdings" panose="05000000000000000000"/>
              </a:rPr>
              <a:t></a:t>
            </a:r>
            <a:r>
              <a:rPr lang="en-US" dirty="0" smtClean="0">
                <a:sym typeface="Wingdings" panose="05000000000000000000"/>
              </a:rPr>
              <a:t>i2/3HTR</a:t>
            </a:r>
            <a:r>
              <a:rPr lang="en-US" dirty="0">
                <a:sym typeface="Wingdings" panose="05000000000000000000"/>
              </a:rPr>
              <a:t>:</a:t>
            </a:r>
            <a:endParaRPr lang="en-US" dirty="0">
              <a:sym typeface="Wingdings" panose="05000000000000000000"/>
            </a:endParaRPr>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E2/3 </a:t>
            </a:r>
            <a:r>
              <a:rPr lang="en-US" dirty="0" smtClean="0">
                <a:sym typeface="Wingdings" panose="05000000000000000000"/>
              </a:rPr>
              <a:t> E4</a:t>
            </a:r>
            <a:endParaRPr lang="en-US" dirty="0"/>
          </a:p>
        </p:txBody>
      </p:sp>
      <p:sp>
        <p:nvSpPr>
          <p:cNvPr id="3" name="Content Placeholder 2"/>
          <p:cNvSpPr>
            <a:spLocks noGrp="1"/>
          </p:cNvSpPr>
          <p:nvPr>
            <p:ph idx="1"/>
          </p:nvPr>
        </p:nvSpPr>
        <p:spPr/>
        <p:txBody>
          <a:bodyPr/>
          <a:lstStyle/>
          <a:p>
            <a:r>
              <a:rPr lang="en-US" dirty="0" smtClean="0"/>
              <a:t>From Table 2 in [</a:t>
            </a:r>
            <a:r>
              <a:rPr lang="en-US" dirty="0" err="1" smtClean="0"/>
              <a:t>Lefort</a:t>
            </a:r>
            <a:r>
              <a:rPr lang="en-US" dirty="0" smtClean="0"/>
              <a:t> </a:t>
            </a:r>
            <a:r>
              <a:rPr lang="en-US" i="1" dirty="0" smtClean="0"/>
              <a:t>et. al</a:t>
            </a:r>
            <a:r>
              <a:rPr lang="en-US" dirty="0" smtClean="0"/>
              <a:t>, 2009] where L2 and L3 where summed together:</a:t>
            </a:r>
            <a:endParaRPr lang="en-US" dirty="0" smtClean="0"/>
          </a:p>
          <a:p>
            <a:pPr lvl="1"/>
            <a:r>
              <a:rPr lang="en-US" dirty="0" smtClean="0"/>
              <a:t>Total = (0.31 x 2 + 0.36 x 4) / (2 + 4) = 0.34 mV</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E2/3 </a:t>
            </a:r>
            <a:r>
              <a:rPr lang="en-US" dirty="0">
                <a:sym typeface="Wingdings" panose="05000000000000000000"/>
              </a:rPr>
              <a:t></a:t>
            </a:r>
            <a:r>
              <a:rPr lang="en-US" dirty="0" smtClean="0">
                <a:sym typeface="Wingdings" panose="05000000000000000000"/>
              </a:rPr>
              <a:t>i4PV:</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E2/3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E2/3 </a:t>
            </a:r>
            <a:r>
              <a:rPr lang="en-US" dirty="0">
                <a:sym typeface="Wingdings" panose="05000000000000000000"/>
              </a:rPr>
              <a:t></a:t>
            </a:r>
            <a:r>
              <a:rPr lang="en-US" dirty="0" smtClean="0">
                <a:sym typeface="Wingdings" panose="05000000000000000000"/>
              </a:rPr>
              <a:t>i4HTR:</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E2/3 </a:t>
            </a:r>
            <a:r>
              <a:rPr lang="en-US" dirty="0" smtClean="0">
                <a:sym typeface="Wingdings" panose="05000000000000000000"/>
              </a:rPr>
              <a:t> E6</a:t>
            </a:r>
            <a:endParaRPr lang="en-US" dirty="0"/>
          </a:p>
        </p:txBody>
      </p:sp>
      <p:sp>
        <p:nvSpPr>
          <p:cNvPr id="3" name="Content Placeholder 2"/>
          <p:cNvSpPr>
            <a:spLocks noGrp="1"/>
          </p:cNvSpPr>
          <p:nvPr>
            <p:ph idx="1"/>
          </p:nvPr>
        </p:nvSpPr>
        <p:spPr/>
        <p:txBody>
          <a:bodyPr/>
          <a:lstStyle/>
          <a:p>
            <a:r>
              <a:rPr lang="en-US" dirty="0" smtClean="0"/>
              <a:t>Since the probability of connection was set to zero, then the connection strength is also zero</a:t>
            </a:r>
            <a:endParaRPr lang="en-US" dirty="0" smtClean="0"/>
          </a:p>
          <a:p>
            <a:endParaRPr lang="en-US" dirty="0"/>
          </a:p>
          <a:p>
            <a:r>
              <a:rPr lang="en-US" dirty="0" smtClean="0">
                <a:solidFill>
                  <a:srgbClr val="000000"/>
                </a:solidFill>
              </a:rPr>
              <a:t>[Velez-Fort </a:t>
            </a:r>
            <a:r>
              <a:rPr lang="en-US" i="1" dirty="0" smtClean="0">
                <a:solidFill>
                  <a:srgbClr val="000000"/>
                </a:solidFill>
              </a:rPr>
              <a:t>et. al</a:t>
            </a:r>
            <a:r>
              <a:rPr lang="en-US" dirty="0" smtClean="0">
                <a:solidFill>
                  <a:srgbClr val="000000"/>
                </a:solidFill>
              </a:rPr>
              <a:t>, 2014, Neuron], show that there are connections</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i2/3PV i2/3PV</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where only assuming BC as PV cells (see Table S4 for justifications). Thus from Table S6: </a:t>
            </a:r>
            <a:endParaRPr lang="en-US" dirty="0">
              <a:sym typeface="Wingdings" panose="05000000000000000000"/>
            </a:endParaRPr>
          </a:p>
          <a:p>
            <a:pPr lvl="1"/>
            <a:r>
              <a:rPr lang="en-US" dirty="0" smtClean="0">
                <a:sym typeface="Wingdings" panose="05000000000000000000"/>
              </a:rPr>
              <a:t>0.68 </a:t>
            </a:r>
            <a:r>
              <a:rPr lang="en-US" dirty="0">
                <a:sym typeface="Wingdings" panose="05000000000000000000"/>
              </a:rPr>
              <a:t>+/- 0.05 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E4 </a:t>
            </a:r>
            <a:r>
              <a:rPr lang="en-US" dirty="0" smtClean="0">
                <a:sym typeface="Wingdings" panose="05000000000000000000"/>
              </a:rPr>
              <a:t> E2/3</a:t>
            </a:r>
            <a:endParaRPr lang="en-US" dirty="0"/>
          </a:p>
        </p:txBody>
      </p:sp>
      <p:sp>
        <p:nvSpPr>
          <p:cNvPr id="3" name="Content Placeholder 2"/>
          <p:cNvSpPr>
            <a:spLocks noGrp="1"/>
          </p:cNvSpPr>
          <p:nvPr>
            <p:ph idx="1"/>
          </p:nvPr>
        </p:nvSpPr>
        <p:spPr/>
        <p:txBody>
          <a:bodyPr/>
          <a:lstStyle/>
          <a:p>
            <a:r>
              <a:rPr lang="en-US" dirty="0" smtClean="0"/>
              <a:t>[</a:t>
            </a:r>
            <a:r>
              <a:rPr lang="en-US" dirty="0">
                <a:sym typeface="Wingdings" panose="05000000000000000000"/>
              </a:rPr>
              <a:t>Yoshimura </a:t>
            </a:r>
            <a:r>
              <a:rPr lang="en-US" i="1" dirty="0" smtClean="0"/>
              <a:t>et. al</a:t>
            </a:r>
            <a:r>
              <a:rPr lang="en-US" dirty="0" smtClean="0"/>
              <a:t>, 2005] reported EPSCs and so selected the second reference as reported EPSPs</a:t>
            </a:r>
            <a:endParaRPr lang="en-US" dirty="0" smtClean="0"/>
          </a:p>
          <a:p>
            <a:r>
              <a:rPr lang="en-US" dirty="0" smtClean="0"/>
              <a:t>From </a:t>
            </a:r>
            <a:r>
              <a:rPr lang="en-US" dirty="0"/>
              <a:t>Table 2 in [</a:t>
            </a:r>
            <a:r>
              <a:rPr lang="en-US" dirty="0" err="1"/>
              <a:t>Lefort</a:t>
            </a:r>
            <a:r>
              <a:rPr lang="en-US" dirty="0"/>
              <a:t> </a:t>
            </a:r>
            <a:r>
              <a:rPr lang="en-US" i="1" dirty="0"/>
              <a:t>et. al</a:t>
            </a:r>
            <a:r>
              <a:rPr lang="en-US" dirty="0"/>
              <a:t>, 2009] where L2 and L3 where summed together:</a:t>
            </a:r>
            <a:endParaRPr lang="en-US" dirty="0"/>
          </a:p>
          <a:p>
            <a:pPr lvl="1"/>
            <a:r>
              <a:rPr lang="en-US" dirty="0"/>
              <a:t>Total = </a:t>
            </a:r>
            <a:r>
              <a:rPr lang="en-US" dirty="0" smtClean="0"/>
              <a:t>(0.98 x 25 + 0.58 x 25) / (25 + 25) </a:t>
            </a:r>
            <a:r>
              <a:rPr lang="en-US" dirty="0"/>
              <a:t>= </a:t>
            </a:r>
            <a:r>
              <a:rPr lang="en-US" dirty="0" smtClean="0"/>
              <a:t>0.78mV</a:t>
            </a:r>
            <a:endParaRPr lang="en-US" dirty="0" smtClean="0"/>
          </a:p>
          <a:p>
            <a:pPr lvl="1"/>
            <a:r>
              <a:rPr lang="en-US" dirty="0" smtClean="0"/>
              <a:t>Note the </a:t>
            </a:r>
            <a:r>
              <a:rPr lang="en-US" dirty="0" err="1" smtClean="0"/>
              <a:t>skewness</a:t>
            </a:r>
            <a:r>
              <a:rPr lang="en-US" dirty="0" smtClean="0"/>
              <a:t> in the table</a:t>
            </a:r>
            <a:endParaRPr lang="en-US" dirty="0" smtClean="0"/>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E4 </a:t>
            </a:r>
            <a:r>
              <a:rPr lang="en-US" dirty="0" smtClean="0">
                <a:sym typeface="Wingdings" panose="05000000000000000000"/>
              </a:rPr>
              <a:t> E4</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From [Levy &amp; Reyes, 2012] in Table 2 – mouse auditory cortex: </a:t>
            </a:r>
            <a:endParaRPr lang="en-US" dirty="0" smtClean="0"/>
          </a:p>
          <a:p>
            <a:pPr lvl="1"/>
            <a:r>
              <a:rPr lang="en-US" dirty="0" smtClean="0"/>
              <a:t>0.45mV +/- 0.45mV (n = 76) – mean +/- SD</a:t>
            </a:r>
            <a:endParaRPr lang="en-US" dirty="0" smtClean="0"/>
          </a:p>
          <a:p>
            <a:r>
              <a:rPr lang="en-US" dirty="0" smtClean="0"/>
              <a:t>From [</a:t>
            </a:r>
            <a:r>
              <a:rPr lang="en-US" dirty="0" err="1" smtClean="0"/>
              <a:t>Lefort</a:t>
            </a:r>
            <a:r>
              <a:rPr lang="en-US" dirty="0" smtClean="0"/>
              <a:t> </a:t>
            </a:r>
            <a:r>
              <a:rPr lang="en-US" i="1" dirty="0" smtClean="0"/>
              <a:t>et. al</a:t>
            </a:r>
            <a:r>
              <a:rPr lang="en-US" dirty="0" smtClean="0"/>
              <a:t>, 2012] in Table 2 – mouse barrel cortex: </a:t>
            </a:r>
            <a:endParaRPr lang="en-US" dirty="0" smtClean="0"/>
          </a:p>
          <a:p>
            <a:pPr lvl="1"/>
            <a:r>
              <a:rPr lang="en-US" dirty="0" smtClean="0"/>
              <a:t>0.95 +/- 0.08 mV (n = 254) – mean +/- SEM</a:t>
            </a:r>
            <a:endParaRPr lang="en-US" dirty="0" smtClean="0"/>
          </a:p>
          <a:p>
            <a:pPr lvl="1"/>
            <a:r>
              <a:rPr lang="en-US" dirty="0" smtClean="0"/>
              <a:t>Median = 0.52 mV</a:t>
            </a:r>
            <a:endParaRPr lang="en-US" dirty="0" smtClean="0"/>
          </a:p>
          <a:p>
            <a:pPr lvl="1"/>
            <a:r>
              <a:rPr lang="en-US" dirty="0" smtClean="0"/>
              <a:t>Range = 0.06 – 7.79 mV</a:t>
            </a:r>
            <a:endParaRPr lang="en-US" dirty="0" smtClean="0"/>
          </a:p>
          <a:p>
            <a:r>
              <a:rPr lang="en-US" dirty="0" smtClean="0"/>
              <a:t>Note the </a:t>
            </a:r>
            <a:r>
              <a:rPr lang="en-US" dirty="0" err="1" smtClean="0"/>
              <a:t>skewness</a:t>
            </a:r>
            <a:r>
              <a:rPr lang="en-US" dirty="0" smtClean="0"/>
              <a:t> in both</a:t>
            </a:r>
            <a:endParaRPr lang="en-US" dirty="0" smtClean="0"/>
          </a:p>
          <a:p>
            <a:r>
              <a:rPr lang="en-US" dirty="0" smtClean="0"/>
              <a:t>Took a weighted average: </a:t>
            </a:r>
            <a:endParaRPr lang="en-US" dirty="0" smtClean="0"/>
          </a:p>
          <a:p>
            <a:pPr lvl="1"/>
            <a:r>
              <a:rPr lang="en-US" dirty="0" smtClean="0"/>
              <a:t>(0.45 x 76 + 0.95 x 254) / (76 + 254)</a:t>
            </a:r>
            <a:endParaRPr lang="en-US" dirty="0" smtClean="0"/>
          </a:p>
          <a:p>
            <a:pPr lvl="1"/>
            <a:r>
              <a:rPr lang="en-US" dirty="0" smtClean="0"/>
              <a:t>0.83 mV</a:t>
            </a:r>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E4 </a:t>
            </a:r>
            <a:r>
              <a:rPr lang="en-US" dirty="0" smtClean="0">
                <a:sym typeface="Wingdings" panose="05000000000000000000"/>
              </a:rPr>
              <a:t> E5</a:t>
            </a:r>
            <a:endParaRPr lang="en-US" dirty="0"/>
          </a:p>
        </p:txBody>
      </p:sp>
      <p:sp>
        <p:nvSpPr>
          <p:cNvPr id="3" name="Content Placeholder 2"/>
          <p:cNvSpPr>
            <a:spLocks noGrp="1"/>
          </p:cNvSpPr>
          <p:nvPr>
            <p:ph idx="1"/>
          </p:nvPr>
        </p:nvSpPr>
        <p:spPr/>
        <p:txBody>
          <a:bodyPr/>
          <a:lstStyle/>
          <a:p>
            <a:r>
              <a:rPr lang="en-US" dirty="0" smtClean="0"/>
              <a:t>From Table 2 in [</a:t>
            </a:r>
            <a:r>
              <a:rPr lang="en-US" dirty="0" err="1" smtClean="0"/>
              <a:t>Lefort</a:t>
            </a:r>
            <a:r>
              <a:rPr lang="en-US" dirty="0" smtClean="0"/>
              <a:t> </a:t>
            </a:r>
            <a:r>
              <a:rPr lang="en-US" i="1" dirty="0" smtClean="0"/>
              <a:t>et. al</a:t>
            </a:r>
            <a:r>
              <a:rPr lang="en-US" dirty="0" smtClean="0"/>
              <a:t>, 2009] where L5A and L5B where summed together:</a:t>
            </a:r>
            <a:endParaRPr lang="en-US" dirty="0" smtClean="0"/>
          </a:p>
          <a:p>
            <a:pPr lvl="1"/>
            <a:r>
              <a:rPr lang="en-US" dirty="0" smtClean="0"/>
              <a:t>Total = (0.54 x 32 + 0.88 x 11) / (32 + 11) = 0.63mV</a:t>
            </a:r>
            <a:endParaRPr lang="en-US" dirty="0" smtClean="0"/>
          </a:p>
          <a:p>
            <a:pPr lvl="1"/>
            <a:r>
              <a:rPr lang="en-US" dirty="0" smtClean="0"/>
              <a:t>Note </a:t>
            </a:r>
            <a:r>
              <a:rPr lang="en-US" dirty="0" err="1" smtClean="0"/>
              <a:t>skewness</a:t>
            </a:r>
            <a:r>
              <a:rPr lang="en-US" dirty="0" smtClean="0"/>
              <a:t> in the table</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E4 </a:t>
            </a:r>
            <a:r>
              <a:rPr lang="en-US" dirty="0" smtClean="0">
                <a:sym typeface="Wingdings" panose="05000000000000000000"/>
              </a:rPr>
              <a:t> E6</a:t>
            </a:r>
            <a:endParaRPr lang="en-US" dirty="0"/>
          </a:p>
        </p:txBody>
      </p:sp>
      <p:sp>
        <p:nvSpPr>
          <p:cNvPr id="3" name="Content Placeholder 2"/>
          <p:cNvSpPr>
            <a:spLocks noGrp="1"/>
          </p:cNvSpPr>
          <p:nvPr>
            <p:ph idx="1"/>
          </p:nvPr>
        </p:nvSpPr>
        <p:spPr/>
        <p:txBody>
          <a:bodyPr/>
          <a:lstStyle/>
          <a:p>
            <a:r>
              <a:rPr lang="en-US" dirty="0" smtClean="0"/>
              <a:t>From Table 2 in [</a:t>
            </a:r>
            <a:r>
              <a:rPr lang="en-US" dirty="0" err="1" smtClean="0"/>
              <a:t>Lefort</a:t>
            </a:r>
            <a:r>
              <a:rPr lang="en-US" dirty="0" smtClean="0"/>
              <a:t> </a:t>
            </a:r>
            <a:r>
              <a:rPr lang="en-US" i="1" dirty="0" smtClean="0"/>
              <a:t>et. al</a:t>
            </a:r>
            <a:r>
              <a:rPr lang="en-US" dirty="0" smtClean="0"/>
              <a:t>, 2009]:</a:t>
            </a:r>
            <a:endParaRPr lang="en-US" dirty="0" smtClean="0"/>
          </a:p>
          <a:p>
            <a:pPr lvl="1"/>
            <a:r>
              <a:rPr lang="en-US" dirty="0" smtClean="0"/>
              <a:t>2.27 +/- 1.72 mV (n = 3)</a:t>
            </a:r>
            <a:endParaRPr lang="en-US" dirty="0" smtClean="0"/>
          </a:p>
          <a:p>
            <a:pPr lvl="1"/>
            <a:r>
              <a:rPr lang="en-US" dirty="0" smtClean="0"/>
              <a:t>Median = 0.96 mV</a:t>
            </a:r>
            <a:endParaRPr lang="en-US" dirty="0" smtClean="0"/>
          </a:p>
          <a:p>
            <a:pPr lvl="1"/>
            <a:r>
              <a:rPr lang="en-US" dirty="0" smtClean="0"/>
              <a:t>Range = 0.17 – 5.67 mV</a:t>
            </a:r>
            <a:endParaRPr lang="en-US" dirty="0" smtClean="0"/>
          </a:p>
          <a:p>
            <a:pPr lvl="1"/>
            <a:r>
              <a:rPr lang="en-US" dirty="0" smtClean="0"/>
              <a:t>Note the </a:t>
            </a:r>
            <a:r>
              <a:rPr lang="en-US" dirty="0" err="1" smtClean="0"/>
              <a:t>skewness</a:t>
            </a:r>
            <a:r>
              <a:rPr lang="en-US" dirty="0" smtClean="0"/>
              <a:t> even though low n</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E4 </a:t>
            </a:r>
            <a:r>
              <a:rPr lang="en-US" dirty="0">
                <a:sym typeface="Wingdings" panose="05000000000000000000"/>
              </a:rPr>
              <a:t></a:t>
            </a:r>
            <a:r>
              <a:rPr lang="en-US" dirty="0" smtClean="0">
                <a:sym typeface="Wingdings" panose="05000000000000000000"/>
              </a:rPr>
              <a:t>i4PV:</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From [Levy &amp; Reyes, 2012] in Table 2 :</a:t>
            </a:r>
            <a:endParaRPr lang="en-US" dirty="0" smtClean="0">
              <a:sym typeface="Wingdings" panose="05000000000000000000"/>
            </a:endParaRPr>
          </a:p>
          <a:p>
            <a:pPr lvl="1"/>
            <a:r>
              <a:rPr lang="en-US" dirty="0" smtClean="0">
                <a:sym typeface="Wingdings" panose="05000000000000000000"/>
              </a:rPr>
              <a:t>1.29 +/- 1.40 mV (n = 78), mean +/- SD</a:t>
            </a:r>
            <a:endParaRPr lang="en-US" dirty="0" smtClean="0">
              <a:sym typeface="Wingdings" panose="05000000000000000000"/>
            </a:endParaRPr>
          </a:p>
          <a:p>
            <a:r>
              <a:rPr lang="en-US" dirty="0"/>
              <a:t>Note the </a:t>
            </a:r>
            <a:r>
              <a:rPr lang="en-US" dirty="0" err="1"/>
              <a:t>skewness</a:t>
            </a:r>
            <a:r>
              <a:rPr lang="en-US" dirty="0"/>
              <a:t> </a:t>
            </a:r>
            <a:endParaRPr lang="en-US" dirty="0" smtClean="0">
              <a:sym typeface="Wingdings" panose="0500000000000000000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E4 </a:t>
            </a:r>
            <a:r>
              <a:rPr lang="en-US" dirty="0">
                <a:sym typeface="Wingdings" panose="05000000000000000000"/>
              </a:rPr>
              <a:t></a:t>
            </a:r>
            <a:r>
              <a:rPr lang="en-US" dirty="0" smtClean="0">
                <a:sym typeface="Wingdings" panose="05000000000000000000"/>
              </a:rPr>
              <a:t>i4SST:</a:t>
            </a:r>
            <a:endParaRPr lang="en-US" dirty="0"/>
          </a:p>
        </p:txBody>
      </p:sp>
      <p:sp>
        <p:nvSpPr>
          <p:cNvPr id="3" name="Content Placeholder 2"/>
          <p:cNvSpPr>
            <a:spLocks noGrp="1"/>
          </p:cNvSpPr>
          <p:nvPr>
            <p:ph idx="1"/>
          </p:nvPr>
        </p:nvSpPr>
        <p:spPr/>
        <p:txBody>
          <a:bodyPr/>
          <a:lstStyle/>
          <a:p>
            <a:r>
              <a:rPr lang="en-US" dirty="0">
                <a:sym typeface="Wingdings" panose="05000000000000000000"/>
              </a:rPr>
              <a:t>From [Levy &amp; Reyes, 2012] in Table 2 </a:t>
            </a:r>
            <a:r>
              <a:rPr lang="en-US" dirty="0" smtClean="0">
                <a:sym typeface="Wingdings" panose="05000000000000000000"/>
              </a:rPr>
              <a:t>:</a:t>
            </a:r>
            <a:endParaRPr lang="en-US" dirty="0">
              <a:sym typeface="Wingdings" panose="05000000000000000000"/>
            </a:endParaRPr>
          </a:p>
          <a:p>
            <a:pPr lvl="1"/>
            <a:r>
              <a:rPr lang="en-US" dirty="0" smtClean="0">
                <a:sym typeface="Wingdings" panose="05000000000000000000"/>
              </a:rPr>
              <a:t>0.51 </a:t>
            </a:r>
            <a:r>
              <a:rPr lang="en-US" dirty="0">
                <a:sym typeface="Wingdings" panose="05000000000000000000"/>
              </a:rPr>
              <a:t>+/- </a:t>
            </a:r>
            <a:r>
              <a:rPr lang="en-US" dirty="0" smtClean="0">
                <a:sym typeface="Wingdings" panose="05000000000000000000"/>
              </a:rPr>
              <a:t>0.59 </a:t>
            </a:r>
            <a:r>
              <a:rPr lang="en-US" dirty="0">
                <a:sym typeface="Wingdings" panose="05000000000000000000"/>
              </a:rPr>
              <a:t>mV (n = </a:t>
            </a:r>
            <a:r>
              <a:rPr lang="en-US" dirty="0" smtClean="0">
                <a:sym typeface="Wingdings" panose="05000000000000000000"/>
              </a:rPr>
              <a:t>30)</a:t>
            </a:r>
            <a:r>
              <a:rPr lang="en-US" dirty="0">
                <a:sym typeface="Wingdings" panose="05000000000000000000"/>
              </a:rPr>
              <a:t>, mean +/- SD</a:t>
            </a:r>
            <a:endParaRPr lang="en-US" dirty="0">
              <a:sym typeface="Wingdings" panose="05000000000000000000"/>
            </a:endParaRPr>
          </a:p>
          <a:p>
            <a:r>
              <a:rPr lang="en-US" dirty="0"/>
              <a:t>Note the </a:t>
            </a:r>
            <a:r>
              <a:rPr lang="en-US" dirty="0" err="1"/>
              <a:t>skewness</a:t>
            </a:r>
            <a:r>
              <a:rPr lang="en-US" dirty="0"/>
              <a:t> </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E4 </a:t>
            </a:r>
            <a:r>
              <a:rPr lang="en-US" dirty="0">
                <a:sym typeface="Wingdings" panose="05000000000000000000"/>
              </a:rPr>
              <a:t></a:t>
            </a:r>
            <a:r>
              <a:rPr lang="en-US" dirty="0" smtClean="0">
                <a:sym typeface="Wingdings" panose="05000000000000000000"/>
              </a:rPr>
              <a:t>i4HTR:</a:t>
            </a:r>
            <a:endParaRPr lang="en-US" dirty="0"/>
          </a:p>
        </p:txBody>
      </p:sp>
      <p:sp>
        <p:nvSpPr>
          <p:cNvPr id="3" name="Content Placeholder 2"/>
          <p:cNvSpPr>
            <a:spLocks noGrp="1"/>
          </p:cNvSpPr>
          <p:nvPr>
            <p:ph idx="1"/>
          </p:nvPr>
        </p:nvSpPr>
        <p:spPr/>
        <p:txBody>
          <a:bodyPr/>
          <a:lstStyle/>
          <a:p>
            <a:r>
              <a:rPr lang="en-US" dirty="0">
                <a:sym typeface="Wingdings" panose="05000000000000000000"/>
              </a:rPr>
              <a:t>From [Levy &amp; Reyes</a:t>
            </a:r>
            <a:r>
              <a:rPr lang="en-US" dirty="0" smtClean="0">
                <a:sym typeface="Wingdings" panose="05000000000000000000"/>
              </a:rPr>
              <a:t>, 2012] in </a:t>
            </a:r>
            <a:r>
              <a:rPr lang="en-US" dirty="0">
                <a:sym typeface="Wingdings" panose="05000000000000000000"/>
              </a:rPr>
              <a:t>Table </a:t>
            </a:r>
            <a:r>
              <a:rPr lang="en-US" dirty="0" smtClean="0">
                <a:sym typeface="Wingdings" panose="05000000000000000000"/>
              </a:rPr>
              <a:t>2 where giving the same value as E4  i4SST:</a:t>
            </a:r>
            <a:endParaRPr lang="en-US" dirty="0">
              <a:sym typeface="Wingdings" panose="05000000000000000000"/>
            </a:endParaRPr>
          </a:p>
          <a:p>
            <a:pPr lvl="1"/>
            <a:r>
              <a:rPr lang="en-US" dirty="0">
                <a:sym typeface="Wingdings" panose="05000000000000000000"/>
              </a:rPr>
              <a:t>0.51 +/- 0.59 mV (n = 30), mean +/- SD</a:t>
            </a:r>
            <a:endParaRPr lang="en-US" dirty="0">
              <a:sym typeface="Wingdings" panose="05000000000000000000"/>
            </a:endParaRPr>
          </a:p>
          <a:p>
            <a:r>
              <a:rPr lang="en-US" dirty="0"/>
              <a:t>Note the </a:t>
            </a:r>
            <a:r>
              <a:rPr lang="en-US" dirty="0" err="1"/>
              <a:t>skewness</a:t>
            </a:r>
            <a:r>
              <a:rPr lang="en-US" dirty="0"/>
              <a:t> </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i4PV E4:</a:t>
            </a:r>
            <a:endParaRPr lang="en-US" dirty="0"/>
          </a:p>
        </p:txBody>
      </p:sp>
      <p:sp>
        <p:nvSpPr>
          <p:cNvPr id="3" name="Content Placeholder 2"/>
          <p:cNvSpPr>
            <a:spLocks noGrp="1"/>
          </p:cNvSpPr>
          <p:nvPr>
            <p:ph idx="1"/>
          </p:nvPr>
        </p:nvSpPr>
        <p:spPr/>
        <p:txBody>
          <a:bodyPr/>
          <a:lstStyle/>
          <a:p>
            <a:r>
              <a:rPr lang="en-US" dirty="0">
                <a:sym typeface="Wingdings" panose="05000000000000000000"/>
              </a:rPr>
              <a:t>From [Levy &amp; Reyes, 2012] in Table 2 :</a:t>
            </a:r>
            <a:endParaRPr lang="en-US" dirty="0">
              <a:sym typeface="Wingdings" panose="05000000000000000000"/>
            </a:endParaRPr>
          </a:p>
          <a:p>
            <a:pPr lvl="1"/>
            <a:r>
              <a:rPr lang="en-US" dirty="0" smtClean="0">
                <a:sym typeface="Wingdings" panose="05000000000000000000"/>
              </a:rPr>
              <a:t>0.64 </a:t>
            </a:r>
            <a:r>
              <a:rPr lang="en-US" dirty="0">
                <a:sym typeface="Wingdings" panose="05000000000000000000"/>
              </a:rPr>
              <a:t>+/- </a:t>
            </a:r>
            <a:r>
              <a:rPr lang="en-US" dirty="0" smtClean="0">
                <a:sym typeface="Wingdings" panose="05000000000000000000"/>
              </a:rPr>
              <a:t>0.78mV </a:t>
            </a:r>
            <a:r>
              <a:rPr lang="en-US" dirty="0">
                <a:sym typeface="Wingdings" panose="05000000000000000000"/>
              </a:rPr>
              <a:t>(n = </a:t>
            </a:r>
            <a:r>
              <a:rPr lang="en-US" dirty="0" smtClean="0">
                <a:sym typeface="Wingdings" panose="05000000000000000000"/>
              </a:rPr>
              <a:t>65)</a:t>
            </a:r>
            <a:r>
              <a:rPr lang="en-US" dirty="0">
                <a:sym typeface="Wingdings" panose="05000000000000000000"/>
              </a:rPr>
              <a:t>, mean +/- SD</a:t>
            </a:r>
            <a:endParaRPr lang="en-US" dirty="0">
              <a:sym typeface="Wingdings" panose="05000000000000000000"/>
            </a:endParaRPr>
          </a:p>
          <a:p>
            <a:r>
              <a:rPr lang="en-US" dirty="0"/>
              <a:t>Note the </a:t>
            </a:r>
            <a:r>
              <a:rPr lang="en-US" dirty="0" err="1"/>
              <a:t>skewness</a:t>
            </a:r>
            <a:r>
              <a:rPr lang="en-US" dirty="0"/>
              <a:t> </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Wingdings" panose="05000000000000000000"/>
              </a:rPr>
              <a:t>i2/3PV i2/3SST</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where only assuming BC as PV cells (see Table S4 for justifications</a:t>
            </a:r>
            <a:r>
              <a:rPr lang="en-US" dirty="0" smtClean="0">
                <a:sym typeface="Wingdings" panose="05000000000000000000"/>
              </a:rPr>
              <a:t>)</a:t>
            </a:r>
            <a:endParaRPr lang="en-US" dirty="0">
              <a:sym typeface="Wingdings" panose="05000000000000000000"/>
            </a:endParaRPr>
          </a:p>
          <a:p>
            <a:r>
              <a:rPr lang="en-US" dirty="0">
                <a:sym typeface="Wingdings" panose="05000000000000000000"/>
              </a:rPr>
              <a:t>Measurements from [Jiang </a:t>
            </a:r>
            <a:r>
              <a:rPr lang="en-US" i="1" dirty="0">
                <a:sym typeface="Wingdings" panose="05000000000000000000"/>
              </a:rPr>
              <a:t>et. al</a:t>
            </a:r>
            <a:r>
              <a:rPr lang="en-US" dirty="0">
                <a:sym typeface="Wingdings" panose="05000000000000000000"/>
              </a:rPr>
              <a:t>, 2015] Table S4, will assume that SOM neurons are just MC neurons</a:t>
            </a:r>
            <a:r>
              <a:rPr lang="en-US" dirty="0" smtClean="0">
                <a:sym typeface="Wingdings" panose="05000000000000000000"/>
              </a:rPr>
              <a:t>.</a:t>
            </a:r>
            <a:endParaRPr lang="en-US" dirty="0" smtClean="0">
              <a:sym typeface="Wingdings" panose="05000000000000000000"/>
            </a:endParaRPr>
          </a:p>
          <a:p>
            <a:r>
              <a:rPr lang="en-US" dirty="0" smtClean="0">
                <a:sym typeface="Wingdings" panose="05000000000000000000"/>
              </a:rPr>
              <a:t> </a:t>
            </a:r>
            <a:r>
              <a:rPr lang="en-US" dirty="0">
                <a:sym typeface="Wingdings" panose="05000000000000000000"/>
              </a:rPr>
              <a:t>Thus from Table S6: </a:t>
            </a:r>
            <a:endParaRPr lang="en-US" dirty="0">
              <a:sym typeface="Wingdings" panose="05000000000000000000"/>
            </a:endParaRPr>
          </a:p>
          <a:p>
            <a:pPr lvl="1"/>
            <a:r>
              <a:rPr lang="en-US" dirty="0" smtClean="0">
                <a:sym typeface="Wingdings" panose="05000000000000000000"/>
              </a:rPr>
              <a:t>0.42 </a:t>
            </a:r>
            <a:r>
              <a:rPr lang="en-US" dirty="0">
                <a:sym typeface="Wingdings" panose="05000000000000000000"/>
              </a:rPr>
              <a:t>+/- </a:t>
            </a:r>
            <a:r>
              <a:rPr lang="en-US" dirty="0" smtClean="0">
                <a:sym typeface="Wingdings" panose="05000000000000000000"/>
              </a:rPr>
              <a:t>0.10 </a:t>
            </a:r>
            <a:r>
              <a:rPr lang="en-US" dirty="0">
                <a:sym typeface="Wingdings" panose="05000000000000000000"/>
              </a:rPr>
              <a:t>mV</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i4SST E4:</a:t>
            </a:r>
            <a:endParaRPr lang="en-US" dirty="0"/>
          </a:p>
        </p:txBody>
      </p:sp>
      <p:sp>
        <p:nvSpPr>
          <p:cNvPr id="3" name="Content Placeholder 2"/>
          <p:cNvSpPr>
            <a:spLocks noGrp="1"/>
          </p:cNvSpPr>
          <p:nvPr>
            <p:ph idx="1"/>
          </p:nvPr>
        </p:nvSpPr>
        <p:spPr/>
        <p:txBody>
          <a:bodyPr/>
          <a:lstStyle/>
          <a:p>
            <a:r>
              <a:rPr lang="en-US" dirty="0">
                <a:sym typeface="Wingdings" panose="05000000000000000000"/>
              </a:rPr>
              <a:t>From [Levy &amp; Reyes, 2012] in Table 2 :</a:t>
            </a:r>
            <a:endParaRPr lang="en-US" dirty="0">
              <a:sym typeface="Wingdings" panose="05000000000000000000"/>
            </a:endParaRPr>
          </a:p>
          <a:p>
            <a:pPr lvl="1"/>
            <a:r>
              <a:rPr lang="en-US" dirty="0" smtClean="0">
                <a:sym typeface="Wingdings" panose="05000000000000000000"/>
              </a:rPr>
              <a:t>0.29 </a:t>
            </a:r>
            <a:r>
              <a:rPr lang="en-US" dirty="0">
                <a:sym typeface="Wingdings" panose="05000000000000000000"/>
              </a:rPr>
              <a:t>+/- </a:t>
            </a:r>
            <a:r>
              <a:rPr lang="en-US" dirty="0" smtClean="0">
                <a:sym typeface="Wingdings" panose="05000000000000000000"/>
              </a:rPr>
              <a:t>0.27 </a:t>
            </a:r>
            <a:r>
              <a:rPr lang="en-US" dirty="0">
                <a:sym typeface="Wingdings" panose="05000000000000000000"/>
              </a:rPr>
              <a:t>mV (n = </a:t>
            </a:r>
            <a:r>
              <a:rPr lang="en-US" dirty="0" smtClean="0">
                <a:sym typeface="Wingdings" panose="05000000000000000000"/>
              </a:rPr>
              <a:t>37)</a:t>
            </a:r>
            <a:r>
              <a:rPr lang="en-US" dirty="0">
                <a:sym typeface="Wingdings" panose="05000000000000000000"/>
              </a:rPr>
              <a:t>, mean +/- SD</a:t>
            </a:r>
            <a:endParaRPr lang="en-US" dirty="0">
              <a:sym typeface="Wingdings" panose="05000000000000000000"/>
            </a:endParaRPr>
          </a:p>
          <a:p>
            <a:r>
              <a:rPr lang="en-US" dirty="0"/>
              <a:t>Note the </a:t>
            </a:r>
            <a:r>
              <a:rPr lang="en-US" dirty="0" err="1"/>
              <a:t>skewness</a:t>
            </a:r>
            <a:r>
              <a:rPr lang="en-US" dirty="0"/>
              <a:t> </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a:rPr>
              <a:t>i4HTR E4:</a:t>
            </a:r>
            <a:endParaRPr lang="en-US" dirty="0"/>
          </a:p>
        </p:txBody>
      </p:sp>
      <p:sp>
        <p:nvSpPr>
          <p:cNvPr id="3" name="Content Placeholder 2"/>
          <p:cNvSpPr>
            <a:spLocks noGrp="1"/>
          </p:cNvSpPr>
          <p:nvPr>
            <p:ph idx="1"/>
          </p:nvPr>
        </p:nvSpPr>
        <p:spPr/>
        <p:txBody>
          <a:bodyPr/>
          <a:lstStyle/>
          <a:p>
            <a:r>
              <a:rPr lang="en-US" dirty="0">
                <a:sym typeface="Wingdings" panose="05000000000000000000"/>
              </a:rPr>
              <a:t>From [Levy &amp; Reyes, 2012] in Table 2 where giving the same value as </a:t>
            </a:r>
            <a:r>
              <a:rPr lang="en-US" dirty="0" smtClean="0">
                <a:sym typeface="Wingdings" panose="05000000000000000000"/>
              </a:rPr>
              <a:t>i4SST  E4:</a:t>
            </a:r>
            <a:endParaRPr lang="en-US" dirty="0">
              <a:sym typeface="Wingdings" panose="05000000000000000000"/>
            </a:endParaRPr>
          </a:p>
          <a:p>
            <a:pPr lvl="1"/>
            <a:r>
              <a:rPr lang="en-US" dirty="0">
                <a:sym typeface="Wingdings" panose="05000000000000000000"/>
              </a:rPr>
              <a:t>0.29 +/- 0.27 mV (n = 37), mean +/- SD</a:t>
            </a:r>
            <a:endParaRPr lang="en-US" dirty="0">
              <a:sym typeface="Wingdings" panose="05000000000000000000"/>
            </a:endParaRPr>
          </a:p>
          <a:p>
            <a:r>
              <a:rPr lang="en-US" dirty="0" smtClean="0"/>
              <a:t>Note </a:t>
            </a:r>
            <a:r>
              <a:rPr lang="en-US" dirty="0"/>
              <a:t>the </a:t>
            </a:r>
            <a:r>
              <a:rPr lang="en-US" dirty="0" err="1"/>
              <a:t>skewness</a:t>
            </a:r>
            <a:r>
              <a:rPr lang="en-US" dirty="0"/>
              <a:t> </a:t>
            </a:r>
            <a:endParaRPr lang="en-US" dirty="0">
              <a:sym typeface="Wingdings" panose="0500000000000000000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E4 </a:t>
            </a:r>
            <a:r>
              <a:rPr lang="en-US" dirty="0">
                <a:sym typeface="Wingdings" panose="05000000000000000000"/>
              </a:rPr>
              <a:t>i2/3PV</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E4 </a:t>
            </a:r>
            <a:r>
              <a:rPr lang="en-US" dirty="0">
                <a:sym typeface="Wingdings" panose="05000000000000000000"/>
              </a:rPr>
              <a:t>i2/3SST</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E4 </a:t>
            </a:r>
            <a:r>
              <a:rPr lang="en-US" dirty="0">
                <a:sym typeface="Wingdings" panose="05000000000000000000"/>
              </a:rPr>
              <a:t>i2/3HTR</a:t>
            </a:r>
            <a:r>
              <a:rPr lang="en-US" dirty="0" smtClean="0">
                <a:sym typeface="Wingdings" panose="05000000000000000000"/>
              </a:rPr>
              <a:t>:</a:t>
            </a:r>
            <a:endParaRPr lang="en-US" dirty="0"/>
          </a:p>
        </p:txBody>
      </p:sp>
      <p:sp>
        <p:nvSpPr>
          <p:cNvPr id="3" name="Content Placeholder 2"/>
          <p:cNvSpPr>
            <a:spLocks noGrp="1"/>
          </p:cNvSpPr>
          <p:nvPr>
            <p:ph idx="1"/>
          </p:nvPr>
        </p:nvSpPr>
        <p:spPr/>
        <p:txBody>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i4PV </a:t>
            </a:r>
            <a:r>
              <a:rPr lang="en-US" dirty="0" smtClean="0">
                <a:sym typeface="Wingdings" panose="05000000000000000000"/>
              </a:rPr>
              <a:t>E2/3:</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i4SST</a:t>
            </a:r>
            <a:r>
              <a:rPr lang="en-US" dirty="0" smtClean="0">
                <a:sym typeface="Wingdings" panose="05000000000000000000"/>
              </a:rPr>
              <a:t>E2/3:</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i4HTR</a:t>
            </a:r>
            <a:r>
              <a:rPr lang="en-US" dirty="0" smtClean="0">
                <a:sym typeface="Wingdings" panose="05000000000000000000"/>
              </a:rPr>
              <a:t>E2/3:</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a:rPr>
              <a:t>Average of L2/3L2/3 and L4L4 counterpart</a:t>
            </a:r>
            <a:endParaRPr 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2YzNjBkOTgyNWQ1YTMxYzM3MzMwNWFiODNmOWIzYW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34510</Words>
  <Application>WPS 演示</Application>
  <PresentationFormat>On-screen Show (16:10)</PresentationFormat>
  <Paragraphs>1674</Paragraphs>
  <Slides>282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282</vt:i4>
      </vt:variant>
    </vt:vector>
  </HeadingPairs>
  <TitlesOfParts>
    <vt:vector size="292" baseType="lpstr">
      <vt:lpstr>Arial</vt:lpstr>
      <vt:lpstr>宋体</vt:lpstr>
      <vt:lpstr>Wingdings</vt:lpstr>
      <vt:lpstr>Arial</vt:lpstr>
      <vt:lpstr>Calibri</vt:lpstr>
      <vt:lpstr>Wingdings</vt:lpstr>
      <vt:lpstr>微软雅黑</vt:lpstr>
      <vt:lpstr>Arial Unicode MS</vt:lpstr>
      <vt:lpstr>Calibri</vt:lpstr>
      <vt:lpstr>Office Theme</vt:lpstr>
      <vt:lpstr>PowerPoint 演示文稿</vt:lpstr>
      <vt:lpstr>Assumptions &amp; Selections</vt:lpstr>
      <vt:lpstr>E2/3 E2/3:</vt:lpstr>
      <vt:lpstr>E2/3 i2/3PV:</vt:lpstr>
      <vt:lpstr>E2/3 i2/3SST:</vt:lpstr>
      <vt:lpstr>E2/3 i2/3HTR:</vt:lpstr>
      <vt:lpstr>i2/3PV E2/3:</vt:lpstr>
      <vt:lpstr>i2/3PV i2/3PV:</vt:lpstr>
      <vt:lpstr>i2/3PV i2/3SST:</vt:lpstr>
      <vt:lpstr>i2/3PV  i2/3HTR</vt:lpstr>
      <vt:lpstr>i2/3SST E2/3:</vt:lpstr>
      <vt:lpstr>i2/3SST i2/3PV: </vt:lpstr>
      <vt:lpstr>i2/3SST i2/3SST:</vt:lpstr>
      <vt:lpstr>i2/3SST i2/3HTR:</vt:lpstr>
      <vt:lpstr>i2/3HTR E2/3:</vt:lpstr>
      <vt:lpstr>i2/3HTR i2/3PV:</vt:lpstr>
      <vt:lpstr>i2/3HTR i2/3SST:</vt:lpstr>
      <vt:lpstr>i2/3HTR i2/3HTR:</vt:lpstr>
      <vt:lpstr>PowerPoint 演示文稿</vt:lpstr>
      <vt:lpstr>PowerPoint 演示文稿</vt:lpstr>
      <vt:lpstr>E5 E5:</vt:lpstr>
      <vt:lpstr>E5 i5PV:</vt:lpstr>
      <vt:lpstr>E5 i5SST:</vt:lpstr>
      <vt:lpstr>E5 i5HTR:</vt:lpstr>
      <vt:lpstr>i5PV E5:</vt:lpstr>
      <vt:lpstr>i5PV i5PV:</vt:lpstr>
      <vt:lpstr>i5PV i5SST:</vt:lpstr>
      <vt:lpstr>i5PV  i5HTR</vt:lpstr>
      <vt:lpstr>i5SST E5:</vt:lpstr>
      <vt:lpstr>i5SST i5PV: </vt:lpstr>
      <vt:lpstr>i5SST i5SST:</vt:lpstr>
      <vt:lpstr>i5SST i5HTR:</vt:lpstr>
      <vt:lpstr>i5HTR E5:</vt:lpstr>
      <vt:lpstr>i5HTR i5PV:</vt:lpstr>
      <vt:lpstr>i5HTR i5SST:</vt:lpstr>
      <vt:lpstr>i5HTR i5HTR:</vt:lpstr>
      <vt:lpstr>PowerPoint 演示文稿</vt:lpstr>
      <vt:lpstr>PowerPoint 演示文稿</vt:lpstr>
      <vt:lpstr>E2/3 E5:</vt:lpstr>
      <vt:lpstr>E2/3 i5PV:</vt:lpstr>
      <vt:lpstr>E2/3 i5SST:</vt:lpstr>
      <vt:lpstr>E2/3 i5HTR:</vt:lpstr>
      <vt:lpstr>i2/3PV E5:</vt:lpstr>
      <vt:lpstr>i2/3PV i5PV:</vt:lpstr>
      <vt:lpstr>i2/3PV i5SST:</vt:lpstr>
      <vt:lpstr>i2/3PV  i5HTR</vt:lpstr>
      <vt:lpstr>i2/3SST E5:</vt:lpstr>
      <vt:lpstr>i2/3SST i5PV:</vt:lpstr>
      <vt:lpstr>i2/3SST i5SST:</vt:lpstr>
      <vt:lpstr>i2/3SST i5HTR:</vt:lpstr>
      <vt:lpstr>i2/3HTR E5:</vt:lpstr>
      <vt:lpstr>i2/3HTR i5PV:</vt:lpstr>
      <vt:lpstr>i2/3HTR i5SST:</vt:lpstr>
      <vt:lpstr>i2/3HTR i5HTR:</vt:lpstr>
      <vt:lpstr>PowerPoint 演示文稿</vt:lpstr>
      <vt:lpstr>PowerPoint 演示文稿</vt:lpstr>
      <vt:lpstr>E5 E2/3:</vt:lpstr>
      <vt:lpstr>E5 i2/3PV:</vt:lpstr>
      <vt:lpstr>E5 i2/3SST:</vt:lpstr>
      <vt:lpstr>E5 i2/3HTR:</vt:lpstr>
      <vt:lpstr>i5PV E2/3:</vt:lpstr>
      <vt:lpstr>i5PV i2/3PV:</vt:lpstr>
      <vt:lpstr>i5PV i2/3SST:</vt:lpstr>
      <vt:lpstr>i5PV  i2/3HTR</vt:lpstr>
      <vt:lpstr>i5SST E2/3:</vt:lpstr>
      <vt:lpstr>i5SST i2/3PV:</vt:lpstr>
      <vt:lpstr>i5SST i2/3SST:</vt:lpstr>
      <vt:lpstr>i5SST i2/3HTR:</vt:lpstr>
      <vt:lpstr>i5HTR E2/3:</vt:lpstr>
      <vt:lpstr>i5HTR i2/3PV:</vt:lpstr>
      <vt:lpstr>i5HTR i2/3SST:</vt:lpstr>
      <vt:lpstr>i5HTR i2/3HTR:</vt:lpstr>
      <vt:lpstr>PowerPoint 演示文稿</vt:lpstr>
      <vt:lpstr>PowerPoint 演示文稿</vt:lpstr>
      <vt:lpstr>E2/3  E4</vt:lpstr>
      <vt:lpstr>E2/3 i4PV:</vt:lpstr>
      <vt:lpstr>E2/3 i4SST:</vt:lpstr>
      <vt:lpstr>E2/3 i4HTR:</vt:lpstr>
      <vt:lpstr>E2/3  E6</vt:lpstr>
      <vt:lpstr>PowerPoint 演示文稿</vt:lpstr>
      <vt:lpstr>PowerPoint 演示文稿</vt:lpstr>
      <vt:lpstr>E4  E2/3</vt:lpstr>
      <vt:lpstr>E4  E4</vt:lpstr>
      <vt:lpstr>E4  E5</vt:lpstr>
      <vt:lpstr>E4  E6</vt:lpstr>
      <vt:lpstr>E4 i4PV:</vt:lpstr>
      <vt:lpstr>E4 i4SST:</vt:lpstr>
      <vt:lpstr>E4 i4HTR:</vt:lpstr>
      <vt:lpstr>i4PV E4:</vt:lpstr>
      <vt:lpstr>i4SST E4:</vt:lpstr>
      <vt:lpstr>i4HTR E4:</vt:lpstr>
      <vt:lpstr>PowerPoint 演示文稿</vt:lpstr>
      <vt:lpstr>PowerPoint 演示文稿</vt:lpstr>
      <vt:lpstr>E4 i2/3PV:</vt:lpstr>
      <vt:lpstr>E4 i2/3SST:</vt:lpstr>
      <vt:lpstr>E4 i2/3HTR:</vt:lpstr>
      <vt:lpstr>i4PV E2/3:</vt:lpstr>
      <vt:lpstr>i4SSTE2/3:</vt:lpstr>
      <vt:lpstr>i4HTRE2/3:</vt:lpstr>
      <vt:lpstr>PowerPoint 演示文稿</vt:lpstr>
      <vt:lpstr>PowerPoint 演示文稿</vt:lpstr>
      <vt:lpstr>E5  E4</vt:lpstr>
      <vt:lpstr>PowerPoint 演示文稿</vt:lpstr>
      <vt:lpstr>PowerPoint 演示文稿</vt:lpstr>
      <vt:lpstr>E5  E6</vt:lpstr>
      <vt:lpstr>E5  i6PV</vt:lpstr>
      <vt:lpstr>E5  i6SST</vt:lpstr>
      <vt:lpstr>E5  i6HTR</vt:lpstr>
      <vt:lpstr>i5PV  E6 </vt:lpstr>
      <vt:lpstr>i5SST E6</vt:lpstr>
      <vt:lpstr>i5HTR  E6</vt:lpstr>
      <vt:lpstr>i5PV  i6PV </vt:lpstr>
      <vt:lpstr>i5PV  i6SST</vt:lpstr>
      <vt:lpstr>i5PV  i6HTR </vt:lpstr>
      <vt:lpstr>i5SST  i6PV </vt:lpstr>
      <vt:lpstr>i5SST  i6SST</vt:lpstr>
      <vt:lpstr>i5SST  i6HTR </vt:lpstr>
      <vt:lpstr>i5HTR  i6PV </vt:lpstr>
      <vt:lpstr>i5HTR  i6SST</vt:lpstr>
      <vt:lpstr>i5HTR  i6HTR </vt:lpstr>
      <vt:lpstr>PowerPoint 演示文稿</vt:lpstr>
      <vt:lpstr>PowerPoint 演示文稿</vt:lpstr>
      <vt:lpstr>E6  E2/3</vt:lpstr>
      <vt:lpstr>E6  E4</vt:lpstr>
      <vt:lpstr>E6  E5</vt:lpstr>
      <vt:lpstr>E6  i5PV</vt:lpstr>
      <vt:lpstr>E6  i5SST</vt:lpstr>
      <vt:lpstr>E6  i5HTR</vt:lpstr>
      <vt:lpstr>i6SST E5</vt:lpstr>
      <vt:lpstr>i6HTR  E5</vt:lpstr>
      <vt:lpstr>i6PV  i5PV </vt:lpstr>
      <vt:lpstr>i6PV  i5SST</vt:lpstr>
      <vt:lpstr>i6PV  i5HTR </vt:lpstr>
      <vt:lpstr>i6SST  i5PV </vt:lpstr>
      <vt:lpstr>i6SST  i5SST</vt:lpstr>
      <vt:lpstr>i6SST  i5HTR </vt:lpstr>
      <vt:lpstr>i6HTR  i5PV </vt:lpstr>
      <vt:lpstr>i6HTR  i5SST</vt:lpstr>
      <vt:lpstr>i6HTR  i5HTR </vt:lpstr>
      <vt:lpstr>PowerPoint 演示文稿</vt:lpstr>
      <vt:lpstr>PowerPoint 演示文稿</vt:lpstr>
      <vt:lpstr>E6  E6</vt:lpstr>
      <vt:lpstr>E6  i6PV</vt:lpstr>
      <vt:lpstr>E6  i6SST</vt:lpstr>
      <vt:lpstr>E6  i6HTR</vt:lpstr>
      <vt:lpstr>i6PV  E6</vt:lpstr>
      <vt:lpstr>i6SST E6</vt:lpstr>
      <vt:lpstr>i6HTR  E6</vt:lpstr>
      <vt:lpstr>i6PV  i6PV </vt:lpstr>
      <vt:lpstr>i6PV  i6SST</vt:lpstr>
      <vt:lpstr>i6PV  i6HTR </vt:lpstr>
      <vt:lpstr>i6SST  i6PV </vt:lpstr>
      <vt:lpstr>i6SST  i6SST</vt:lpstr>
      <vt:lpstr>i6SST  i6HTR </vt:lpstr>
      <vt:lpstr>i6HTR  i6PV </vt:lpstr>
      <vt:lpstr>i6HTR  i6SST</vt:lpstr>
      <vt:lpstr>i6HTR  i6HTR </vt:lpstr>
      <vt:lpstr>PowerPoint 演示文稿</vt:lpstr>
      <vt:lpstr>PowerPoint 演示文稿</vt:lpstr>
      <vt:lpstr>i2/3PV  E4</vt:lpstr>
      <vt:lpstr>i2/3SST E4</vt:lpstr>
      <vt:lpstr>i2/3HTR  E4</vt:lpstr>
      <vt:lpstr>i2/3PV i4PV:</vt:lpstr>
      <vt:lpstr>i2/3PV i4SST:</vt:lpstr>
      <vt:lpstr>i2/3PV  i4HTR</vt:lpstr>
      <vt:lpstr>i2/3SST i4PV:</vt:lpstr>
      <vt:lpstr>i2/3SST i4SST:</vt:lpstr>
      <vt:lpstr>i2/3SST i4HTR:</vt:lpstr>
      <vt:lpstr>i2/3HTR i4PV:</vt:lpstr>
      <vt:lpstr>i2/3HTR i4SST:</vt:lpstr>
      <vt:lpstr>i2/3HTR i4HTR:</vt:lpstr>
      <vt:lpstr>PowerPoint 演示文稿</vt:lpstr>
      <vt:lpstr>PowerPoint 演示文稿</vt:lpstr>
      <vt:lpstr>i4PV  i2/3PV :</vt:lpstr>
      <vt:lpstr>i4PV i2/3SST:</vt:lpstr>
      <vt:lpstr>i4PV  i2/3HTR</vt:lpstr>
      <vt:lpstr>i4SST i2/3PV:</vt:lpstr>
      <vt:lpstr>i4SST i2/3SST:</vt:lpstr>
      <vt:lpstr>i4SST i2/3HTR:</vt:lpstr>
      <vt:lpstr>i4HTR i2/3PV:</vt:lpstr>
      <vt:lpstr>i4HTR i2/3SST:</vt:lpstr>
      <vt:lpstr>i4HTR i2/3HTR:</vt:lpstr>
      <vt:lpstr>PowerPoint 演示文稿</vt:lpstr>
      <vt:lpstr>PowerPoint 演示文稿</vt:lpstr>
      <vt:lpstr>i4PV  i4PV :</vt:lpstr>
      <vt:lpstr>i4PV i4SST:</vt:lpstr>
      <vt:lpstr>i4PV  i4HTR</vt:lpstr>
      <vt:lpstr>i4SST i4PV:</vt:lpstr>
      <vt:lpstr>i4SST i4SST:</vt:lpstr>
      <vt:lpstr>i4SST i4HTR:</vt:lpstr>
      <vt:lpstr>i4HTR i4PV:</vt:lpstr>
      <vt:lpstr>i4HTR i4SST:</vt:lpstr>
      <vt:lpstr>i4HTR i4HTR:</vt:lpstr>
      <vt:lpstr>PowerPoint 演示文稿</vt:lpstr>
      <vt:lpstr>PowerPoint 演示文稿</vt:lpstr>
      <vt:lpstr>i6PVE2/3</vt:lpstr>
      <vt:lpstr>i6PVE4</vt:lpstr>
      <vt:lpstr>i6PVE5</vt:lpstr>
      <vt:lpstr>PowerPoint 演示文稿</vt:lpstr>
      <vt:lpstr>PowerPoint 演示文稿</vt:lpstr>
      <vt:lpstr>E4 i5PV:</vt:lpstr>
      <vt:lpstr>E4 i5SST:</vt:lpstr>
      <vt:lpstr>E4 i5HTR:</vt:lpstr>
      <vt:lpstr>i4PV E5:</vt:lpstr>
      <vt:lpstr>i4PV i5PV:</vt:lpstr>
      <vt:lpstr>i4PV i5SST:</vt:lpstr>
      <vt:lpstr>i4PV i5HTR:</vt:lpstr>
      <vt:lpstr>i4SST E5:</vt:lpstr>
      <vt:lpstr>i4SST i5PV:</vt:lpstr>
      <vt:lpstr>i4SST i5SST:</vt:lpstr>
      <vt:lpstr>i4SST i5HTR:</vt:lpstr>
      <vt:lpstr>i4HTR E5:</vt:lpstr>
      <vt:lpstr>i4HTR i5PV:</vt:lpstr>
      <vt:lpstr>i4HTR i5SST:</vt:lpstr>
      <vt:lpstr>i4HTR i5HTR:</vt:lpstr>
      <vt:lpstr>PowerPoint 演示文稿</vt:lpstr>
      <vt:lpstr>PowerPoint 演示文稿</vt:lpstr>
      <vt:lpstr>E5 i4PV:</vt:lpstr>
      <vt:lpstr>E5 i4SST:</vt:lpstr>
      <vt:lpstr>E5  i4HTR:</vt:lpstr>
      <vt:lpstr>i5PV E4:</vt:lpstr>
      <vt:lpstr>i5PV i4PV:</vt:lpstr>
      <vt:lpstr>i5PV i4SST:</vt:lpstr>
      <vt:lpstr>i5PV i4HTR:</vt:lpstr>
      <vt:lpstr>i5SST E4:</vt:lpstr>
      <vt:lpstr>i5SST i4PV:</vt:lpstr>
      <vt:lpstr>i5SST i4SST:</vt:lpstr>
      <vt:lpstr>i5SST i4HTR:</vt:lpstr>
      <vt:lpstr>i5HTR E4:</vt:lpstr>
      <vt:lpstr>i5HTR i4PV:</vt:lpstr>
      <vt:lpstr>i5HTR i4SST:</vt:lpstr>
      <vt:lpstr>i5HTR i4HTR:</vt:lpstr>
      <vt:lpstr>PowerPoint 演示文稿</vt:lpstr>
      <vt:lpstr>PowerPoint 演示文稿</vt:lpstr>
      <vt:lpstr>i1HTR  i1HTR: </vt:lpstr>
      <vt:lpstr>i1NGC  i1SBC:</vt:lpstr>
      <vt:lpstr>i1SBC i1NGC: </vt:lpstr>
      <vt:lpstr>i1SBC i1SBC:</vt:lpstr>
      <vt:lpstr>PowerPoint 演示文稿</vt:lpstr>
      <vt:lpstr>PowerPoint 演示文稿</vt:lpstr>
      <vt:lpstr>i1HTRE2/3:</vt:lpstr>
      <vt:lpstr>i1HTRi2/3PV:</vt:lpstr>
      <vt:lpstr>i1HTRi2/3SST:</vt:lpstr>
      <vt:lpstr>i1HTRi2/3HTR:</vt:lpstr>
      <vt:lpstr>i1SBC  E2/3:</vt:lpstr>
      <vt:lpstr>i1SBC i2/3PV:</vt:lpstr>
      <vt:lpstr>i1SBC i2/3SST:</vt:lpstr>
      <vt:lpstr>i1SBC i2/3HTR:</vt:lpstr>
      <vt:lpstr>PowerPoint 演示文稿</vt:lpstr>
      <vt:lpstr>PowerPoint 演示文稿</vt:lpstr>
      <vt:lpstr>i1HTRE5:</vt:lpstr>
      <vt:lpstr>i1HTRi5PV:</vt:lpstr>
      <vt:lpstr>i1HTRi5SST:</vt:lpstr>
      <vt:lpstr>i1NGC i5HTR:</vt:lpstr>
      <vt:lpstr>i1SBC  E5:</vt:lpstr>
      <vt:lpstr>i1SBC i5PV:</vt:lpstr>
      <vt:lpstr>i1SBC i5SST:</vt:lpstr>
      <vt:lpstr>i1SBC i5HTR:</vt:lpstr>
      <vt:lpstr>PowerPoint 演示文稿</vt:lpstr>
      <vt:lpstr>PowerPoint 演示文稿</vt:lpstr>
      <vt:lpstr>E2/3 i1HTR:</vt:lpstr>
      <vt:lpstr>i2/3PV i1HTR:</vt:lpstr>
      <vt:lpstr>i2/3SSTi1HTR:</vt:lpstr>
      <vt:lpstr>i2/3HTR i1HTR:</vt:lpstr>
      <vt:lpstr>E2/3 i1SBC:</vt:lpstr>
      <vt:lpstr>i2/3PV i1SBC:</vt:lpstr>
      <vt:lpstr>i2/3SSTi1SBC:</vt:lpstr>
      <vt:lpstr>i2/3HTR i1SBC:</vt:lpstr>
      <vt:lpstr>PowerPoint 演示文稿</vt:lpstr>
      <vt:lpstr>PowerPoint 演示文稿</vt:lpstr>
      <vt:lpstr>E5 i1HTR:</vt:lpstr>
      <vt:lpstr>i5PVi1HTR:</vt:lpstr>
      <vt:lpstr>i5SSTi1HTR:</vt:lpstr>
      <vt:lpstr>i5HTRi1NGC:</vt:lpstr>
      <vt:lpstr>E5 i1SBC:</vt:lpstr>
      <vt:lpstr>i5PV i1SBC:</vt:lpstr>
      <vt:lpstr>i5SST i1SBC:</vt:lpstr>
      <vt:lpstr>i5HTR i1SBC:</vt:lpstr>
      <vt:lpstr>i1HTR  E4</vt:lpstr>
      <vt:lpstr>i1HTR  E6</vt:lpstr>
      <vt:lpstr>i4Sst  i1HTR</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Yazan Billeh</dc:creator>
  <cp:lastModifiedBy>郭一</cp:lastModifiedBy>
  <cp:revision>602</cp:revision>
  <dcterms:created xsi:type="dcterms:W3CDTF">2016-10-07T01:11:00Z</dcterms:created>
  <dcterms:modified xsi:type="dcterms:W3CDTF">2024-08-28T06:18:33Z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DB80AA7BD5124060A4746DCE3200E7BA_12</vt:lpwstr>
  </property>
  <property fmtid="{D5CDD505-2E9C-101B-9397-08002B2CF9AE}" pid="3" name="KSOProductBuildVer">
    <vt:lpwstr>2052-12.1.0.17827</vt:lpwstr>
  </property>
</Properties>
</file>