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hyperlink" Target="https://gamma.app" TargetMode="External"/><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5" Type="http://schemas.openxmlformats.org/officeDocument/2006/relationships/slideLayout" Target="../slideLayouts/slideLayout1.xml"/><Relationship Id="rId6"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2-1.png"/><Relationship Id="rId2" Type="http://schemas.openxmlformats.org/officeDocument/2006/relationships/image" Target="../media/image-2-2.png"/><Relationship Id="rId4" Type="http://schemas.openxmlformats.org/officeDocument/2006/relationships/slideLayout" Target="../slideLayouts/slideLayout1.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3-1.png"/><Relationship Id="rId2" Type="http://schemas.openxmlformats.org/officeDocument/2006/relationships/image" Target="../media/image-3-2.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hyperlink" Target="https://gamma.app" TargetMode="External"/><Relationship Id="rId1" Type="http://schemas.openxmlformats.org/officeDocument/2006/relationships/image" Target="../media/image-5-1.png"/><Relationship Id="rId2" Type="http://schemas.openxmlformats.org/officeDocument/2006/relationships/image" Target="../media/image-5-2.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7" Type="http://schemas.openxmlformats.org/officeDocument/2006/relationships/slideLayout" Target="../slideLayouts/slideLayout1.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6" Type="http://schemas.openxmlformats.org/officeDocument/2006/relationships/hyperlink" Target="https://gamma.app" TargetMode="External"/><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7" Type="http://schemas.openxmlformats.org/officeDocument/2006/relationships/slideLayout" Target="../slideLayouts/slideLayout1.xml"/><Relationship Id="rId8"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7620" y="0"/>
            <a:ext cx="5486400" cy="8229600"/>
          </a:xfrm>
          <a:prstGeom prst="rect">
            <a:avLst/>
          </a:prstGeom>
        </p:spPr>
      </p:pic>
      <p:sp>
        <p:nvSpPr>
          <p:cNvPr id="5" name="Text 2"/>
          <p:cNvSpPr/>
          <p:nvPr/>
        </p:nvSpPr>
        <p:spPr>
          <a:xfrm>
            <a:off x="6319599" y="1691521"/>
            <a:ext cx="7477601" cy="2874645"/>
          </a:xfrm>
          <a:prstGeom prst="rect">
            <a:avLst/>
          </a:prstGeom>
          <a:noFill/>
          <a:ln/>
        </p:spPr>
        <p:txBody>
          <a:bodyPr wrap="square" rtlCol="0" anchor="t"/>
          <a:lstStyle/>
          <a:p>
            <a:pPr indent="0" marL="0">
              <a:lnSpc>
                <a:spcPts val="7545"/>
              </a:lnSpc>
              <a:buNone/>
            </a:pPr>
            <a:r>
              <a:rPr lang="en-US" sz="6036" b="1" spc="-60" kern="0" dirty="0">
                <a:solidFill>
                  <a:srgbClr val="000000"/>
                </a:solidFill>
                <a:latin typeface="Montserrat" pitchFamily="34" charset="0"/>
                <a:ea typeface="Montserrat" pitchFamily="34" charset="-122"/>
                <a:cs typeface="Montserrat" pitchFamily="34" charset="-120"/>
              </a:rPr>
              <a:t>Music and Mental Health: A Data-Driven Exploration</a:t>
            </a:r>
            <a:endParaRPr lang="en-US" sz="6036" dirty="0"/>
          </a:p>
        </p:txBody>
      </p:sp>
      <p:sp>
        <p:nvSpPr>
          <p:cNvPr id="6" name="Text 3"/>
          <p:cNvSpPr/>
          <p:nvPr/>
        </p:nvSpPr>
        <p:spPr>
          <a:xfrm>
            <a:off x="6319599" y="4899422"/>
            <a:ext cx="7477601" cy="999768"/>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 This presentation explores the fascinating relationship between an individual's music taste and their self-reported mental health, leveraging a robust dataset to uncover key insights and connections.</a:t>
            </a:r>
            <a:endParaRPr lang="en-US" sz="1750" dirty="0"/>
          </a:p>
        </p:txBody>
      </p:sp>
      <p:sp>
        <p:nvSpPr>
          <p:cNvPr id="7" name="Shape 4"/>
          <p:cNvSpPr/>
          <p:nvPr/>
        </p:nvSpPr>
        <p:spPr>
          <a:xfrm>
            <a:off x="6319599" y="6165771"/>
            <a:ext cx="355402" cy="355402"/>
          </a:xfrm>
          <a:prstGeom prst="roundRect">
            <a:avLst>
              <a:gd name="adj" fmla="val 25726039"/>
            </a:avLst>
          </a:prstGeom>
          <a:noFill/>
          <a:ln w="7620">
            <a:solidFill>
              <a:srgbClr val="FFFFFF"/>
            </a:solidFill>
            <a:prstDash val="solid"/>
          </a:ln>
        </p:spPr>
      </p:sp>
      <p:pic>
        <p:nvPicPr>
          <p:cNvPr id="8" name="Image 1" descr="preencoded.png">    </p:cNvPr>
          <p:cNvPicPr>
            <a:picLocks noChangeAspect="1"/>
          </p:cNvPicPr>
          <p:nvPr/>
        </p:nvPicPr>
        <p:blipFill>
          <a:blip r:embed="rId2"/>
          <a:stretch>
            <a:fillRect/>
          </a:stretch>
        </p:blipFill>
        <p:spPr>
          <a:xfrm>
            <a:off x="6327219" y="6173391"/>
            <a:ext cx="340162" cy="340162"/>
          </a:xfrm>
          <a:prstGeom prst="rect">
            <a:avLst/>
          </a:prstGeom>
        </p:spPr>
      </p:pic>
      <p:sp>
        <p:nvSpPr>
          <p:cNvPr id="9" name="Text 5"/>
          <p:cNvSpPr/>
          <p:nvPr/>
        </p:nvSpPr>
        <p:spPr>
          <a:xfrm>
            <a:off x="6786086" y="6149102"/>
            <a:ext cx="2541151" cy="388858"/>
          </a:xfrm>
          <a:prstGeom prst="rect">
            <a:avLst/>
          </a:prstGeom>
          <a:noFill/>
          <a:ln/>
        </p:spPr>
        <p:txBody>
          <a:bodyPr wrap="none" rtlCol="0" anchor="t"/>
          <a:lstStyle/>
          <a:p>
            <a:pPr algn="l" indent="0" marL="0">
              <a:lnSpc>
                <a:spcPts val="3062"/>
              </a:lnSpc>
              <a:buNone/>
            </a:pPr>
            <a:r>
              <a:rPr lang="en-US" sz="2187" b="1" dirty="0">
                <a:solidFill>
                  <a:srgbClr val="3D3838"/>
                </a:solidFill>
                <a:latin typeface="Source Sans Pro" pitchFamily="34" charset="0"/>
                <a:ea typeface="Source Sans Pro" pitchFamily="34" charset="-122"/>
                <a:cs typeface="Source Sans Pro" pitchFamily="34" charset="-120"/>
              </a:rPr>
              <a:t>by Kehinde Ogunjobi</a:t>
            </a:r>
            <a:endParaRPr lang="en-US" sz="2187" dirty="0"/>
          </a:p>
        </p:txBody>
      </p:sp>
      <p:pic>
        <p:nvPicPr>
          <p:cNvPr id="10" name="Image 2" descr="preencoded.png">
            <a:hlinkClick r:id="rId4" tooltip=""/>
          </p:cNvPr>
          <p:cNvPicPr>
            <a:picLocks noChangeAspect="1"/>
          </p:cNvPicPr>
          <p:nvPr/>
        </p:nvPicPr>
        <p:blipFill>
          <a:blip r:embed="rId3"/>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7620" y="0"/>
            <a:ext cx="5486400" cy="8229600"/>
          </a:xfrm>
          <a:prstGeom prst="rect">
            <a:avLst/>
          </a:prstGeom>
        </p:spPr>
      </p:pic>
      <p:sp>
        <p:nvSpPr>
          <p:cNvPr id="5" name="Text 2"/>
          <p:cNvSpPr/>
          <p:nvPr/>
        </p:nvSpPr>
        <p:spPr>
          <a:xfrm>
            <a:off x="6319599" y="2587228"/>
            <a:ext cx="7477601" cy="1388745"/>
          </a:xfrm>
          <a:prstGeom prst="rect">
            <a:avLst/>
          </a:prstGeom>
          <a:noFill/>
          <a:ln/>
        </p:spPr>
        <p:txBody>
          <a:bodyPr wrap="squar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The MxMH Dataset: Aim and Scope</a:t>
            </a:r>
            <a:endParaRPr lang="en-US" sz="4374" dirty="0"/>
          </a:p>
        </p:txBody>
      </p:sp>
      <p:sp>
        <p:nvSpPr>
          <p:cNvPr id="6" name="Text 3"/>
          <p:cNvSpPr/>
          <p:nvPr/>
        </p:nvSpPr>
        <p:spPr>
          <a:xfrm>
            <a:off x="6319599" y="4309229"/>
            <a:ext cx="7477601" cy="1333024"/>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 The MxMH dataset aims to identify the correlations, if any, between an individual's music preferences and their mental health status. By analyzing this multifaceted data, we seek to uncover patterns and gain a deeper understanding of the interplay between these two crucial aspects of human experience.</a:t>
            </a:r>
            <a:endParaRPr lang="en-US" sz="1750" dirty="0"/>
          </a:p>
        </p:txBody>
      </p:sp>
      <p:pic>
        <p:nvPicPr>
          <p:cNvPr id="7"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0" y="0"/>
            <a:ext cx="14630400" cy="2777490"/>
          </a:xfrm>
          <a:prstGeom prst="rect">
            <a:avLst/>
          </a:prstGeom>
        </p:spPr>
      </p:pic>
      <p:sp>
        <p:nvSpPr>
          <p:cNvPr id="5" name="Text 2"/>
          <p:cNvSpPr/>
          <p:nvPr/>
        </p:nvSpPr>
        <p:spPr>
          <a:xfrm>
            <a:off x="2517696" y="3617833"/>
            <a:ext cx="9557266" cy="694373"/>
          </a:xfrm>
          <a:prstGeom prst="rect">
            <a:avLst/>
          </a:prstGeom>
          <a:noFill/>
          <a:ln/>
        </p:spPr>
        <p:txBody>
          <a:bodyPr wrap="non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Data Cleaning and Preprocessing</a:t>
            </a:r>
            <a:endParaRPr lang="en-US" sz="4374" dirty="0"/>
          </a:p>
        </p:txBody>
      </p:sp>
      <p:sp>
        <p:nvSpPr>
          <p:cNvPr id="6" name="Shape 3"/>
          <p:cNvSpPr/>
          <p:nvPr/>
        </p:nvSpPr>
        <p:spPr>
          <a:xfrm>
            <a:off x="2517696" y="4819055"/>
            <a:ext cx="499943" cy="499943"/>
          </a:xfrm>
          <a:prstGeom prst="roundRect">
            <a:avLst>
              <a:gd name="adj" fmla="val 26667"/>
            </a:avLst>
          </a:prstGeom>
          <a:solidFill>
            <a:srgbClr val="EDEDED"/>
          </a:solidFill>
          <a:ln/>
        </p:spPr>
      </p:sp>
      <p:sp>
        <p:nvSpPr>
          <p:cNvPr id="7" name="Text 4"/>
          <p:cNvSpPr/>
          <p:nvPr/>
        </p:nvSpPr>
        <p:spPr>
          <a:xfrm>
            <a:off x="2703909" y="4860727"/>
            <a:ext cx="127397" cy="416481"/>
          </a:xfrm>
          <a:prstGeom prst="rect">
            <a:avLst/>
          </a:prstGeom>
          <a:noFill/>
          <a:ln/>
        </p:spPr>
        <p:txBody>
          <a:bodyPr wrap="none" rtlCol="0" anchor="t"/>
          <a:lstStyle/>
          <a:p>
            <a:pPr algn="ctr" indent="0" marL="0">
              <a:lnSpc>
                <a:spcPts val="3281"/>
              </a:lnSpc>
              <a:buNone/>
            </a:pPr>
            <a:r>
              <a:rPr lang="en-US" sz="2624" b="1" spc="-26" kern="0" dirty="0">
                <a:solidFill>
                  <a:srgbClr val="000000"/>
                </a:solidFill>
                <a:latin typeface="Montserrat" pitchFamily="34" charset="0"/>
                <a:ea typeface="Montserrat" pitchFamily="34" charset="-122"/>
                <a:cs typeface="Montserrat" pitchFamily="34" charset="-120"/>
              </a:rPr>
              <a:t>1</a:t>
            </a:r>
            <a:endParaRPr lang="en-US" sz="2624" dirty="0"/>
          </a:p>
        </p:txBody>
      </p:sp>
      <p:sp>
        <p:nvSpPr>
          <p:cNvPr id="8" name="Text 5"/>
          <p:cNvSpPr/>
          <p:nvPr/>
        </p:nvSpPr>
        <p:spPr>
          <a:xfrm>
            <a:off x="3239810" y="4895374"/>
            <a:ext cx="2328029" cy="694373"/>
          </a:xfrm>
          <a:prstGeom prst="rect">
            <a:avLst/>
          </a:prstGeom>
          <a:noFill/>
          <a:ln/>
        </p:spPr>
        <p:txBody>
          <a:bodyPr wrap="squar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Handling Missing Values</a:t>
            </a:r>
            <a:endParaRPr lang="en-US" sz="2187" dirty="0"/>
          </a:p>
        </p:txBody>
      </p:sp>
      <p:sp>
        <p:nvSpPr>
          <p:cNvPr id="9" name="Text 6"/>
          <p:cNvSpPr/>
          <p:nvPr/>
        </p:nvSpPr>
        <p:spPr>
          <a:xfrm>
            <a:off x="3239810" y="5722977"/>
            <a:ext cx="2328029" cy="1666280"/>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Carefully identified and replaced null values without introducing bias, ensuring the integrity of the dataset.</a:t>
            </a:r>
            <a:endParaRPr lang="en-US" sz="1750" dirty="0"/>
          </a:p>
        </p:txBody>
      </p:sp>
      <p:sp>
        <p:nvSpPr>
          <p:cNvPr id="10" name="Shape 7"/>
          <p:cNvSpPr/>
          <p:nvPr/>
        </p:nvSpPr>
        <p:spPr>
          <a:xfrm>
            <a:off x="5790009" y="4819055"/>
            <a:ext cx="499943" cy="499943"/>
          </a:xfrm>
          <a:prstGeom prst="roundRect">
            <a:avLst>
              <a:gd name="adj" fmla="val 26667"/>
            </a:avLst>
          </a:prstGeom>
          <a:solidFill>
            <a:srgbClr val="EDEDED"/>
          </a:solidFill>
          <a:ln/>
        </p:spPr>
      </p:sp>
      <p:sp>
        <p:nvSpPr>
          <p:cNvPr id="11" name="Text 8"/>
          <p:cNvSpPr/>
          <p:nvPr/>
        </p:nvSpPr>
        <p:spPr>
          <a:xfrm>
            <a:off x="5943243" y="4860727"/>
            <a:ext cx="193358" cy="416481"/>
          </a:xfrm>
          <a:prstGeom prst="rect">
            <a:avLst/>
          </a:prstGeom>
          <a:noFill/>
          <a:ln/>
        </p:spPr>
        <p:txBody>
          <a:bodyPr wrap="none" rtlCol="0" anchor="t"/>
          <a:lstStyle/>
          <a:p>
            <a:pPr algn="ctr" indent="0" marL="0">
              <a:lnSpc>
                <a:spcPts val="3281"/>
              </a:lnSpc>
              <a:buNone/>
            </a:pPr>
            <a:r>
              <a:rPr lang="en-US" sz="2624" b="1" spc="-26" kern="0" dirty="0">
                <a:solidFill>
                  <a:srgbClr val="000000"/>
                </a:solidFill>
                <a:latin typeface="Montserrat" pitchFamily="34" charset="0"/>
                <a:ea typeface="Montserrat" pitchFamily="34" charset="-122"/>
                <a:cs typeface="Montserrat" pitchFamily="34" charset="-120"/>
              </a:rPr>
              <a:t>2</a:t>
            </a:r>
            <a:endParaRPr lang="en-US" sz="2624" dirty="0"/>
          </a:p>
        </p:txBody>
      </p:sp>
      <p:sp>
        <p:nvSpPr>
          <p:cNvPr id="12" name="Text 9"/>
          <p:cNvSpPr/>
          <p:nvPr/>
        </p:nvSpPr>
        <p:spPr>
          <a:xfrm>
            <a:off x="6512123" y="4895374"/>
            <a:ext cx="2328029" cy="694373"/>
          </a:xfrm>
          <a:prstGeom prst="rect">
            <a:avLst/>
          </a:prstGeom>
          <a:noFill/>
          <a:ln/>
        </p:spPr>
        <p:txBody>
          <a:bodyPr wrap="squar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Verifying Data Types</a:t>
            </a:r>
            <a:endParaRPr lang="en-US" sz="2187" dirty="0"/>
          </a:p>
        </p:txBody>
      </p:sp>
      <p:sp>
        <p:nvSpPr>
          <p:cNvPr id="13" name="Text 10"/>
          <p:cNvSpPr/>
          <p:nvPr/>
        </p:nvSpPr>
        <p:spPr>
          <a:xfrm>
            <a:off x="6512123" y="5722977"/>
            <a:ext cx="2328029" cy="1666280"/>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Ensured data types were consistent and appropriate, enabling efficient and accurate analysis.</a:t>
            </a:r>
            <a:endParaRPr lang="en-US" sz="1750" dirty="0"/>
          </a:p>
        </p:txBody>
      </p:sp>
      <p:sp>
        <p:nvSpPr>
          <p:cNvPr id="14" name="Shape 11"/>
          <p:cNvSpPr/>
          <p:nvPr/>
        </p:nvSpPr>
        <p:spPr>
          <a:xfrm>
            <a:off x="9062323" y="4819055"/>
            <a:ext cx="499943" cy="499943"/>
          </a:xfrm>
          <a:prstGeom prst="roundRect">
            <a:avLst>
              <a:gd name="adj" fmla="val 26667"/>
            </a:avLst>
          </a:prstGeom>
          <a:solidFill>
            <a:srgbClr val="EDEDED"/>
          </a:solidFill>
          <a:ln/>
        </p:spPr>
      </p:sp>
      <p:sp>
        <p:nvSpPr>
          <p:cNvPr id="15" name="Text 12"/>
          <p:cNvSpPr/>
          <p:nvPr/>
        </p:nvSpPr>
        <p:spPr>
          <a:xfrm>
            <a:off x="9215199" y="4860727"/>
            <a:ext cx="194072" cy="416481"/>
          </a:xfrm>
          <a:prstGeom prst="rect">
            <a:avLst/>
          </a:prstGeom>
          <a:noFill/>
          <a:ln/>
        </p:spPr>
        <p:txBody>
          <a:bodyPr wrap="none" rtlCol="0" anchor="t"/>
          <a:lstStyle/>
          <a:p>
            <a:pPr algn="ctr" indent="0" marL="0">
              <a:lnSpc>
                <a:spcPts val="3281"/>
              </a:lnSpc>
              <a:buNone/>
            </a:pPr>
            <a:r>
              <a:rPr lang="en-US" sz="2624" b="1" spc="-26" kern="0" dirty="0">
                <a:solidFill>
                  <a:srgbClr val="000000"/>
                </a:solidFill>
                <a:latin typeface="Montserrat" pitchFamily="34" charset="0"/>
                <a:ea typeface="Montserrat" pitchFamily="34" charset="-122"/>
                <a:cs typeface="Montserrat" pitchFamily="34" charset="-120"/>
              </a:rPr>
              <a:t>3</a:t>
            </a:r>
            <a:endParaRPr lang="en-US" sz="2624" dirty="0"/>
          </a:p>
        </p:txBody>
      </p:sp>
      <p:sp>
        <p:nvSpPr>
          <p:cNvPr id="16" name="Text 13"/>
          <p:cNvSpPr/>
          <p:nvPr/>
        </p:nvSpPr>
        <p:spPr>
          <a:xfrm>
            <a:off x="9784437" y="4895374"/>
            <a:ext cx="2328029" cy="694373"/>
          </a:xfrm>
          <a:prstGeom prst="rect">
            <a:avLst/>
          </a:prstGeom>
          <a:noFill/>
          <a:ln/>
        </p:spPr>
        <p:txBody>
          <a:bodyPr wrap="squar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Exploratory Analysis</a:t>
            </a:r>
            <a:endParaRPr lang="en-US" sz="2187" dirty="0"/>
          </a:p>
        </p:txBody>
      </p:sp>
      <p:sp>
        <p:nvSpPr>
          <p:cNvPr id="17" name="Text 14"/>
          <p:cNvSpPr/>
          <p:nvPr/>
        </p:nvSpPr>
        <p:spPr>
          <a:xfrm>
            <a:off x="9784437" y="5722977"/>
            <a:ext cx="2328029" cy="1666280"/>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Utilized functions like .info() and .describe() to thoroughly understand the dataset and its characteristics.</a:t>
            </a:r>
            <a:endParaRPr lang="en-US" sz="1750" dirty="0"/>
          </a:p>
        </p:txBody>
      </p:sp>
      <p:pic>
        <p:nvPicPr>
          <p:cNvPr id="18"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2265164"/>
            <a:ext cx="7314962" cy="694373"/>
          </a:xfrm>
          <a:prstGeom prst="rect">
            <a:avLst/>
          </a:prstGeom>
          <a:noFill/>
          <a:ln/>
        </p:spPr>
        <p:txBody>
          <a:bodyPr wrap="non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Exploratory Data Analysis</a:t>
            </a:r>
            <a:endParaRPr lang="en-US" sz="4374" dirty="0"/>
          </a:p>
        </p:txBody>
      </p:sp>
      <p:sp>
        <p:nvSpPr>
          <p:cNvPr id="5" name="Text 3"/>
          <p:cNvSpPr/>
          <p:nvPr/>
        </p:nvSpPr>
        <p:spPr>
          <a:xfrm>
            <a:off x="2517696" y="3514963"/>
            <a:ext cx="2777490" cy="347186"/>
          </a:xfrm>
          <a:prstGeom prst="rect">
            <a:avLst/>
          </a:prstGeom>
          <a:noFill/>
          <a:ln/>
        </p:spPr>
        <p:txBody>
          <a:bodyPr wrap="non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Demographics</a:t>
            </a:r>
            <a:endParaRPr lang="en-US" sz="2187" dirty="0"/>
          </a:p>
        </p:txBody>
      </p:sp>
      <p:sp>
        <p:nvSpPr>
          <p:cNvPr id="6" name="Text 4"/>
          <p:cNvSpPr/>
          <p:nvPr/>
        </p:nvSpPr>
        <p:spPr>
          <a:xfrm>
            <a:off x="2517696" y="4084320"/>
            <a:ext cx="2836545" cy="1333024"/>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Examined the age, gender, and geographic distribution of the participants to identify potential trends and patterns.</a:t>
            </a:r>
            <a:endParaRPr lang="en-US" sz="1750" dirty="0"/>
          </a:p>
        </p:txBody>
      </p:sp>
      <p:sp>
        <p:nvSpPr>
          <p:cNvPr id="7" name="Text 5"/>
          <p:cNvSpPr/>
          <p:nvPr/>
        </p:nvSpPr>
        <p:spPr>
          <a:xfrm>
            <a:off x="5903833" y="3514963"/>
            <a:ext cx="2777490" cy="347186"/>
          </a:xfrm>
          <a:prstGeom prst="rect">
            <a:avLst/>
          </a:prstGeom>
          <a:noFill/>
          <a:ln/>
        </p:spPr>
        <p:txBody>
          <a:bodyPr wrap="non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Music Preferences</a:t>
            </a:r>
            <a:endParaRPr lang="en-US" sz="2187" dirty="0"/>
          </a:p>
        </p:txBody>
      </p:sp>
      <p:sp>
        <p:nvSpPr>
          <p:cNvPr id="8" name="Text 6"/>
          <p:cNvSpPr/>
          <p:nvPr/>
        </p:nvSpPr>
        <p:spPr>
          <a:xfrm>
            <a:off x="5903833" y="4084320"/>
            <a:ext cx="2836545" cy="1333024"/>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Analyzed the participants' musical tastes, including genres, artists, and listening habits.</a:t>
            </a:r>
            <a:endParaRPr lang="en-US" sz="1750" dirty="0"/>
          </a:p>
        </p:txBody>
      </p:sp>
      <p:sp>
        <p:nvSpPr>
          <p:cNvPr id="9" name="Text 7"/>
          <p:cNvSpPr/>
          <p:nvPr/>
        </p:nvSpPr>
        <p:spPr>
          <a:xfrm>
            <a:off x="9289971" y="3514963"/>
            <a:ext cx="2836545" cy="694373"/>
          </a:xfrm>
          <a:prstGeom prst="rect">
            <a:avLst/>
          </a:prstGeom>
          <a:noFill/>
          <a:ln/>
        </p:spPr>
        <p:txBody>
          <a:bodyPr wrap="squar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Mental Health Indicators</a:t>
            </a:r>
            <a:endParaRPr lang="en-US" sz="2187" dirty="0"/>
          </a:p>
        </p:txBody>
      </p:sp>
      <p:sp>
        <p:nvSpPr>
          <p:cNvPr id="10" name="Text 8"/>
          <p:cNvSpPr/>
          <p:nvPr/>
        </p:nvSpPr>
        <p:spPr>
          <a:xfrm>
            <a:off x="9289971" y="4431506"/>
            <a:ext cx="2836545" cy="1333024"/>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Reviewed the self-reported mental health data, such as symptoms, diagnoses, and treatment approaches.</a:t>
            </a:r>
            <a:endParaRPr lang="en-US" sz="1750" dirty="0"/>
          </a:p>
        </p:txBody>
      </p:sp>
      <p:pic>
        <p:nvPicPr>
          <p:cNvPr id="1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7620" y="0"/>
            <a:ext cx="3657600" cy="8229600"/>
          </a:xfrm>
          <a:prstGeom prst="rect">
            <a:avLst/>
          </a:prstGeom>
        </p:spPr>
      </p:pic>
      <p:sp>
        <p:nvSpPr>
          <p:cNvPr id="5" name="Text 2"/>
          <p:cNvSpPr/>
          <p:nvPr/>
        </p:nvSpPr>
        <p:spPr>
          <a:xfrm>
            <a:off x="4490799" y="644723"/>
            <a:ext cx="9306401" cy="1388745"/>
          </a:xfrm>
          <a:prstGeom prst="rect">
            <a:avLst/>
          </a:prstGeom>
          <a:noFill/>
          <a:ln/>
        </p:spPr>
        <p:txBody>
          <a:bodyPr wrap="squar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Correlation Analysis: Music Taste and Mental Health</a:t>
            </a:r>
            <a:endParaRPr lang="en-US" sz="4374" dirty="0"/>
          </a:p>
        </p:txBody>
      </p:sp>
      <p:sp>
        <p:nvSpPr>
          <p:cNvPr id="6" name="Shape 3"/>
          <p:cNvSpPr/>
          <p:nvPr/>
        </p:nvSpPr>
        <p:spPr>
          <a:xfrm>
            <a:off x="4801910" y="2366724"/>
            <a:ext cx="44410" cy="5218152"/>
          </a:xfrm>
          <a:prstGeom prst="rect">
            <a:avLst/>
          </a:prstGeom>
          <a:solidFill>
            <a:srgbClr val="CACACD"/>
          </a:solidFill>
          <a:ln/>
        </p:spPr>
      </p:sp>
      <p:sp>
        <p:nvSpPr>
          <p:cNvPr id="7" name="Shape 4"/>
          <p:cNvSpPr/>
          <p:nvPr/>
        </p:nvSpPr>
        <p:spPr>
          <a:xfrm>
            <a:off x="5074027" y="2768025"/>
            <a:ext cx="777597" cy="44410"/>
          </a:xfrm>
          <a:prstGeom prst="rect">
            <a:avLst/>
          </a:prstGeom>
          <a:solidFill>
            <a:srgbClr val="CACACD"/>
          </a:solidFill>
          <a:ln/>
        </p:spPr>
      </p:sp>
      <p:sp>
        <p:nvSpPr>
          <p:cNvPr id="8" name="Shape 5"/>
          <p:cNvSpPr/>
          <p:nvPr/>
        </p:nvSpPr>
        <p:spPr>
          <a:xfrm>
            <a:off x="4574084" y="2540318"/>
            <a:ext cx="499943" cy="499943"/>
          </a:xfrm>
          <a:prstGeom prst="roundRect">
            <a:avLst>
              <a:gd name="adj" fmla="val 26667"/>
            </a:avLst>
          </a:prstGeom>
          <a:solidFill>
            <a:srgbClr val="EDEDED"/>
          </a:solidFill>
          <a:ln/>
        </p:spPr>
      </p:sp>
      <p:sp>
        <p:nvSpPr>
          <p:cNvPr id="9" name="Text 6"/>
          <p:cNvSpPr/>
          <p:nvPr/>
        </p:nvSpPr>
        <p:spPr>
          <a:xfrm>
            <a:off x="4760297" y="2581989"/>
            <a:ext cx="127397" cy="416481"/>
          </a:xfrm>
          <a:prstGeom prst="rect">
            <a:avLst/>
          </a:prstGeom>
          <a:noFill/>
          <a:ln/>
        </p:spPr>
        <p:txBody>
          <a:bodyPr wrap="none" rtlCol="0" anchor="t"/>
          <a:lstStyle/>
          <a:p>
            <a:pPr algn="ctr" indent="0" marL="0">
              <a:lnSpc>
                <a:spcPts val="3281"/>
              </a:lnSpc>
              <a:buNone/>
            </a:pPr>
            <a:r>
              <a:rPr lang="en-US" sz="2624" b="1" spc="-26" kern="0" dirty="0">
                <a:solidFill>
                  <a:srgbClr val="000000"/>
                </a:solidFill>
                <a:latin typeface="Montserrat" pitchFamily="34" charset="0"/>
                <a:ea typeface="Montserrat" pitchFamily="34" charset="-122"/>
                <a:cs typeface="Montserrat" pitchFamily="34" charset="-120"/>
              </a:rPr>
              <a:t>1</a:t>
            </a:r>
            <a:endParaRPr lang="en-US" sz="2624" dirty="0"/>
          </a:p>
        </p:txBody>
      </p:sp>
      <p:sp>
        <p:nvSpPr>
          <p:cNvPr id="10" name="Text 7"/>
          <p:cNvSpPr/>
          <p:nvPr/>
        </p:nvSpPr>
        <p:spPr>
          <a:xfrm>
            <a:off x="6046113" y="2588895"/>
            <a:ext cx="2777490" cy="347186"/>
          </a:xfrm>
          <a:prstGeom prst="rect">
            <a:avLst/>
          </a:prstGeom>
          <a:noFill/>
          <a:ln/>
        </p:spPr>
        <p:txBody>
          <a:bodyPr wrap="none" rtlCol="0" anchor="t"/>
          <a:lstStyle/>
          <a:p>
            <a:pPr algn="l"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Genre Preferences</a:t>
            </a:r>
            <a:endParaRPr lang="en-US" sz="2187" dirty="0"/>
          </a:p>
        </p:txBody>
      </p:sp>
      <p:sp>
        <p:nvSpPr>
          <p:cNvPr id="11" name="Text 8"/>
          <p:cNvSpPr/>
          <p:nvPr/>
        </p:nvSpPr>
        <p:spPr>
          <a:xfrm>
            <a:off x="6046113" y="3069312"/>
            <a:ext cx="7751088" cy="666512"/>
          </a:xfrm>
          <a:prstGeom prst="rect">
            <a:avLst/>
          </a:prstGeom>
          <a:noFill/>
          <a:ln/>
        </p:spPr>
        <p:txBody>
          <a:bodyPr wrap="square" rtlCol="0" anchor="t"/>
          <a:lstStyle/>
          <a:p>
            <a:pPr algn="l"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Investigated the relationship between specific music genres and mental health indicators.</a:t>
            </a:r>
            <a:endParaRPr lang="en-US" sz="1750" dirty="0"/>
          </a:p>
        </p:txBody>
      </p:sp>
      <p:sp>
        <p:nvSpPr>
          <p:cNvPr id="12" name="Shape 9"/>
          <p:cNvSpPr/>
          <p:nvPr/>
        </p:nvSpPr>
        <p:spPr>
          <a:xfrm>
            <a:off x="5074027" y="4581465"/>
            <a:ext cx="777597" cy="44410"/>
          </a:xfrm>
          <a:prstGeom prst="rect">
            <a:avLst/>
          </a:prstGeom>
          <a:solidFill>
            <a:srgbClr val="CACACD"/>
          </a:solidFill>
          <a:ln/>
        </p:spPr>
      </p:sp>
      <p:sp>
        <p:nvSpPr>
          <p:cNvPr id="13" name="Shape 10"/>
          <p:cNvSpPr/>
          <p:nvPr/>
        </p:nvSpPr>
        <p:spPr>
          <a:xfrm>
            <a:off x="4574084" y="4353758"/>
            <a:ext cx="499943" cy="499943"/>
          </a:xfrm>
          <a:prstGeom prst="roundRect">
            <a:avLst>
              <a:gd name="adj" fmla="val 26667"/>
            </a:avLst>
          </a:prstGeom>
          <a:solidFill>
            <a:srgbClr val="EDEDED"/>
          </a:solidFill>
          <a:ln/>
        </p:spPr>
      </p:sp>
      <p:sp>
        <p:nvSpPr>
          <p:cNvPr id="14" name="Text 11"/>
          <p:cNvSpPr/>
          <p:nvPr/>
        </p:nvSpPr>
        <p:spPr>
          <a:xfrm>
            <a:off x="4727317" y="4395430"/>
            <a:ext cx="193358" cy="416481"/>
          </a:xfrm>
          <a:prstGeom prst="rect">
            <a:avLst/>
          </a:prstGeom>
          <a:noFill/>
          <a:ln/>
        </p:spPr>
        <p:txBody>
          <a:bodyPr wrap="none" rtlCol="0" anchor="t"/>
          <a:lstStyle/>
          <a:p>
            <a:pPr algn="ctr" indent="0" marL="0">
              <a:lnSpc>
                <a:spcPts val="3281"/>
              </a:lnSpc>
              <a:buNone/>
            </a:pPr>
            <a:r>
              <a:rPr lang="en-US" sz="2624" b="1" spc="-26" kern="0" dirty="0">
                <a:solidFill>
                  <a:srgbClr val="000000"/>
                </a:solidFill>
                <a:latin typeface="Montserrat" pitchFamily="34" charset="0"/>
                <a:ea typeface="Montserrat" pitchFamily="34" charset="-122"/>
                <a:cs typeface="Montserrat" pitchFamily="34" charset="-120"/>
              </a:rPr>
              <a:t>2</a:t>
            </a:r>
            <a:endParaRPr lang="en-US" sz="2624" dirty="0"/>
          </a:p>
        </p:txBody>
      </p:sp>
      <p:sp>
        <p:nvSpPr>
          <p:cNvPr id="15" name="Text 12"/>
          <p:cNvSpPr/>
          <p:nvPr/>
        </p:nvSpPr>
        <p:spPr>
          <a:xfrm>
            <a:off x="6046113" y="4402336"/>
            <a:ext cx="2777490" cy="347186"/>
          </a:xfrm>
          <a:prstGeom prst="rect">
            <a:avLst/>
          </a:prstGeom>
          <a:noFill/>
          <a:ln/>
        </p:spPr>
        <p:txBody>
          <a:bodyPr wrap="none" rtlCol="0" anchor="t"/>
          <a:lstStyle/>
          <a:p>
            <a:pPr algn="l"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Listening Habits</a:t>
            </a:r>
            <a:endParaRPr lang="en-US" sz="2187" dirty="0"/>
          </a:p>
        </p:txBody>
      </p:sp>
      <p:sp>
        <p:nvSpPr>
          <p:cNvPr id="16" name="Text 13"/>
          <p:cNvSpPr/>
          <p:nvPr/>
        </p:nvSpPr>
        <p:spPr>
          <a:xfrm>
            <a:off x="6046113" y="4882753"/>
            <a:ext cx="7751088" cy="666512"/>
          </a:xfrm>
          <a:prstGeom prst="rect">
            <a:avLst/>
          </a:prstGeom>
          <a:noFill/>
          <a:ln/>
        </p:spPr>
        <p:txBody>
          <a:bodyPr wrap="square" rtlCol="0" anchor="t"/>
          <a:lstStyle/>
          <a:p>
            <a:pPr algn="l"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Examined how factors like music listening frequency and duration correlated with mental well-being.</a:t>
            </a:r>
            <a:endParaRPr lang="en-US" sz="1750" dirty="0"/>
          </a:p>
        </p:txBody>
      </p:sp>
      <p:sp>
        <p:nvSpPr>
          <p:cNvPr id="17" name="Shape 14"/>
          <p:cNvSpPr/>
          <p:nvPr/>
        </p:nvSpPr>
        <p:spPr>
          <a:xfrm>
            <a:off x="5074027" y="6394906"/>
            <a:ext cx="777597" cy="44410"/>
          </a:xfrm>
          <a:prstGeom prst="rect">
            <a:avLst/>
          </a:prstGeom>
          <a:solidFill>
            <a:srgbClr val="CACACD"/>
          </a:solidFill>
          <a:ln/>
        </p:spPr>
      </p:sp>
      <p:sp>
        <p:nvSpPr>
          <p:cNvPr id="18" name="Shape 15"/>
          <p:cNvSpPr/>
          <p:nvPr/>
        </p:nvSpPr>
        <p:spPr>
          <a:xfrm>
            <a:off x="4574084" y="6167199"/>
            <a:ext cx="499943" cy="499943"/>
          </a:xfrm>
          <a:prstGeom prst="roundRect">
            <a:avLst>
              <a:gd name="adj" fmla="val 26667"/>
            </a:avLst>
          </a:prstGeom>
          <a:solidFill>
            <a:srgbClr val="EDEDED"/>
          </a:solidFill>
          <a:ln/>
        </p:spPr>
      </p:sp>
      <p:sp>
        <p:nvSpPr>
          <p:cNvPr id="19" name="Text 16"/>
          <p:cNvSpPr/>
          <p:nvPr/>
        </p:nvSpPr>
        <p:spPr>
          <a:xfrm>
            <a:off x="4726960" y="6208871"/>
            <a:ext cx="194072" cy="416481"/>
          </a:xfrm>
          <a:prstGeom prst="rect">
            <a:avLst/>
          </a:prstGeom>
          <a:noFill/>
          <a:ln/>
        </p:spPr>
        <p:txBody>
          <a:bodyPr wrap="none" rtlCol="0" anchor="t"/>
          <a:lstStyle/>
          <a:p>
            <a:pPr algn="ctr" indent="0" marL="0">
              <a:lnSpc>
                <a:spcPts val="3281"/>
              </a:lnSpc>
              <a:buNone/>
            </a:pPr>
            <a:r>
              <a:rPr lang="en-US" sz="2624" b="1" spc="-26" kern="0" dirty="0">
                <a:solidFill>
                  <a:srgbClr val="000000"/>
                </a:solidFill>
                <a:latin typeface="Montserrat" pitchFamily="34" charset="0"/>
                <a:ea typeface="Montserrat" pitchFamily="34" charset="-122"/>
                <a:cs typeface="Montserrat" pitchFamily="34" charset="-120"/>
              </a:rPr>
              <a:t>3</a:t>
            </a:r>
            <a:endParaRPr lang="en-US" sz="2624" dirty="0"/>
          </a:p>
        </p:txBody>
      </p:sp>
      <p:sp>
        <p:nvSpPr>
          <p:cNvPr id="20" name="Text 17"/>
          <p:cNvSpPr/>
          <p:nvPr/>
        </p:nvSpPr>
        <p:spPr>
          <a:xfrm>
            <a:off x="6046113" y="6215777"/>
            <a:ext cx="3081457" cy="347186"/>
          </a:xfrm>
          <a:prstGeom prst="rect">
            <a:avLst/>
          </a:prstGeom>
          <a:noFill/>
          <a:ln/>
        </p:spPr>
        <p:txBody>
          <a:bodyPr wrap="none" rtlCol="0" anchor="t"/>
          <a:lstStyle/>
          <a:p>
            <a:pPr algn="l"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Emotional Responses</a:t>
            </a:r>
            <a:endParaRPr lang="en-US" sz="2187" dirty="0"/>
          </a:p>
        </p:txBody>
      </p:sp>
      <p:sp>
        <p:nvSpPr>
          <p:cNvPr id="21" name="Text 18"/>
          <p:cNvSpPr/>
          <p:nvPr/>
        </p:nvSpPr>
        <p:spPr>
          <a:xfrm>
            <a:off x="6046113" y="6696194"/>
            <a:ext cx="7751088" cy="666512"/>
          </a:xfrm>
          <a:prstGeom prst="rect">
            <a:avLst/>
          </a:prstGeom>
          <a:noFill/>
          <a:ln/>
        </p:spPr>
        <p:txBody>
          <a:bodyPr wrap="square" rtlCol="0" anchor="t"/>
          <a:lstStyle/>
          <a:p>
            <a:pPr algn="l"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Explored the emotional connections between music and mental health, identifying potential therapeutic implications.</a:t>
            </a:r>
            <a:endParaRPr lang="en-US" sz="1750" dirty="0"/>
          </a:p>
        </p:txBody>
      </p:sp>
      <p:pic>
        <p:nvPicPr>
          <p:cNvPr id="22" name="Image 1"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1002983"/>
            <a:ext cx="6177439" cy="694373"/>
          </a:xfrm>
          <a:prstGeom prst="rect">
            <a:avLst/>
          </a:prstGeom>
          <a:noFill/>
          <a:ln/>
        </p:spPr>
        <p:txBody>
          <a:bodyPr wrap="non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Insights and Findings</a:t>
            </a:r>
            <a:endParaRPr lang="en-US" sz="4374" dirty="0"/>
          </a:p>
        </p:txBody>
      </p:sp>
      <p:sp>
        <p:nvSpPr>
          <p:cNvPr id="5" name="Shape 3"/>
          <p:cNvSpPr/>
          <p:nvPr/>
        </p:nvSpPr>
        <p:spPr>
          <a:xfrm>
            <a:off x="2517696" y="2141696"/>
            <a:ext cx="4686419" cy="2604968"/>
          </a:xfrm>
          <a:prstGeom prst="roundRect">
            <a:avLst>
              <a:gd name="adj" fmla="val 5118"/>
            </a:avLst>
          </a:prstGeom>
          <a:solidFill>
            <a:srgbClr val="EDEDED"/>
          </a:solidFill>
          <a:ln/>
        </p:spPr>
      </p:sp>
      <p:sp>
        <p:nvSpPr>
          <p:cNvPr id="6" name="Text 4"/>
          <p:cNvSpPr/>
          <p:nvPr/>
        </p:nvSpPr>
        <p:spPr>
          <a:xfrm>
            <a:off x="2739866" y="2363867"/>
            <a:ext cx="4242078" cy="694373"/>
          </a:xfrm>
          <a:prstGeom prst="rect">
            <a:avLst/>
          </a:prstGeom>
          <a:noFill/>
          <a:ln/>
        </p:spPr>
        <p:txBody>
          <a:bodyPr wrap="squar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Music as a Coping Mechanism</a:t>
            </a:r>
            <a:endParaRPr lang="en-US" sz="2187" dirty="0"/>
          </a:p>
        </p:txBody>
      </p:sp>
      <p:sp>
        <p:nvSpPr>
          <p:cNvPr id="7" name="Text 5"/>
          <p:cNvSpPr/>
          <p:nvPr/>
        </p:nvSpPr>
        <p:spPr>
          <a:xfrm>
            <a:off x="2739866" y="3191470"/>
            <a:ext cx="4242078" cy="1333024"/>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The data suggests that certain music genres and listening patterns may serve as effective coping strategies for individuals struggling with mental health challenges.</a:t>
            </a:r>
            <a:endParaRPr lang="en-US" sz="1750" dirty="0"/>
          </a:p>
        </p:txBody>
      </p:sp>
      <p:sp>
        <p:nvSpPr>
          <p:cNvPr id="8" name="Shape 6"/>
          <p:cNvSpPr/>
          <p:nvPr/>
        </p:nvSpPr>
        <p:spPr>
          <a:xfrm>
            <a:off x="7426285" y="2141696"/>
            <a:ext cx="4686419" cy="2604968"/>
          </a:xfrm>
          <a:prstGeom prst="roundRect">
            <a:avLst>
              <a:gd name="adj" fmla="val 5118"/>
            </a:avLst>
          </a:prstGeom>
          <a:solidFill>
            <a:srgbClr val="EDEDED"/>
          </a:solidFill>
          <a:ln/>
        </p:spPr>
      </p:sp>
      <p:sp>
        <p:nvSpPr>
          <p:cNvPr id="9" name="Text 7"/>
          <p:cNvSpPr/>
          <p:nvPr/>
        </p:nvSpPr>
        <p:spPr>
          <a:xfrm>
            <a:off x="7648456" y="2363867"/>
            <a:ext cx="3980140" cy="347186"/>
          </a:xfrm>
          <a:prstGeom prst="rect">
            <a:avLst/>
          </a:prstGeom>
          <a:noFill/>
          <a:ln/>
        </p:spPr>
        <p:txBody>
          <a:bodyPr wrap="non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Personalized Music Therapy</a:t>
            </a:r>
            <a:endParaRPr lang="en-US" sz="2187" dirty="0"/>
          </a:p>
        </p:txBody>
      </p:sp>
      <p:sp>
        <p:nvSpPr>
          <p:cNvPr id="10" name="Text 8"/>
          <p:cNvSpPr/>
          <p:nvPr/>
        </p:nvSpPr>
        <p:spPr>
          <a:xfrm>
            <a:off x="7648456" y="2844284"/>
            <a:ext cx="4242078" cy="1333024"/>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The findings highlight the potential for tailored music interventions to support mental health treatment and promote overall well-being.</a:t>
            </a:r>
            <a:endParaRPr lang="en-US" sz="1750" dirty="0"/>
          </a:p>
        </p:txBody>
      </p:sp>
      <p:sp>
        <p:nvSpPr>
          <p:cNvPr id="11" name="Shape 9"/>
          <p:cNvSpPr/>
          <p:nvPr/>
        </p:nvSpPr>
        <p:spPr>
          <a:xfrm>
            <a:off x="2517696" y="4968835"/>
            <a:ext cx="4686419" cy="2257782"/>
          </a:xfrm>
          <a:prstGeom prst="roundRect">
            <a:avLst>
              <a:gd name="adj" fmla="val 5905"/>
            </a:avLst>
          </a:prstGeom>
          <a:solidFill>
            <a:srgbClr val="EDEDED"/>
          </a:solidFill>
          <a:ln/>
        </p:spPr>
      </p:sp>
      <p:sp>
        <p:nvSpPr>
          <p:cNvPr id="12" name="Text 10"/>
          <p:cNvSpPr/>
          <p:nvPr/>
        </p:nvSpPr>
        <p:spPr>
          <a:xfrm>
            <a:off x="2739866" y="5191006"/>
            <a:ext cx="3444359" cy="347186"/>
          </a:xfrm>
          <a:prstGeom prst="rect">
            <a:avLst/>
          </a:prstGeom>
          <a:noFill/>
          <a:ln/>
        </p:spPr>
        <p:txBody>
          <a:bodyPr wrap="non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Sociocultural Influences</a:t>
            </a:r>
            <a:endParaRPr lang="en-US" sz="2187" dirty="0"/>
          </a:p>
        </p:txBody>
      </p:sp>
      <p:sp>
        <p:nvSpPr>
          <p:cNvPr id="13" name="Text 11"/>
          <p:cNvSpPr/>
          <p:nvPr/>
        </p:nvSpPr>
        <p:spPr>
          <a:xfrm>
            <a:off x="2739866" y="5671423"/>
            <a:ext cx="4242078" cy="1333024"/>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The study uncovers the complex interplay between music preferences, cultural factors, and mental health, underscoring the need for holistic approaches.</a:t>
            </a:r>
            <a:endParaRPr lang="en-US" sz="1750" dirty="0"/>
          </a:p>
        </p:txBody>
      </p:sp>
      <p:sp>
        <p:nvSpPr>
          <p:cNvPr id="14" name="Shape 12"/>
          <p:cNvSpPr/>
          <p:nvPr/>
        </p:nvSpPr>
        <p:spPr>
          <a:xfrm>
            <a:off x="7426285" y="4968835"/>
            <a:ext cx="4686419" cy="2257782"/>
          </a:xfrm>
          <a:prstGeom prst="roundRect">
            <a:avLst>
              <a:gd name="adj" fmla="val 5905"/>
            </a:avLst>
          </a:prstGeom>
          <a:solidFill>
            <a:srgbClr val="EDEDED"/>
          </a:solidFill>
          <a:ln/>
        </p:spPr>
      </p:sp>
      <p:sp>
        <p:nvSpPr>
          <p:cNvPr id="15" name="Text 13"/>
          <p:cNvSpPr/>
          <p:nvPr/>
        </p:nvSpPr>
        <p:spPr>
          <a:xfrm>
            <a:off x="7648456" y="5191006"/>
            <a:ext cx="4040148" cy="347186"/>
          </a:xfrm>
          <a:prstGeom prst="rect">
            <a:avLst/>
          </a:prstGeom>
          <a:noFill/>
          <a:ln/>
        </p:spPr>
        <p:txBody>
          <a:bodyPr wrap="none" rtlCol="0" anchor="t"/>
          <a:lstStyle/>
          <a:p>
            <a:pPr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Promising Future Directions</a:t>
            </a:r>
            <a:endParaRPr lang="en-US" sz="2187" dirty="0"/>
          </a:p>
        </p:txBody>
      </p:sp>
      <p:sp>
        <p:nvSpPr>
          <p:cNvPr id="16" name="Text 14"/>
          <p:cNvSpPr/>
          <p:nvPr/>
        </p:nvSpPr>
        <p:spPr>
          <a:xfrm>
            <a:off x="7648456" y="5671423"/>
            <a:ext cx="4242078" cy="1333024"/>
          </a:xfrm>
          <a:prstGeom prst="rect">
            <a:avLst/>
          </a:prstGeom>
          <a:noFill/>
          <a:ln/>
        </p:spPr>
        <p:txBody>
          <a:bodyPr wrap="square" rtlCol="0" anchor="t"/>
          <a:lstStyle/>
          <a:p>
            <a:pPr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The insights from this analysis pave the way for further research and the development of innovative, music-based mental health solutions.</a:t>
            </a:r>
            <a:endParaRPr lang="en-US" sz="1750" dirty="0"/>
          </a:p>
        </p:txBody>
      </p:sp>
      <p:pic>
        <p:nvPicPr>
          <p:cNvPr id="17"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517696" y="1064776"/>
            <a:ext cx="9594890" cy="1388745"/>
          </a:xfrm>
          <a:prstGeom prst="rect">
            <a:avLst/>
          </a:prstGeom>
          <a:noFill/>
          <a:ln/>
        </p:spPr>
        <p:txBody>
          <a:bodyPr wrap="squar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Limitations and Future Directions</a:t>
            </a:r>
            <a:endParaRPr lang="en-US" sz="4374" dirty="0"/>
          </a:p>
        </p:txBody>
      </p:sp>
      <p:pic>
        <p:nvPicPr>
          <p:cNvPr id="5" name="Image 0" descr="preencoded.png">    </p:cNvPr>
          <p:cNvPicPr>
            <a:picLocks noChangeAspect="1"/>
          </p:cNvPicPr>
          <p:nvPr/>
        </p:nvPicPr>
        <p:blipFill>
          <a:blip r:embed="rId1"/>
          <a:stretch>
            <a:fillRect/>
          </a:stretch>
        </p:blipFill>
        <p:spPr>
          <a:xfrm>
            <a:off x="2517696" y="2897862"/>
            <a:ext cx="537091" cy="537091"/>
          </a:xfrm>
          <a:prstGeom prst="rect">
            <a:avLst/>
          </a:prstGeom>
        </p:spPr>
      </p:pic>
      <p:sp>
        <p:nvSpPr>
          <p:cNvPr id="6" name="Text 3"/>
          <p:cNvSpPr/>
          <p:nvPr/>
        </p:nvSpPr>
        <p:spPr>
          <a:xfrm>
            <a:off x="2517696" y="3657124"/>
            <a:ext cx="2148721" cy="347186"/>
          </a:xfrm>
          <a:prstGeom prst="rect">
            <a:avLst/>
          </a:prstGeom>
          <a:noFill/>
          <a:ln/>
        </p:spPr>
        <p:txBody>
          <a:bodyPr wrap="none" rtlCol="0" anchor="t"/>
          <a:lstStyle/>
          <a:p>
            <a:pPr algn="l"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Sample Size</a:t>
            </a:r>
            <a:endParaRPr lang="en-US" sz="2187" dirty="0"/>
          </a:p>
        </p:txBody>
      </p:sp>
      <p:sp>
        <p:nvSpPr>
          <p:cNvPr id="7" name="Text 4"/>
          <p:cNvSpPr/>
          <p:nvPr/>
        </p:nvSpPr>
        <p:spPr>
          <a:xfrm>
            <a:off x="2517696" y="4137541"/>
            <a:ext cx="2148721" cy="2332792"/>
          </a:xfrm>
          <a:prstGeom prst="rect">
            <a:avLst/>
          </a:prstGeom>
          <a:noFill/>
          <a:ln/>
        </p:spPr>
        <p:txBody>
          <a:bodyPr wrap="square" rtlCol="0" anchor="t"/>
          <a:lstStyle/>
          <a:p>
            <a:pPr algn="l"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The dataset, while robust, may benefit from a larger and more diverse participant pool to enhance the generalizability of the findings.</a:t>
            </a:r>
            <a:endParaRPr lang="en-US" sz="1750" dirty="0"/>
          </a:p>
        </p:txBody>
      </p:sp>
      <p:pic>
        <p:nvPicPr>
          <p:cNvPr id="8" name="Image 1" descr="preencoded.png">    </p:cNvPr>
          <p:cNvPicPr>
            <a:picLocks noChangeAspect="1"/>
          </p:cNvPicPr>
          <p:nvPr/>
        </p:nvPicPr>
        <p:blipFill>
          <a:blip r:embed="rId2"/>
          <a:stretch>
            <a:fillRect/>
          </a:stretch>
        </p:blipFill>
        <p:spPr>
          <a:xfrm>
            <a:off x="4999673" y="2897862"/>
            <a:ext cx="537210" cy="537210"/>
          </a:xfrm>
          <a:prstGeom prst="rect">
            <a:avLst/>
          </a:prstGeom>
        </p:spPr>
      </p:pic>
      <p:sp>
        <p:nvSpPr>
          <p:cNvPr id="9" name="Text 5"/>
          <p:cNvSpPr/>
          <p:nvPr/>
        </p:nvSpPr>
        <p:spPr>
          <a:xfrm>
            <a:off x="4999673" y="3657243"/>
            <a:ext cx="2148840" cy="694373"/>
          </a:xfrm>
          <a:prstGeom prst="rect">
            <a:avLst/>
          </a:prstGeom>
          <a:noFill/>
          <a:ln/>
        </p:spPr>
        <p:txBody>
          <a:bodyPr wrap="square" rtlCol="0" anchor="t"/>
          <a:lstStyle/>
          <a:p>
            <a:pPr algn="l"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Longitudinal Analysis</a:t>
            </a:r>
            <a:endParaRPr lang="en-US" sz="2187" dirty="0"/>
          </a:p>
        </p:txBody>
      </p:sp>
      <p:sp>
        <p:nvSpPr>
          <p:cNvPr id="10" name="Text 6"/>
          <p:cNvSpPr/>
          <p:nvPr/>
        </p:nvSpPr>
        <p:spPr>
          <a:xfrm>
            <a:off x="4999673" y="4484846"/>
            <a:ext cx="2148840" cy="1666280"/>
          </a:xfrm>
          <a:prstGeom prst="rect">
            <a:avLst/>
          </a:prstGeom>
          <a:noFill/>
          <a:ln/>
        </p:spPr>
        <p:txBody>
          <a:bodyPr wrap="square" rtlCol="0" anchor="t"/>
          <a:lstStyle/>
          <a:p>
            <a:pPr algn="l"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Exploring the long-term impacts of music on mental health over time could provide valuable insights.</a:t>
            </a:r>
            <a:endParaRPr lang="en-US" sz="1750" dirty="0"/>
          </a:p>
        </p:txBody>
      </p:sp>
      <p:pic>
        <p:nvPicPr>
          <p:cNvPr id="11" name="Image 2" descr="preencoded.png">    </p:cNvPr>
          <p:cNvPicPr>
            <a:picLocks noChangeAspect="1"/>
          </p:cNvPicPr>
          <p:nvPr/>
        </p:nvPicPr>
        <p:blipFill>
          <a:blip r:embed="rId3"/>
          <a:stretch>
            <a:fillRect/>
          </a:stretch>
        </p:blipFill>
        <p:spPr>
          <a:xfrm>
            <a:off x="7481768" y="2897862"/>
            <a:ext cx="537091" cy="537091"/>
          </a:xfrm>
          <a:prstGeom prst="rect">
            <a:avLst/>
          </a:prstGeom>
        </p:spPr>
      </p:pic>
      <p:sp>
        <p:nvSpPr>
          <p:cNvPr id="12" name="Text 7"/>
          <p:cNvSpPr/>
          <p:nvPr/>
        </p:nvSpPr>
        <p:spPr>
          <a:xfrm>
            <a:off x="7481768" y="3657124"/>
            <a:ext cx="2148721" cy="694373"/>
          </a:xfrm>
          <a:prstGeom prst="rect">
            <a:avLst/>
          </a:prstGeom>
          <a:noFill/>
          <a:ln/>
        </p:spPr>
        <p:txBody>
          <a:bodyPr wrap="square" rtlCol="0" anchor="t"/>
          <a:lstStyle/>
          <a:p>
            <a:pPr algn="l"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Neurological Mechanisms</a:t>
            </a:r>
            <a:endParaRPr lang="en-US" sz="2187" dirty="0"/>
          </a:p>
        </p:txBody>
      </p:sp>
      <p:sp>
        <p:nvSpPr>
          <p:cNvPr id="13" name="Text 8"/>
          <p:cNvSpPr/>
          <p:nvPr/>
        </p:nvSpPr>
        <p:spPr>
          <a:xfrm>
            <a:off x="7481768" y="4484727"/>
            <a:ext cx="2148721" cy="2332792"/>
          </a:xfrm>
          <a:prstGeom prst="rect">
            <a:avLst/>
          </a:prstGeom>
          <a:noFill/>
          <a:ln/>
        </p:spPr>
        <p:txBody>
          <a:bodyPr wrap="square" rtlCol="0" anchor="t"/>
          <a:lstStyle/>
          <a:p>
            <a:pPr algn="l"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Incorporating neuroimaging data could shed light on the underlying neurological processes linking music and mental health.</a:t>
            </a:r>
            <a:endParaRPr lang="en-US" sz="1750" dirty="0"/>
          </a:p>
        </p:txBody>
      </p:sp>
      <p:pic>
        <p:nvPicPr>
          <p:cNvPr id="14" name="Image 3" descr="preencoded.png">    </p:cNvPr>
          <p:cNvPicPr>
            <a:picLocks noChangeAspect="1"/>
          </p:cNvPicPr>
          <p:nvPr/>
        </p:nvPicPr>
        <p:blipFill>
          <a:blip r:embed="rId4"/>
          <a:stretch>
            <a:fillRect/>
          </a:stretch>
        </p:blipFill>
        <p:spPr>
          <a:xfrm>
            <a:off x="9963745" y="2897862"/>
            <a:ext cx="537210" cy="537210"/>
          </a:xfrm>
          <a:prstGeom prst="rect">
            <a:avLst/>
          </a:prstGeom>
        </p:spPr>
      </p:pic>
      <p:sp>
        <p:nvSpPr>
          <p:cNvPr id="15" name="Text 9"/>
          <p:cNvSpPr/>
          <p:nvPr/>
        </p:nvSpPr>
        <p:spPr>
          <a:xfrm>
            <a:off x="9963745" y="3657243"/>
            <a:ext cx="2148840" cy="1041559"/>
          </a:xfrm>
          <a:prstGeom prst="rect">
            <a:avLst/>
          </a:prstGeom>
          <a:noFill/>
          <a:ln/>
        </p:spPr>
        <p:txBody>
          <a:bodyPr wrap="square" rtlCol="0" anchor="t"/>
          <a:lstStyle/>
          <a:p>
            <a:pPr algn="l"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Interdisciplinary Collaboration</a:t>
            </a:r>
            <a:endParaRPr lang="en-US" sz="2187" dirty="0"/>
          </a:p>
        </p:txBody>
      </p:sp>
      <p:sp>
        <p:nvSpPr>
          <p:cNvPr id="16" name="Text 10"/>
          <p:cNvSpPr/>
          <p:nvPr/>
        </p:nvSpPr>
        <p:spPr>
          <a:xfrm>
            <a:off x="9963745" y="4832033"/>
            <a:ext cx="2148840" cy="2332792"/>
          </a:xfrm>
          <a:prstGeom prst="rect">
            <a:avLst/>
          </a:prstGeom>
          <a:noFill/>
          <a:ln/>
        </p:spPr>
        <p:txBody>
          <a:bodyPr wrap="square" rtlCol="0" anchor="t"/>
          <a:lstStyle/>
          <a:p>
            <a:pPr algn="l"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Fostering collaborative efforts between researchers, clinicians, and music professionals could unlock new possibilities.</a:t>
            </a:r>
            <a:endParaRPr lang="en-US" sz="1750" dirty="0"/>
          </a:p>
        </p:txBody>
      </p:sp>
      <p:pic>
        <p:nvPicPr>
          <p:cNvPr id="17"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DEDED"/>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p:cNvPr>
          <p:cNvPicPr>
            <a:picLocks noChangeAspect="1"/>
          </p:cNvPicPr>
          <p:nvPr/>
        </p:nvPicPr>
        <p:blipFill>
          <a:blip r:embed="rId1"/>
          <a:stretch>
            <a:fillRect/>
          </a:stretch>
        </p:blipFill>
        <p:spPr>
          <a:xfrm>
            <a:off x="-7620" y="0"/>
            <a:ext cx="3657600" cy="8229600"/>
          </a:xfrm>
          <a:prstGeom prst="rect">
            <a:avLst/>
          </a:prstGeom>
        </p:spPr>
      </p:pic>
      <p:sp>
        <p:nvSpPr>
          <p:cNvPr id="5" name="Text 2"/>
          <p:cNvSpPr/>
          <p:nvPr/>
        </p:nvSpPr>
        <p:spPr>
          <a:xfrm>
            <a:off x="4490799" y="934760"/>
            <a:ext cx="8910161" cy="694373"/>
          </a:xfrm>
          <a:prstGeom prst="rect">
            <a:avLst/>
          </a:prstGeom>
          <a:noFill/>
          <a:ln/>
        </p:spPr>
        <p:txBody>
          <a:bodyPr wrap="none" rtlCol="0" anchor="t"/>
          <a:lstStyle/>
          <a:p>
            <a:pPr indent="0" marL="0">
              <a:lnSpc>
                <a:spcPts val="5468"/>
              </a:lnSpc>
              <a:buNone/>
            </a:pPr>
            <a:r>
              <a:rPr lang="en-US" sz="4374" b="1" spc="-44" kern="0" dirty="0">
                <a:solidFill>
                  <a:srgbClr val="000000"/>
                </a:solidFill>
                <a:latin typeface="Montserrat" pitchFamily="34" charset="0"/>
                <a:ea typeface="Montserrat" pitchFamily="34" charset="-122"/>
                <a:cs typeface="Montserrat" pitchFamily="34" charset="-120"/>
              </a:rPr>
              <a:t>Conclusion and Key Takeaways</a:t>
            </a:r>
            <a:endParaRPr lang="en-US" sz="4374" dirty="0"/>
          </a:p>
        </p:txBody>
      </p:sp>
      <p:pic>
        <p:nvPicPr>
          <p:cNvPr id="6" name="Image 1" descr="preencoded.png">    </p:cNvPr>
          <p:cNvPicPr>
            <a:picLocks noChangeAspect="1"/>
          </p:cNvPicPr>
          <p:nvPr/>
        </p:nvPicPr>
        <p:blipFill>
          <a:blip r:embed="rId2"/>
          <a:stretch>
            <a:fillRect/>
          </a:stretch>
        </p:blipFill>
        <p:spPr>
          <a:xfrm>
            <a:off x="4490799" y="1962388"/>
            <a:ext cx="1110972" cy="1777484"/>
          </a:xfrm>
          <a:prstGeom prst="rect">
            <a:avLst/>
          </a:prstGeom>
        </p:spPr>
      </p:pic>
      <p:sp>
        <p:nvSpPr>
          <p:cNvPr id="7" name="Text 3"/>
          <p:cNvSpPr/>
          <p:nvPr/>
        </p:nvSpPr>
        <p:spPr>
          <a:xfrm>
            <a:off x="5935028" y="2184559"/>
            <a:ext cx="3527584" cy="347186"/>
          </a:xfrm>
          <a:prstGeom prst="rect">
            <a:avLst/>
          </a:prstGeom>
          <a:noFill/>
          <a:ln/>
        </p:spPr>
        <p:txBody>
          <a:bodyPr wrap="none" rtlCol="0" anchor="t"/>
          <a:lstStyle/>
          <a:p>
            <a:pPr algn="l"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Uncovering Connections</a:t>
            </a:r>
            <a:endParaRPr lang="en-US" sz="2187" dirty="0"/>
          </a:p>
        </p:txBody>
      </p:sp>
      <p:sp>
        <p:nvSpPr>
          <p:cNvPr id="8" name="Text 4"/>
          <p:cNvSpPr/>
          <p:nvPr/>
        </p:nvSpPr>
        <p:spPr>
          <a:xfrm>
            <a:off x="5935028" y="2664976"/>
            <a:ext cx="7862173" cy="666512"/>
          </a:xfrm>
          <a:prstGeom prst="rect">
            <a:avLst/>
          </a:prstGeom>
          <a:noFill/>
          <a:ln/>
        </p:spPr>
        <p:txBody>
          <a:bodyPr wrap="square" rtlCol="0" anchor="t"/>
          <a:lstStyle/>
          <a:p>
            <a:pPr algn="l"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This study has shed light on the intricate relationship between an individual's music preferences and their mental health status.</a:t>
            </a:r>
            <a:endParaRPr lang="en-US" sz="1750" dirty="0"/>
          </a:p>
        </p:txBody>
      </p:sp>
      <p:pic>
        <p:nvPicPr>
          <p:cNvPr id="9" name="Image 2" descr="preencoded.png">    </p:cNvPr>
          <p:cNvPicPr>
            <a:picLocks noChangeAspect="1"/>
          </p:cNvPicPr>
          <p:nvPr/>
        </p:nvPicPr>
        <p:blipFill>
          <a:blip r:embed="rId3"/>
          <a:stretch>
            <a:fillRect/>
          </a:stretch>
        </p:blipFill>
        <p:spPr>
          <a:xfrm>
            <a:off x="4490799" y="3739872"/>
            <a:ext cx="1110972" cy="1777484"/>
          </a:xfrm>
          <a:prstGeom prst="rect">
            <a:avLst/>
          </a:prstGeom>
        </p:spPr>
      </p:pic>
      <p:sp>
        <p:nvSpPr>
          <p:cNvPr id="10" name="Text 5"/>
          <p:cNvSpPr/>
          <p:nvPr/>
        </p:nvSpPr>
        <p:spPr>
          <a:xfrm>
            <a:off x="5935028" y="3962043"/>
            <a:ext cx="3479602" cy="347186"/>
          </a:xfrm>
          <a:prstGeom prst="rect">
            <a:avLst/>
          </a:prstGeom>
          <a:noFill/>
          <a:ln/>
        </p:spPr>
        <p:txBody>
          <a:bodyPr wrap="none" rtlCol="0" anchor="t"/>
          <a:lstStyle/>
          <a:p>
            <a:pPr algn="l"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Empowering Individuals</a:t>
            </a:r>
            <a:endParaRPr lang="en-US" sz="2187" dirty="0"/>
          </a:p>
        </p:txBody>
      </p:sp>
      <p:sp>
        <p:nvSpPr>
          <p:cNvPr id="11" name="Text 6"/>
          <p:cNvSpPr/>
          <p:nvPr/>
        </p:nvSpPr>
        <p:spPr>
          <a:xfrm>
            <a:off x="5935028" y="4442460"/>
            <a:ext cx="7862173" cy="666512"/>
          </a:xfrm>
          <a:prstGeom prst="rect">
            <a:avLst/>
          </a:prstGeom>
          <a:noFill/>
          <a:ln/>
        </p:spPr>
        <p:txBody>
          <a:bodyPr wrap="square" rtlCol="0" anchor="t"/>
          <a:lstStyle/>
          <a:p>
            <a:pPr algn="l"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The findings empower individuals to explore the therapeutic potential of music in supporting their mental well-being.</a:t>
            </a:r>
            <a:endParaRPr lang="en-US" sz="1750" dirty="0"/>
          </a:p>
        </p:txBody>
      </p:sp>
      <p:pic>
        <p:nvPicPr>
          <p:cNvPr id="12" name="Image 3" descr="preencoded.png">    </p:cNvPr>
          <p:cNvPicPr>
            <a:picLocks noChangeAspect="1"/>
          </p:cNvPicPr>
          <p:nvPr/>
        </p:nvPicPr>
        <p:blipFill>
          <a:blip r:embed="rId4"/>
          <a:stretch>
            <a:fillRect/>
          </a:stretch>
        </p:blipFill>
        <p:spPr>
          <a:xfrm>
            <a:off x="4490799" y="5517356"/>
            <a:ext cx="1110972" cy="1777484"/>
          </a:xfrm>
          <a:prstGeom prst="rect">
            <a:avLst/>
          </a:prstGeom>
        </p:spPr>
      </p:pic>
      <p:sp>
        <p:nvSpPr>
          <p:cNvPr id="13" name="Text 7"/>
          <p:cNvSpPr/>
          <p:nvPr/>
        </p:nvSpPr>
        <p:spPr>
          <a:xfrm>
            <a:off x="5935028" y="5739527"/>
            <a:ext cx="3418284" cy="347186"/>
          </a:xfrm>
          <a:prstGeom prst="rect">
            <a:avLst/>
          </a:prstGeom>
          <a:noFill/>
          <a:ln/>
        </p:spPr>
        <p:txBody>
          <a:bodyPr wrap="none" rtlCol="0" anchor="t"/>
          <a:lstStyle/>
          <a:p>
            <a:pPr algn="l" indent="0" marL="0">
              <a:lnSpc>
                <a:spcPts val="2734"/>
              </a:lnSpc>
              <a:buNone/>
            </a:pPr>
            <a:r>
              <a:rPr lang="en-US" sz="2187" b="1" spc="-22" kern="0" dirty="0">
                <a:solidFill>
                  <a:srgbClr val="000000"/>
                </a:solidFill>
                <a:latin typeface="Montserrat" pitchFamily="34" charset="0"/>
                <a:ea typeface="Montserrat" pitchFamily="34" charset="-122"/>
                <a:cs typeface="Montserrat" pitchFamily="34" charset="-120"/>
              </a:rPr>
              <a:t>Informing Interventions</a:t>
            </a:r>
            <a:endParaRPr lang="en-US" sz="2187" dirty="0"/>
          </a:p>
        </p:txBody>
      </p:sp>
      <p:sp>
        <p:nvSpPr>
          <p:cNvPr id="14" name="Text 8"/>
          <p:cNvSpPr/>
          <p:nvPr/>
        </p:nvSpPr>
        <p:spPr>
          <a:xfrm>
            <a:off x="5935028" y="6219944"/>
            <a:ext cx="7862173" cy="666512"/>
          </a:xfrm>
          <a:prstGeom prst="rect">
            <a:avLst/>
          </a:prstGeom>
          <a:noFill/>
          <a:ln/>
        </p:spPr>
        <p:txBody>
          <a:bodyPr wrap="square" rtlCol="0" anchor="t"/>
          <a:lstStyle/>
          <a:p>
            <a:pPr algn="l" indent="0" marL="0">
              <a:lnSpc>
                <a:spcPts val="2624"/>
              </a:lnSpc>
              <a:buNone/>
            </a:pPr>
            <a:r>
              <a:rPr lang="en-US" sz="1750" dirty="0">
                <a:solidFill>
                  <a:srgbClr val="3D3838"/>
                </a:solidFill>
                <a:latin typeface="Source Sans Pro" pitchFamily="34" charset="0"/>
                <a:ea typeface="Source Sans Pro" pitchFamily="34" charset="-122"/>
                <a:cs typeface="Source Sans Pro" pitchFamily="34" charset="-120"/>
              </a:rPr>
              <a:t>The insights gained can inform the development of innovative, music-based mental health interventions and therapies.</a:t>
            </a:r>
            <a:endParaRPr lang="en-US" sz="1750" dirty="0"/>
          </a:p>
        </p:txBody>
      </p:sp>
      <p:pic>
        <p:nvPicPr>
          <p:cNvPr id="15" name="Image 4" descr="preencoded.png">
            <a:hlinkClick r:id="rId6" tooltip=""/>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2024-05-23T13:03:28Z</dcterms:created>
  <dcterms:modified xsi:type="dcterms:W3CDTF">2024-05-23T13:03:28Z</dcterms:modified>
</cp:coreProperties>
</file>