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webextensions/webextension1.xml" ContentType="application/vnd.ms-office.webextension+xml"/>
  <Override PartName="/ppt/webextensions/webextension2.xml" ContentType="application/vnd.ms-office.webextension+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4"/>
  </p:sldMasterIdLst>
  <p:sldIdLst>
    <p:sldId id="258" r:id="rId5"/>
    <p:sldId id="259" r:id="rId6"/>
    <p:sldId id="256" r:id="rId7"/>
    <p:sldId id="257" r:id="rId8"/>
    <p:sldId id="260" r:id="rId9"/>
  </p:sldIdLst>
  <p:sldSz cx="12192000" cy="6858000"/>
  <p:notesSz cx="6858000" cy="9144000"/>
  <p:custDataLst>
    <p:tags r:id="rId1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DEE0"/>
    <a:srgbClr val="AFCC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1" autoAdjust="0"/>
    <p:restoredTop sz="94394" autoAdjust="0"/>
  </p:normalViewPr>
  <p:slideViewPr>
    <p:cSldViewPr snapToGrid="0" snapToObjects="1">
      <p:cViewPr varScale="1">
        <p:scale>
          <a:sx n="64" d="100"/>
          <a:sy n="64" d="100"/>
        </p:scale>
        <p:origin x="9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138820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91325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400571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55315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776344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7A2730A-859E-B540-ADF3-E97069AD1FDB}" type="datetimeFigureOut">
              <a:rPr lang="en-US" smtClean="0"/>
              <a:t>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490226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7A2730A-859E-B540-ADF3-E97069AD1FDB}" type="datetimeFigureOut">
              <a:rPr lang="en-US" smtClean="0"/>
              <a:t>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729425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86982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899739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711890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483274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A2730A-859E-B540-ADF3-E97069AD1FDB}"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007685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A2730A-859E-B540-ADF3-E97069AD1FDB}" type="datetimeFigureOut">
              <a:rPr lang="en-US" smtClean="0"/>
              <a:t>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039667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A2730A-859E-B540-ADF3-E97069AD1FDB}" type="datetimeFigureOut">
              <a:rPr lang="en-US" smtClean="0"/>
              <a:t>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878124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A2730A-859E-B540-ADF3-E97069AD1FDB}" type="datetimeFigureOut">
              <a:rPr lang="en-US" smtClean="0"/>
              <a:t>1/19/2023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28290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516590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480177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7A2730A-859E-B540-ADF3-E97069AD1FDB}" type="datetimeFigureOut">
              <a:rPr lang="en-US" smtClean="0"/>
              <a:t>1/19/2023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2404518476"/>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pages.store.office.com/addinsinstallpage.aspx?rs=en-US&amp;assetid=WA200003233&amp;isWac=True&amp;ui=en-US&amp;ad=US" TargetMode="External"/><Relationship Id="rId1" Type="http://schemas.openxmlformats.org/officeDocument/2006/relationships/slideLayout" Target="../slideLayouts/slideLayout1.xml"/><Relationship Id="rId5" Type="http://schemas.openxmlformats.org/officeDocument/2006/relationships/image" Target="../media/image5.png"/><Relationship Id="rId4" Type="http://schemas.microsoft.com/office/2011/relationships/webextension" Target="../webextensions/webextension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6FE0CB-55F7-5DFA-3D2B-BD11030F81F0}"/>
              </a:ext>
            </a:extLst>
          </p:cNvPr>
          <p:cNvSpPr>
            <a:spLocks noGrp="1"/>
          </p:cNvSpPr>
          <p:nvPr>
            <p:ph idx="1"/>
          </p:nvPr>
        </p:nvSpPr>
        <p:spPr>
          <a:xfrm>
            <a:off x="807098" y="412124"/>
            <a:ext cx="10513432" cy="6156101"/>
          </a:xfrm>
        </p:spPr>
        <p:txBody>
          <a:bodyPr>
            <a:normAutofit/>
          </a:bodyPr>
          <a:lstStyle/>
          <a:p>
            <a:pPr marL="0" indent="0" algn="ctr">
              <a:buNone/>
            </a:pPr>
            <a:r>
              <a:rPr lang="en-US" sz="6600" dirty="0"/>
              <a:t>Automating Financial Statements in Power BI</a:t>
            </a:r>
          </a:p>
          <a:p>
            <a:pPr marL="0" indent="0" algn="ctr">
              <a:buNone/>
            </a:pPr>
            <a:r>
              <a:rPr lang="en-US" sz="6600" dirty="0"/>
              <a:t>By </a:t>
            </a:r>
          </a:p>
          <a:p>
            <a:pPr marL="0" indent="0" algn="ctr">
              <a:buNone/>
            </a:pPr>
            <a:r>
              <a:rPr lang="en-US" sz="6600" dirty="0"/>
              <a:t>Kehinde Adebisi</a:t>
            </a:r>
          </a:p>
        </p:txBody>
      </p:sp>
    </p:spTree>
    <p:extLst>
      <p:ext uri="{BB962C8B-B14F-4D97-AF65-F5344CB8AC3E}">
        <p14:creationId xmlns:p14="http://schemas.microsoft.com/office/powerpoint/2010/main" val="3193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8DEE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AC186-2EC8-AE51-5369-FB45F80D0BE3}"/>
              </a:ext>
            </a:extLst>
          </p:cNvPr>
          <p:cNvSpPr>
            <a:spLocks noGrp="1"/>
          </p:cNvSpPr>
          <p:nvPr>
            <p:ph idx="1"/>
          </p:nvPr>
        </p:nvSpPr>
        <p:spPr>
          <a:xfrm>
            <a:off x="437213" y="644577"/>
            <a:ext cx="11317574" cy="5516380"/>
          </a:xfrm>
        </p:spPr>
        <p:txBody>
          <a:bodyPr>
            <a:normAutofit fontScale="92500"/>
          </a:bodyPr>
          <a:lstStyle/>
          <a:p>
            <a:pPr marL="0" indent="0" algn="just">
              <a:buNone/>
            </a:pPr>
            <a:r>
              <a:rPr lang="en-US" sz="2400" dirty="0">
                <a:solidFill>
                  <a:schemeClr val="bg1"/>
                </a:solidFill>
                <a:latin typeface="Lucida Sans" panose="020B0602030504020204" pitchFamily="34" charset="0"/>
              </a:rPr>
              <a:t>Problem Statement</a:t>
            </a:r>
          </a:p>
          <a:p>
            <a:pPr algn="just"/>
            <a:r>
              <a:rPr lang="en-US" sz="2400" dirty="0">
                <a:solidFill>
                  <a:schemeClr val="bg1"/>
                </a:solidFill>
                <a:latin typeface="Lucida Sans" panose="020B0602030504020204" pitchFamily="34" charset="0"/>
              </a:rPr>
              <a:t>A firm is collecting a lot of data and producing more reports than it used to. As a result, the team spends so much time on manual work each month to get these reports out and seem to get different answers every time. </a:t>
            </a:r>
          </a:p>
          <a:p>
            <a:pPr algn="just"/>
            <a:endParaRPr lang="en-US" sz="2400" dirty="0">
              <a:solidFill>
                <a:schemeClr val="bg1"/>
              </a:solidFill>
              <a:latin typeface="Lucida Sans" panose="020B0602030504020204" pitchFamily="34" charset="0"/>
            </a:endParaRPr>
          </a:p>
          <a:p>
            <a:pPr marL="0" indent="0" algn="just">
              <a:buNone/>
            </a:pPr>
            <a:r>
              <a:rPr lang="en-US" sz="2400" dirty="0">
                <a:solidFill>
                  <a:schemeClr val="bg1"/>
                </a:solidFill>
                <a:latin typeface="Lucida Sans" panose="020B0602030504020204" pitchFamily="34" charset="0"/>
              </a:rPr>
              <a:t>Solution:</a:t>
            </a:r>
          </a:p>
          <a:p>
            <a:pPr algn="just"/>
            <a:r>
              <a:rPr lang="en-US" sz="2400" dirty="0">
                <a:solidFill>
                  <a:schemeClr val="bg1"/>
                </a:solidFill>
                <a:latin typeface="Lucida Sans" panose="020B0602030504020204" pitchFamily="34" charset="0"/>
              </a:rPr>
              <a:t>Automating the report creation process by using Power Bi instead of spreadsheets</a:t>
            </a:r>
          </a:p>
          <a:p>
            <a:pPr algn="just"/>
            <a:r>
              <a:rPr lang="en-US" sz="2400" dirty="0">
                <a:solidFill>
                  <a:schemeClr val="bg1"/>
                </a:solidFill>
                <a:latin typeface="Lucida Sans" panose="020B0602030504020204" pitchFamily="34" charset="0"/>
              </a:rPr>
              <a:t>Ensuring there is just one version of truth by creating a time stamp that updates each time there is an update</a:t>
            </a:r>
          </a:p>
          <a:p>
            <a:pPr algn="just"/>
            <a:r>
              <a:rPr lang="en-US" sz="2400" dirty="0">
                <a:solidFill>
                  <a:schemeClr val="bg1"/>
                </a:solidFill>
                <a:latin typeface="Lucida Sans" panose="020B0602030504020204" pitchFamily="34" charset="0"/>
              </a:rPr>
              <a:t>Simple Visualizations for Quick Insights</a:t>
            </a:r>
          </a:p>
        </p:txBody>
      </p:sp>
    </p:spTree>
    <p:extLst>
      <p:ext uri="{BB962C8B-B14F-4D97-AF65-F5344CB8AC3E}">
        <p14:creationId xmlns:p14="http://schemas.microsoft.com/office/powerpoint/2010/main" val="352415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FCCCD"/>
        </a:solidFill>
        <a:effectLst/>
      </p:bgPr>
    </p:bg>
    <p:spTree>
      <p:nvGrpSpPr>
        <p:cNvPr id="1" name=""/>
        <p:cNvGrpSpPr/>
        <p:nvPr/>
      </p:nvGrpSpPr>
      <p:grpSpPr>
        <a:xfrm>
          <a:off x="0" y="0"/>
          <a:ext cx="0" cy="0"/>
          <a:chOff x="0" y="0"/>
          <a:chExt cx="0" cy="0"/>
        </a:xfrm>
      </p:grpSpPr>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116035" y="238900"/>
            <a:ext cx="291465" cy="291465"/>
          </a:xfrm>
          <a:prstGeom prst="rect">
            <a:avLst/>
          </a:prstGeom>
          <a:noFill/>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p:cNvGraphicFramePr>
                <a:graphicFrameLocks noGrp="1"/>
              </p:cNvGraphicFramePr>
              <p:nvPr>
                <p:extLst>
                  <p:ext uri="{D42A27DB-BD31-4B8C-83A1-F6EECF244321}">
                    <p14:modId xmlns:p14="http://schemas.microsoft.com/office/powerpoint/2010/main" val="680411101"/>
                  </p:ext>
                </p:extLst>
              </p:nvPr>
            </p:nvGraphicFramePr>
            <p:xfrm>
              <a:off x="261768" y="238900"/>
              <a:ext cx="11668464" cy="6522508"/>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descr="Add-in content for Microsoft Power BI."/>
              <p:cNvPicPr>
                <a:picLocks noGrp="1" noRot="1" noChangeAspect="1" noMove="1" noResize="1" noEditPoints="1" noAdjustHandles="1" noChangeArrowheads="1" noChangeShapeType="1"/>
              </p:cNvPicPr>
              <p:nvPr/>
            </p:nvPicPr>
            <p:blipFill>
              <a:blip r:embed="rId4"/>
              <a:stretch>
                <a:fillRect/>
              </a:stretch>
            </p:blipFill>
            <p:spPr>
              <a:xfrm>
                <a:off x="261768" y="238900"/>
                <a:ext cx="11668464" cy="6522508"/>
              </a:xfrm>
              <a:prstGeom prst="rect">
                <a:avLst/>
              </a:prstGeom>
            </p:spPr>
          </p:pic>
        </mc:Fallback>
      </mc:AlternateContent>
    </p:spTree>
    <p:extLst>
      <p:ext uri="{BB962C8B-B14F-4D97-AF65-F5344CB8AC3E}">
        <p14:creationId xmlns:p14="http://schemas.microsoft.com/office/powerpoint/2010/main" val="3211859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FCCCD"/>
        </a:solidFill>
        <a:effectLst/>
      </p:bgPr>
    </p:bg>
    <p:spTree>
      <p:nvGrpSpPr>
        <p:cNvPr id="1" name=""/>
        <p:cNvGrpSpPr/>
        <p:nvPr/>
      </p:nvGrpSpPr>
      <p:grpSpPr>
        <a:xfrm>
          <a:off x="0" y="0"/>
          <a:ext cx="0" cy="0"/>
          <a:chOff x="0" y="0"/>
          <a:chExt cx="0" cy="0"/>
        </a:xfrm>
      </p:grpSpPr>
      <p:sp>
        <p:nvSpPr>
          <p:cNvPr id="12" name="InstallationHelpContent">
            <a:extLst>
              <a:ext uri="{FF2B5EF4-FFF2-40B4-BE49-F238E27FC236}">
                <a16:creationId xmlns:a16="http://schemas.microsoft.com/office/drawing/2014/main" id="{2CA8B576-3688-4F36-8A9A-7852B92A0202}"/>
              </a:ext>
            </a:extLst>
          </p:cNvPr>
          <p:cNvSpPr txBox="1"/>
          <p:nvPr/>
        </p:nvSpPr>
        <p:spPr>
          <a:xfrm>
            <a:off x="914400" y="5284829"/>
            <a:ext cx="10063308" cy="46166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lIns="0" rtlCol="0" anchor="ctr" anchorCtr="0">
            <a:sp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200" b="0" i="0" dirty="0">
                <a:latin typeface="Segoe UI" panose="020B0502040204020203" pitchFamily="34" charset="0"/>
                <a:cs typeface="Segoe UI" panose="020B0502040204020203" pitchFamily="34" charset="0"/>
              </a:rPr>
              <a:t>Return to your internet browser or copy this link into your browser:</a:t>
            </a:r>
          </a:p>
          <a:p>
            <a:pPr marL="0" indent="0" algn="l" defTabSz="914400" rtl="0" eaLnBrk="1" latinLnBrk="0" hangingPunct="1"/>
            <a:r>
              <a:rPr lang="en-US" sz="1200" b="0" i="0" u="sng" kern="1200" dirty="0">
                <a:solidFill>
                  <a:srgbClr val="0563C1"/>
                </a:solidFill>
                <a:latin typeface="Segoe UI" panose="020B0502040204020203" pitchFamily="34" charset="0"/>
                <a:cs typeface="Segoe UI" panose="020B0502040204020203" pitchFamily="34" charset="0"/>
                <a:hlinkClick r:id="rId2"/>
              </a:rPr>
              <a:t>https://pages.store.office.com/addinsinstallpage.aspx?rs=en-US&amp;assetid=WA200003233&amp;isWac=True&amp;ui=en-US&amp;ad=US</a:t>
            </a:r>
            <a:endParaRPr lang="en-US" sz="1200" b="0" i="0" u="sng" kern="1200" dirty="0">
              <a:solidFill>
                <a:srgbClr val="0563C1"/>
              </a:solidFill>
              <a:latin typeface="Segoe UI" panose="020B0502040204020203" pitchFamily="34" charset="0"/>
              <a:cs typeface="Segoe UI" panose="020B0502040204020203" pitchFamily="34" charset="0"/>
            </a:endParaRPr>
          </a:p>
        </p:txBody>
      </p:sp>
      <p:sp>
        <p:nvSpPr>
          <p:cNvPr id="16" name="InstallationHelpHeader">
            <a:extLst>
              <a:ext uri="{FF2B5EF4-FFF2-40B4-BE49-F238E27FC236}">
                <a16:creationId xmlns:a16="http://schemas.microsoft.com/office/drawing/2014/main" id="{64C02631-9FDD-4AF6-94C6-2FA9F2831D20}"/>
              </a:ext>
            </a:extLst>
          </p:cNvPr>
          <p:cNvSpPr txBox="1"/>
          <p:nvPr/>
        </p:nvSpPr>
        <p:spPr>
          <a:xfrm>
            <a:off x="914400" y="4916126"/>
            <a:ext cx="10063307" cy="34676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lIns="0" rtlCol="0" anchor="ctr" anchorCtr="0">
            <a:normAutofit lnSpcReduction="10000"/>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800" b="0" i="0">
                <a:latin typeface="Segoe UI Light" panose="020B0502040204020203" pitchFamily="34" charset="0"/>
                <a:cs typeface="Segoe UI Light" panose="020B0502040204020203" pitchFamily="34" charset="0"/>
              </a:rPr>
              <a:t>Need more help?</a:t>
            </a:r>
          </a:p>
        </p:txBody>
      </p:sp>
      <p:pic>
        <p:nvPicPr>
          <p:cNvPr id="17" name="LaunchHelpImage" descr="Office ribbon open on the Insert tab.">
            <a:extLst>
              <a:ext uri="{FF2B5EF4-FFF2-40B4-BE49-F238E27FC236}">
                <a16:creationId xmlns:a16="http://schemas.microsoft.com/office/drawing/2014/main" id="{9F6644C8-9C25-4A33-B37A-9C5FA1BB43E1}"/>
              </a:ext>
            </a:extLst>
          </p:cNvPr>
          <p:cNvPicPr>
            <a:picLocks/>
          </p:cNvPicPr>
          <p:nvPr/>
        </p:nvPicPr>
        <p:blipFill>
          <a:blip r:embed="rId3"/>
          <a:stretch>
            <a:fillRect/>
          </a:stretch>
        </p:blipFill>
        <p:spPr>
          <a:xfrm>
            <a:off x="914399" y="2448231"/>
            <a:ext cx="5943600" cy="2102400"/>
          </a:xfrm>
          <a:prstGeom prst="rect">
            <a:avLst/>
          </a:prstGeom>
          <a:ln>
            <a:noFill/>
          </a:ln>
        </p:spPr>
      </p:pic>
      <p:sp>
        <p:nvSpPr>
          <p:cNvPr id="26" name="MyAdd-ins">
            <a:extLst>
              <a:ext uri="{FF2B5EF4-FFF2-40B4-BE49-F238E27FC236}">
                <a16:creationId xmlns:a16="http://schemas.microsoft.com/office/drawing/2014/main" id="{34C66630-1529-4E04-957D-AA0BBAACDAAA}"/>
              </a:ext>
            </a:extLst>
          </p:cNvPr>
          <p:cNvSpPr txBox="1"/>
          <p:nvPr/>
        </p:nvSpPr>
        <p:spPr>
          <a:xfrm>
            <a:off x="4851444" y="3310791"/>
            <a:ext cx="1016635" cy="316865"/>
          </a:xfrm>
          <a:prstGeom prst="rect">
            <a:avLst/>
          </a:prstGeom>
          <a:noFill/>
        </p:spPr>
        <p:txBody>
          <a:bodyPr wrap="square" lIns="0" tIns="0" rIns="0" bIns="0" rtlCol="0" anchor="ctr" anchorCtr="0">
            <a:noAutofit/>
          </a:bodyPr>
          <a:lstStyle/>
          <a:p>
            <a:pPr>
              <a:lnSpc>
                <a:spcPct val="105000"/>
              </a:lnSpc>
              <a:spcAft>
                <a:spcPts val="0"/>
              </a:spcAft>
            </a:pPr>
            <a:r>
              <a:rPr lang="en-GB" sz="1000" kern="1200" dirty="0">
                <a:solidFill>
                  <a:srgbClr val="404040"/>
                </a:solidFill>
                <a:effectLst/>
                <a:latin typeface="Segoe UI Semibold" panose="020B0702040204020203" pitchFamily="34" charset="0"/>
                <a:ea typeface="Times New Roman" panose="02020603050405020304" pitchFamily="18" charset="0"/>
              </a:rPr>
              <a:t>My Add-ins</a:t>
            </a:r>
            <a:endParaRPr lang="en-IE" sz="1200" dirty="0">
              <a:effectLst/>
              <a:latin typeface="Times New Roman" panose="02020603050405020304" pitchFamily="18" charset="0"/>
              <a:ea typeface="Times New Roman" panose="02020603050405020304" pitchFamily="18" charset="0"/>
            </a:endParaRPr>
          </a:p>
        </p:txBody>
      </p:sp>
      <p:sp>
        <p:nvSpPr>
          <p:cNvPr id="19" name="TabName">
            <a:extLst>
              <a:ext uri="{FF2B5EF4-FFF2-40B4-BE49-F238E27FC236}">
                <a16:creationId xmlns:a16="http://schemas.microsoft.com/office/drawing/2014/main" id="{703C7623-FC76-4CD5-823D-9B14460DB9E1}"/>
              </a:ext>
            </a:extLst>
          </p:cNvPr>
          <p:cNvSpPr txBox="1"/>
          <p:nvPr/>
        </p:nvSpPr>
        <p:spPr>
          <a:xfrm>
            <a:off x="2249496" y="2737247"/>
            <a:ext cx="1131132" cy="318702"/>
          </a:xfrm>
          <a:prstGeom prst="rect">
            <a:avLst/>
          </a:prstGeom>
          <a:noFill/>
        </p:spPr>
        <p:txBody>
          <a:bodyPr wrap="square" lIns="0" tIns="0" rIns="0" bIns="0" rtlCol="0" anchor="ctr" anchorCtr="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105000"/>
              </a:lnSpc>
              <a:spcAft>
                <a:spcPts val="0"/>
              </a:spcAft>
            </a:pPr>
            <a:r>
              <a:rPr lang="en-GB" sz="1000" kern="1200" dirty="0">
                <a:solidFill>
                  <a:srgbClr val="B7472A"/>
                </a:solidFill>
                <a:effectLst/>
                <a:latin typeface="Segoe UI Semibold" panose="020B0702040204020203" pitchFamily="34" charset="0"/>
                <a:ea typeface="Times New Roman" panose="02020603050405020304" pitchFamily="18" charset="0"/>
              </a:rPr>
              <a:t>Insert</a:t>
            </a:r>
            <a:endParaRPr lang="en-IE" sz="1200" dirty="0">
              <a:solidFill>
                <a:srgbClr val="B7472A"/>
              </a:solidFill>
              <a:effectLst/>
              <a:latin typeface="Times New Roman" panose="02020603050405020304" pitchFamily="18" charset="0"/>
              <a:ea typeface="Times New Roman" panose="02020603050405020304" pitchFamily="18" charset="0"/>
            </a:endParaRPr>
          </a:p>
        </p:txBody>
      </p:sp>
      <p:sp>
        <p:nvSpPr>
          <p:cNvPr id="20" name="LaunchHelpContent2">
            <a:extLst>
              <a:ext uri="{FF2B5EF4-FFF2-40B4-BE49-F238E27FC236}">
                <a16:creationId xmlns:a16="http://schemas.microsoft.com/office/drawing/2014/main" id="{2F3500B0-385B-4A8E-970C-87A5162E2948}"/>
              </a:ext>
            </a:extLst>
          </p:cNvPr>
          <p:cNvSpPr txBox="1"/>
          <p:nvPr/>
        </p:nvSpPr>
        <p:spPr>
          <a:xfrm>
            <a:off x="914400" y="2166716"/>
            <a:ext cx="10863192" cy="33405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none" lIns="0" rtlCol="0" anchor="ctr" anchorCtr="0">
            <a:norm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200" b="0" i="0" baseline="0">
                <a:latin typeface="Segoe UI Semibold" panose="020B0702040204020203" pitchFamily="34" charset="0"/>
                <a:cs typeface="Segoe UI Semibold" panose="020B0702040204020203" pitchFamily="34" charset="0"/>
              </a:rPr>
              <a:t>On the Insert tab</a:t>
            </a:r>
            <a:endParaRPr lang="en-US" sz="1200" b="0" i="0">
              <a:latin typeface="Segoe UI Semibold" panose="020B0702040204020203" pitchFamily="34" charset="0"/>
              <a:cs typeface="Segoe UI Semibold" panose="020B0702040204020203" pitchFamily="34" charset="0"/>
            </a:endParaRPr>
          </a:p>
        </p:txBody>
      </p:sp>
      <p:sp>
        <p:nvSpPr>
          <p:cNvPr id="21" name="LaunchHelpContent1">
            <a:extLst>
              <a:ext uri="{FF2B5EF4-FFF2-40B4-BE49-F238E27FC236}">
                <a16:creationId xmlns:a16="http://schemas.microsoft.com/office/drawing/2014/main" id="{3DDB314C-721F-4AB1-903B-8A65D874228D}"/>
              </a:ext>
            </a:extLst>
          </p:cNvPr>
          <p:cNvSpPr txBox="1"/>
          <p:nvPr/>
        </p:nvSpPr>
        <p:spPr>
          <a:xfrm>
            <a:off x="914400" y="1791044"/>
            <a:ext cx="10863192" cy="33405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none" lIns="0" rtlCol="0" anchor="ctr" anchorCtr="0">
            <a:norm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200" b="0" i="0" dirty="0">
                <a:latin typeface="Segoe UI" panose="020B0502040204020203" pitchFamily="34" charset="0"/>
                <a:cs typeface="Segoe UI" panose="020B0502040204020203" pitchFamily="34" charset="0"/>
              </a:rPr>
              <a:t>After you install the add-in, you can launch it by choosing the add-in button on the Insert tab</a:t>
            </a:r>
            <a:endParaRPr lang="en-US" sz="1200" b="1" i="0" dirty="0">
              <a:latin typeface="Segoe UI" panose="020B0502040204020203" pitchFamily="34" charset="0"/>
              <a:cs typeface="Segoe UI" panose="020B0502040204020203" pitchFamily="34" charset="0"/>
            </a:endParaRPr>
          </a:p>
        </p:txBody>
      </p:sp>
      <p:sp>
        <p:nvSpPr>
          <p:cNvPr id="22" name="LaunchHelpHeader">
            <a:extLst>
              <a:ext uri="{FF2B5EF4-FFF2-40B4-BE49-F238E27FC236}">
                <a16:creationId xmlns:a16="http://schemas.microsoft.com/office/drawing/2014/main" id="{AB584A37-30D1-4FA4-900C-FBDB7748536B}"/>
              </a:ext>
            </a:extLst>
          </p:cNvPr>
          <p:cNvSpPr txBox="1">
            <a:spLocks noGrp="1"/>
          </p:cNvSpPr>
          <p:nvPr>
            <p:ph type="ctrTitle"/>
          </p:nvPr>
        </p:nvSpPr>
        <p:spPr>
          <a:xfrm>
            <a:off x="914400" y="1239451"/>
            <a:ext cx="10863192" cy="496308"/>
          </a:xfrm>
          <a:prstGeom prst="rect">
            <a:avLst/>
          </a:prstGeom>
        </p:spPr>
        <p:txBody>
          <a:bodyPr wrap="none" lIns="0" rtlCol="0" anchor="ctr" anchorCtr="0">
            <a:norm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en-US" sz="2400" dirty="0">
                <a:latin typeface="Segoe UI Light" panose="020B0502040204020203" pitchFamily="34" charset="0"/>
                <a:cs typeface="Segoe UI Light" panose="020B0502040204020203" pitchFamily="34" charset="0"/>
              </a:rPr>
              <a:t>Relaunch the add-in</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Microsoft Power BI">
                <a:extLst>
                  <a:ext uri="{FF2B5EF4-FFF2-40B4-BE49-F238E27FC236}">
                    <a16:creationId xmlns:a16="http://schemas.microsoft.com/office/drawing/2014/main" id="{31A344A4-7CF4-E6B4-8D48-92204FC21B2A}"/>
                  </a:ext>
                </a:extLst>
              </p:cNvPr>
              <p:cNvGraphicFramePr>
                <a:graphicFrameLocks noGrp="1"/>
              </p:cNvGraphicFramePr>
              <p:nvPr>
                <p:extLst>
                  <p:ext uri="{D42A27DB-BD31-4B8C-83A1-F6EECF244321}">
                    <p14:modId xmlns:p14="http://schemas.microsoft.com/office/powerpoint/2010/main" val="348145736"/>
                  </p:ext>
                </p:extLst>
              </p:nvPr>
            </p:nvGraphicFramePr>
            <p:xfrm>
              <a:off x="0" y="0"/>
              <a:ext cx="12192000" cy="6858000"/>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2" name="Add-in 1" title="Microsoft Power BI">
                <a:extLst>
                  <a:ext uri="{FF2B5EF4-FFF2-40B4-BE49-F238E27FC236}">
                    <a16:creationId xmlns:a16="http://schemas.microsoft.com/office/drawing/2014/main" id="{31A344A4-7CF4-E6B4-8D48-92204FC21B2A}"/>
                  </a:ext>
                </a:extLst>
              </p:cNvPr>
              <p:cNvPicPr>
                <a:picLocks noGrp="1" noRot="1" noChangeAspect="1" noMove="1" noResize="1" noEditPoints="1" noAdjustHandles="1" noChangeArrowheads="1" noChangeShapeType="1"/>
              </p:cNvPicPr>
              <p:nvPr/>
            </p:nvPicPr>
            <p:blipFill>
              <a:blip r:embed="rId5"/>
              <a:stretch>
                <a:fillRect/>
              </a:stretch>
            </p:blipFill>
            <p:spPr>
              <a:xfrm>
                <a:off x="0" y="0"/>
                <a:ext cx="12192000" cy="6858000"/>
              </a:xfrm>
              <a:prstGeom prst="rect">
                <a:avLst/>
              </a:prstGeom>
            </p:spPr>
          </p:pic>
        </mc:Fallback>
      </mc:AlternateContent>
    </p:spTree>
    <p:extLst>
      <p:ext uri="{BB962C8B-B14F-4D97-AF65-F5344CB8AC3E}">
        <p14:creationId xmlns:p14="http://schemas.microsoft.com/office/powerpoint/2010/main" val="2282759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8DEE0"/>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0030ED1-1691-0F57-E0B1-C4BA93B2FB3C}"/>
              </a:ext>
            </a:extLst>
          </p:cNvPr>
          <p:cNvSpPr/>
          <p:nvPr/>
        </p:nvSpPr>
        <p:spPr>
          <a:xfrm>
            <a:off x="913795" y="5321508"/>
            <a:ext cx="5442035" cy="80946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DF2C8E-0508-76E1-F0D1-0516829A878E}"/>
              </a:ext>
            </a:extLst>
          </p:cNvPr>
          <p:cNvSpPr>
            <a:spLocks noGrp="1"/>
          </p:cNvSpPr>
          <p:nvPr>
            <p:ph type="title"/>
          </p:nvPr>
        </p:nvSpPr>
        <p:spPr/>
        <p:txBody>
          <a:bodyPr/>
          <a:lstStyle/>
          <a:p>
            <a:r>
              <a:rPr lang="en-US" dirty="0">
                <a:solidFill>
                  <a:schemeClr val="bg1"/>
                </a:solidFill>
                <a:latin typeface="Lucida Sans" panose="020B0602030504020204" pitchFamily="34" charset="0"/>
              </a:rPr>
              <a:t>Conclusion</a:t>
            </a:r>
          </a:p>
        </p:txBody>
      </p:sp>
      <p:sp>
        <p:nvSpPr>
          <p:cNvPr id="3" name="Content Placeholder 2">
            <a:extLst>
              <a:ext uri="{FF2B5EF4-FFF2-40B4-BE49-F238E27FC236}">
                <a16:creationId xmlns:a16="http://schemas.microsoft.com/office/drawing/2014/main" id="{ADA0765F-0801-3C2F-2FD1-F310D6126653}"/>
              </a:ext>
            </a:extLst>
          </p:cNvPr>
          <p:cNvSpPr>
            <a:spLocks noGrp="1"/>
          </p:cNvSpPr>
          <p:nvPr>
            <p:ph idx="1"/>
          </p:nvPr>
        </p:nvSpPr>
        <p:spPr>
          <a:xfrm>
            <a:off x="913794" y="2096063"/>
            <a:ext cx="10643621" cy="4034913"/>
          </a:xfrm>
        </p:spPr>
        <p:txBody>
          <a:bodyPr>
            <a:normAutofit fontScale="92500" lnSpcReduction="10000"/>
          </a:bodyPr>
          <a:lstStyle/>
          <a:p>
            <a:pPr algn="just"/>
            <a:r>
              <a:rPr lang="en-US" sz="2400" dirty="0">
                <a:solidFill>
                  <a:schemeClr val="bg1"/>
                </a:solidFill>
              </a:rPr>
              <a:t>Financial Statements are a crucial part of every organization. However, the constant need to update the values as the organization runs can prove difficult and easily result in errors which can lead to poor decision-making with the potential to cause a huge loss for organizations.</a:t>
            </a:r>
          </a:p>
          <a:p>
            <a:pPr algn="just"/>
            <a:r>
              <a:rPr lang="en-US" sz="2400" dirty="0">
                <a:solidFill>
                  <a:schemeClr val="bg1"/>
                </a:solidFill>
              </a:rPr>
              <a:t> Automating the process of generating the reports will ensure the company can focus on adding value, rather than creating reports while improving data integrity</a:t>
            </a:r>
          </a:p>
          <a:p>
            <a:pPr algn="just"/>
            <a:endParaRPr lang="en-US" sz="2400" dirty="0">
              <a:solidFill>
                <a:schemeClr val="bg1"/>
              </a:solidFill>
            </a:endParaRPr>
          </a:p>
          <a:p>
            <a:pPr algn="just"/>
            <a:r>
              <a:rPr lang="en-US" sz="2400" dirty="0">
                <a:solidFill>
                  <a:schemeClr val="bg1"/>
                </a:solidFill>
              </a:rPr>
              <a:t>View SQL Script used to extract data</a:t>
            </a:r>
          </a:p>
        </p:txBody>
      </p:sp>
    </p:spTree>
    <p:extLst>
      <p:ext uri="{BB962C8B-B14F-4D97-AF65-F5344CB8AC3E}">
        <p14:creationId xmlns:p14="http://schemas.microsoft.com/office/powerpoint/2010/main" val="3048657252"/>
      </p:ext>
    </p:extLst>
  </p:cSld>
  <p:clrMapOvr>
    <a:overrideClrMapping bg1="dk1" tx1="lt1" bg2="dk2" tx2="lt2" accent1="accent1" accent2="accent2" accent3="accent3" accent4="accent4" accent5="accent5" accent6="accent6" hlink="hlink" folHlink="folHlink"/>
  </p:clrMapOvr>
</p:sld>
</file>

<file path=ppt/tags/tag1.xml><?xml version="1.0" encoding="utf-8"?>
<p:tagLst xmlns:a="http://schemas.openxmlformats.org/drawingml/2006/main" xmlns:r="http://schemas.openxmlformats.org/officeDocument/2006/relationships" xmlns:p="http://schemas.openxmlformats.org/presentationml/2006/main">
  <p:tag name="FILE_NAME_PARSED_KEY" val="TRU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Override1.xml><?xml version="1.0" encoding="utf-8"?>
<a:themeOverride xmlns:a="http://schemas.openxmlformats.org/drawingml/2006/main">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themeOverride>
</file>

<file path=ppt/webextensions/_rels/webextension1.xml.rels><?xml version="1.0" encoding="UTF-8" standalone="yes"?>
<Relationships xmlns="http://schemas.openxmlformats.org/package/2006/relationships"><Relationship Id="rId1" Type="http://schemas.openxmlformats.org/officeDocument/2006/relationships/image" Target="../media/image3.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5.png"/></Relationships>
</file>

<file path=ppt/webextensions/webextension1.xml><?xml version="1.0" encoding="utf-8"?>
<we:webextension xmlns:we="http://schemas.microsoft.com/office/webextensions/webextension/2010/11" id="{1e18fbf2-9f27-4b77-bc9a-b7730d76eda1}">
  <we:reference id="WA200003233" version="2.0.0.3" store="en-US" storeType="OMEX"/>
  <we:alternateReferences/>
  <we:properties>
    <we:property name="Microsoft.Office.CampaignId" value="&quot;none&quot;"/>
    <we:property name="creatorTenantId" value="&quot;682106db-9a7b-4b35-b9a0-88473385d6cf&quot;"/>
    <we:property name="reportUrl" value="&quot;/groups/me/reports/710c2185-145c-433e-8873-d2535a5391d7/ReportSection26fddd3a7424b0b0a290?bookmarkGuid=cdc2dee6-eb9e-4272-82b0-72347814983f&amp;bookmarkUsage=1&amp;ctid=682106db-9a7b-4b35-b9a0-88473385d6cf&amp;fromEntryPoint=export&quot;"/>
    <we:property name="reportState" value="&quot;CONNECTED&quot;"/>
    <we:property name="reportEmbeddedTime" value="&quot;2023-01-19T16:48:27.452Z&quot;"/>
    <we:property name="creatorSessionId" value="&quot;c0056c4f-3e00-4697-acdd-afb9244c9588&quot;"/>
    <we:property name="creatorUserId" value="&quot;1003200210A4C13A&quot;"/>
    <we:property name="reportName" value="&quot;Financial Statements in Power BI - Complete&quot;"/>
    <we:property name="isFiltersActionButtonVisible" value="true"/>
    <we:property name="initialStateBookmark" value="&quot;H4sIAAAAAAAAA+VYbU/jOBD+K1Wk036pTnHewze2vNxqYUEFcTqt0GpiT4qXNI4cF+gh/vuNncIupQWuUBbdfYvH4/Ezr57JtSdk21Qw/QJj9Da8j0qdj0Gf95jX9+oZ7eDg8/7m8PO3L5v720RWjZGqbr2Na8+AHqE5ke0EKiuBiF9P+x5U1SGM7KqEqsW+16BuVQ2V/Bs7ZtoyeoI3fQ+vmkppsCKPDBi0Yi+IndZ0N/s9pBuBG3mBR8hNRx1io7SZrYOkFEKEkEZBVPiFD0Hu05m223Uwn+a3lzpgA1UbkDUBsDQGHBhLMIM0xjwKo9iPLb2UlZmxFNPtq0aT3mSNaWPttSkuoOYoPKecxrbT5dobqGoydl/b9+hHaqI5DrF0W7WRZkpituR4y9rjhox0qBWZ0JH/QtCOdqYuBxqJQ3gb/k3/7voBkUZKSw7VyxH8gSCsonMgZndM3w7I7t4m5+YBkKNJwZ+DZalP9hHaicbnItmhUNzdO9ZQzyP5VHM1xp6L4THWZgGcU6K0sh5VsyT4EXXHHcpGXihzDEWFNs2K72g13rimY0qTGz5OXZhtSX2bCaw/h3oNDrZWfNUrn+XKm9PbtCeW7z/nsrpsnRnWEcvr0oaU6QSvCP2RQnBqPeQFBWeBz8vAx5yVQS7CDFcvVK+WFLtatW1vn14JWfeGtsivkhYctHhmQgTz0bleVaz1+15mH4lClAhcFAljDFP2Dox/QB+Esx79NxywVJ3OCT7GrKBXPYyxKIMkTsq0XN0Jm6ORxhGY2fIlFW8PWkP5C0Qn3rN5tRZt70zqmTnD9XrrQTF/R3p3bsUs85ltwRKfp3kBPODBk2591c5jUe29o/26fmOIF1hPfjWKrioSoZSm99sqtaWiZpuaJn6OonPNQI0LNTgDbd6sCXrExUv7kLu24dUe9Bmte9BLkQccioCFhZ9jlgo/huVxP5vUdtxmEvMMw5TFceKnUVREPLH95LsZD+6BzSmj/YT5gCJNch7SgCWWge10txhObgdEem52tBo7I8xGWHt8Eca+10Wcb1365xna8Heuq4W8rXef5pT/F+1at3D3z7eCP40EdPUJVBM3KJPkPUkKdUnhyMT9YX6Q+GCPnbp6uC5/LR9a2JtWkyM5qns7lWxWKSSXxKlLqKqFtWMNOfx08HepHBEf5WHGg9QXIWNCxLmV9ag2Bq9Moa7uq+E6fZGlCTCMcw4ii0JfRPxJae0ZNPhQFmQiAhGkWcR5yDDKkuQFjes76h3+zz2T8+wPRbwx6pHLTTUxbQMcD6HuSl/TSZbo+MiZUAtrL/ft6uyC+uT+6LnfAtaC0v6rePyA/c/nOVgO3D9Ux8u/chQAAA==&quot;"/>
    <we:property name="bookmark" value="&quot;H4sIAAAAAAAAA+VY3U/jRhD/VyJL1b1Eldff5o0LF3oS1yKCqKoqD+PdsePD8VrrNZBD/O+dXQfuCAnQQDjUvmVnxzO/+dyZXDuibJsKFr/DHJ0956OU53NQ5wPmDJ36Pg2DPGQYJWnouoIJkcQciUs2upR16+xdOxpUgfqsbDuojEAi/j0dOlBVx1CYUw5Vi0OnQdXKGqryG/bMdKVVhzdDB6+aSiowIicaNBqxF8ROZ4LCfvVJI3BdXuAEue6pJ9hIpZdnL8qFED7EgRdkbuaCl7r0TdvfWphP8xulFthI1hrKmgAYGgMOjEWYQBxiGvhB6IaGnpeVXrJki09XjSK7yRuLxrhvX1xAzVE41jiFbW/LtTOSVTe3vz7do09kpzieYG6val3qBYk5KOcHxh835KRjJcmFlvwXgrK0mbwcKSQO4ey5N8M79SMiFVKVHKqXI/gNQRhDV0AsdSzeDsjh0T7n+gGQSZfx52DZGJMvCG2n8LlIxpSKh0enCupVJJ9rLuc4sDk8x1qvgTMlSlvWRbUsgu9Zd9qjbMoLqU8hq2yZZV/RWLx3TZ9JRWH4uLBpdlCq20pgwxXUOwiw8eKrqnxWKG+mt2VPLF9/rGV52Vo37CKXd2UNGdML3hL6I41gaiLkeBlnnstzz8WU5V4q/AS3b1SvVhSHSrbt4Au9EmU9ODFNfpuy4KDEMwvCW83O3ZpivD90EvNIZCJH4CKLGGMYs3fg/D/oB+Gsi/9GADaa0wfBxZBl9Kr7IWa5F4VRHufbB2G/KBQWoJfHl3S8I2g11S8QnXhnq2atux539dKd/m6j9aCZvyO7+7BikrjMjGCRy+M0A+5x78mwvurksa733tF+3rxxghdYdz8bRd8ViZCXevDLNr2lomGbhiZ+jqIPzUjOMzmagdJvNgQ9EuKNc8jd2PBqD/qS1j/ouUg9DpnH/MxNMYmFG8LmvF8ubmN7GYU8QT9mYRi5cRBkAY/MPPlu1oN7YFOqaDdiLqCIo5T7tGCJTWB72w2Gs9sFkZ6bsZJz64TlRms+X4dx6PQZ55qQ/jlDk/42dLUob/vd5xXj/8W41h+s/tVR8IeVgFSfQdXZRZkkH5VkUF8UlkzcH1YXiQ/ms6nth7uK1+alhb1pN5mURT0YV2WzTSO5JE6VQ1Wt7R07qOGnk78v5YD4qA4T7sWu8BkTIkyNrEet0XilM3l13ww76YskjoBhmHIQSeC7IuBPSmtn0OBDWZCIAIQXJwHnPsMgiaIXDK7vaHb4P89MNrLfDXHmqApbm7LTbQMcj6HuW1/TSy7R8lEwoRbGX/a37bNr+pP9R8+xaqyyfwB2dXy1URQAAA==&quot;"/>
    <we:property name="embedUrl" value="&quot;/reportEmbed?reportId=710c2185-145c-433e-8873-d2535a5391d7&amp;config=eyJjbHVzdGVyVXJsIjoiaHR0cHM6Ly9XQUJJLVdFU1QtRVVST1BFLUItUFJJTUFSWS1yZWRpcmVjdC5hbmFseXNpcy53aW5kb3dzLm5ldCIsImVtYmVkRmVhdHVyZXMiOnsibW9kZXJuRW1iZWQiOnRydWUsInVzYWdlTWV0cmljc1ZOZXh0Ijp0cnVlfX0%3D&amp;disableSensitivityBanner=true&quot;"/>
    <we:property name="datasetId" value="&quot;677eb66f-12ae-4c33-9ee7-7d566a1b31d7&quot;"/>
    <we:property name="pageName" value="&quot;ReportSection26fddd3a7424b0b0a290&quot;"/>
    <we:property name="pageDisplayName" value="&quot;Income Statement&quot;"/>
    <we:property name="backgroundColor" value="&quot;rgb(196,203,213)&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25BABB8F-107E-42D7-BCE7-3F13A95F56E6}">
  <we:reference id="wa200003233" version="2.0.0.3" store="en-US" storeType="OMEX"/>
  <we:alternateReferences>
    <we:reference id="wa200003233" version="2.0.0.3" store="wa200003233" storeType="OMEX"/>
  </we:alternateReferences>
  <we:properties>
    <we:property name="creatorTenantId" value="&quot;682106db-9a7b-4b35-b9a0-88473385d6cf&quot;"/>
    <we:property name="reportUrl" value="&quot;/groups/me/reports/710c2185-145c-433e-8873-d2535a5391d7/ReportSection47c00a07642c97f31d28?bookmarkGuid=2efcefc0-96e6-41a4-a82e-682a2a2b3647&amp;bookmarkUsage=1&amp;ctid=682106db-9a7b-4b35-b9a0-88473385d6cf&amp;fromEntryPoint=export&quot;"/>
    <we:property name="reportName" value="&quot;Financial Statements in Power BI - Complete&quot;"/>
    <we:property name="reportState" value="&quot;CONNECTED&quot;"/>
    <we:property name="embedUrl" value="&quot;/reportEmbed?reportId=710c2185-145c-433e-8873-d2535a5391d7&amp;config=eyJjbHVzdGVyVXJsIjoiaHR0cHM6Ly9XQUJJLVdFU1QtRVVST1BFLUItUFJJTUFSWS1yZWRpcmVjdC5hbmFseXNpcy53aW5kb3dzLm5ldCIsImVtYmVkRmVhdHVyZXMiOnsibW9kZXJuRW1iZWQiOnRydWUsInVzYWdlTWV0cmljc1ZOZXh0Ijp0cnVlfX0%3D&amp;disableSensitivityBanner=true&quot;"/>
    <we:property name="pageName" value="&quot;ReportSection47c00a07642c97f31d28&quot;"/>
    <we:property name="pageDisplayName" value="&quot;Balance Sheet&quot;"/>
    <we:property name="datasetId" value="&quot;677eb66f-12ae-4c33-9ee7-7d566a1b31d7&quot;"/>
    <we:property name="backgroundColor" value="&quot;rgb(196,203,213)&quot;"/>
    <we:property name="bookmark" value="&quot;H4sIAAAAAAAAA+1ZS2/bOBD+K4EuvRgLkXrnljhNu4C7yCZBFouFDyNyZKuVRYGi0niN/PclKSuJX43r1Gk2zc2aGc2TM/o4njk8r6sCpn/ABJ1D51iILxOQXw6I03PKRVqUxdxNKCV+iJx7scvSVEuJSuWirJ3DmaNAjlBd5XUDhVGoif8Mew4UxRmMzFMGRY09p0JZixKK/F9shTVLyQZvew7eVIWQYFReKFBo1F5rcf2sXSG/edoiMJVf4wUy1VLPsRJSzZ/9iLkuuFHoU5ZEmUc4jfU7dcu1bj4ub4xax/qiVJCX2gFDI8CAkBBjiAJMfM8P3MDQs7xQc5F0+v6mkjruWZe+U8sMQ0qzKIKI6tdTnyKkkXZLTSsj09eRjoTMGRSOzYHEug155vRF0Uzsr/cL9AvRSIbnmFlWqXI11ZpO8slHBG68udXpPJNCJ9tybDonWCrLGIuvfYmawp1DctubdZ4c8WsomaY+2Y0TU70lH/5GkCvm3QfmnyMRcxvT53Pkw+CIMbVakSZl2/iysSafEOpG4raenOrG+TC4lFAue3IMhbFwcDFGXD0f7u1QU+q8HBXzfr1vkMvWxSq/FuoS0gLNREg/own3cKZfE1LX4HhqO+Ikl13Tkt6Sy3uorknhDzW5VR1vh92E0iKfH44d8bW2adjHQd5XNDqYVvGOrn9jCgxNhRyaMkJdllEXE5LRRH9YcPNMfbaO6DdS6ll5cG4+Rbt0BAPJt+wFunww9xaFyXnPic1XLOUZAuNpSAjBiLyAlJ9g+n/P90IIbbJdDEjqQeQFmGY0DMIsynZP9tFoJHEEav74lHk2gFrp7gRN17Lj5VDWsU+bcp5Cb78VWhnVLyjutqwYxy4xWDB0WZSkwCiju5f1Y44SJBtPB3iNxWokd/xVVuf6Fci8hc026l1G9PwOcKfJWTzbndgDZyzx4J5g2PMQnob1XmNC/mxA6rPxlpMHOfmk71fj3cDva0zHCfzsm8CTcU+hb8v9sT7py6N+LSa+g7BmSr7GinZT8HVGdz/SWjCf8YQySCnxUjfBOOJuAJu/igsLkiALaAokiTAME+7GSDN/04KkVWe0XXWrIY3pTqWYWL3zGE2XrLvv9Jz2qLrmcvPXGE3b2KtNyfMOYPy+BCe+4/bT1Ubb33xf05avoGjshkwrHuQ6nraZLFkLv+s6cZBDmhfaM6zf2TcfkT+qa1St6NCilX2tLzbuUbbaJ73GdniDPG+Q5w3y/FjI82I2ws+BvSZNAQYlHRxNRLNmU78t/iqaWrcd8jZBfTFJxRsm+0Uxma/PfOT7MaORyz1COA8S48o3T5HCG5WKm8XzYte1PI5CIBgkDHjsey732aPa6jFUuKoLYu4Dp1HsM+YR9OMwfMIe8gWtiH7l1Zit7H0gzgTlyHaFaFRdAcMzKFvAXbWac7RyuphQcpMv+9ui+zUw1/6D7Fgz1th/QiE4T8EeAAA=&quot;"/>
    <we:property name="initialStateBookmark" value="&quot;H4sIAAAAAAAAA+1ZbW/bNhD+K4G+9IsxiHpXvjlO0g512i4JMgxDMJzIk81WFgWKSuMZ+e8jKSsvdpx4Tp1lab5Zx9PxuTve+eFp5jBeVwVMP8EEnV1nT4hvE5DfdojTc8q57PPnj0f9449/feofHWixqBQXZe3szhwFcoTqjNcNFMaCFv553nOgKL7AyDzlUNTYcyqUtSih4H9jq6yXlGzwqufgZVUICcbkiQKFxuyFVtfPem/yi693BKr4BZ4gVa30GCsh1fw5iKnrghtHgUfTOPcJ8xL9Tt2uWpiP65tNLbCBKBXwUgMwMgIUCIkwgTjENPCD0A2NPOeFmqtk04PLSmq/Z128Du1iFHleHscQe/r1LPAQsljDUtPK6Ay0pyMhOYXCsTGQWLcuz5yBKJqJ/XVwR34iGknxGHO7VCquptrSPp98QGAGzZUO5xcpdLDtig3nBEtlF8bi+0CiljBnl1z1Zh2SPruAkmrpk2Hsm+wtYPgDQS5t797a/jkCMd9j+nxA3g/7lKrljDQZXQfLypwcIdSNxHWRHOrCeT88lVAuItmDwuywczJGXD4f7tW5ltS8HBXzer0pkNMWYsUvhDqFrEDTEbKvaNzdnenXhNQ52Jvaitjnsita0luAvIXsmhD+0C3XyuPVedehtMrX221HfK9tGLZxkLfljXamNbwh9Ae6wLnJkONllHguzT0XU5J7KfMTXN1Tn60iBo2UulfuHJu/ok0qgoJka9aCt3gwt+aFiXnPScy/WMZyBMqyiBCCMXkBId/H7P8e7zsutMF2MSSZD7EfYpZ7URjlcb55sPujkcQRqPnjU/rZEGqlqxO0XOuOF125b/mwKech9LeboaVW/YL8btOKSeISwwUjl8ZpBtSj3uZp/cBRgqTj6RAvsFj25Hp9eamDfgaSt7TZer1Ji56T/mtLzt2z3andAmOFOzcCszx34Wlc7zUG5LcGpD4bbzG5FZMjfb8ab0Z+X2M49uG/vgk8mfcU+rY8GOuTvtjq7+XE1xTWdMnXmNGuC75O725aWkvmc5Z6FDKP+JmbYhIzN4TV/4p3BiRhHnoZkDTGKEqZm6CXB6sGJK05Y+2sGw1pTncoxcTanftoquS++07PaY+qay43v4/RlI292pSMdwTj1wU68S9uP11u9P6r72t65zMoGjsh04aHXPvTFpMVa+V3XSUOOWS80MiwfmfffES/X9eoWtVzy1a2Nb5YOUdZa570GsvhjfK8UZ43yvNjKc+LmQg/B/eaNAUYlrTTn4jmnkn9uvyraGpddsjaAA3EJBNvnOwn5WSBPvNxECTUi13mE8JYmBooD54ihZcqE5d3z4sd17IkjoBgmFJgSeC7LKCPWqvHUOGyLUhYAMyLk4BSn2CQRNET5pAvaET0M4/GbGZvHHEmKEe2KkSj6goofoGyJdxVa5mj1dPJhJKZeNnflt3fQ3PtF2T7bcdEkJsPTg+/YL4rOxaWBfcPh1LJ8+IeAAA=&quot;"/>
    <we:property name="isFiltersActionButtonVisible" value="true"/>
    <we:property name="reportEmbeddedTime" value="&quot;2023-01-19T16:51:03.851Z&quot;"/>
    <we:property name="creatorUserId" value="&quot;1003200210A4C13A&quot;"/>
    <we:property name="creatorSessionId" value="&quot;9b961f34-824a-4150-adc3-b68f5509f22b&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21AFCC0-734A-4A90-A597-A1CB34860DCD}">
  <ds:schemaRefs>
    <ds:schemaRef ds:uri="http://schemas.microsoft.com/sharepoint/v3/contenttype/forms"/>
  </ds:schemaRefs>
</ds:datastoreItem>
</file>

<file path=customXml/itemProps2.xml><?xml version="1.0" encoding="utf-8"?>
<ds:datastoreItem xmlns:ds="http://schemas.openxmlformats.org/officeDocument/2006/customXml" ds:itemID="{617AB1FA-2F28-4684-9230-02ACEB6C0B0A}">
  <ds:schemaRefs>
    <ds:schemaRef ds:uri="http://purl.org/dc/elements/1.1/"/>
    <ds:schemaRef ds:uri="http://schemas.microsoft.com/office/2006/metadata/properties"/>
    <ds:schemaRef ds:uri="b1e4d6ee-9f6f-43f8-a618-24f3d84da28f"/>
    <ds:schemaRef ds:uri="http://schemas.microsoft.com/office/2006/documentManagement/types"/>
    <ds:schemaRef ds:uri="http://purl.org/dc/terms/"/>
    <ds:schemaRef ds:uri="http://schemas.openxmlformats.org/package/2006/metadata/core-properties"/>
    <ds:schemaRef ds:uri="f577acbf-5b0b-4b4f-9948-268e97f8d3a4"/>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DD29C39-1C4E-4B06-A1F4-2510F2DAC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7acbf-5b0b-4b4f-9948-268e97f8d3a4"/>
    <ds:schemaRef ds:uri="b1e4d6ee-9f6f-43f8-a618-24f3d84d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1591</TotalTime>
  <Words>258</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Arial</vt:lpstr>
      <vt:lpstr>Bookman Old Style</vt:lpstr>
      <vt:lpstr>Lucida Sans</vt:lpstr>
      <vt:lpstr>Rockwell</vt:lpstr>
      <vt:lpstr>Segoe UI</vt:lpstr>
      <vt:lpstr>Segoe UI Light</vt:lpstr>
      <vt:lpstr>Segoe UI Semibold</vt:lpstr>
      <vt:lpstr>Times New Roman</vt:lpstr>
      <vt:lpstr>Damask</vt:lpstr>
      <vt:lpstr>PowerPoint Presentation</vt:lpstr>
      <vt:lpstr>PowerPoint Presentation</vt:lpstr>
      <vt:lpstr>PowerPoint Presentation</vt:lpstr>
      <vt:lpstr>Relaunch the add-in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Kehinde Adebisi</cp:lastModifiedBy>
  <cp:revision>5</cp:revision>
  <dcterms:created xsi:type="dcterms:W3CDTF">2018-06-07T21:39:02Z</dcterms:created>
  <dcterms:modified xsi:type="dcterms:W3CDTF">2023-01-19T18:37:05Z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