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sldIdLst>
    <p:sldId id="259" r:id="rId5"/>
    <p:sldId id="261" r:id="rId6"/>
    <p:sldId id="256" r:id="rId7"/>
    <p:sldId id="257" r:id="rId8"/>
    <p:sldId id="258" r:id="rId9"/>
    <p:sldId id="262" r:id="rId10"/>
    <p:sldId id="263" r:id="rId11"/>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8" d="100"/>
          <a:sy n="68"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FEB19-3326-945A-5C81-065358411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640229-39C4-7A9A-0591-831C48DA0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65CAA8-AAA0-5F4B-C94D-B881206E1E03}"/>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399C759E-CE47-519D-BBCC-7F2021BC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6A1EE-4619-4152-F3A9-049DB9D3537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81999106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8D16F-D568-BFA1-77E4-6D1C251F1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727DC-E26C-5CE9-0073-59E2D8481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7DCA1-5BD9-578D-3A2A-7143C9F9D18A}"/>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E244E1D5-AC43-ED4B-C21E-ED16ED770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35965-699F-E511-8903-ACFFBFB5F65D}"/>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289150754"/>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892C77-D747-0328-646B-97C10E4F02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BCC970-E4D9-760A-97D9-B45AD6503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8A643-6B30-EFDF-C42E-1786C7427FC0}"/>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CB908624-7CF4-5C65-E16E-0D03F9217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1DEA6-25E4-BDBC-F9A8-1A30E1D059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0020178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2506-ED6E-F672-F0A4-AC82B72984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2657E-A975-CDF5-EB3D-411C6CA90F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5E076-0557-DAB4-6297-9B727E846477}"/>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10E0211F-D417-08AF-AEF5-D4780D140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7C3451-5B44-E953-79C8-DE3F8604CA5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11485874"/>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1D7A-9E84-609B-1211-CDA8D8C490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B7DBD2-4E76-52D2-8937-20DB67C1AF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5A4EF-9A60-E507-F8E5-26821E8F05D5}"/>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A71A8DAD-69E9-0FBF-BCD2-9C94DC9CA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53CE0-0AC4-5111-EEAB-093F86420EA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8652361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C941-58AE-267B-E8D4-95A845433B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D5776-2A86-99B3-6F35-964183F2A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EDF67-C23C-0585-51EA-E0D7D1FA40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AC555-2907-FDB7-0E7E-D102FBFA02CA}"/>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6" name="Footer Placeholder 5">
            <a:extLst>
              <a:ext uri="{FF2B5EF4-FFF2-40B4-BE49-F238E27FC236}">
                <a16:creationId xmlns:a16="http://schemas.microsoft.com/office/drawing/2014/main" id="{F6403C65-A7B7-DB08-54D6-0CE36B489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EDA08-4416-523F-C20F-753CB6E890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10496224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6EB7-E366-F7A9-C928-FDE338A3DB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A3F29-6715-5CAB-59F1-24BFD7C43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AB1BB-91D0-FCA1-E7D0-C0DD2DBD0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85A0F3-619A-18B3-1ED5-FC7EF5673B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355E9-5FC2-6A55-138F-01D4A21425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7B5FB1-52EB-08B6-A1B5-D0B5E7170803}"/>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8" name="Footer Placeholder 7">
            <a:extLst>
              <a:ext uri="{FF2B5EF4-FFF2-40B4-BE49-F238E27FC236}">
                <a16:creationId xmlns:a16="http://schemas.microsoft.com/office/drawing/2014/main" id="{D802401D-AA61-93DC-C72F-24C49F2C2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44515-1D79-41D2-E3D8-55AC63DBFB17}"/>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064916830"/>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C3E0-95F1-BA23-05FF-205AA7022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8776D4-50E0-EDA5-586D-E665B0523C8F}"/>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4" name="Footer Placeholder 3">
            <a:extLst>
              <a:ext uri="{FF2B5EF4-FFF2-40B4-BE49-F238E27FC236}">
                <a16:creationId xmlns:a16="http://schemas.microsoft.com/office/drawing/2014/main" id="{BEC5EE32-AEAB-E1F5-4A60-4584D37A5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79467B-F274-A6C7-DBEA-34D094211BDC}"/>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7853425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66553-629C-1B6C-727A-AE1D24512B2F}"/>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3" name="Footer Placeholder 2">
            <a:extLst>
              <a:ext uri="{FF2B5EF4-FFF2-40B4-BE49-F238E27FC236}">
                <a16:creationId xmlns:a16="http://schemas.microsoft.com/office/drawing/2014/main" id="{7F8D6271-578A-BA24-DCFB-978341B95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75A4F1-1C42-FA6E-F83D-117F66A83BB8}"/>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882090673"/>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E826-C521-23D6-C3C5-DD00658C8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D055BC-D79B-1DCC-F56E-0F0B7BD95D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D2CD2-4AC9-3F7C-962D-30FCAE83D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F2580-475C-D71E-DA04-14307674E1D1}"/>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6" name="Footer Placeholder 5">
            <a:extLst>
              <a:ext uri="{FF2B5EF4-FFF2-40B4-BE49-F238E27FC236}">
                <a16:creationId xmlns:a16="http://schemas.microsoft.com/office/drawing/2014/main" id="{0D3FD29A-0D7D-48F0-3B18-15930579C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9A219-33F3-E5FB-51DA-31C1D648E1A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59973241"/>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BB49A-4FFF-7CBC-0C77-5555C405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EC4209-1B43-F23A-8D24-A30F92E7D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816FED-5F71-8AA0-C074-A1593E22D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B1DB4-0C68-1B89-A229-D7D2EC0FF0C9}"/>
              </a:ext>
            </a:extLst>
          </p:cNvPr>
          <p:cNvSpPr>
            <a:spLocks noGrp="1"/>
          </p:cNvSpPr>
          <p:nvPr>
            <p:ph type="dt" sz="half" idx="10"/>
          </p:nvPr>
        </p:nvSpPr>
        <p:spPr/>
        <p:txBody>
          <a:bodyPr/>
          <a:lstStyle/>
          <a:p>
            <a:fld id="{37A2730A-859E-B540-ADF3-E97069AD1FDB}" type="datetimeFigureOut">
              <a:rPr lang="en-US" smtClean="0"/>
              <a:t>1/22/2023</a:t>
            </a:fld>
            <a:endParaRPr lang="en-US"/>
          </a:p>
        </p:txBody>
      </p:sp>
      <p:sp>
        <p:nvSpPr>
          <p:cNvPr id="6" name="Footer Placeholder 5">
            <a:extLst>
              <a:ext uri="{FF2B5EF4-FFF2-40B4-BE49-F238E27FC236}">
                <a16:creationId xmlns:a16="http://schemas.microsoft.com/office/drawing/2014/main" id="{690E5B46-5ABC-391F-38DE-F4B2670AA5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51E99-053B-5C08-7CB2-2FA4EC3E538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93606822"/>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1D59C4-F407-C146-6FC8-3EFBBFFC8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C2A97A-87A9-BAEF-3072-685D6C124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96D44-0ED2-5E19-9D45-50876EE89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1/22/2023</a:t>
            </a:fld>
            <a:endParaRPr lang="en-US"/>
          </a:p>
        </p:txBody>
      </p:sp>
      <p:sp>
        <p:nvSpPr>
          <p:cNvPr id="5" name="Footer Placeholder 4">
            <a:extLst>
              <a:ext uri="{FF2B5EF4-FFF2-40B4-BE49-F238E27FC236}">
                <a16:creationId xmlns:a16="http://schemas.microsoft.com/office/drawing/2014/main" id="{42C16AB2-B008-F33C-D715-6EDD7DF6C1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BB3CF-86C6-7DCA-4B15-CADE00D6C2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0007794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ages.store.office.com/addinsinstallpage.aspx?rs=en-US&amp;assetid=WA200003233&amp;isWac=True&amp;ui=en-US&amp;ad=US"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11/relationships/webextension" Target="../webextensions/webextension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CC5C7-6057-D6A2-C71F-C620FB04C5E3}"/>
              </a:ext>
            </a:extLst>
          </p:cNvPr>
          <p:cNvSpPr>
            <a:spLocks noGrp="1"/>
          </p:cNvSpPr>
          <p:nvPr>
            <p:ph type="ctrTitle"/>
          </p:nvPr>
        </p:nvSpPr>
        <p:spPr>
          <a:xfrm>
            <a:off x="933157" y="3316924"/>
            <a:ext cx="9144000" cy="2387600"/>
          </a:xfrm>
        </p:spPr>
        <p:txBody>
          <a:bodyPr>
            <a:normAutofit fontScale="90000"/>
          </a:bodyPr>
          <a:lstStyle/>
          <a:p>
            <a:pPr>
              <a:lnSpc>
                <a:spcPct val="150000"/>
              </a:lnSpc>
            </a:pPr>
            <a:r>
              <a:rPr lang="en-US" dirty="0">
                <a:solidFill>
                  <a:srgbClr val="002060"/>
                </a:solidFill>
                <a:latin typeface="Georgia" panose="02040502050405020303" pitchFamily="18" charset="0"/>
              </a:rPr>
              <a:t>Riby Case Study</a:t>
            </a:r>
            <a:br>
              <a:rPr lang="en-US" dirty="0">
                <a:solidFill>
                  <a:srgbClr val="002060"/>
                </a:solidFill>
                <a:latin typeface="Georgia" panose="02040502050405020303" pitchFamily="18" charset="0"/>
              </a:rPr>
            </a:br>
            <a:r>
              <a:rPr lang="en-US" dirty="0">
                <a:solidFill>
                  <a:srgbClr val="002060"/>
                </a:solidFill>
                <a:latin typeface="Georgia" panose="02040502050405020303" pitchFamily="18" charset="0"/>
              </a:rPr>
              <a:t>by </a:t>
            </a:r>
            <a:br>
              <a:rPr lang="en-US" dirty="0">
                <a:solidFill>
                  <a:srgbClr val="002060"/>
                </a:solidFill>
                <a:latin typeface="Georgia" panose="02040502050405020303" pitchFamily="18" charset="0"/>
              </a:rPr>
            </a:br>
            <a:r>
              <a:rPr lang="en-US" dirty="0">
                <a:solidFill>
                  <a:srgbClr val="002060"/>
                </a:solidFill>
                <a:latin typeface="Georgia" panose="02040502050405020303" pitchFamily="18" charset="0"/>
              </a:rPr>
              <a:t>Kehinde Adebisi</a:t>
            </a:r>
          </a:p>
        </p:txBody>
      </p:sp>
      <p:pic>
        <p:nvPicPr>
          <p:cNvPr id="13" name="Picture 12">
            <a:extLst>
              <a:ext uri="{FF2B5EF4-FFF2-40B4-BE49-F238E27FC236}">
                <a16:creationId xmlns:a16="http://schemas.microsoft.com/office/drawing/2014/main" id="{5F95C66E-D7BD-C122-6E6A-E82D6B34A7D6}"/>
              </a:ext>
            </a:extLst>
          </p:cNvPr>
          <p:cNvPicPr>
            <a:picLocks noChangeAspect="1"/>
          </p:cNvPicPr>
          <p:nvPr/>
        </p:nvPicPr>
        <p:blipFill>
          <a:blip r:embed="rId2"/>
          <a:stretch>
            <a:fillRect/>
          </a:stretch>
        </p:blipFill>
        <p:spPr>
          <a:xfrm>
            <a:off x="4781550" y="1330863"/>
            <a:ext cx="1169084" cy="1169084"/>
          </a:xfrm>
          <a:prstGeom prst="rect">
            <a:avLst/>
          </a:prstGeom>
        </p:spPr>
      </p:pic>
    </p:spTree>
    <p:extLst>
      <p:ext uri="{BB962C8B-B14F-4D97-AF65-F5344CB8AC3E}">
        <p14:creationId xmlns:p14="http://schemas.microsoft.com/office/powerpoint/2010/main" val="101657842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59C8E9-CCD7-FE1F-183C-A89F0C29C8C4}"/>
              </a:ext>
            </a:extLst>
          </p:cNvPr>
          <p:cNvSpPr txBox="1"/>
          <p:nvPr/>
        </p:nvSpPr>
        <p:spPr>
          <a:xfrm>
            <a:off x="168812" y="517470"/>
            <a:ext cx="11788726" cy="5539978"/>
          </a:xfrm>
          <a:prstGeom prst="rect">
            <a:avLst/>
          </a:prstGeom>
          <a:noFill/>
        </p:spPr>
        <p:txBody>
          <a:bodyPr wrap="square">
            <a:spAutoFit/>
          </a:bodyPr>
          <a:lstStyle/>
          <a:p>
            <a:pPr algn="just"/>
            <a:r>
              <a:rPr lang="en-US" sz="2200" dirty="0">
                <a:solidFill>
                  <a:srgbClr val="002060"/>
                </a:solidFill>
              </a:rPr>
              <a:t>About Riby</a:t>
            </a:r>
          </a:p>
          <a:p>
            <a:pPr algn="just"/>
            <a:endParaRPr lang="en-US" sz="1200" dirty="0">
              <a:solidFill>
                <a:srgbClr val="002060"/>
              </a:solidFill>
            </a:endParaRPr>
          </a:p>
          <a:p>
            <a:pPr algn="just"/>
            <a:r>
              <a:rPr lang="en-US" sz="2200" dirty="0">
                <a:solidFill>
                  <a:srgbClr val="002060"/>
                </a:solidFill>
              </a:rPr>
              <a:t>Riby is a FinTech company that automates Cooperatives. The company offers financial management services for cooperatives and their members. Partnering with banks and payment service providers, the firm gives its customers channels for near cash experiences (Easy savings and lending system) and more money.</a:t>
            </a:r>
          </a:p>
          <a:p>
            <a:pPr algn="just"/>
            <a:endParaRPr lang="en-US" sz="2200" dirty="0">
              <a:solidFill>
                <a:srgbClr val="002060"/>
              </a:solidFill>
            </a:endParaRPr>
          </a:p>
          <a:p>
            <a:pPr algn="just"/>
            <a:r>
              <a:rPr lang="en-US" sz="2200" dirty="0">
                <a:solidFill>
                  <a:srgbClr val="002060"/>
                </a:solidFill>
              </a:rPr>
              <a:t>The Case</a:t>
            </a:r>
          </a:p>
          <a:p>
            <a:pPr algn="just"/>
            <a:endParaRPr lang="en-US" sz="1200" dirty="0">
              <a:solidFill>
                <a:srgbClr val="002060"/>
              </a:solidFill>
            </a:endParaRPr>
          </a:p>
          <a:p>
            <a:pPr algn="just"/>
            <a:r>
              <a:rPr lang="en-US" sz="2200" dirty="0">
                <a:solidFill>
                  <a:srgbClr val="002060"/>
                </a:solidFill>
              </a:rPr>
              <a:t>Riby currently works with a large e-commerce company in the United States. The firm, over the years, has done billions of dollars worth of transactions but there is a need to prioritize its investments across different regions. Portfolio managers and regional managers have different (and sometimes contradictory) opinions on which regions should receive which preference. </a:t>
            </a:r>
          </a:p>
          <a:p>
            <a:pPr algn="just"/>
            <a:endParaRPr lang="en-US" sz="2200" dirty="0">
              <a:solidFill>
                <a:srgbClr val="002060"/>
              </a:solidFill>
            </a:endParaRPr>
          </a:p>
          <a:p>
            <a:pPr algn="just"/>
            <a:r>
              <a:rPr lang="en-US" sz="2200" dirty="0">
                <a:solidFill>
                  <a:srgbClr val="002060"/>
                </a:solidFill>
              </a:rPr>
              <a:t>The team has been saddled with the responsibility to use data to help influence the decision of the top leadership on the firm. A 500,000 data set of previous transactions which represent orders across different regions has been provided for analytics and intelligence.  </a:t>
            </a:r>
          </a:p>
        </p:txBody>
      </p:sp>
      <p:sp>
        <p:nvSpPr>
          <p:cNvPr id="6" name="Rectangle 5">
            <a:extLst>
              <a:ext uri="{FF2B5EF4-FFF2-40B4-BE49-F238E27FC236}">
                <a16:creationId xmlns:a16="http://schemas.microsoft.com/office/drawing/2014/main" id="{C139E7A8-D671-25A5-8A32-F1922A1FF67B}"/>
              </a:ext>
            </a:extLst>
          </p:cNvPr>
          <p:cNvSpPr/>
          <p:nvPr/>
        </p:nvSpPr>
        <p:spPr>
          <a:xfrm>
            <a:off x="0" y="0"/>
            <a:ext cx="12192000" cy="5174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951306-5BA2-7BF8-7775-E685BCEA3934}"/>
              </a:ext>
            </a:extLst>
          </p:cNvPr>
          <p:cNvSpPr txBox="1"/>
          <p:nvPr/>
        </p:nvSpPr>
        <p:spPr>
          <a:xfrm>
            <a:off x="4426634" y="-5750"/>
            <a:ext cx="6335151" cy="523220"/>
          </a:xfrm>
          <a:prstGeom prst="rect">
            <a:avLst/>
          </a:prstGeom>
          <a:noFill/>
        </p:spPr>
        <p:txBody>
          <a:bodyPr wrap="square" rtlCol="0">
            <a:spAutoFit/>
          </a:bodyPr>
          <a:lstStyle/>
          <a:p>
            <a:r>
              <a:rPr lang="en-US" sz="2800" dirty="0">
                <a:solidFill>
                  <a:schemeClr val="accent2">
                    <a:lumMod val="20000"/>
                    <a:lumOff val="80000"/>
                  </a:schemeClr>
                </a:solidFill>
              </a:rPr>
              <a:t>Introduction</a:t>
            </a:r>
          </a:p>
        </p:txBody>
      </p:sp>
    </p:spTree>
    <p:extLst>
      <p:ext uri="{BB962C8B-B14F-4D97-AF65-F5344CB8AC3E}">
        <p14:creationId xmlns:p14="http://schemas.microsoft.com/office/powerpoint/2010/main" val="341866841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3145414323"/>
                  </p:ext>
                </p:extLst>
              </p:nvPr>
            </p:nvGraphicFramePr>
            <p:xfrm>
              <a:off x="-1" y="112542"/>
              <a:ext cx="12191999" cy="674545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1" y="112542"/>
                <a:ext cx="12191999" cy="6745457"/>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stallationHelpContent">
            <a:extLst>
              <a:ext uri="{FF2B5EF4-FFF2-40B4-BE49-F238E27FC236}">
                <a16:creationId xmlns:a16="http://schemas.microsoft.com/office/drawing/2014/main" id="{2CA8B576-3688-4F36-8A9A-7852B92A0202}"/>
              </a:ext>
            </a:extLst>
          </p:cNvPr>
          <p:cNvSpPr txBox="1"/>
          <p:nvPr/>
        </p:nvSpPr>
        <p:spPr>
          <a:xfrm>
            <a:off x="914400" y="5284829"/>
            <a:ext cx="10063308" cy="4616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rtlCol="0" anchor="ctr" anchorCtr="0">
            <a:sp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dirty="0">
                <a:latin typeface="Segoe UI" panose="020B0502040204020203" pitchFamily="34" charset="0"/>
                <a:cs typeface="Segoe UI" panose="020B0502040204020203" pitchFamily="34" charset="0"/>
              </a:rPr>
              <a:t>Return to your internet browser or copy this link into your browser:</a:t>
            </a:r>
          </a:p>
          <a:p>
            <a:pPr marL="0" indent="0" algn="l" defTabSz="914400" rtl="0" eaLnBrk="1" latinLnBrk="0" hangingPunct="1"/>
            <a:r>
              <a:rPr lang="en-US" sz="1200" b="0" i="0" u="sng" kern="1200" dirty="0">
                <a:solidFill>
                  <a:srgbClr val="0563C1"/>
                </a:solidFill>
                <a:latin typeface="Segoe UI" panose="020B0502040204020203" pitchFamily="34" charset="0"/>
                <a:cs typeface="Segoe UI" panose="020B0502040204020203" pitchFamily="34" charset="0"/>
                <a:hlinkClick r:id="rId2"/>
              </a:rPr>
              <a:t>https://pages.store.office.com/addinsinstallpage.aspx?rs=en-US&amp;assetid=WA200003233&amp;isWac=True&amp;ui=en-US&amp;ad=US</a:t>
            </a:r>
            <a:endParaRPr lang="en-US" sz="1200" b="0" i="0" u="sng" kern="1200" dirty="0">
              <a:solidFill>
                <a:srgbClr val="0563C1"/>
              </a:solidFill>
              <a:latin typeface="Segoe UI" panose="020B0502040204020203" pitchFamily="34" charset="0"/>
              <a:cs typeface="Segoe UI" panose="020B0502040204020203" pitchFamily="34" charset="0"/>
            </a:endParaRPr>
          </a:p>
        </p:txBody>
      </p:sp>
      <p:sp>
        <p:nvSpPr>
          <p:cNvPr id="16" name="InstallationHelpHeader">
            <a:extLst>
              <a:ext uri="{FF2B5EF4-FFF2-40B4-BE49-F238E27FC236}">
                <a16:creationId xmlns:a16="http://schemas.microsoft.com/office/drawing/2014/main" id="{64C02631-9FDD-4AF6-94C6-2FA9F2831D20}"/>
              </a:ext>
            </a:extLst>
          </p:cNvPr>
          <p:cNvSpPr txBox="1"/>
          <p:nvPr/>
        </p:nvSpPr>
        <p:spPr>
          <a:xfrm>
            <a:off x="914400" y="4916126"/>
            <a:ext cx="10063307" cy="3467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lIns="0" rtlCol="0" anchor="ctr" anchorCtr="0">
            <a:normAutofit lnSpcReduction="10000"/>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800" b="0" i="0">
                <a:latin typeface="Segoe UI Light" panose="020B0502040204020203" pitchFamily="34" charset="0"/>
                <a:cs typeface="Segoe UI Light" panose="020B0502040204020203" pitchFamily="34" charset="0"/>
              </a:rPr>
              <a:t>Need more help?</a:t>
            </a:r>
          </a:p>
        </p:txBody>
      </p:sp>
      <p:pic>
        <p:nvPicPr>
          <p:cNvPr id="17" name="LaunchHelpImage" descr="Office ribbon open on the Insert tab.">
            <a:extLst>
              <a:ext uri="{FF2B5EF4-FFF2-40B4-BE49-F238E27FC236}">
                <a16:creationId xmlns:a16="http://schemas.microsoft.com/office/drawing/2014/main" id="{9F6644C8-9C25-4A33-B37A-9C5FA1BB43E1}"/>
              </a:ext>
            </a:extLst>
          </p:cNvPr>
          <p:cNvPicPr>
            <a:picLocks/>
          </p:cNvPicPr>
          <p:nvPr/>
        </p:nvPicPr>
        <p:blipFill>
          <a:blip r:embed="rId3"/>
          <a:stretch>
            <a:fillRect/>
          </a:stretch>
        </p:blipFill>
        <p:spPr>
          <a:xfrm>
            <a:off x="914399" y="2448231"/>
            <a:ext cx="5943600" cy="2102400"/>
          </a:xfrm>
          <a:prstGeom prst="rect">
            <a:avLst/>
          </a:prstGeom>
          <a:ln>
            <a:noFill/>
          </a:ln>
        </p:spPr>
      </p:pic>
      <p:sp>
        <p:nvSpPr>
          <p:cNvPr id="26" name="MyAdd-ins">
            <a:extLst>
              <a:ext uri="{FF2B5EF4-FFF2-40B4-BE49-F238E27FC236}">
                <a16:creationId xmlns:a16="http://schemas.microsoft.com/office/drawing/2014/main" id="{34C66630-1529-4E04-957D-AA0BBAACDAAA}"/>
              </a:ext>
            </a:extLst>
          </p:cNvPr>
          <p:cNvSpPr txBox="1"/>
          <p:nvPr/>
        </p:nvSpPr>
        <p:spPr>
          <a:xfrm>
            <a:off x="4851444" y="3310791"/>
            <a:ext cx="1016635" cy="316865"/>
          </a:xfrm>
          <a:prstGeom prst="rect">
            <a:avLst/>
          </a:prstGeom>
          <a:noFill/>
        </p:spPr>
        <p:txBody>
          <a:bodyPr wrap="square" lIns="0" tIns="0" rIns="0" bIns="0" rtlCol="0" anchor="ctr" anchorCtr="0">
            <a:noAutofit/>
          </a:bodyPr>
          <a:lstStyle/>
          <a:p>
            <a:pPr>
              <a:lnSpc>
                <a:spcPct val="105000"/>
              </a:lnSpc>
              <a:spcAft>
                <a:spcPts val="0"/>
              </a:spcAft>
            </a:pPr>
            <a:r>
              <a:rPr lang="en-GB" sz="1000" kern="1200" dirty="0">
                <a:solidFill>
                  <a:srgbClr val="404040"/>
                </a:solidFill>
                <a:effectLst/>
                <a:latin typeface="Segoe UI Semibold" panose="020B0702040204020203" pitchFamily="34" charset="0"/>
                <a:ea typeface="Times New Roman" panose="02020603050405020304" pitchFamily="18" charset="0"/>
              </a:rPr>
              <a:t>My Add-ins</a:t>
            </a:r>
            <a:endParaRPr lang="en-IE" sz="1200" dirty="0">
              <a:effectLst/>
              <a:latin typeface="Times New Roman" panose="02020603050405020304" pitchFamily="18" charset="0"/>
              <a:ea typeface="Times New Roman" panose="02020603050405020304" pitchFamily="18" charset="0"/>
            </a:endParaRPr>
          </a:p>
        </p:txBody>
      </p:sp>
      <p:sp>
        <p:nvSpPr>
          <p:cNvPr id="19" name="TabName">
            <a:extLst>
              <a:ext uri="{FF2B5EF4-FFF2-40B4-BE49-F238E27FC236}">
                <a16:creationId xmlns:a16="http://schemas.microsoft.com/office/drawing/2014/main" id="{703C7623-FC76-4CD5-823D-9B14460DB9E1}"/>
              </a:ext>
            </a:extLst>
          </p:cNvPr>
          <p:cNvSpPr txBox="1"/>
          <p:nvPr/>
        </p:nvSpPr>
        <p:spPr>
          <a:xfrm>
            <a:off x="2249496" y="2737247"/>
            <a:ext cx="1131132" cy="318702"/>
          </a:xfrm>
          <a:prstGeom prst="rect">
            <a:avLst/>
          </a:prstGeom>
          <a:noFill/>
        </p:spPr>
        <p:txBody>
          <a:bodyPr wrap="square" lIns="0" tIns="0" rIns="0" bIns="0" rtlCol="0" anchor="ctr" anchorCtr="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lnSpc>
                <a:spcPct val="105000"/>
              </a:lnSpc>
              <a:spcAft>
                <a:spcPts val="0"/>
              </a:spcAft>
            </a:pPr>
            <a:r>
              <a:rPr lang="en-GB" sz="1000" kern="1200" dirty="0">
                <a:solidFill>
                  <a:srgbClr val="B7472A"/>
                </a:solidFill>
                <a:effectLst/>
                <a:latin typeface="Segoe UI Semibold" panose="020B0702040204020203" pitchFamily="34" charset="0"/>
                <a:ea typeface="Times New Roman" panose="02020603050405020304" pitchFamily="18" charset="0"/>
              </a:rPr>
              <a:t>Insert</a:t>
            </a:r>
            <a:endParaRPr lang="en-IE" sz="1200" dirty="0">
              <a:solidFill>
                <a:srgbClr val="B7472A"/>
              </a:solidFill>
              <a:effectLst/>
              <a:latin typeface="Times New Roman" panose="02020603050405020304" pitchFamily="18" charset="0"/>
              <a:ea typeface="Times New Roman" panose="02020603050405020304" pitchFamily="18" charset="0"/>
            </a:endParaRPr>
          </a:p>
        </p:txBody>
      </p:sp>
      <p:sp>
        <p:nvSpPr>
          <p:cNvPr id="20" name="LaunchHelpContent2">
            <a:extLst>
              <a:ext uri="{FF2B5EF4-FFF2-40B4-BE49-F238E27FC236}">
                <a16:creationId xmlns:a16="http://schemas.microsoft.com/office/drawing/2014/main" id="{2F3500B0-385B-4A8E-970C-87A5162E2948}"/>
              </a:ext>
            </a:extLst>
          </p:cNvPr>
          <p:cNvSpPr txBox="1"/>
          <p:nvPr/>
        </p:nvSpPr>
        <p:spPr>
          <a:xfrm>
            <a:off x="914400" y="2166716"/>
            <a:ext cx="10863192" cy="3340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rtlCol="0" anchor="ctr" anchorCtr="0">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baseline="0">
                <a:latin typeface="Segoe UI Semibold" panose="020B0702040204020203" pitchFamily="34" charset="0"/>
                <a:cs typeface="Segoe UI Semibold" panose="020B0702040204020203" pitchFamily="34" charset="0"/>
              </a:rPr>
              <a:t>On the Insert tab</a:t>
            </a:r>
            <a:endParaRPr lang="en-US" sz="1200" b="0" i="0">
              <a:latin typeface="Segoe UI Semibold" panose="020B0702040204020203" pitchFamily="34" charset="0"/>
              <a:cs typeface="Segoe UI Semibold" panose="020B0702040204020203" pitchFamily="34" charset="0"/>
            </a:endParaRPr>
          </a:p>
        </p:txBody>
      </p:sp>
      <p:sp>
        <p:nvSpPr>
          <p:cNvPr id="21" name="LaunchHelpContent1">
            <a:extLst>
              <a:ext uri="{FF2B5EF4-FFF2-40B4-BE49-F238E27FC236}">
                <a16:creationId xmlns:a16="http://schemas.microsoft.com/office/drawing/2014/main" id="{3DDB314C-721F-4AB1-903B-8A65D874228D}"/>
              </a:ext>
            </a:extLst>
          </p:cNvPr>
          <p:cNvSpPr txBox="1"/>
          <p:nvPr/>
        </p:nvSpPr>
        <p:spPr>
          <a:xfrm>
            <a:off x="914400" y="1791044"/>
            <a:ext cx="10863192" cy="33405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lIns="0" rtlCol="0" anchor="ctr" anchorCtr="0">
            <a:norm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200" b="0" i="0" dirty="0">
                <a:latin typeface="Segoe UI" panose="020B0502040204020203" pitchFamily="34" charset="0"/>
                <a:cs typeface="Segoe UI" panose="020B0502040204020203" pitchFamily="34" charset="0"/>
              </a:rPr>
              <a:t>After you install the add-in, you can launch it by choosing the add-in button on the Insert tab</a:t>
            </a:r>
            <a:endParaRPr lang="en-US" sz="1200" b="1" i="0" dirty="0">
              <a:latin typeface="Segoe UI" panose="020B0502040204020203" pitchFamily="34" charset="0"/>
              <a:cs typeface="Segoe UI" panose="020B0502040204020203" pitchFamily="34" charset="0"/>
            </a:endParaRPr>
          </a:p>
        </p:txBody>
      </p:sp>
      <p:sp>
        <p:nvSpPr>
          <p:cNvPr id="22" name="LaunchHelpHeader">
            <a:extLst>
              <a:ext uri="{FF2B5EF4-FFF2-40B4-BE49-F238E27FC236}">
                <a16:creationId xmlns:a16="http://schemas.microsoft.com/office/drawing/2014/main" id="{AB584A37-30D1-4FA4-900C-FBDB7748536B}"/>
              </a:ext>
            </a:extLst>
          </p:cNvPr>
          <p:cNvSpPr txBox="1">
            <a:spLocks noGrp="1"/>
          </p:cNvSpPr>
          <p:nvPr>
            <p:ph type="ctrTitle"/>
          </p:nvPr>
        </p:nvSpPr>
        <p:spPr>
          <a:xfrm>
            <a:off x="914400" y="1239451"/>
            <a:ext cx="10863192" cy="496308"/>
          </a:xfrm>
          <a:prstGeom prst="rect">
            <a:avLst/>
          </a:prstGeom>
        </p:spPr>
        <p:txBody>
          <a:bodyPr wrap="none" lIns="0" rtlCol="0" anchor="ctr"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2400" dirty="0">
                <a:latin typeface="Segoe UI Light" panose="020B0502040204020203" pitchFamily="34" charset="0"/>
                <a:cs typeface="Segoe UI Light" panose="020B0502040204020203" pitchFamily="34" charset="0"/>
              </a:rPr>
              <a:t>Relaunch the add-in</a:t>
            </a:r>
          </a:p>
        </p:txBody>
      </p:sp>
      <p:sp>
        <p:nvSpPr>
          <p:cNvPr id="14" name="Add-in_Banner">
            <a:extLst>
              <a:ext uri="{FF2B5EF4-FFF2-40B4-BE49-F238E27FC236}">
                <a16:creationId xmlns:a16="http://schemas.microsoft.com/office/drawing/2014/main" id="{E6F38A83-0D43-4BB2-A6E1-EF52D195B184}"/>
              </a:ext>
            </a:extLst>
          </p:cNvPr>
          <p:cNvSpPr txBox="1"/>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15" name="Add-in_Icon" descr="Icon for Microsoft Power BI.">
            <a:extLst>
              <a:ext uri="{FF2B5EF4-FFF2-40B4-BE49-F238E27FC236}">
                <a16:creationId xmlns:a16="http://schemas.microsoft.com/office/drawing/2014/main" id="{1B82359A-FB32-493E-B411-3F0BBC45D5CE}"/>
              </a:ext>
            </a:extLst>
          </p:cNvPr>
          <p:cNvPicPr/>
          <p:nvPr/>
        </p:nvPicPr>
        <p:blipFill>
          <a:blip r:embed="rId4"/>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C2E188FD-0711-B381-5351-97FD6E1CAE81}"/>
                  </a:ext>
                </a:extLst>
              </p:cNvPr>
              <p:cNvGraphicFramePr>
                <a:graphicFrameLocks noGrp="1"/>
              </p:cNvGraphicFramePr>
              <p:nvPr>
                <p:extLst>
                  <p:ext uri="{D42A27DB-BD31-4B8C-83A1-F6EECF244321}">
                    <p14:modId xmlns:p14="http://schemas.microsoft.com/office/powerpoint/2010/main" val="2612257859"/>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p:pic>
            <p:nvPicPr>
              <p:cNvPr id="2" name="Add-in 1" title="Microsoft Power BI">
                <a:extLst>
                  <a:ext uri="{FF2B5EF4-FFF2-40B4-BE49-F238E27FC236}">
                    <a16:creationId xmlns:a16="http://schemas.microsoft.com/office/drawing/2014/main" id="{C2E188FD-0711-B381-5351-97FD6E1CAE81}"/>
                  </a:ext>
                </a:extLst>
              </p:cNvPr>
              <p:cNvPicPr>
                <a:picLocks noGrp="1" noRot="1" noChangeAspect="1" noMove="1" noResize="1" noEditPoints="1" noAdjustHandles="1" noChangeArrowheads="1" noChangeShapeType="1"/>
              </p:cNvPicPr>
              <p:nvPr/>
            </p:nvPicPr>
            <p:blipFill>
              <a:blip r:embed="rId6"/>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228275944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F2A9E71F-C3A6-475E-38E4-2E6710C78867}"/>
                  </a:ext>
                </a:extLst>
              </p:cNvPr>
              <p:cNvGraphicFramePr>
                <a:graphicFrameLocks noGrp="1"/>
              </p:cNvGraphicFramePr>
              <p:nvPr>
                <p:extLst>
                  <p:ext uri="{D42A27DB-BD31-4B8C-83A1-F6EECF244321}">
                    <p14:modId xmlns:p14="http://schemas.microsoft.com/office/powerpoint/2010/main" val="3075053019"/>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F2A9E71F-C3A6-475E-38E4-2E6710C78867}"/>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186329721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59C8E9-CCD7-FE1F-183C-A89F0C29C8C4}"/>
              </a:ext>
            </a:extLst>
          </p:cNvPr>
          <p:cNvSpPr txBox="1"/>
          <p:nvPr/>
        </p:nvSpPr>
        <p:spPr>
          <a:xfrm>
            <a:off x="0" y="570707"/>
            <a:ext cx="11788726" cy="6863417"/>
          </a:xfrm>
          <a:prstGeom prst="rect">
            <a:avLst/>
          </a:prstGeom>
          <a:noFill/>
        </p:spPr>
        <p:txBody>
          <a:bodyPr wrap="square">
            <a:spAutoFit/>
          </a:bodyPr>
          <a:lstStyle/>
          <a:p>
            <a:pPr marL="342900" indent="-342900" algn="just">
              <a:buFont typeface="Arial" panose="020B0604020202020204" pitchFamily="34" charset="0"/>
              <a:buChar char="•"/>
            </a:pPr>
            <a:r>
              <a:rPr lang="en-US" sz="2200" dirty="0">
                <a:solidFill>
                  <a:srgbClr val="002060"/>
                </a:solidFill>
              </a:rPr>
              <a:t>Online marketing campaign should be carried out to improve the orders from 49% to at least 60% as particularly in North America as wider reach is possible this way  </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r>
              <a:rPr lang="en-US" sz="2200" dirty="0">
                <a:solidFill>
                  <a:srgbClr val="002060"/>
                </a:solidFill>
              </a:rPr>
              <a:t>Discounts should be offered in months when sales reduce like July to attract customers</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r>
              <a:rPr lang="en-US" sz="2200" dirty="0">
                <a:solidFill>
                  <a:srgbClr val="002060"/>
                </a:solidFill>
              </a:rPr>
              <a:t>Complementary items with high sales like household items should be paired with low sales with subsidized prices to boost low performing products</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r>
              <a:rPr lang="en-US" sz="2200" dirty="0">
                <a:solidFill>
                  <a:srgbClr val="002060"/>
                </a:solidFill>
              </a:rPr>
              <a:t>Low-performing regions have the least number of countries hence improved outlets in countries including online campaigns in Australia, Oceania, etc. will boost sales tremendously</a:t>
            </a:r>
          </a:p>
          <a:p>
            <a:pPr algn="just"/>
            <a:endParaRPr lang="en-US" sz="2200" dirty="0">
              <a:solidFill>
                <a:srgbClr val="002060"/>
              </a:solidFill>
            </a:endParaRPr>
          </a:p>
          <a:p>
            <a:pPr marL="342900" indent="-342900" algn="just">
              <a:buFont typeface="Arial" panose="020B0604020202020204" pitchFamily="34" charset="0"/>
              <a:buChar char="•"/>
            </a:pPr>
            <a:r>
              <a:rPr lang="en-US" sz="2200" dirty="0">
                <a:solidFill>
                  <a:srgbClr val="002060"/>
                </a:solidFill>
              </a:rPr>
              <a:t>Europe and </a:t>
            </a:r>
            <a:r>
              <a:rPr lang="en-US" sz="2200" dirty="0" err="1">
                <a:solidFill>
                  <a:srgbClr val="002060"/>
                </a:solidFill>
              </a:rPr>
              <a:t>Sub-saharan</a:t>
            </a:r>
            <a:r>
              <a:rPr lang="en-US" sz="2200" dirty="0">
                <a:solidFill>
                  <a:srgbClr val="002060"/>
                </a:solidFill>
              </a:rPr>
              <a:t>  performed top across all indices apart from order processing reward systems  probably due to their high population, Reward for Referrals will further boost sales in these regions</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r>
              <a:rPr lang="en-US" sz="2200" dirty="0">
                <a:solidFill>
                  <a:srgbClr val="002060"/>
                </a:solidFill>
              </a:rPr>
              <a:t>Reduction of the number of days it takes to process orders, especially in the Middle east and North Africa as well as the other regions </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endParaRPr lang="en-US" sz="2200" dirty="0">
              <a:solidFill>
                <a:srgbClr val="002060"/>
              </a:solidFill>
            </a:endParaRPr>
          </a:p>
        </p:txBody>
      </p:sp>
      <p:sp>
        <p:nvSpPr>
          <p:cNvPr id="6" name="Rectangle 5">
            <a:extLst>
              <a:ext uri="{FF2B5EF4-FFF2-40B4-BE49-F238E27FC236}">
                <a16:creationId xmlns:a16="http://schemas.microsoft.com/office/drawing/2014/main" id="{C139E7A8-D671-25A5-8A32-F1922A1FF67B}"/>
              </a:ext>
            </a:extLst>
          </p:cNvPr>
          <p:cNvSpPr/>
          <p:nvPr/>
        </p:nvSpPr>
        <p:spPr>
          <a:xfrm>
            <a:off x="0" y="0"/>
            <a:ext cx="12192000" cy="5174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951306-5BA2-7BF8-7775-E685BCEA3934}"/>
              </a:ext>
            </a:extLst>
          </p:cNvPr>
          <p:cNvSpPr txBox="1"/>
          <p:nvPr/>
        </p:nvSpPr>
        <p:spPr>
          <a:xfrm>
            <a:off x="4426634" y="-5750"/>
            <a:ext cx="6335151" cy="523220"/>
          </a:xfrm>
          <a:prstGeom prst="rect">
            <a:avLst/>
          </a:prstGeom>
          <a:noFill/>
        </p:spPr>
        <p:txBody>
          <a:bodyPr wrap="square" rtlCol="0">
            <a:spAutoFit/>
          </a:bodyPr>
          <a:lstStyle/>
          <a:p>
            <a:r>
              <a:rPr lang="en-US" sz="2800" dirty="0">
                <a:solidFill>
                  <a:schemeClr val="accent2">
                    <a:lumMod val="20000"/>
                    <a:lumOff val="80000"/>
                  </a:schemeClr>
                </a:solidFill>
              </a:rPr>
              <a:t>Recommendations</a:t>
            </a:r>
          </a:p>
        </p:txBody>
      </p:sp>
    </p:spTree>
    <p:extLst>
      <p:ext uri="{BB962C8B-B14F-4D97-AF65-F5344CB8AC3E}">
        <p14:creationId xmlns:p14="http://schemas.microsoft.com/office/powerpoint/2010/main" val="29321069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59C8E9-CCD7-FE1F-183C-A89F0C29C8C4}"/>
              </a:ext>
            </a:extLst>
          </p:cNvPr>
          <p:cNvSpPr txBox="1"/>
          <p:nvPr/>
        </p:nvSpPr>
        <p:spPr>
          <a:xfrm>
            <a:off x="436100" y="866128"/>
            <a:ext cx="10480430" cy="3139321"/>
          </a:xfrm>
          <a:prstGeom prst="rect">
            <a:avLst/>
          </a:prstGeom>
          <a:noFill/>
        </p:spPr>
        <p:txBody>
          <a:bodyPr wrap="square">
            <a:spAutoFit/>
          </a:bodyPr>
          <a:lstStyle/>
          <a:p>
            <a:pPr algn="just"/>
            <a:r>
              <a:rPr lang="en-US" sz="2200" dirty="0">
                <a:solidFill>
                  <a:srgbClr val="002060"/>
                </a:solidFill>
              </a:rPr>
              <a:t>	In Conclusion, Although, Europe and Sub-Saharan Africa should be given priority as they contribute over 50% of the company’s income and profit, other regions also have untapped opportunities like the online market. Also, the Shipping time should be reduced across all regions particularly Middle East and North Africa. Discounts, Referral Rewards,  and Complementary Offers will further boost sales in both low and high-performing regions</a:t>
            </a: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endParaRPr lang="en-US" sz="2200" dirty="0">
              <a:solidFill>
                <a:srgbClr val="002060"/>
              </a:solidFill>
            </a:endParaRPr>
          </a:p>
          <a:p>
            <a:pPr marL="342900" indent="-342900" algn="just">
              <a:buFont typeface="Arial" panose="020B0604020202020204" pitchFamily="34" charset="0"/>
              <a:buChar char="•"/>
            </a:pPr>
            <a:endParaRPr lang="en-US" sz="2200" dirty="0">
              <a:solidFill>
                <a:srgbClr val="002060"/>
              </a:solidFill>
            </a:endParaRPr>
          </a:p>
        </p:txBody>
      </p:sp>
      <p:sp>
        <p:nvSpPr>
          <p:cNvPr id="6" name="Rectangle 5">
            <a:extLst>
              <a:ext uri="{FF2B5EF4-FFF2-40B4-BE49-F238E27FC236}">
                <a16:creationId xmlns:a16="http://schemas.microsoft.com/office/drawing/2014/main" id="{C139E7A8-D671-25A5-8A32-F1922A1FF67B}"/>
              </a:ext>
            </a:extLst>
          </p:cNvPr>
          <p:cNvSpPr/>
          <p:nvPr/>
        </p:nvSpPr>
        <p:spPr>
          <a:xfrm>
            <a:off x="0" y="0"/>
            <a:ext cx="12192000" cy="51747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951306-5BA2-7BF8-7775-E685BCEA3934}"/>
              </a:ext>
            </a:extLst>
          </p:cNvPr>
          <p:cNvSpPr txBox="1"/>
          <p:nvPr/>
        </p:nvSpPr>
        <p:spPr>
          <a:xfrm>
            <a:off x="4426634" y="-5750"/>
            <a:ext cx="6335151" cy="523220"/>
          </a:xfrm>
          <a:prstGeom prst="rect">
            <a:avLst/>
          </a:prstGeom>
          <a:noFill/>
        </p:spPr>
        <p:txBody>
          <a:bodyPr wrap="square" rtlCol="0">
            <a:spAutoFit/>
          </a:bodyPr>
          <a:lstStyle/>
          <a:p>
            <a:r>
              <a:rPr lang="en-US" sz="2800" dirty="0">
                <a:solidFill>
                  <a:schemeClr val="accent2">
                    <a:lumMod val="20000"/>
                    <a:lumOff val="80000"/>
                  </a:schemeClr>
                </a:solidFill>
              </a:rPr>
              <a:t>Conclusion</a:t>
            </a:r>
          </a:p>
        </p:txBody>
      </p:sp>
    </p:spTree>
    <p:extLst>
      <p:ext uri="{BB962C8B-B14F-4D97-AF65-F5344CB8AC3E}">
        <p14:creationId xmlns:p14="http://schemas.microsoft.com/office/powerpoint/2010/main" val="3192949133"/>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acecec27-6d01-426a-ad35-af3cbf3d7b2c}">
  <we:reference id="WA200003233" version="2.0.0.3" store="en-US" storeType="OMEX"/>
  <we:alternateReferences/>
  <we:properties>
    <we:property name="Microsoft.Office.CampaignId" value="&quot;none&quot;"/>
    <we:property name="creatorTenantId" value="&quot;682106db-9a7b-4b35-b9a0-88473385d6cf&quot;"/>
    <we:property name="reportUrl" value="&quot;/groups/me/reports/273c46a8-11c5-4ae6-b692-62d532c80fbf/ReportSection?bookmarkGuid=886a6e68-2a52-4d1a-9933-4a9be8b556fd&amp;bookmarkUsage=1&amp;ctid=682106db-9a7b-4b35-b9a0-88473385d6cf&amp;fromEntryPoint=export&quot;"/>
    <we:property name="reportState" value="&quot;CONNECTED&quot;"/>
    <we:property name="reportEmbeddedTime" value="&quot;2023-01-22T16:59:33.444Z&quot;"/>
    <we:property name="creatorSessionId" value="&quot;dd7d981d-6c09-4814-bb1d-690e7ddd4f54&quot;"/>
    <we:property name="creatorUserId" value="&quot;1003200210A4C13A&quot;"/>
    <we:property name="reportName" value="&quot;Riby&quot;"/>
    <we:property name="isFiltersActionButtonVisible" value="true"/>
    <we:property name="initialStateBookmark" value="&quot;H4sIAAAAAAAAA+1X227bOBD9FUMvfTEWlKgb+5Y4KRB0c4HdLbAogsWQHDlqZdGgqDTewP++Q8neNlknbtIgMdL1kzkkh3POHA2H14Eum3kFixOYYfA22Dfmywzsl0EYDIN6ZTs9fX+8N37/18ne8SGZzdyVpm6Ct9eBAztF97FsWqi8BzJ+Oh8GUFVnMPWjAqoGh8EcbWNqqMq/sV9MU862uBwGeDWvjAXvcuLAoXd7SctpTGeHv3E6EZQrL3GCyvXWMc6NdevxMGj6f11IN+e8s+7AkakdlDU59rYoCrUWMmSocplxpnQeentRVm61RC4Or+aW8BDKxdzzsKcvoVaogy5oi02zOmFvOrU4hfWBhzcmR6ZqZxvsE9NahWMsuqnalW7hkZVyESyJljNriLTO9sE4qAZjvMS6xW7yXVuv4DE/vDBfRxaJO+0N52Rpynparaj+xsGHHocC6zEY+ZlI8lhpg7Ea7f6ig3tQ2jV70fBW1C8LlbCRqZAcRBKGEepQqSgNmWRbkzcieqbGlooIuZ2/n497AhU2g9EF1DVWwX9zMnxxEZ36BA+ODm6RmjxCP9rUrSOs1u2oiu7GujxfFxNa/vm7qrGSRx/60+uBdEsLRCESnijkecaFzAWPWfzCwj1yOBt0ed1F0T555avahphGvQ92lwW8tQw+j4q/F0ev4CIPhYh4LBKQIteapynereBV//Cum9Qq4RzyMBfAVSpjqt0p0f8sKh/j1O95hGKaqlRob8gkmCE1Pf6PBgcd0Hl/VIn9vNHdNHY8XAe/lwS/9/0Rqta7fXNAO7T5Wr8JOl7L5qimpoeimmDVJ/R4uxffQfn9nSCa9cYNETWOmHWTDmh/wBbPXdu2cu3j26i2bnHzRFr7N0UrobEEoyTPIMzCnHGWsx8olXeWqYeFd+C70FvhHVP7eHHSzn6JMgm09v/y+BBN9KLN0jzLEKTkYRxxVDxk/CVF+yeCfc1F7+kr0z0s9ilmkUjziCqS4jGwWGkNXV26l89yRo/hm99SFzoyXjCZSiakph/XiXqsLxkBFUpkYca0zlKpc4CtvhxeOWmuNkSW6CijXjXNFAoWyixLt3u7I7IwK0BERSbDOEfqeTOR7u5T+4+6dM1gYir9ut/Z9+Hsv6s0BIjzjIkkzVWWANNZvrNp6y8EMhSle92Jux9pnzqWCCyKmL43oWMd5zzBn7iGngXQyDS/ROI24+zTFomYamQkABXGIJjOdfTYEt5V3k23t2ldMweFZ1DjhlucUg+19mz/2PNg6KMpZfWgS3u5/AdLapEudhYAAA==&quot;"/>
    <we:property name="bookmark" value="&quot;H4sIAAAAAAAAA+1XUW/bNhD+K4Ze+mIMpCiJYt8apwUCrF0QdwWGIQ8n8uSolUWDotJ4gf97j5K91ZkTL2mQGOn8ZB7J433ffToeryNTtYsalh9gjtHr6MjaL3NwX0Y8GkfNts0IIcpS6oynIjMZk4nMaJVd+Mo2bfT6OvLgZug/VW0HdXBIxj/PxxHU9SnMwqiEusVxtEDX2gbq6i8cFtOUdx2uxhFeLWrrILicevAY3F7SchpTKPwXQSeC9tUlTlH7wXqGC+v8ZjyO2uFfH9L2XHDWHzixjYeqIcfBFsfcGFVwhjovpGDa5DzYy6r26yXF8u3VwhEeQrlcBFremEtoNJqoD9ph265PeDObOZzB5sC3W5MTW3fzHfap7ZzGMyz7qcZXfhmQVcUyWhEtp84Sab3to/VQj87wEpsO+8l3XbOGx8Lwwn6dOCTuTDCck6Wtmlm9pvofDj4OODS4gMEWn4mkgJU2WGfQHS17uMeV27AXj29E/bxQCRuZykKASjmP0XCt44yzgu1N3oTomVlXaSLkZv5+PO4p1NiOJhfQNFhH/87J+NlF9FtI8Ojk+Aap6QP0Y2zTecLq/IGq6Hasq/NNMaHln7+rGmt5DKE/vh5It7RAlSoVqUaRS6GKXImEJc8s3BOP81Gf10MU7aNXvrpriWk0R+AOWcB7y+DTqPh7cQwKLnOuVCwSlUKhcmNEluHtCl63E+/6SaNTISDnuQKhsyKh2h2aiSdR+RnOwp4HKKatK41uSybRHKnpCX8MeOiBLoajKhzmremnsefhOvq1IviD709Qd8Htq2PaYezX5lXU81q1Jw01PRTVFOshoe/3ewkdVNjfC6LdbNwRUeuJWT/tgQ4H7PHct21r1yG+nWrrF7ePpLW/U7QWGksxTnMJXPKcCZaz/1Aqby1T9wvvOHShN8J7T+3jxYdu/lOUSaC1/5fH+2hiEK3McikRikLwJBaoBWfiOUX7B4J7yUXv8SvTHSwOKWaxyvKYKpIWCbBEGwN9XbqTz2pOj+Htb6kPHZkoWZEVTBWGfsKk+qG+ihioUCLjkhkjs8LkAHt9ebzyhb3aEVlqYkm9aiY1KsYLKbP93m6JjMsSVFzKgic5Us8rVXa4T+3fm8q3o6mtzct+Z9+Fc/iuMg6Q5JKpNMu1TIEZmR9s2oYLgQxl5V924u5GOqSOpQrLMqHvTZnEJLlI8QeuoScBNLHtT5G43TiHtMUqoRoZK0CNCShmchM/tIT3lXfX7W073y5A4yk0uOMWp9RDYwLb93gerFbfALQ9ipVVFgAA&quot;"/>
    <we:property name="embedUrl" value="&quot;/reportEmbed?reportId=273c46a8-11c5-4ae6-b692-62d532c80fbf&amp;config=eyJjbHVzdGVyVXJsIjoiaHR0cHM6Ly9XQUJJLVdFU1QtRVVST1BFLUItUFJJTUFSWS1yZWRpcmVjdC5hbmFseXNpcy53aW5kb3dzLm5ldCIsImVtYmVkRmVhdHVyZXMiOnsibW9kZXJuRW1iZWQiOnRydWUsInVzYWdlTWV0cmljc1ZOZXh0Ijp0cnVlfX0%3D&amp;disableSensitivityBanner=true&quot;"/>
    <we:property name="datasetId" value="&quot;93c299a2-708d-4c01-9ce9-f0be46fb8889&quot;"/>
    <we:property name="pageName" value="&quot;ReportSection&quot;"/>
    <we:property name="pageDisplayName" value="&quot;Business Overview&quot;"/>
    <we:property name="backgroundColor" value="&quot;rgb(249,237,205)&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A47ED014-C4F0-4B9C-85A1-7E3AFC5C47F9}">
  <we:reference id="wa200003233" version="2.0.0.3" store="en-US" storeType="OMEX"/>
  <we:alternateReferences>
    <we:reference id="wa200003233" version="2.0.0.3" store="wa200003233" storeType="OMEX"/>
  </we:alternateReferences>
  <we:properties>
    <we:property name="creatorTenantId" value="&quot;682106db-9a7b-4b35-b9a0-88473385d6cf&quot;"/>
    <we:property name="reportUrl" value="&quot;/groups/me/reports/273c46a8-11c5-4ae6-b692-62d532c80fbf/ReportSection275b5a0de3445d07cbbb?bookmarkGuid=0498ea96-eb1c-4a91-a700-088015cb1734&amp;bookmarkUsage=1&amp;ctid=682106db-9a7b-4b35-b9a0-88473385d6cf&amp;fromEntryPoint=export&quot;"/>
    <we:property name="reportName" value="&quot;Riby&quot;"/>
    <we:property name="reportState" value="&quot;CONNECTED&quot;"/>
    <we:property name="embedUrl" value="&quot;/reportEmbed?reportId=273c46a8-11c5-4ae6-b692-62d532c80fbf&amp;config=eyJjbHVzdGVyVXJsIjoiaHR0cHM6Ly9XQUJJLVdFU1QtRVVST1BFLUItUFJJTUFSWS1yZWRpcmVjdC5hbmFseXNpcy53aW5kb3dzLm5ldCIsImVtYmVkRmVhdHVyZXMiOnsibW9kZXJuRW1iZWQiOnRydWUsInVzYWdlTWV0cmljc1ZOZXh0Ijp0cnVlfX0%3D&amp;disableSensitivityBanner=true&quot;"/>
    <we:property name="pageName" value="&quot;ReportSection275b5a0de3445d07cbbb&quot;"/>
    <we:property name="pageDisplayName" value="&quot;Regions&quot;"/>
    <we:property name="datasetId" value="&quot;93c299a2-708d-4c01-9ce9-f0be46fb8889&quot;"/>
    <we:property name="backgroundColor" value="&quot;rgb(249,237,205)&quot;"/>
    <we:property name="bookmark" value="&quot;H4sIAAAAAAAAA+1XTU/cMBD9KyufV5XznXCDQKVKVYsWygXtYezMBoM3jhxn2RTlv9dOlu8WVIqUQzlt/DyZefP8PNrckEI0tYTuG6yR7JEDpa7WoK9mHpmT6jGWeSnDMAkiysMsyWL0g8xGqdoIVTVk74YY0CWaM9G0IF1CC54v5wSkPIbSrVYgG5yTGnWjKpDiJ47BdsvoFvs5wW0tlQaX8sSAQZd2Y8Pt2lLxPgW2InAjNniC3IzoAmulzW7tJxGLgBYYhGFU0IQzxuw7zbg70Hw93hUdiOWqMiAqS8BhUUQhYUkcgp8VFDD1PerwlZBmF8K6o22tbd9Wja528u0XG6g4FmRoTmMz9nJD9stSYwlmtzx6tJkr2a5/g5+oVnNc4GrYqowwnVNAsI70Vr5jray4A/ZdF6hnXw4H/HNb7dSK3PJCXecarbwF2aP9/I5rbqFSacFBPqP774wWWLp3piOQq7YyunuRwVTH9ZDb/Wn5z6kuLdKIqpS7u3Nv1tOxgzXU7lqyS2tw58n+9sbYapcPrsFO624w6zue7rJ3OwFDL/NZkGDi8yiIQz/xXr0rk/tvqtM/VQbkbIEbrFp84gH6Bg9c20htp63ML0Cbp3ZQbjQcjAd/KPTtIPXm797XneT9chIXJgXQMFoFULA04mlAOU0/XPgnaj8qYWa5asw7OJDLtrESY3EA+m9M6D814XQ9T+RZTMI0YJz5qRfThCZeFn9MzlcmpwVW4n+y7cttT+TcMCwwhVUUB17IvQAz+7fa5XhRcYNbw9T2sc4uW8x4GhcsQaRRgBFNkcJbsw0J7xGyRvul4h5Ua5oaOB5DhYMo9didwCHOWhmqwnlneNbu96uwBhlLn4FsXdXhu4YMZZwS/S84QHA1Vw0AAA==&quot;"/>
    <we:property name="initialStateBookmark" value="&quot;H4sIAAAAAAAAA+1Xy27bMBD8FYNno6Decm62kgJFmgecNJfCKJbSWmFCiwJFOXYD/XtJSXm3MZoG0KE5WRwud2eHQ8K8JRmvSgHbY1gh2SMzKa9XoK5HDhmTosdOTg6PpvPDH8fTowMDy1JzWVRk75ZoUDnqC17VIGwGA35fjAkIcQq5HS1BVDgmJapKFiD4T+yCzZRWNTZjgptSSAU25ZkGjTbt2oSbsantfPJMRUg1X+MZprpD51hKpfuxGwUsAJqh5/tBRqOUMWbWVN1sS3N3vC3aEktkoYEXhoDFgoBCxKLQB3eSUcDYdajFl1zoPoRtDzalMn0bNbal1WuaraFIMSNtcwqrrpdbMs1zhTnofnjwZDKRol79Bj+TtUpxjst2qtBcb60CnG1JY+Q7VdKI22InKkM1+rLf4p/rolcrsMNLeZMoNPJmZI8243uuiYFyqXgK4gXdf2c0x9yuGY5AIutCq+2rDIbarsfcHnbLfUl1YZCKF7noz86DWc+7DlZQ2mPJrozBrSebuxNjql09Oga91tvWrO+4u4vGzngMnYnLvAgjNw280HcjZ+dZGdx/Q+3+udQgRnNcY1HjMw/QN3jgxkQqc9uK5BKUfm4Haa+GWbfx+1zdXaTO+N37upe8WQziwigD6gdLDzIWB2ns0ZTGHy78E7VvBdejRFb6HRyYiroyEmM2A/U3JnSfm3C4ngfyLEZ+7LGUubET0ohGziT8uDl33JwGWPL/ybavtz2Qc30/wxiWQeg5fup4ODF/q22OVxXXuNFMbp7qbLOFLI3DjEWINPAwoDFSeGu2NuEDQlZoXir2Q9a6KiHFUyiwFaXsuuPYxhkrQ5FZ77Tfyv5+5cYgXekLELWt2r5rSFvEsOFM4I4F9rVDWlpWueYXWRmRPHgNAAA=&quot;"/>
    <we:property name="isFiltersActionButtonVisible" value="true"/>
    <we:property name="reportEmbeddedTime" value="&quot;2023-01-22T17:00:31.995Z&quot;"/>
    <we:property name="creatorUserId" value="&quot;1003200210A4C13A&quot;"/>
    <we:property name="creatorSessionId" value="&quot;0d498cb3-b8e7-43f7-87fd-8a599cd78472&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7DB3C64-FE30-4B8D-BAF2-C6B81570E213}">
  <we:reference id="wa200003233" version="2.0.0.3" store="en-US" storeType="OMEX"/>
  <we:alternateReferences>
    <we:reference id="wa200003233" version="2.0.0.3" store="wa200003233" storeType="OMEX"/>
  </we:alternateReferences>
  <we:properties>
    <we:property name="creatorTenantId" value="&quot;682106db-9a7b-4b35-b9a0-88473385d6cf&quot;"/>
    <we:property name="reportUrl" value="&quot;/groups/me/reports/273c46a8-11c5-4ae6-b692-62d532c80fbf/ReportSection5025b68690349e84281b?bookmarkGuid=2d5eaf90-6864-45e4-9ced-0ac9e8abe949&amp;bookmarkUsage=1&amp;ctid=682106db-9a7b-4b35-b9a0-88473385d6cf&amp;fromEntryPoint=export&quot;"/>
    <we:property name="reportName" value="&quot;Riby&quot;"/>
    <we:property name="reportState" value="&quot;CONNECTED&quot;"/>
    <we:property name="embedUrl" value="&quot;/reportEmbed?reportId=273c46a8-11c5-4ae6-b692-62d532c80fbf&amp;config=eyJjbHVzdGVyVXJsIjoiaHR0cHM6Ly9XQUJJLVdFU1QtRVVST1BFLUItUFJJTUFSWS1yZWRpcmVjdC5hbmFseXNpcy53aW5kb3dzLm5ldCIsImVtYmVkRmVhdHVyZXMiOnsibW9kZXJuRW1iZWQiOnRydWUsInVzYWdlTWV0cmljc1ZOZXh0Ijp0cnVlfX0%3D&amp;disableSensitivityBanner=true&quot;"/>
    <we:property name="pageName" value="&quot;ReportSection5025b68690349e84281b&quot;"/>
    <we:property name="pageDisplayName" value="&quot;Orders&quot;"/>
    <we:property name="datasetId" value="&quot;93c299a2-708d-4c01-9ce9-f0be46fb8889&quot;"/>
    <we:property name="backgroundColor" value="&quot;rgb(249,237,205)&quot;"/>
    <we:property name="bookmark" value="&quot;H4sIAAAAAAAAA9WX3U/bMBDA/5XKz9XkfNkJb1DYhDRtFWW8oD6c42swpHHkOKwd6v8+Oykwuq2dEFu7p9jny33553PyQKRq6hKWn2CO5IicaH03B3M3CMiQVC9lkudhICRmccgSTBhl4LV0bZWuGnL0QCyYAu2ValoovUEnvJ4OCZTlGAo/m0HZ4JDUaBpdQam+Ya/slqxpcTUkuKhLbcCbnFiw6M3eO3U3d6EE7yLnEXKr7nGCue2lF1hrY9fzhIaJYCnLaBRnmMZhGgj3TtOvdmHu1vdOu8BGurKgKheAl4kgBghkzDjIBCImozz18pkq7aPK8mxRG5e3q8ay9uUbuSwKbVQOJenyM9j06TyQkS7beTc6eyGf6NbkeIGzbqmyyi59nkosycoVaWy0K2EnO7c4H1x6T37hRn8dGXQOJTmiq+FTDMfyHqrcSTcDOC4KgwXY9fTsjaP7Uik7GLvc+/Det9V6z+jBRjvSjd0d7NRJGlUV5RrgZ2Iu+xzysm0cEyj7sEY3YKw/LOLWYedJcQa0kWhOlh0sp8o88hwONzLY4yatpo/Hzb1w+8MZWlPdB/+2GE9XfjHmCeYizQUkIpTAeJhH3szWqqu56zMvy9zZAhoKCSENuEgSHgZ5znee231ROLlR9eAUls3GbgSvoRCMPFDqtqTpCRgSljCIkijmlMc0joWgNN9zs73Awr9ziL3rLakBp3vIDWsrOv+mXz2R0DcrLgJgWeoaSyY5CHDkyoNtMJ/9Lg7OTzeql2zDek/naieq1iDOod4E9ZcIfDC6rf/O/mdRkiEPqHQ3TEZjGbtv5Z2XlcWFFXrx83WVRnwmgpQmkqYQRFzS5HCvqz+n6X++rX6fZX9ZRQHzDKSCQSZj5MDpq79WMJsxhDhKA5plPMtYyLLXwtQZfJaQObo/ND/QrW1qyHEMFXbFrftkFXZ6DiGoJMr12PjnR+Xo611fQdl6r93/HOnc+IOw+g7gzo+TTw4AAA==&quot;"/>
    <we:property name="initialStateBookmark" value="&quot;H4sIAAAAAAAAA9WX3W/aMBDA/xXkZzQ5n076Rimbqq4tgq4vE5rO8UHdhjhynA5W8b/PTmi7sg2mqhvsifhs35d/vsMPRMiqzGF5AXMkR+RYqbs56LuOR7qkWMsuL8/Oe6OzLxe984EVq9JIVVTk6IEY0DM017KqIXcarPDzpEsgz4cwc6Mp5BV2SYm6UgXk8hu2i+2U0TWuugQXZa40OJVjAwad2nu73I6tbe9dYC1CZuQ9jjEzrXSEpdJmPY6oH/E4iVMahCkmoZ943O6p2tnGzd3rndHGsb4qDMjCOuBk3AsBPBHGDEQEQSyCLHHyqczN45LlYFFqG7fNxrJ0+erbKGZKywxy0sSnsWrDeSB9ldfz5mvwQj5Wtc5whNNmqjDSLF2cki/JyiZpqJVNYSM7NTjvXDlLbuJGfe1rtAYFOaKr7pMPPXEPRWalmw70ZjONMzDr4eCNvftUSNMZ2thb997XxfrM6MF621eV2e3sxEoqWczyNcDPxFy1MWR5XVkmULRu9W9AG3dZ+K3FzpFiFSgtUB8vG1hOpH7k2e9uRLDHQ1pNHq+b3XD7wx1aU906/7YYT1ZuMmQRZjzJOETcFxAzPwucmq1Zl3NbZ16mudEF1OcCfOoxHkXM97KM7by3+6JwfCPLzgksq43T8F5DIWhxoNRtCdMR0CVxFEMQBSGjLKRhyDml2Z6L7Qhnbs8h1q63pAbs2kMuWFvR+Tf16omEtlgx7kGcJrawpIIBB0uuONgCc+lOsXN6spG9aBvWe7pXO1E1GnEO5Saov0Tgg1Z1+XfOPw2iFJlHhe0wKQ1FKFi2s1kZXBiuFj+3qyRgU+4lNBI0AS9ggkaH267+nKb/uVv9Psq2WQVe7BhIeAypCJEBo6/+t4LpNEYIg8SjacrSNPbj9LUwNQqfJWSO9oXmPlRtqhIyHEKBTXLLNliJzTqLEBQCxfpbu9+P0tLXmr6GvHZWm/ccaYxYbyTPcccG98ojjVvu4qy+A/uyQ1hwDgAA&quot;"/>
    <we:property name="isFiltersActionButtonVisible" value="true"/>
    <we:property name="reportEmbeddedTime" value="&quot;2023-01-22T17:02:38.846Z&quot;"/>
    <we:property name="creatorUserId" value="&quot;1003200210A4C13A&quot;"/>
    <we:property name="creatorSessionId" value="&quot;569a08bf-e7c6-41e7-a406-66d54ea2f566&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1587</TotalTime>
  <Words>482</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Georgia</vt:lpstr>
      <vt:lpstr>Segoe UI</vt:lpstr>
      <vt:lpstr>Segoe UI Light</vt:lpstr>
      <vt:lpstr>Segoe UI Semibold</vt:lpstr>
      <vt:lpstr>Times New Roman</vt:lpstr>
      <vt:lpstr>Office Theme</vt:lpstr>
      <vt:lpstr>Riby Case Study by  Kehinde Adebisi</vt:lpstr>
      <vt:lpstr>PowerPoint Presentation</vt:lpstr>
      <vt:lpstr>Microsoft Power BI</vt:lpstr>
      <vt:lpstr>Relaunch the add-in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Kehinde Adebisi</cp:lastModifiedBy>
  <cp:revision>4</cp:revision>
  <dcterms:created xsi:type="dcterms:W3CDTF">2018-06-07T21:39:02Z</dcterms:created>
  <dcterms:modified xsi:type="dcterms:W3CDTF">2023-01-22T18:24:50Z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