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83" r:id="rId5"/>
    <p:sldId id="403" r:id="rId6"/>
    <p:sldId id="397" r:id="rId7"/>
    <p:sldId id="391" r:id="rId8"/>
    <p:sldId id="413" r:id="rId9"/>
    <p:sldId id="411" r:id="rId10"/>
    <p:sldId id="414" r:id="rId11"/>
    <p:sldId id="408" r:id="rId12"/>
    <p:sldId id="4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F3BF22-A4EE-4A1F-8DF1-9C4F41C2E0DD}" v="7" dt="2024-05-02T11:30:31.525"/>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9" autoAdjust="0"/>
    <p:restoredTop sz="96327" autoAdjust="0"/>
  </p:normalViewPr>
  <p:slideViewPr>
    <p:cSldViewPr snapToGrid="0">
      <p:cViewPr varScale="1">
        <p:scale>
          <a:sx n="78" d="100"/>
          <a:sy n="78" d="100"/>
        </p:scale>
        <p:origin x="24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gechi Okereke" userId="921373cc64294ad7" providerId="LiveId" clId="{E9F3BF22-A4EE-4A1F-8DF1-9C4F41C2E0DD}"/>
    <pc:docChg chg="undo redo custSel addSld modSld sldOrd">
      <pc:chgData name="Ogechi Okereke" userId="921373cc64294ad7" providerId="LiveId" clId="{E9F3BF22-A4EE-4A1F-8DF1-9C4F41C2E0DD}" dt="2024-05-02T12:15:58.668" v="1628" actId="1076"/>
      <pc:docMkLst>
        <pc:docMk/>
      </pc:docMkLst>
      <pc:sldChg chg="modSp mod">
        <pc:chgData name="Ogechi Okereke" userId="921373cc64294ad7" providerId="LiveId" clId="{E9F3BF22-A4EE-4A1F-8DF1-9C4F41C2E0DD}" dt="2024-05-02T12:15:58.668" v="1628" actId="1076"/>
        <pc:sldMkLst>
          <pc:docMk/>
          <pc:sldMk cId="3346685798" sldId="383"/>
        </pc:sldMkLst>
        <pc:spChg chg="mod">
          <ac:chgData name="Ogechi Okereke" userId="921373cc64294ad7" providerId="LiveId" clId="{E9F3BF22-A4EE-4A1F-8DF1-9C4F41C2E0DD}" dt="2024-05-02T12:15:58.668" v="1628" actId="1076"/>
          <ac:spMkLst>
            <pc:docMk/>
            <pc:sldMk cId="3346685798" sldId="383"/>
            <ac:spMk id="2" creationId="{B530BF65-C84B-45C3-72CA-AFDA68851174}"/>
          </ac:spMkLst>
        </pc:spChg>
      </pc:sldChg>
      <pc:sldChg chg="modSp mod">
        <pc:chgData name="Ogechi Okereke" userId="921373cc64294ad7" providerId="LiveId" clId="{E9F3BF22-A4EE-4A1F-8DF1-9C4F41C2E0DD}" dt="2024-05-02T11:39:01.064" v="1162" actId="20577"/>
        <pc:sldMkLst>
          <pc:docMk/>
          <pc:sldMk cId="3200312026" sldId="391"/>
        </pc:sldMkLst>
        <pc:spChg chg="mod">
          <ac:chgData name="Ogechi Okereke" userId="921373cc64294ad7" providerId="LiveId" clId="{E9F3BF22-A4EE-4A1F-8DF1-9C4F41C2E0DD}" dt="2024-05-02T11:39:01.064" v="1162" actId="20577"/>
          <ac:spMkLst>
            <pc:docMk/>
            <pc:sldMk cId="3200312026" sldId="391"/>
            <ac:spMk id="7" creationId="{F70BD87D-F7DA-961B-4024-A354DC87D168}"/>
          </ac:spMkLst>
        </pc:spChg>
      </pc:sldChg>
      <pc:sldChg chg="modSp mod">
        <pc:chgData name="Ogechi Okereke" userId="921373cc64294ad7" providerId="LiveId" clId="{E9F3BF22-A4EE-4A1F-8DF1-9C4F41C2E0DD}" dt="2024-05-02T12:13:50.857" v="1596" actId="1037"/>
        <pc:sldMkLst>
          <pc:docMk/>
          <pc:sldMk cId="752428618" sldId="403"/>
        </pc:sldMkLst>
        <pc:picChg chg="mod">
          <ac:chgData name="Ogechi Okereke" userId="921373cc64294ad7" providerId="LiveId" clId="{E9F3BF22-A4EE-4A1F-8DF1-9C4F41C2E0DD}" dt="2024-05-02T12:13:50.857" v="1596" actId="1037"/>
          <ac:picMkLst>
            <pc:docMk/>
            <pc:sldMk cId="752428618" sldId="403"/>
            <ac:picMk id="8" creationId="{1BB3FFFB-BD72-EE6D-C22C-43AA5B2FC4B5}"/>
          </ac:picMkLst>
        </pc:picChg>
      </pc:sldChg>
      <pc:sldChg chg="addSp delSp modSp mod">
        <pc:chgData name="Ogechi Okereke" userId="921373cc64294ad7" providerId="LiveId" clId="{E9F3BF22-A4EE-4A1F-8DF1-9C4F41C2E0DD}" dt="2024-05-02T12:08:41.731" v="1583" actId="1076"/>
        <pc:sldMkLst>
          <pc:docMk/>
          <pc:sldMk cId="888484295" sldId="408"/>
        </pc:sldMkLst>
        <pc:spChg chg="del mod">
          <ac:chgData name="Ogechi Okereke" userId="921373cc64294ad7" providerId="LiveId" clId="{E9F3BF22-A4EE-4A1F-8DF1-9C4F41C2E0DD}" dt="2024-05-02T11:31:58.972" v="936" actId="478"/>
          <ac:spMkLst>
            <pc:docMk/>
            <pc:sldMk cId="888484295" sldId="408"/>
            <ac:spMk id="2" creationId="{805346ED-721D-85EE-2F1B-A31D0912DE29}"/>
          </ac:spMkLst>
        </pc:spChg>
        <pc:spChg chg="mod">
          <ac:chgData name="Ogechi Okereke" userId="921373cc64294ad7" providerId="LiveId" clId="{E9F3BF22-A4EE-4A1F-8DF1-9C4F41C2E0DD}" dt="2024-05-02T12:08:41.731" v="1583" actId="1076"/>
          <ac:spMkLst>
            <pc:docMk/>
            <pc:sldMk cId="888484295" sldId="408"/>
            <ac:spMk id="3" creationId="{DB097449-5B72-ADA0-3B2D-1CBC160D6B90}"/>
          </ac:spMkLst>
        </pc:spChg>
        <pc:spChg chg="del">
          <ac:chgData name="Ogechi Okereke" userId="921373cc64294ad7" providerId="LiveId" clId="{E9F3BF22-A4EE-4A1F-8DF1-9C4F41C2E0DD}" dt="2024-05-02T11:07:06.802" v="363" actId="478"/>
          <ac:spMkLst>
            <pc:docMk/>
            <pc:sldMk cId="888484295" sldId="408"/>
            <ac:spMk id="4" creationId="{41FC7B50-71A6-D8BE-C032-5EB4CF5706D5}"/>
          </ac:spMkLst>
        </pc:spChg>
        <pc:spChg chg="add del mod">
          <ac:chgData name="Ogechi Okereke" userId="921373cc64294ad7" providerId="LiveId" clId="{E9F3BF22-A4EE-4A1F-8DF1-9C4F41C2E0DD}" dt="2024-05-02T11:07:09.001" v="364" actId="478"/>
          <ac:spMkLst>
            <pc:docMk/>
            <pc:sldMk cId="888484295" sldId="408"/>
            <ac:spMk id="6" creationId="{52C14F4F-C7E8-A005-0C88-71FC6B7E886D}"/>
          </ac:spMkLst>
        </pc:spChg>
        <pc:spChg chg="add del">
          <ac:chgData name="Ogechi Okereke" userId="921373cc64294ad7" providerId="LiveId" clId="{E9F3BF22-A4EE-4A1F-8DF1-9C4F41C2E0DD}" dt="2024-05-02T11:30:27.641" v="916" actId="22"/>
          <ac:spMkLst>
            <pc:docMk/>
            <pc:sldMk cId="888484295" sldId="408"/>
            <ac:spMk id="8" creationId="{91C2C092-E9BF-0A3B-8B2F-A20843B66084}"/>
          </ac:spMkLst>
        </pc:spChg>
        <pc:spChg chg="add del mod">
          <ac:chgData name="Ogechi Okereke" userId="921373cc64294ad7" providerId="LiveId" clId="{E9F3BF22-A4EE-4A1F-8DF1-9C4F41C2E0DD}" dt="2024-05-02T11:32:00.496" v="937" actId="478"/>
          <ac:spMkLst>
            <pc:docMk/>
            <pc:sldMk cId="888484295" sldId="408"/>
            <ac:spMk id="10" creationId="{71ECA961-D7CF-AE4D-EDDD-E455B763CCCC}"/>
          </ac:spMkLst>
        </pc:spChg>
      </pc:sldChg>
      <pc:sldChg chg="addSp delSp modSp mod">
        <pc:chgData name="Ogechi Okereke" userId="921373cc64294ad7" providerId="LiveId" clId="{E9F3BF22-A4EE-4A1F-8DF1-9C4F41C2E0DD}" dt="2024-05-02T11:05:31.564" v="268" actId="14100"/>
        <pc:sldMkLst>
          <pc:docMk/>
          <pc:sldMk cId="675762672" sldId="411"/>
        </pc:sldMkLst>
        <pc:spChg chg="mod">
          <ac:chgData name="Ogechi Okereke" userId="921373cc64294ad7" providerId="LiveId" clId="{E9F3BF22-A4EE-4A1F-8DF1-9C4F41C2E0DD}" dt="2024-05-02T11:05:31.564" v="268" actId="14100"/>
          <ac:spMkLst>
            <pc:docMk/>
            <pc:sldMk cId="675762672" sldId="411"/>
            <ac:spMk id="2" creationId="{F810C1B7-6E4E-3DEE-50C0-1CA3B14303EE}"/>
          </ac:spMkLst>
        </pc:spChg>
        <pc:spChg chg="del">
          <ac:chgData name="Ogechi Okereke" userId="921373cc64294ad7" providerId="LiveId" clId="{E9F3BF22-A4EE-4A1F-8DF1-9C4F41C2E0DD}" dt="2024-05-02T11:04:50.682" v="249" actId="478"/>
          <ac:spMkLst>
            <pc:docMk/>
            <pc:sldMk cId="675762672" sldId="411"/>
            <ac:spMk id="3" creationId="{8BE734F0-2DDD-AF70-F13D-F9E4C1929411}"/>
          </ac:spMkLst>
        </pc:spChg>
        <pc:spChg chg="add del mod">
          <ac:chgData name="Ogechi Okereke" userId="921373cc64294ad7" providerId="LiveId" clId="{E9F3BF22-A4EE-4A1F-8DF1-9C4F41C2E0DD}" dt="2024-05-02T11:04:54.886" v="250" actId="478"/>
          <ac:spMkLst>
            <pc:docMk/>
            <pc:sldMk cId="675762672" sldId="411"/>
            <ac:spMk id="5" creationId="{FF8C7BBD-F68F-FA75-AD2D-A93A430B388B}"/>
          </ac:spMkLst>
        </pc:spChg>
      </pc:sldChg>
      <pc:sldChg chg="addSp delSp modSp mod">
        <pc:chgData name="Ogechi Okereke" userId="921373cc64294ad7" providerId="LiveId" clId="{E9F3BF22-A4EE-4A1F-8DF1-9C4F41C2E0DD}" dt="2024-05-02T11:09:47.454" v="415" actId="1038"/>
        <pc:sldMkLst>
          <pc:docMk/>
          <pc:sldMk cId="2630421835" sldId="412"/>
        </pc:sldMkLst>
        <pc:spChg chg="del">
          <ac:chgData name="Ogechi Okereke" userId="921373cc64294ad7" providerId="LiveId" clId="{E9F3BF22-A4EE-4A1F-8DF1-9C4F41C2E0DD}" dt="2024-05-02T11:09:18.143" v="400" actId="478"/>
          <ac:spMkLst>
            <pc:docMk/>
            <pc:sldMk cId="2630421835" sldId="412"/>
            <ac:spMk id="3" creationId="{591442CD-A26D-1761-8CE7-8BC3075BB4ED}"/>
          </ac:spMkLst>
        </pc:spChg>
        <pc:spChg chg="add del mod">
          <ac:chgData name="Ogechi Okereke" userId="921373cc64294ad7" providerId="LiveId" clId="{E9F3BF22-A4EE-4A1F-8DF1-9C4F41C2E0DD}" dt="2024-05-02T11:09:19.801" v="401" actId="478"/>
          <ac:spMkLst>
            <pc:docMk/>
            <pc:sldMk cId="2630421835" sldId="412"/>
            <ac:spMk id="4" creationId="{DCDD361B-2F66-294F-65C3-EE97A5E34576}"/>
          </ac:spMkLst>
        </pc:spChg>
        <pc:spChg chg="mod">
          <ac:chgData name="Ogechi Okereke" userId="921373cc64294ad7" providerId="LiveId" clId="{E9F3BF22-A4EE-4A1F-8DF1-9C4F41C2E0DD}" dt="2024-05-02T11:09:47.454" v="415" actId="1038"/>
          <ac:spMkLst>
            <pc:docMk/>
            <pc:sldMk cId="2630421835" sldId="412"/>
            <ac:spMk id="9" creationId="{5AB6D40A-2A0A-AF3D-8CF7-3ECD37765637}"/>
          </ac:spMkLst>
        </pc:spChg>
      </pc:sldChg>
      <pc:sldChg chg="modSp mod">
        <pc:chgData name="Ogechi Okereke" userId="921373cc64294ad7" providerId="LiveId" clId="{E9F3BF22-A4EE-4A1F-8DF1-9C4F41C2E0DD}" dt="2024-05-02T11:11:23.968" v="416"/>
        <pc:sldMkLst>
          <pc:docMk/>
          <pc:sldMk cId="4187241191" sldId="413"/>
        </pc:sldMkLst>
        <pc:spChg chg="mod">
          <ac:chgData name="Ogechi Okereke" userId="921373cc64294ad7" providerId="LiveId" clId="{E9F3BF22-A4EE-4A1F-8DF1-9C4F41C2E0DD}" dt="2024-05-02T11:11:23.968" v="416"/>
          <ac:spMkLst>
            <pc:docMk/>
            <pc:sldMk cId="4187241191" sldId="413"/>
            <ac:spMk id="7" creationId="{F70BD87D-F7DA-961B-4024-A354DC87D168}"/>
          </ac:spMkLst>
        </pc:spChg>
      </pc:sldChg>
      <pc:sldChg chg="modSp add mod ord">
        <pc:chgData name="Ogechi Okereke" userId="921373cc64294ad7" providerId="LiveId" clId="{E9F3BF22-A4EE-4A1F-8DF1-9C4F41C2E0DD}" dt="2024-05-02T12:12:32.763" v="1591" actId="20577"/>
        <pc:sldMkLst>
          <pc:docMk/>
          <pc:sldMk cId="1557318130" sldId="414"/>
        </pc:sldMkLst>
        <pc:spChg chg="mod">
          <ac:chgData name="Ogechi Okereke" userId="921373cc64294ad7" providerId="LiveId" clId="{E9F3BF22-A4EE-4A1F-8DF1-9C4F41C2E0DD}" dt="2024-05-02T12:12:32.763" v="1591" actId="20577"/>
          <ac:spMkLst>
            <pc:docMk/>
            <pc:sldMk cId="1557318130" sldId="414"/>
            <ac:spMk id="3" creationId="{DB097449-5B72-ADA0-3B2D-1CBC160D6B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3209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89253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76989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48159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409009" y="2335426"/>
            <a:ext cx="7400462" cy="3175687"/>
          </a:xfrm>
        </p:spPr>
        <p:txBody>
          <a:bodyPr/>
          <a:lstStyle/>
          <a:p>
            <a:pPr marL="0" indent="0">
              <a:lnSpc>
                <a:spcPct val="100000"/>
              </a:lnSpc>
              <a:buNone/>
            </a:pPr>
            <a:r>
              <a:rPr lang="en-US" sz="4600" dirty="0">
                <a:latin typeface="ADLaM Display" panose="02010000000000000000" pitchFamily="2" charset="0"/>
                <a:ea typeface="ADLaM Display" panose="02010000000000000000" pitchFamily="2" charset="0"/>
                <a:cs typeface="ADLaM Display" panose="02010000000000000000" pitchFamily="2" charset="0"/>
              </a:rPr>
              <a:t>INSIGHTS AND RECOMMENDATIONS FROM BEE &amp; BEE PERFORMANCE ANALYSIS</a:t>
            </a:r>
          </a:p>
        </p:txBody>
      </p:sp>
    </p:spTree>
    <p:extLst>
      <p:ext uri="{BB962C8B-B14F-4D97-AF65-F5344CB8AC3E}">
        <p14:creationId xmlns:p14="http://schemas.microsoft.com/office/powerpoint/2010/main" val="33466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B3FFFB-BD72-EE6D-C22C-43AA5B2FC4B5}"/>
              </a:ext>
            </a:extLst>
          </p:cNvPr>
          <p:cNvPicPr>
            <a:picLocks noChangeAspect="1"/>
          </p:cNvPicPr>
          <p:nvPr/>
        </p:nvPicPr>
        <p:blipFill rotWithShape="1">
          <a:blip r:embed="rId3"/>
          <a:srcRect l="1724" t="3099" r="1896" b="577"/>
          <a:stretch/>
        </p:blipFill>
        <p:spPr>
          <a:xfrm>
            <a:off x="160638" y="139013"/>
            <a:ext cx="11862486" cy="6579973"/>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2767913"/>
            <a:ext cx="5486400" cy="935405"/>
          </a:xfrm>
        </p:spPr>
        <p:txBody>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INSIGHTS</a:t>
            </a:r>
          </a:p>
        </p:txBody>
      </p:sp>
    </p:spTree>
    <p:extLst>
      <p:ext uri="{BB962C8B-B14F-4D97-AF65-F5344CB8AC3E}">
        <p14:creationId xmlns:p14="http://schemas.microsoft.com/office/powerpoint/2010/main" val="20390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7"/>
            <a:ext cx="7810500" cy="4366697"/>
          </a:xfrm>
        </p:spPr>
        <p:txBody>
          <a:bodyPr>
            <a:normAutofit/>
          </a:bodyPr>
          <a:lstStyle/>
          <a:p>
            <a:pPr>
              <a:lnSpc>
                <a:spcPct val="100000"/>
              </a:lnSpc>
            </a:pPr>
            <a:r>
              <a:rPr lang="en-US" sz="1800" dirty="0">
                <a:latin typeface="Amasis MT Pro" panose="02040504050005020304" pitchFamily="18" charset="0"/>
              </a:rPr>
              <a:t>Bee &amp; Bee had 1000 customers in the last business year. The income generated, revenue, and cost of goods sold, amounted to </a:t>
            </a:r>
            <a:r>
              <a:rPr lang="en-US" sz="1800" b="0" i="0" u="none" strike="noStrike" dirty="0">
                <a:solidFill>
                  <a:srgbClr val="000000"/>
                </a:solidFill>
                <a:effectLst/>
                <a:latin typeface="Amasis MT Pro" panose="02040504050005020304" pitchFamily="18" charset="0"/>
              </a:rPr>
              <a:t>£5.78M, £69.34M, and £63.56M respectively.</a:t>
            </a:r>
          </a:p>
          <a:p>
            <a:pPr>
              <a:lnSpc>
                <a:spcPct val="100000"/>
              </a:lnSpc>
            </a:pPr>
            <a:r>
              <a:rPr lang="en-US" sz="1800" dirty="0">
                <a:latin typeface="Amasis MT Pro" panose="02040504050005020304" pitchFamily="18" charset="0"/>
              </a:rPr>
              <a:t>April generated the highest revenue for the year (£1.52M), followed by December (£1.12M), while November had the lowest revenue (</a:t>
            </a:r>
            <a:r>
              <a:rPr lang="en-US" sz="1800" b="0" i="0" u="none" strike="noStrike" dirty="0">
                <a:solidFill>
                  <a:srgbClr val="000000"/>
                </a:solidFill>
                <a:effectLst/>
                <a:latin typeface="Amasis MT Pro" panose="02040504050005020304" pitchFamily="18" charset="0"/>
              </a:rPr>
              <a:t>£173.94K</a:t>
            </a:r>
            <a:r>
              <a:rPr lang="en-US" sz="1600" dirty="0"/>
              <a:t> </a:t>
            </a:r>
            <a:r>
              <a:rPr lang="en-US" sz="1800" dirty="0">
                <a:latin typeface="Amasis MT Pro" panose="02040504050005020304" pitchFamily="18" charset="0"/>
              </a:rPr>
              <a:t>).</a:t>
            </a:r>
          </a:p>
          <a:p>
            <a:pPr>
              <a:lnSpc>
                <a:spcPct val="100000"/>
              </a:lnSpc>
            </a:pPr>
            <a:r>
              <a:rPr lang="en-US" sz="1800" dirty="0">
                <a:latin typeface="Amasis MT Pro" panose="02040504050005020304" pitchFamily="18" charset="0"/>
              </a:rPr>
              <a:t>Electronic accessories was the top revenue-generating category, followed by home and lifestyle, while health and beauty had the lowest revenue performance.</a:t>
            </a:r>
          </a:p>
          <a:p>
            <a:pPr>
              <a:lnSpc>
                <a:spcPct val="100000"/>
              </a:lnSpc>
            </a:pPr>
            <a:r>
              <a:rPr lang="en-GB" sz="1800" dirty="0">
                <a:latin typeface="Amasis MT Pro" panose="02040504050005020304" pitchFamily="18" charset="0"/>
              </a:rPr>
              <a:t>Liverpool emerged as the city generating the highest revenue (£20.78M), while London generated the least revenue (£7.26M) despite being a cosmopolitan city.</a:t>
            </a:r>
            <a:endParaRPr lang="en-US" sz="1800" dirty="0">
              <a:latin typeface="Amasis MT Pro" panose="02040504050005020304" pitchFamily="18" charset="0"/>
            </a:endParaRPr>
          </a:p>
          <a:p>
            <a:pPr marL="0" indent="0">
              <a:lnSpc>
                <a:spcPct val="100000"/>
              </a:lnSpc>
              <a:buNone/>
            </a:pPr>
            <a:endParaRPr lang="en-US" sz="1800" dirty="0">
              <a:latin typeface="Amasis MT Pro" panose="02040504050005020304" pitchFamily="18" charset="0"/>
            </a:endParaRPr>
          </a:p>
          <a:p>
            <a:pPr>
              <a:lnSpc>
                <a:spcPct val="100000"/>
              </a:lnSpc>
            </a:pPr>
            <a:endParaRPr lang="en-US" sz="1800" dirty="0">
              <a:latin typeface="Amasis MT Pro" panose="02040504050005020304" pitchFamily="18"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itle 3">
            <a:extLst>
              <a:ext uri="{FF2B5EF4-FFF2-40B4-BE49-F238E27FC236}">
                <a16:creationId xmlns:a16="http://schemas.microsoft.com/office/drawing/2014/main" id="{8C913D62-BC1E-A8C7-CEAE-9FAB56A4EDAB}"/>
              </a:ext>
            </a:extLst>
          </p:cNvPr>
          <p:cNvSpPr>
            <a:spLocks noGrp="1"/>
          </p:cNvSpPr>
          <p:nvPr>
            <p:ph type="title"/>
          </p:nvPr>
        </p:nvSpPr>
        <p:spPr/>
        <p:txBody>
          <a:bodyPr/>
          <a:lstStyle/>
          <a:p>
            <a:r>
              <a:rPr lang="en-US" sz="3600" dirty="0">
                <a:latin typeface="Amasis MT Pro Medium" panose="02040604050005020304" pitchFamily="18" charset="0"/>
              </a:rPr>
              <a:t>From the analysis conducted, we drew the following insights:</a:t>
            </a: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7"/>
            <a:ext cx="7810500" cy="4366697"/>
          </a:xfrm>
        </p:spPr>
        <p:txBody>
          <a:bodyPr>
            <a:normAutofit/>
          </a:bodyPr>
          <a:lstStyle/>
          <a:p>
            <a:pPr>
              <a:lnSpc>
                <a:spcPct val="100000"/>
              </a:lnSpc>
            </a:pPr>
            <a:r>
              <a:rPr lang="en-US" sz="1800" dirty="0">
                <a:latin typeface="Amasis MT Pro" panose="02040504050005020304" pitchFamily="18" charset="0"/>
              </a:rPr>
              <a:t>Registered members outnumbered normal customers, constituting 65% of the total customer base, and they generated more revenue compared to normal members.</a:t>
            </a:r>
          </a:p>
          <a:p>
            <a:pPr>
              <a:lnSpc>
                <a:spcPct val="100000"/>
              </a:lnSpc>
            </a:pPr>
            <a:r>
              <a:rPr lang="en-US" sz="1800" dirty="0">
                <a:latin typeface="Amasis MT Pro" panose="02040504050005020304" pitchFamily="18" charset="0"/>
              </a:rPr>
              <a:t>Credit cards were the most commonly used payment method, accounting for 54% of payments, while E-wallet was the least used at just 12% of all payments.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8724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2644345"/>
            <a:ext cx="7474602" cy="1058973"/>
          </a:xfrm>
        </p:spPr>
        <p:txBody>
          <a:bodyPr/>
          <a:lstStyle/>
          <a:p>
            <a:r>
              <a:rPr lang="en-US" sz="5400" dirty="0">
                <a:latin typeface="ADLaM Display" panose="02010000000000000000" pitchFamily="2" charset="0"/>
                <a:ea typeface="ADLaM Display" panose="02010000000000000000" pitchFamily="2" charset="0"/>
                <a:cs typeface="ADLaM Display" panose="02010000000000000000" pitchFamily="2" charset="0"/>
              </a:rPr>
              <a:t>RECOMMENDATIONS</a:t>
            </a:r>
          </a:p>
        </p:txBody>
      </p:sp>
    </p:spTree>
    <p:extLst>
      <p:ext uri="{BB962C8B-B14F-4D97-AF65-F5344CB8AC3E}">
        <p14:creationId xmlns:p14="http://schemas.microsoft.com/office/powerpoint/2010/main" val="67576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769357"/>
            <a:ext cx="9778365" cy="1188720"/>
          </a:xfrm>
        </p:spPr>
        <p:txBody>
          <a:bodyPr/>
          <a:lstStyle/>
          <a:p>
            <a:r>
              <a:rPr lang="en-US" sz="3600" dirty="0">
                <a:latin typeface="Amasis MT Pro Medium" panose="02040604050005020304" pitchFamily="18" charset="0"/>
              </a:rPr>
              <a:t>From the insights drawn, we are making the following recommendations: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889996" y="2824806"/>
            <a:ext cx="10194016" cy="3387406"/>
          </a:xfrm>
        </p:spPr>
        <p:txBody>
          <a:bodyPr>
            <a:normAutofit/>
          </a:bodyPr>
          <a:lstStyle/>
          <a:p>
            <a:pPr marL="285750" indent="-285750">
              <a:lnSpc>
                <a:spcPct val="100000"/>
              </a:lnSpc>
              <a:buFont typeface="Arial" panose="020B0604020202020204" pitchFamily="34" charset="0"/>
              <a:buChar char="•"/>
            </a:pPr>
            <a:r>
              <a:rPr lang="en-US" sz="1800" b="1" dirty="0">
                <a:latin typeface="Amasis MT Pro" panose="02040504050005020304" pitchFamily="18" charset="0"/>
              </a:rPr>
              <a:t>Targeted Marketing Strategies and Promotion of Top Categories: </a:t>
            </a:r>
            <a:r>
              <a:rPr lang="en-US" sz="1800" dirty="0">
                <a:latin typeface="Amasis MT Pro" panose="02040504050005020304" pitchFamily="18" charset="0"/>
              </a:rPr>
              <a:t>Bee &amp; Bee should capitalize on the popularity of Electronic Accessories, and Home and Lifestyle categories by creating targeted promotional offers or loyalty programs to enhance customer engagement and loyalty. Give discounts or bundle complementary products (two for one, or buy product A, get product B free) to boost sales in underperforming categories like Health and Beauty.</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Encourage Membership: </a:t>
            </a:r>
            <a:r>
              <a:rPr lang="en-US" sz="1800" dirty="0">
                <a:latin typeface="Amasis MT Pro" panose="02040504050005020304" pitchFamily="18" charset="0"/>
              </a:rPr>
              <a:t>Make joining the membership program even more appealing with exclusive perks, like awarding loyalty points when purchases are made. Leverage customer data to make membership perks more personal and valuable. This will make more people want to join the membership program.</a:t>
            </a:r>
          </a:p>
          <a:p>
            <a:pPr marL="285750" indent="-285750">
              <a:lnSpc>
                <a:spcPct val="100000"/>
              </a:lnSpc>
              <a:buFont typeface="Arial" panose="020B0604020202020204" pitchFamily="34" charset="0"/>
              <a:buChar char="•"/>
            </a:pPr>
            <a:endParaRPr lang="en-US" sz="1800" dirty="0">
              <a:latin typeface="Amasis MT Pro" panose="02040504050005020304" pitchFamily="18" charset="0"/>
            </a:endParaRPr>
          </a:p>
        </p:txBody>
      </p:sp>
    </p:spTree>
    <p:extLst>
      <p:ext uri="{BB962C8B-B14F-4D97-AF65-F5344CB8AC3E}">
        <p14:creationId xmlns:p14="http://schemas.microsoft.com/office/powerpoint/2010/main" val="155731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82003" y="2545492"/>
            <a:ext cx="10798570" cy="3929448"/>
          </a:xfrm>
        </p:spPr>
        <p:txBody>
          <a:bodyPr>
            <a:normAutofit/>
          </a:bodyPr>
          <a:lstStyle/>
          <a:p>
            <a:pPr marL="285750" indent="-285750">
              <a:lnSpc>
                <a:spcPct val="100000"/>
              </a:lnSpc>
              <a:buFont typeface="Arial" panose="020B0604020202020204" pitchFamily="34" charset="0"/>
              <a:buChar char="•"/>
            </a:pPr>
            <a:r>
              <a:rPr lang="en-US" sz="1800" b="1" dirty="0">
                <a:latin typeface="Amasis MT Pro" panose="02040504050005020304" pitchFamily="18" charset="0"/>
              </a:rPr>
              <a:t>Geographic Expansion and Market Penetration: </a:t>
            </a:r>
            <a:r>
              <a:rPr lang="en-US" sz="1800" dirty="0">
                <a:latin typeface="Amasis MT Pro" panose="02040504050005020304" pitchFamily="18" charset="0"/>
              </a:rPr>
              <a:t>Explore opportunities to expand market presence in high-revenue cities such as Liverpool, leveraging the existing customer base and market demand. Conduct market research to identify factors contributing to lower revenue in cities like London and devise targeted strategies to address market-specific challenges and drive revenue growth.</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Identify Peak Period Trends: </a:t>
            </a:r>
            <a:r>
              <a:rPr lang="en-US" sz="1800" dirty="0">
                <a:latin typeface="Amasis MT Pro" panose="02040504050005020304" pitchFamily="18" charset="0"/>
              </a:rPr>
              <a:t>Review data from previous years to determine if April and December remain the peak periods for Bee &amp; Bee. This insight will guide decisions on stocking inventory and staffing levels during these potentially busy months, ultimately improving future performance.</a:t>
            </a:r>
          </a:p>
          <a:p>
            <a:pPr marL="285750" indent="-285750">
              <a:lnSpc>
                <a:spcPct val="100000"/>
              </a:lnSpc>
              <a:buFont typeface="Arial" panose="020B0604020202020204" pitchFamily="34" charset="0"/>
              <a:buChar char="•"/>
            </a:pPr>
            <a:r>
              <a:rPr lang="en-US" sz="1800" b="1" dirty="0">
                <a:latin typeface="Amasis MT Pro" panose="02040504050005020304" pitchFamily="18" charset="0"/>
              </a:rPr>
              <a:t>Payment Optimization Strategy: </a:t>
            </a:r>
            <a:r>
              <a:rPr lang="en-US" sz="1800" dirty="0">
                <a:latin typeface="Amasis MT Pro" panose="02040504050005020304" pitchFamily="18" charset="0"/>
              </a:rPr>
              <a:t>Encourage installment payments for credit card users and offer incentives, such as loyalty points or rewards for customers who choose E-wallets as their payment method, encouraging more people to use them. This strategy diversifies payment options, and enhances customer engagement and loyalty.</a:t>
            </a:r>
          </a:p>
        </p:txBody>
      </p:sp>
    </p:spTree>
    <p:extLst>
      <p:ext uri="{BB962C8B-B14F-4D97-AF65-F5344CB8AC3E}">
        <p14:creationId xmlns:p14="http://schemas.microsoft.com/office/powerpoint/2010/main" val="88848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4938306" y="2458995"/>
            <a:ext cx="4737036" cy="1306108"/>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63042183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{4CECCCA4-CB5F-4647-B487-29F86496B4D0}tf78853419_win32</Template>
  <TotalTime>144</TotalTime>
  <Words>489</Words>
  <Application>Microsoft Office PowerPoint</Application>
  <PresentationFormat>Widescreen</PresentationFormat>
  <Paragraphs>26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ADLaM Display</vt:lpstr>
      <vt:lpstr>Amasis MT Pro</vt:lpstr>
      <vt:lpstr>Amasis MT Pro Medium</vt:lpstr>
      <vt:lpstr>Arial</vt:lpstr>
      <vt:lpstr>Calibri</vt:lpstr>
      <vt:lpstr>Franklin Gothic Book</vt:lpstr>
      <vt:lpstr>Franklin Gothic Demi</vt:lpstr>
      <vt:lpstr>Custom</vt:lpstr>
      <vt:lpstr>INSIGHTS AND RECOMMENDATIONS FROM BEE &amp; BEE PERFORMANCE ANALYSIS</vt:lpstr>
      <vt:lpstr>PowerPoint Presentation</vt:lpstr>
      <vt:lpstr>INSIGHTS</vt:lpstr>
      <vt:lpstr>From the analysis conducted, we drew the following insights:</vt:lpstr>
      <vt:lpstr>PowerPoint Presentation</vt:lpstr>
      <vt:lpstr>RECOMMENDATIONS</vt:lpstr>
      <vt:lpstr>From the insights drawn, we are making the following 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AND RECOMMENDATIONS FROM BEE &amp; BEE PERFORMANCE ANALYSIS</dc:title>
  <dc:creator>Ogechi Okereke</dc:creator>
  <cp:lastModifiedBy>Ogechi Okereke</cp:lastModifiedBy>
  <cp:revision>1</cp:revision>
  <dcterms:created xsi:type="dcterms:W3CDTF">2024-05-02T09:51:10Z</dcterms:created>
  <dcterms:modified xsi:type="dcterms:W3CDTF">2024-05-02T12:15:59Z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