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6"/>
  </p:notesMasterIdLst>
  <p:handoutMasterIdLst>
    <p:handoutMasterId r:id="rId17"/>
  </p:handoutMasterIdLst>
  <p:sldIdLst>
    <p:sldId id="383" r:id="rId5"/>
    <p:sldId id="415" r:id="rId6"/>
    <p:sldId id="403" r:id="rId7"/>
    <p:sldId id="397" r:id="rId8"/>
    <p:sldId id="416" r:id="rId9"/>
    <p:sldId id="391" r:id="rId10"/>
    <p:sldId id="413" r:id="rId11"/>
    <p:sldId id="411" r:id="rId12"/>
    <p:sldId id="414" r:id="rId13"/>
    <p:sldId id="408" r:id="rId14"/>
    <p:sldId id="41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F3BF22-A4EE-4A1F-8DF1-9C4F41C2E0DD}" v="7" dt="2024-05-02T11:30:31.525"/>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9" autoAdjust="0"/>
    <p:restoredTop sz="96327" autoAdjust="0"/>
  </p:normalViewPr>
  <p:slideViewPr>
    <p:cSldViewPr snapToGrid="0">
      <p:cViewPr>
        <p:scale>
          <a:sx n="52" d="100"/>
          <a:sy n="52" d="100"/>
        </p:scale>
        <p:origin x="1192" y="2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gechi Okereke" userId="921373cc64294ad7" providerId="LiveId" clId="{E9F3BF22-A4EE-4A1F-8DF1-9C4F41C2E0DD}"/>
    <pc:docChg chg="undo redo custSel addSld modSld sldOrd">
      <pc:chgData name="Ogechi Okereke" userId="921373cc64294ad7" providerId="LiveId" clId="{E9F3BF22-A4EE-4A1F-8DF1-9C4F41C2E0DD}" dt="2024-05-02T12:15:58.668" v="1628" actId="1076"/>
      <pc:docMkLst>
        <pc:docMk/>
      </pc:docMkLst>
      <pc:sldChg chg="modSp mod">
        <pc:chgData name="Ogechi Okereke" userId="921373cc64294ad7" providerId="LiveId" clId="{E9F3BF22-A4EE-4A1F-8DF1-9C4F41C2E0DD}" dt="2024-05-02T12:15:58.668" v="1628" actId="1076"/>
        <pc:sldMkLst>
          <pc:docMk/>
          <pc:sldMk cId="3346685798" sldId="383"/>
        </pc:sldMkLst>
        <pc:spChg chg="mod">
          <ac:chgData name="Ogechi Okereke" userId="921373cc64294ad7" providerId="LiveId" clId="{E9F3BF22-A4EE-4A1F-8DF1-9C4F41C2E0DD}" dt="2024-05-02T12:15:58.668" v="1628" actId="1076"/>
          <ac:spMkLst>
            <pc:docMk/>
            <pc:sldMk cId="3346685798" sldId="383"/>
            <ac:spMk id="2" creationId="{B530BF65-C84B-45C3-72CA-AFDA68851174}"/>
          </ac:spMkLst>
        </pc:spChg>
      </pc:sldChg>
      <pc:sldChg chg="modSp mod">
        <pc:chgData name="Ogechi Okereke" userId="921373cc64294ad7" providerId="LiveId" clId="{E9F3BF22-A4EE-4A1F-8DF1-9C4F41C2E0DD}" dt="2024-05-02T11:39:01.064" v="1162" actId="20577"/>
        <pc:sldMkLst>
          <pc:docMk/>
          <pc:sldMk cId="3200312026" sldId="391"/>
        </pc:sldMkLst>
        <pc:spChg chg="mod">
          <ac:chgData name="Ogechi Okereke" userId="921373cc64294ad7" providerId="LiveId" clId="{E9F3BF22-A4EE-4A1F-8DF1-9C4F41C2E0DD}" dt="2024-05-02T11:39:01.064" v="1162" actId="20577"/>
          <ac:spMkLst>
            <pc:docMk/>
            <pc:sldMk cId="3200312026" sldId="391"/>
            <ac:spMk id="7" creationId="{F70BD87D-F7DA-961B-4024-A354DC87D168}"/>
          </ac:spMkLst>
        </pc:spChg>
      </pc:sldChg>
      <pc:sldChg chg="modSp mod">
        <pc:chgData name="Ogechi Okereke" userId="921373cc64294ad7" providerId="LiveId" clId="{E9F3BF22-A4EE-4A1F-8DF1-9C4F41C2E0DD}" dt="2024-05-02T12:13:50.857" v="1596" actId="1037"/>
        <pc:sldMkLst>
          <pc:docMk/>
          <pc:sldMk cId="752428618" sldId="403"/>
        </pc:sldMkLst>
        <pc:picChg chg="mod">
          <ac:chgData name="Ogechi Okereke" userId="921373cc64294ad7" providerId="LiveId" clId="{E9F3BF22-A4EE-4A1F-8DF1-9C4F41C2E0DD}" dt="2024-05-02T12:13:50.857" v="1596" actId="1037"/>
          <ac:picMkLst>
            <pc:docMk/>
            <pc:sldMk cId="752428618" sldId="403"/>
            <ac:picMk id="8" creationId="{1BB3FFFB-BD72-EE6D-C22C-43AA5B2FC4B5}"/>
          </ac:picMkLst>
        </pc:picChg>
      </pc:sldChg>
      <pc:sldChg chg="addSp delSp modSp mod">
        <pc:chgData name="Ogechi Okereke" userId="921373cc64294ad7" providerId="LiveId" clId="{E9F3BF22-A4EE-4A1F-8DF1-9C4F41C2E0DD}" dt="2024-05-02T12:08:41.731" v="1583" actId="1076"/>
        <pc:sldMkLst>
          <pc:docMk/>
          <pc:sldMk cId="888484295" sldId="408"/>
        </pc:sldMkLst>
        <pc:spChg chg="del mod">
          <ac:chgData name="Ogechi Okereke" userId="921373cc64294ad7" providerId="LiveId" clId="{E9F3BF22-A4EE-4A1F-8DF1-9C4F41C2E0DD}" dt="2024-05-02T11:31:58.972" v="936" actId="478"/>
          <ac:spMkLst>
            <pc:docMk/>
            <pc:sldMk cId="888484295" sldId="408"/>
            <ac:spMk id="2" creationId="{805346ED-721D-85EE-2F1B-A31D0912DE29}"/>
          </ac:spMkLst>
        </pc:spChg>
        <pc:spChg chg="mod">
          <ac:chgData name="Ogechi Okereke" userId="921373cc64294ad7" providerId="LiveId" clId="{E9F3BF22-A4EE-4A1F-8DF1-9C4F41C2E0DD}" dt="2024-05-02T12:08:41.731" v="1583" actId="1076"/>
          <ac:spMkLst>
            <pc:docMk/>
            <pc:sldMk cId="888484295" sldId="408"/>
            <ac:spMk id="3" creationId="{DB097449-5B72-ADA0-3B2D-1CBC160D6B90}"/>
          </ac:spMkLst>
        </pc:spChg>
        <pc:spChg chg="del">
          <ac:chgData name="Ogechi Okereke" userId="921373cc64294ad7" providerId="LiveId" clId="{E9F3BF22-A4EE-4A1F-8DF1-9C4F41C2E0DD}" dt="2024-05-02T11:07:06.802" v="363" actId="478"/>
          <ac:spMkLst>
            <pc:docMk/>
            <pc:sldMk cId="888484295" sldId="408"/>
            <ac:spMk id="4" creationId="{41FC7B50-71A6-D8BE-C032-5EB4CF5706D5}"/>
          </ac:spMkLst>
        </pc:spChg>
        <pc:spChg chg="add del mod">
          <ac:chgData name="Ogechi Okereke" userId="921373cc64294ad7" providerId="LiveId" clId="{E9F3BF22-A4EE-4A1F-8DF1-9C4F41C2E0DD}" dt="2024-05-02T11:07:09.001" v="364" actId="478"/>
          <ac:spMkLst>
            <pc:docMk/>
            <pc:sldMk cId="888484295" sldId="408"/>
            <ac:spMk id="6" creationId="{52C14F4F-C7E8-A005-0C88-71FC6B7E886D}"/>
          </ac:spMkLst>
        </pc:spChg>
        <pc:spChg chg="add del">
          <ac:chgData name="Ogechi Okereke" userId="921373cc64294ad7" providerId="LiveId" clId="{E9F3BF22-A4EE-4A1F-8DF1-9C4F41C2E0DD}" dt="2024-05-02T11:30:27.641" v="916" actId="22"/>
          <ac:spMkLst>
            <pc:docMk/>
            <pc:sldMk cId="888484295" sldId="408"/>
            <ac:spMk id="8" creationId="{91C2C092-E9BF-0A3B-8B2F-A20843B66084}"/>
          </ac:spMkLst>
        </pc:spChg>
        <pc:spChg chg="add del mod">
          <ac:chgData name="Ogechi Okereke" userId="921373cc64294ad7" providerId="LiveId" clId="{E9F3BF22-A4EE-4A1F-8DF1-9C4F41C2E0DD}" dt="2024-05-02T11:32:00.496" v="937" actId="478"/>
          <ac:spMkLst>
            <pc:docMk/>
            <pc:sldMk cId="888484295" sldId="408"/>
            <ac:spMk id="10" creationId="{71ECA961-D7CF-AE4D-EDDD-E455B763CCCC}"/>
          </ac:spMkLst>
        </pc:spChg>
      </pc:sldChg>
      <pc:sldChg chg="addSp delSp modSp mod">
        <pc:chgData name="Ogechi Okereke" userId="921373cc64294ad7" providerId="LiveId" clId="{E9F3BF22-A4EE-4A1F-8DF1-9C4F41C2E0DD}" dt="2024-05-02T11:05:31.564" v="268" actId="14100"/>
        <pc:sldMkLst>
          <pc:docMk/>
          <pc:sldMk cId="675762672" sldId="411"/>
        </pc:sldMkLst>
        <pc:spChg chg="mod">
          <ac:chgData name="Ogechi Okereke" userId="921373cc64294ad7" providerId="LiveId" clId="{E9F3BF22-A4EE-4A1F-8DF1-9C4F41C2E0DD}" dt="2024-05-02T11:05:31.564" v="268" actId="14100"/>
          <ac:spMkLst>
            <pc:docMk/>
            <pc:sldMk cId="675762672" sldId="411"/>
            <ac:spMk id="2" creationId="{F810C1B7-6E4E-3DEE-50C0-1CA3B14303EE}"/>
          </ac:spMkLst>
        </pc:spChg>
        <pc:spChg chg="del">
          <ac:chgData name="Ogechi Okereke" userId="921373cc64294ad7" providerId="LiveId" clId="{E9F3BF22-A4EE-4A1F-8DF1-9C4F41C2E0DD}" dt="2024-05-02T11:04:50.682" v="249" actId="478"/>
          <ac:spMkLst>
            <pc:docMk/>
            <pc:sldMk cId="675762672" sldId="411"/>
            <ac:spMk id="3" creationId="{8BE734F0-2DDD-AF70-F13D-F9E4C1929411}"/>
          </ac:spMkLst>
        </pc:spChg>
        <pc:spChg chg="add del mod">
          <ac:chgData name="Ogechi Okereke" userId="921373cc64294ad7" providerId="LiveId" clId="{E9F3BF22-A4EE-4A1F-8DF1-9C4F41C2E0DD}" dt="2024-05-02T11:04:54.886" v="250" actId="478"/>
          <ac:spMkLst>
            <pc:docMk/>
            <pc:sldMk cId="675762672" sldId="411"/>
            <ac:spMk id="5" creationId="{FF8C7BBD-F68F-FA75-AD2D-A93A430B388B}"/>
          </ac:spMkLst>
        </pc:spChg>
      </pc:sldChg>
      <pc:sldChg chg="addSp delSp modSp mod">
        <pc:chgData name="Ogechi Okereke" userId="921373cc64294ad7" providerId="LiveId" clId="{E9F3BF22-A4EE-4A1F-8DF1-9C4F41C2E0DD}" dt="2024-05-02T11:09:47.454" v="415" actId="1038"/>
        <pc:sldMkLst>
          <pc:docMk/>
          <pc:sldMk cId="2630421835" sldId="412"/>
        </pc:sldMkLst>
        <pc:spChg chg="del">
          <ac:chgData name="Ogechi Okereke" userId="921373cc64294ad7" providerId="LiveId" clId="{E9F3BF22-A4EE-4A1F-8DF1-9C4F41C2E0DD}" dt="2024-05-02T11:09:18.143" v="400" actId="478"/>
          <ac:spMkLst>
            <pc:docMk/>
            <pc:sldMk cId="2630421835" sldId="412"/>
            <ac:spMk id="3" creationId="{591442CD-A26D-1761-8CE7-8BC3075BB4ED}"/>
          </ac:spMkLst>
        </pc:spChg>
        <pc:spChg chg="add del mod">
          <ac:chgData name="Ogechi Okereke" userId="921373cc64294ad7" providerId="LiveId" clId="{E9F3BF22-A4EE-4A1F-8DF1-9C4F41C2E0DD}" dt="2024-05-02T11:09:19.801" v="401" actId="478"/>
          <ac:spMkLst>
            <pc:docMk/>
            <pc:sldMk cId="2630421835" sldId="412"/>
            <ac:spMk id="4" creationId="{DCDD361B-2F66-294F-65C3-EE97A5E34576}"/>
          </ac:spMkLst>
        </pc:spChg>
        <pc:spChg chg="mod">
          <ac:chgData name="Ogechi Okereke" userId="921373cc64294ad7" providerId="LiveId" clId="{E9F3BF22-A4EE-4A1F-8DF1-9C4F41C2E0DD}" dt="2024-05-02T11:09:47.454" v="415" actId="1038"/>
          <ac:spMkLst>
            <pc:docMk/>
            <pc:sldMk cId="2630421835" sldId="412"/>
            <ac:spMk id="9" creationId="{5AB6D40A-2A0A-AF3D-8CF7-3ECD37765637}"/>
          </ac:spMkLst>
        </pc:spChg>
      </pc:sldChg>
      <pc:sldChg chg="modSp mod">
        <pc:chgData name="Ogechi Okereke" userId="921373cc64294ad7" providerId="LiveId" clId="{E9F3BF22-A4EE-4A1F-8DF1-9C4F41C2E0DD}" dt="2024-05-02T11:11:23.968" v="416"/>
        <pc:sldMkLst>
          <pc:docMk/>
          <pc:sldMk cId="4187241191" sldId="413"/>
        </pc:sldMkLst>
        <pc:spChg chg="mod">
          <ac:chgData name="Ogechi Okereke" userId="921373cc64294ad7" providerId="LiveId" clId="{E9F3BF22-A4EE-4A1F-8DF1-9C4F41C2E0DD}" dt="2024-05-02T11:11:23.968" v="416"/>
          <ac:spMkLst>
            <pc:docMk/>
            <pc:sldMk cId="4187241191" sldId="413"/>
            <ac:spMk id="7" creationId="{F70BD87D-F7DA-961B-4024-A354DC87D168}"/>
          </ac:spMkLst>
        </pc:spChg>
      </pc:sldChg>
      <pc:sldChg chg="modSp add mod ord">
        <pc:chgData name="Ogechi Okereke" userId="921373cc64294ad7" providerId="LiveId" clId="{E9F3BF22-A4EE-4A1F-8DF1-9C4F41C2E0DD}" dt="2024-05-02T12:12:32.763" v="1591" actId="20577"/>
        <pc:sldMkLst>
          <pc:docMk/>
          <pc:sldMk cId="1557318130" sldId="414"/>
        </pc:sldMkLst>
        <pc:spChg chg="mod">
          <ac:chgData name="Ogechi Okereke" userId="921373cc64294ad7" providerId="LiveId" clId="{E9F3BF22-A4EE-4A1F-8DF1-9C4F41C2E0DD}" dt="2024-05-02T12:12:32.763" v="1591" actId="20577"/>
          <ac:spMkLst>
            <pc:docMk/>
            <pc:sldMk cId="1557318130" sldId="414"/>
            <ac:spMk id="3" creationId="{DB097449-5B72-ADA0-3B2D-1CBC160D6B9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Hp%202023\Documents\10alytics\Bee%20&amp;%20Bee%20Supermarket\Bee%20and%20Be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202023\Documents\10alytics\Bee%20&amp;%20Bee%20Supermarket\Bee%20and%20Be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202023\Documents\10alytics\Bee%20&amp;%20Bee%20Supermarket\Bee%20and%20Bee.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[Bee and Bee.xlsx]Q2!PivotTable12</c:name>
    <c:fmtId val="3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Product</a:t>
            </a:r>
            <a:r>
              <a:rPr lang="en-GB" baseline="0"/>
              <a:t> Category vs COGS vs Revenue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1"/>
          <c:order val="1"/>
          <c:tx>
            <c:strRef>
              <c:f>'Q2'!$C$3</c:f>
              <c:strCache>
                <c:ptCount val="1"/>
                <c:pt idx="0">
                  <c:v>Sum of COGS</c:v>
                </c:pt>
              </c:strCache>
            </c:strRef>
          </c:tx>
          <c:spPr>
            <a:solidFill>
              <a:schemeClr val="accent2"/>
            </a:solidFill>
            <a:ln>
              <a:noFill/>
            </a:ln>
            <a:effectLst/>
          </c:spPr>
          <c:invertIfNegative val="0"/>
          <c:dLbls>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'Q2'!$A$4:$A$10</c:f>
              <c:strCache>
                <c:ptCount val="6"/>
                <c:pt idx="0">
                  <c:v>Electronic accessories</c:v>
                </c:pt>
                <c:pt idx="1">
                  <c:v>Fashion accessories</c:v>
                </c:pt>
                <c:pt idx="2">
                  <c:v>Food and beverages</c:v>
                </c:pt>
                <c:pt idx="3">
                  <c:v>Health and beauty</c:v>
                </c:pt>
                <c:pt idx="4">
                  <c:v>Home and lifestyle</c:v>
                </c:pt>
                <c:pt idx="5">
                  <c:v>Sports and travel</c:v>
                </c:pt>
              </c:strCache>
            </c:strRef>
          </c:cat>
          <c:val>
            <c:numRef>
              <c:f>'Q2'!$C$4:$C$10</c:f>
              <c:numCache>
                <c:formatCode>"£"0.00,,"M"</c:formatCode>
                <c:ptCount val="6"/>
                <c:pt idx="0">
                  <c:v>20771620</c:v>
                </c:pt>
                <c:pt idx="1">
                  <c:v>4022068</c:v>
                </c:pt>
                <c:pt idx="2">
                  <c:v>5156750</c:v>
                </c:pt>
                <c:pt idx="3">
                  <c:v>1580290</c:v>
                </c:pt>
                <c:pt idx="4">
                  <c:v>20364000</c:v>
                </c:pt>
                <c:pt idx="5">
                  <c:v>11666772</c:v>
                </c:pt>
              </c:numCache>
            </c:numRef>
          </c:val>
          <c:extLst>
            <c:ext xmlns:c16="http://schemas.microsoft.com/office/drawing/2014/chart" uri="{C3380CC4-5D6E-409C-BE32-E72D297353CC}">
              <c16:uniqueId val="{00000000-2BAF-47EF-B11E-69EC6AF05055}"/>
            </c:ext>
          </c:extLst>
        </c:ser>
        <c:dLbls>
          <c:dLblPos val="inEnd"/>
          <c:showLegendKey val="0"/>
          <c:showVal val="1"/>
          <c:showCatName val="0"/>
          <c:showSerName val="0"/>
          <c:showPercent val="0"/>
          <c:showBubbleSize val="0"/>
        </c:dLbls>
        <c:gapWidth val="219"/>
        <c:axId val="432885024"/>
        <c:axId val="430812208"/>
      </c:barChart>
      <c:lineChart>
        <c:grouping val="standard"/>
        <c:varyColors val="0"/>
        <c:ser>
          <c:idx val="0"/>
          <c:order val="0"/>
          <c:tx>
            <c:strRef>
              <c:f>'Q2'!$B$3</c:f>
              <c:strCache>
                <c:ptCount val="1"/>
                <c:pt idx="0">
                  <c:v>Sum of Revenue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'Q2'!$A$4:$A$10</c:f>
              <c:strCache>
                <c:ptCount val="6"/>
                <c:pt idx="0">
                  <c:v>Electronic accessories</c:v>
                </c:pt>
                <c:pt idx="1">
                  <c:v>Fashion accessories</c:v>
                </c:pt>
                <c:pt idx="2">
                  <c:v>Food and beverages</c:v>
                </c:pt>
                <c:pt idx="3">
                  <c:v>Health and beauty</c:v>
                </c:pt>
                <c:pt idx="4">
                  <c:v>Home and lifestyle</c:v>
                </c:pt>
                <c:pt idx="5">
                  <c:v>Sports and travel</c:v>
                </c:pt>
              </c:strCache>
            </c:strRef>
          </c:cat>
          <c:val>
            <c:numRef>
              <c:f>'Q2'!$B$4:$B$10</c:f>
              <c:numCache>
                <c:formatCode>"£"0.00,,"M"</c:formatCode>
                <c:ptCount val="6"/>
                <c:pt idx="0">
                  <c:v>22345472</c:v>
                </c:pt>
                <c:pt idx="1">
                  <c:v>4733781.6000000006</c:v>
                </c:pt>
                <c:pt idx="2">
                  <c:v>5531100</c:v>
                </c:pt>
                <c:pt idx="3">
                  <c:v>1855648</c:v>
                </c:pt>
                <c:pt idx="4">
                  <c:v>21806900</c:v>
                </c:pt>
                <c:pt idx="5">
                  <c:v>13070517.9</c:v>
                </c:pt>
              </c:numCache>
            </c:numRef>
          </c:val>
          <c:smooth val="0"/>
          <c:extLst>
            <c:ext xmlns:c16="http://schemas.microsoft.com/office/drawing/2014/chart" uri="{C3380CC4-5D6E-409C-BE32-E72D297353CC}">
              <c16:uniqueId val="{00000001-2BAF-47EF-B11E-69EC6AF05055}"/>
            </c:ext>
          </c:extLst>
        </c:ser>
        <c:dLbls>
          <c:showLegendKey val="0"/>
          <c:showVal val="1"/>
          <c:showCatName val="0"/>
          <c:showSerName val="0"/>
          <c:showPercent val="0"/>
          <c:showBubbleSize val="0"/>
        </c:dLbls>
        <c:marker val="1"/>
        <c:smooth val="0"/>
        <c:axId val="432885024"/>
        <c:axId val="430812208"/>
      </c:lineChart>
      <c:catAx>
        <c:axId val="432885024"/>
        <c:scaling>
          <c:orientation val="minMax"/>
        </c:scaling>
        <c:delete val="1"/>
        <c:axPos val="b"/>
        <c:numFmt formatCode="General" sourceLinked="1"/>
        <c:majorTickMark val="none"/>
        <c:minorTickMark val="none"/>
        <c:tickLblPos val="nextTo"/>
        <c:crossAx val="430812208"/>
        <c:crosses val="autoZero"/>
        <c:auto val="1"/>
        <c:lblAlgn val="ctr"/>
        <c:lblOffset val="100"/>
        <c:noMultiLvlLbl val="0"/>
      </c:catAx>
      <c:valAx>
        <c:axId val="430812208"/>
        <c:scaling>
          <c:orientation val="minMax"/>
        </c:scaling>
        <c:delete val="1"/>
        <c:axPos val="l"/>
        <c:majorGridlines>
          <c:spPr>
            <a:ln w="9525" cap="flat" cmpd="sng" algn="ctr">
              <a:solidFill>
                <a:schemeClr val="tx1">
                  <a:lumMod val="15000"/>
                  <a:lumOff val="85000"/>
                </a:schemeClr>
              </a:solidFill>
              <a:round/>
            </a:ln>
            <a:effectLst/>
          </c:spPr>
        </c:majorGridlines>
        <c:numFmt formatCode="&quot;£&quot;0.00,,&quot;M&quot;" sourceLinked="1"/>
        <c:majorTickMark val="none"/>
        <c:minorTickMark val="none"/>
        <c:tickLblPos val="nextTo"/>
        <c:crossAx val="432885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2"/>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[Bee and Bee.xlsx]Q5!PivotTable16</c:name>
    <c:fmtId val="3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By City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'Q5'!$C$4</c:f>
              <c:strCache>
                <c:ptCount val="1"/>
                <c:pt idx="0">
                  <c:v>Total</c:v>
                </c:pt>
              </c:strCache>
            </c:strRef>
          </c:tx>
          <c:spPr>
            <a:solidFill>
              <a:schemeClr val="accent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'Q5'!$B$5:$B$10</c:f>
              <c:strCache>
                <c:ptCount val="5"/>
                <c:pt idx="0">
                  <c:v>Birmingham</c:v>
                </c:pt>
                <c:pt idx="1">
                  <c:v>Glasgow</c:v>
                </c:pt>
                <c:pt idx="2">
                  <c:v>Liverpool</c:v>
                </c:pt>
                <c:pt idx="3">
                  <c:v>London</c:v>
                </c:pt>
                <c:pt idx="4">
                  <c:v>Manchester</c:v>
                </c:pt>
              </c:strCache>
            </c:strRef>
          </c:cat>
          <c:val>
            <c:numRef>
              <c:f>'Q5'!$C$5:$C$10</c:f>
              <c:numCache>
                <c:formatCode>_-[$£-809]* #,##0_-;\-[$£-809]* #,##0_-;_-[$£-809]* "-"??_-;_-@_-</c:formatCode>
                <c:ptCount val="5"/>
                <c:pt idx="0">
                  <c:v>12500742.600000001</c:v>
                </c:pt>
                <c:pt idx="1">
                  <c:v>9300554.8999999985</c:v>
                </c:pt>
                <c:pt idx="2">
                  <c:v>20777738.300000001</c:v>
                </c:pt>
                <c:pt idx="3">
                  <c:v>7264676.1000000006</c:v>
                </c:pt>
                <c:pt idx="4">
                  <c:v>19499707.600000001</c:v>
                </c:pt>
              </c:numCache>
            </c:numRef>
          </c:val>
          <c:extLst>
            <c:ext xmlns:c16="http://schemas.microsoft.com/office/drawing/2014/chart" uri="{C3380CC4-5D6E-409C-BE32-E72D297353CC}">
              <c16:uniqueId val="{00000000-82D4-43F1-8AA6-23506B2E20E7}"/>
            </c:ext>
          </c:extLst>
        </c:ser>
        <c:dLbls>
          <c:dLblPos val="outEnd"/>
          <c:showLegendKey val="0"/>
          <c:showVal val="1"/>
          <c:showCatName val="0"/>
          <c:showSerName val="0"/>
          <c:showPercent val="0"/>
          <c:showBubbleSize val="0"/>
        </c:dLbls>
        <c:gapWidth val="182"/>
        <c:axId val="1474690928"/>
        <c:axId val="1474673648"/>
      </c:barChart>
      <c:catAx>
        <c:axId val="1474690928"/>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4673648"/>
        <c:crosses val="autoZero"/>
        <c:auto val="1"/>
        <c:lblAlgn val="ctr"/>
        <c:lblOffset val="100"/>
        <c:noMultiLvlLbl val="0"/>
      </c:catAx>
      <c:valAx>
        <c:axId val="1474673648"/>
        <c:scaling>
          <c:orientation val="minMax"/>
        </c:scaling>
        <c:delete val="1"/>
        <c:axPos val="b"/>
        <c:numFmt formatCode="_-[$£-809]* #,##0_-;\-[$£-809]* #,##0_-;_-[$£-809]* &quot;-&quot;??_-;_-@_-" sourceLinked="1"/>
        <c:majorTickMark val="out"/>
        <c:minorTickMark val="none"/>
        <c:tickLblPos val="nextTo"/>
        <c:crossAx val="1474690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2"/>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[Bee and Bee.xlsx]Q6!PivotTable17</c:name>
    <c:fmtId val="4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Payment Method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layout>
            <c:manualLayout>
              <c:x val="2.8545949144380127E-2"/>
              <c:y val="-0.1268656716417910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layout>
            <c:manualLayout>
              <c:x val="-4.2818923716570256E-2"/>
              <c:y val="-3.731343283582089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layout>
            <c:manualLayout>
              <c:x val="-8.5637847433140388E-2"/>
              <c:y val="-7.462686567164179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layout>
            <c:manualLayout>
              <c:x val="-4.2818923716570256E-2"/>
              <c:y val="-3.731343283582089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layout>
            <c:manualLayout>
              <c:x val="2.8545949144380127E-2"/>
              <c:y val="-0.1268656716417910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layout>
            <c:manualLayout>
              <c:x val="-8.5637847433140388E-2"/>
              <c:y val="-7.462686567164179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layout>
            <c:manualLayout>
              <c:x val="-4.2818923716570256E-2"/>
              <c:y val="-3.731343283582089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layout>
            <c:manualLayout>
              <c:x val="2.8545949144380127E-2"/>
              <c:y val="-0.1268656716417910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layout>
            <c:manualLayout>
              <c:x val="-8.5637847433140388E-2"/>
              <c:y val="-7.462686567164179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radarChart>
        <c:radarStyle val="marker"/>
        <c:varyColors val="0"/>
        <c:ser>
          <c:idx val="0"/>
          <c:order val="0"/>
          <c:tx>
            <c:strRef>
              <c:f>'Q6'!$C$4</c:f>
              <c:strCache>
                <c:ptCount val="1"/>
                <c:pt idx="0">
                  <c:v>Total</c:v>
                </c:pt>
              </c:strCache>
            </c:strRef>
          </c:tx>
          <c:spPr>
            <a:ln w="28575" cap="rnd">
              <a:solidFill>
                <a:schemeClr val="accent1"/>
              </a:solidFill>
              <a:round/>
            </a:ln>
            <a:effectLst/>
          </c:spPr>
          <c:marker>
            <c:symbol val="none"/>
          </c:marker>
          <c:dPt>
            <c:idx val="0"/>
            <c:marker>
              <c:symbol val="none"/>
            </c:marker>
            <c:bubble3D val="0"/>
            <c:extLst>
              <c:ext xmlns:c16="http://schemas.microsoft.com/office/drawing/2014/chart" uri="{C3380CC4-5D6E-409C-BE32-E72D297353CC}">
                <c16:uniqueId val="{00000000-AEDB-4234-8B89-DC3FDAC37425}"/>
              </c:ext>
            </c:extLst>
          </c:dPt>
          <c:dPt>
            <c:idx val="1"/>
            <c:marker>
              <c:symbol val="none"/>
            </c:marker>
            <c:bubble3D val="0"/>
            <c:extLst>
              <c:ext xmlns:c16="http://schemas.microsoft.com/office/drawing/2014/chart" uri="{C3380CC4-5D6E-409C-BE32-E72D297353CC}">
                <c16:uniqueId val="{00000001-AEDB-4234-8B89-DC3FDAC37425}"/>
              </c:ext>
            </c:extLst>
          </c:dPt>
          <c:dPt>
            <c:idx val="2"/>
            <c:marker>
              <c:symbol val="none"/>
            </c:marker>
            <c:bubble3D val="0"/>
            <c:extLst>
              <c:ext xmlns:c16="http://schemas.microsoft.com/office/drawing/2014/chart" uri="{C3380CC4-5D6E-409C-BE32-E72D297353CC}">
                <c16:uniqueId val="{00000002-AEDB-4234-8B89-DC3FDAC37425}"/>
              </c:ext>
            </c:extLst>
          </c:dPt>
          <c:dLbls>
            <c:dLbl>
              <c:idx val="0"/>
              <c:layout>
                <c:manualLayout>
                  <c:x val="-4.2818923716570256E-2"/>
                  <c:y val="-3.731343283582089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EDB-4234-8B89-DC3FDAC37425}"/>
                </c:ext>
              </c:extLst>
            </c:dLbl>
            <c:dLbl>
              <c:idx val="1"/>
              <c:layout>
                <c:manualLayout>
                  <c:x val="2.8545949144380127E-2"/>
                  <c:y val="-0.1268656716417910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EDB-4234-8B89-DC3FDAC37425}"/>
                </c:ext>
              </c:extLst>
            </c:dLbl>
            <c:dLbl>
              <c:idx val="2"/>
              <c:layout>
                <c:manualLayout>
                  <c:x val="-8.5637847433140388E-2"/>
                  <c:y val="-7.46268656716417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EDB-4234-8B89-DC3FDAC3742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'Q6'!$B$5:$B$8</c:f>
              <c:strCache>
                <c:ptCount val="3"/>
                <c:pt idx="0">
                  <c:v>Cash</c:v>
                </c:pt>
                <c:pt idx="1">
                  <c:v>Credit card</c:v>
                </c:pt>
                <c:pt idx="2">
                  <c:v>Ewallet</c:v>
                </c:pt>
              </c:strCache>
            </c:strRef>
          </c:cat>
          <c:val>
            <c:numRef>
              <c:f>'Q6'!$C$5:$C$8</c:f>
              <c:numCache>
                <c:formatCode>General</c:formatCode>
                <c:ptCount val="3"/>
                <c:pt idx="0">
                  <c:v>344</c:v>
                </c:pt>
                <c:pt idx="1">
                  <c:v>538</c:v>
                </c:pt>
                <c:pt idx="2">
                  <c:v>118</c:v>
                </c:pt>
              </c:numCache>
            </c:numRef>
          </c:val>
          <c:extLst>
            <c:ext xmlns:c16="http://schemas.microsoft.com/office/drawing/2014/chart" uri="{C3380CC4-5D6E-409C-BE32-E72D297353CC}">
              <c16:uniqueId val="{00000003-AEDB-4234-8B89-DC3FDAC37425}"/>
            </c:ext>
          </c:extLst>
        </c:ser>
        <c:dLbls>
          <c:showLegendKey val="0"/>
          <c:showVal val="1"/>
          <c:showCatName val="0"/>
          <c:showSerName val="0"/>
          <c:showPercent val="0"/>
          <c:showBubbleSize val="0"/>
        </c:dLbls>
        <c:axId val="1404382176"/>
        <c:axId val="1404381696"/>
      </c:radarChart>
      <c:catAx>
        <c:axId val="1404382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4381696"/>
        <c:crosses val="autoZero"/>
        <c:auto val="1"/>
        <c:lblAlgn val="ctr"/>
        <c:lblOffset val="100"/>
        <c:noMultiLvlLbl val="0"/>
      </c:catAx>
      <c:valAx>
        <c:axId val="140438169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404382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2"/>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5/9/2024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51448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83209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1892533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2769897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481596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6.xml"/><Relationship Id="rId4" Type="http://schemas.openxmlformats.org/officeDocument/2006/relationships/image" Target="../media/image4.tmp"/></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409009" y="2335427"/>
            <a:ext cx="7400462" cy="1680520"/>
          </a:xfrm>
        </p:spPr>
        <p:txBody>
          <a:bodyPr/>
          <a:lstStyle/>
          <a:p>
            <a:pPr marL="0" indent="0">
              <a:lnSpc>
                <a:spcPct val="100000"/>
              </a:lnSpc>
              <a:buNone/>
            </a:pPr>
            <a:r>
              <a:rPr lang="en-US" sz="4600" dirty="0">
                <a:latin typeface="ADLaM Display" panose="02010000000000000000" pitchFamily="2" charset="0"/>
                <a:ea typeface="ADLaM Display" panose="02010000000000000000" pitchFamily="2" charset="0"/>
                <a:cs typeface="ADLaM Display" panose="02010000000000000000" pitchFamily="2" charset="0"/>
              </a:rPr>
              <a:t> BEE &amp; BEE PERFORMANCE ANALYSIS</a:t>
            </a:r>
          </a:p>
        </p:txBody>
      </p:sp>
    </p:spTree>
    <p:extLst>
      <p:ext uri="{BB962C8B-B14F-4D97-AF65-F5344CB8AC3E}">
        <p14:creationId xmlns:p14="http://schemas.microsoft.com/office/powerpoint/2010/main" val="3346685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82003" y="2545492"/>
            <a:ext cx="10798570" cy="3929448"/>
          </a:xfrm>
        </p:spPr>
        <p:txBody>
          <a:bodyPr>
            <a:normAutofit/>
          </a:bodyPr>
          <a:lstStyle/>
          <a:p>
            <a:pPr marL="285750" indent="-285750">
              <a:lnSpc>
                <a:spcPct val="100000"/>
              </a:lnSpc>
              <a:buFont typeface="Arial" panose="020B0604020202020204" pitchFamily="34" charset="0"/>
              <a:buChar char="•"/>
            </a:pPr>
            <a:r>
              <a:rPr lang="en-US" sz="1800" b="1" dirty="0">
                <a:latin typeface="Amasis MT Pro" panose="02040504050005020304" pitchFamily="18" charset="0"/>
              </a:rPr>
              <a:t>Geographic Expansion and Market Penetration: </a:t>
            </a:r>
            <a:r>
              <a:rPr lang="en-US" sz="1800" dirty="0">
                <a:latin typeface="Amasis MT Pro" panose="02040504050005020304" pitchFamily="18" charset="0"/>
              </a:rPr>
              <a:t>Explore opportunities to expand market presence in high-revenue cities such as Liverpool, leveraging the existing customer base and market demand. Conduct market research to identify factors contributing to lower revenue in cities like London and devise targeted strategies to address market-specific challenges and drive revenue growth.</a:t>
            </a:r>
          </a:p>
          <a:p>
            <a:pPr marL="285750" indent="-285750">
              <a:lnSpc>
                <a:spcPct val="100000"/>
              </a:lnSpc>
              <a:buFont typeface="Arial" panose="020B0604020202020204" pitchFamily="34" charset="0"/>
              <a:buChar char="•"/>
            </a:pPr>
            <a:r>
              <a:rPr lang="en-US" sz="1800" b="1" dirty="0">
                <a:latin typeface="Amasis MT Pro" panose="02040504050005020304" pitchFamily="18" charset="0"/>
              </a:rPr>
              <a:t>Identify Peak Period Trends: </a:t>
            </a:r>
            <a:r>
              <a:rPr lang="en-US" sz="1800" dirty="0">
                <a:latin typeface="Amasis MT Pro" panose="02040504050005020304" pitchFamily="18" charset="0"/>
              </a:rPr>
              <a:t>Review data from previous years to determine if April and December remain the peak periods for Bee &amp; Bee. This insight will guide decisions on stocking inventory and staffing levels during these potentially busy months, ultimately improving future performance.</a:t>
            </a:r>
          </a:p>
          <a:p>
            <a:pPr marL="285750" indent="-285750">
              <a:lnSpc>
                <a:spcPct val="100000"/>
              </a:lnSpc>
              <a:buFont typeface="Arial" panose="020B0604020202020204" pitchFamily="34" charset="0"/>
              <a:buChar char="•"/>
            </a:pPr>
            <a:r>
              <a:rPr lang="en-US" sz="1800" b="1" dirty="0">
                <a:latin typeface="Amasis MT Pro" panose="02040504050005020304" pitchFamily="18" charset="0"/>
              </a:rPr>
              <a:t>Payment Optimization Strategy: </a:t>
            </a:r>
            <a:r>
              <a:rPr lang="en-US" sz="1800" dirty="0">
                <a:latin typeface="Amasis MT Pro" panose="02040504050005020304" pitchFamily="18" charset="0"/>
              </a:rPr>
              <a:t>Encourage installment payments for credit card users and offer incentives, such as loyalty points or rewards for customers who choose E-wallets as their payment method, encouraging more people to use them. This strategy diversifies payment options, and enhances customer engagement and loyalty.</a:t>
            </a:r>
          </a:p>
        </p:txBody>
      </p:sp>
    </p:spTree>
    <p:extLst>
      <p:ext uri="{BB962C8B-B14F-4D97-AF65-F5344CB8AC3E}">
        <p14:creationId xmlns:p14="http://schemas.microsoft.com/office/powerpoint/2010/main" val="888484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4938306" y="2458995"/>
            <a:ext cx="4737036" cy="1306108"/>
          </a:xfrm>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THANK YOU</a:t>
            </a:r>
          </a:p>
        </p:txBody>
      </p:sp>
    </p:spTree>
    <p:extLst>
      <p:ext uri="{BB962C8B-B14F-4D97-AF65-F5344CB8AC3E}">
        <p14:creationId xmlns:p14="http://schemas.microsoft.com/office/powerpoint/2010/main" val="2630421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04A5-0693-45B2-14D0-7BD3F3CCDC2C}"/>
              </a:ext>
            </a:extLst>
          </p:cNvPr>
          <p:cNvSpPr>
            <a:spLocks noGrp="1"/>
          </p:cNvSpPr>
          <p:nvPr>
            <p:ph type="title"/>
          </p:nvPr>
        </p:nvSpPr>
        <p:spPr/>
        <p:txBody>
          <a:bodyPr/>
          <a:lstStyle/>
          <a:p>
            <a:r>
              <a:rPr lang="en-GB" dirty="0"/>
              <a:t>Business Overview</a:t>
            </a:r>
          </a:p>
        </p:txBody>
      </p:sp>
      <p:sp>
        <p:nvSpPr>
          <p:cNvPr id="3" name="Content Placeholder 2">
            <a:extLst>
              <a:ext uri="{FF2B5EF4-FFF2-40B4-BE49-F238E27FC236}">
                <a16:creationId xmlns:a16="http://schemas.microsoft.com/office/drawing/2014/main" id="{AA6961AC-1FBA-7AF7-3956-9CDFBF4FC0DA}"/>
              </a:ext>
            </a:extLst>
          </p:cNvPr>
          <p:cNvSpPr>
            <a:spLocks noGrp="1"/>
          </p:cNvSpPr>
          <p:nvPr>
            <p:ph sz="quarter" idx="13"/>
          </p:nvPr>
        </p:nvSpPr>
        <p:spPr>
          <a:xfrm>
            <a:off x="594359" y="2281918"/>
            <a:ext cx="8586711" cy="3708517"/>
          </a:xfrm>
        </p:spPr>
        <p:txBody>
          <a:bodyPr/>
          <a:lstStyle/>
          <a:p>
            <a:pPr marL="0" indent="0">
              <a:buNone/>
            </a:pPr>
            <a:r>
              <a:rPr lang="en-GB" b="0" dirty="0">
                <a:solidFill>
                  <a:schemeClr val="bg1"/>
                </a:solidFill>
              </a:rPr>
              <a:t>Bee &amp; Bee Supermarket is a luxury retail establishment with branches in five cities across the United Kingdom.</a:t>
            </a:r>
          </a:p>
          <a:p>
            <a:pPr marL="0" indent="0">
              <a:buNone/>
            </a:pPr>
            <a:r>
              <a:rPr lang="en-GB" b="0" dirty="0">
                <a:solidFill>
                  <a:schemeClr val="bg1"/>
                </a:solidFill>
              </a:rPr>
              <a:t>I will be providing the overview performance of the supermarket for the previous financial </a:t>
            </a:r>
            <a:r>
              <a:rPr lang="en-GB" b="0" dirty="0" err="1">
                <a:solidFill>
                  <a:schemeClr val="bg1"/>
                </a:solidFill>
              </a:rPr>
              <a:t>year.Some</a:t>
            </a:r>
            <a:r>
              <a:rPr lang="en-GB" b="0" dirty="0">
                <a:solidFill>
                  <a:schemeClr val="bg1"/>
                </a:solidFill>
              </a:rPr>
              <a:t> of the things I will be giving insights about is the Category of </a:t>
            </a:r>
            <a:r>
              <a:rPr lang="en-GB" b="0" dirty="0" err="1">
                <a:solidFill>
                  <a:schemeClr val="bg1"/>
                </a:solidFill>
              </a:rPr>
              <a:t>Customers,How</a:t>
            </a:r>
            <a:r>
              <a:rPr lang="en-GB" b="0" dirty="0">
                <a:solidFill>
                  <a:schemeClr val="bg1"/>
                </a:solidFill>
              </a:rPr>
              <a:t> much revenue was generated for each city and the likes.</a:t>
            </a:r>
          </a:p>
        </p:txBody>
      </p:sp>
    </p:spTree>
    <p:extLst>
      <p:ext uri="{BB962C8B-B14F-4D97-AF65-F5344CB8AC3E}">
        <p14:creationId xmlns:p14="http://schemas.microsoft.com/office/powerpoint/2010/main" val="1300268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CA38759C-F0A6-1E9D-2435-194ECD4F38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752428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2767913"/>
            <a:ext cx="5486400" cy="935405"/>
          </a:xfrm>
        </p:spPr>
        <p:txBody>
          <a:bodyPr/>
          <a:lstStyle/>
          <a:p>
            <a:r>
              <a:rPr lang="en-US" sz="5400" dirty="0">
                <a:latin typeface="ADLaM Display" panose="02010000000000000000" pitchFamily="2" charset="0"/>
                <a:ea typeface="ADLaM Display" panose="02010000000000000000" pitchFamily="2" charset="0"/>
                <a:cs typeface="ADLaM Display" panose="02010000000000000000" pitchFamily="2" charset="0"/>
              </a:rPr>
              <a:t>INSIGHTS</a:t>
            </a:r>
          </a:p>
        </p:txBody>
      </p:sp>
    </p:spTree>
    <p:extLst>
      <p:ext uri="{BB962C8B-B14F-4D97-AF65-F5344CB8AC3E}">
        <p14:creationId xmlns:p14="http://schemas.microsoft.com/office/powerpoint/2010/main" val="203905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8FC85-1859-4FB2-0DA7-35EE458FEC7A}"/>
              </a:ext>
            </a:extLst>
          </p:cNvPr>
          <p:cNvSpPr>
            <a:spLocks noGrp="1"/>
          </p:cNvSpPr>
          <p:nvPr>
            <p:ph type="ctrTitle"/>
          </p:nvPr>
        </p:nvSpPr>
        <p:spPr>
          <a:xfrm>
            <a:off x="415731" y="312624"/>
            <a:ext cx="5486400" cy="910694"/>
          </a:xfrm>
        </p:spPr>
        <p:txBody>
          <a:bodyPr/>
          <a:lstStyle/>
          <a:p>
            <a:r>
              <a:rPr lang="en-GB" dirty="0"/>
              <a:t>INSIGHTS</a:t>
            </a:r>
          </a:p>
        </p:txBody>
      </p:sp>
      <p:sp>
        <p:nvSpPr>
          <p:cNvPr id="3" name="Text Placeholder 2">
            <a:extLst>
              <a:ext uri="{FF2B5EF4-FFF2-40B4-BE49-F238E27FC236}">
                <a16:creationId xmlns:a16="http://schemas.microsoft.com/office/drawing/2014/main" id="{A238EE02-D9BF-C995-ECD4-20905F97E565}"/>
              </a:ext>
            </a:extLst>
          </p:cNvPr>
          <p:cNvSpPr>
            <a:spLocks noGrp="1"/>
          </p:cNvSpPr>
          <p:nvPr>
            <p:ph type="body" sz="quarter" idx="11"/>
          </p:nvPr>
        </p:nvSpPr>
        <p:spPr>
          <a:xfrm>
            <a:off x="6833286" y="1"/>
            <a:ext cx="5358713" cy="3892377"/>
          </a:xfrm>
        </p:spPr>
        <p:txBody>
          <a:bodyPr/>
          <a:lstStyle/>
          <a:p>
            <a:pPr>
              <a:lnSpc>
                <a:spcPct val="100000"/>
              </a:lnSpc>
            </a:pPr>
            <a:r>
              <a:rPr lang="en-US" sz="2400" dirty="0">
                <a:solidFill>
                  <a:schemeClr val="tx2"/>
                </a:solidFill>
                <a:latin typeface="Amasis MT Pro" panose="02040504050005020304" pitchFamily="18" charset="0"/>
              </a:rPr>
              <a:t>Bee &amp; Bee had 1000 customers in the last business year. The income generated, revenue, and cost of goods sold, amounted to </a:t>
            </a:r>
            <a:r>
              <a:rPr lang="en-US" sz="2400" b="0" i="0" u="none" strike="noStrike" dirty="0">
                <a:solidFill>
                  <a:schemeClr val="tx2"/>
                </a:solidFill>
                <a:effectLst/>
                <a:latin typeface="Amasis MT Pro" panose="02040504050005020304" pitchFamily="18" charset="0"/>
              </a:rPr>
              <a:t>£5.78M, £69.34M, and £63.56M respectively.</a:t>
            </a:r>
          </a:p>
          <a:p>
            <a:pPr>
              <a:lnSpc>
                <a:spcPct val="100000"/>
              </a:lnSpc>
            </a:pPr>
            <a:r>
              <a:rPr lang="en-US" sz="2400" dirty="0">
                <a:solidFill>
                  <a:schemeClr val="tx2"/>
                </a:solidFill>
                <a:latin typeface="Amasis MT Pro" panose="02040504050005020304" pitchFamily="18" charset="0"/>
              </a:rPr>
              <a:t>April generated the highest revenue for the year (£1.52M), followed by December (£1.12M), while November had the lowest revenue (</a:t>
            </a:r>
            <a:r>
              <a:rPr lang="en-US" sz="2400" b="0" i="0" u="none" strike="noStrike" dirty="0">
                <a:solidFill>
                  <a:schemeClr val="tx2"/>
                </a:solidFill>
                <a:effectLst/>
                <a:latin typeface="Amasis MT Pro" panose="02040504050005020304" pitchFamily="18" charset="0"/>
              </a:rPr>
              <a:t>£173.94K</a:t>
            </a:r>
            <a:r>
              <a:rPr lang="en-US" sz="2000" dirty="0">
                <a:solidFill>
                  <a:schemeClr val="tx2"/>
                </a:solidFill>
              </a:rPr>
              <a:t> </a:t>
            </a:r>
            <a:r>
              <a:rPr lang="en-US" sz="2400" dirty="0">
                <a:solidFill>
                  <a:schemeClr val="tx2"/>
                </a:solidFill>
                <a:latin typeface="Amasis MT Pro" panose="02040504050005020304" pitchFamily="18" charset="0"/>
              </a:rPr>
              <a:t>).</a:t>
            </a:r>
          </a:p>
          <a:p>
            <a:endParaRPr lang="en-GB" dirty="0"/>
          </a:p>
        </p:txBody>
      </p:sp>
      <p:pic>
        <p:nvPicPr>
          <p:cNvPr id="5" name="Picture 4">
            <a:extLst>
              <a:ext uri="{FF2B5EF4-FFF2-40B4-BE49-F238E27FC236}">
                <a16:creationId xmlns:a16="http://schemas.microsoft.com/office/drawing/2014/main" id="{1F0CA629-B9E5-5511-BE1F-A0EB78D82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62264"/>
            <a:ext cx="6536724" cy="956790"/>
          </a:xfrm>
          <a:prstGeom prst="rect">
            <a:avLst/>
          </a:prstGeom>
        </p:spPr>
      </p:pic>
      <p:pic>
        <p:nvPicPr>
          <p:cNvPr id="9" name="Picture 8">
            <a:extLst>
              <a:ext uri="{FF2B5EF4-FFF2-40B4-BE49-F238E27FC236}">
                <a16:creationId xmlns:a16="http://schemas.microsoft.com/office/drawing/2014/main" id="{5A52B0B8-2806-C133-674A-36C5B581BF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99" y="5901210"/>
            <a:ext cx="6536724" cy="956790"/>
          </a:xfrm>
          <a:prstGeom prst="rect">
            <a:avLst/>
          </a:prstGeom>
        </p:spPr>
      </p:pic>
      <p:pic>
        <p:nvPicPr>
          <p:cNvPr id="13" name="Picture 12">
            <a:extLst>
              <a:ext uri="{FF2B5EF4-FFF2-40B4-BE49-F238E27FC236}">
                <a16:creationId xmlns:a16="http://schemas.microsoft.com/office/drawing/2014/main" id="{C30E70A1-4A15-3D61-062B-ACA8D1042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23318"/>
            <a:ext cx="6536724" cy="956790"/>
          </a:xfrm>
          <a:prstGeom prst="rect">
            <a:avLst/>
          </a:prstGeom>
        </p:spPr>
      </p:pic>
    </p:spTree>
    <p:extLst>
      <p:ext uri="{BB962C8B-B14F-4D97-AF65-F5344CB8AC3E}">
        <p14:creationId xmlns:p14="http://schemas.microsoft.com/office/powerpoint/2010/main" val="720671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8316096" y="2281237"/>
            <a:ext cx="3152003" cy="2228979"/>
          </a:xfrm>
        </p:spPr>
        <p:txBody>
          <a:bodyPr>
            <a:normAutofit fontScale="77500" lnSpcReduction="20000"/>
          </a:bodyPr>
          <a:lstStyle/>
          <a:p>
            <a:pPr>
              <a:lnSpc>
                <a:spcPct val="100000"/>
              </a:lnSpc>
            </a:pPr>
            <a:r>
              <a:rPr lang="en-US" sz="1800" dirty="0">
                <a:latin typeface="Amasis MT Pro" panose="02040504050005020304" pitchFamily="18" charset="0"/>
              </a:rPr>
              <a:t>Electronic accessories was the top revenue-generating category, followed by home and lifestyle, while health and beauty had the lowest revenue performance.</a:t>
            </a:r>
          </a:p>
          <a:p>
            <a:pPr>
              <a:lnSpc>
                <a:spcPct val="100000"/>
              </a:lnSpc>
            </a:pPr>
            <a:r>
              <a:rPr lang="en-GB" sz="1800" dirty="0">
                <a:latin typeface="Amasis MT Pro" panose="02040504050005020304" pitchFamily="18" charset="0"/>
              </a:rPr>
              <a:t>Liverpool emerged as the city generating the highest revenue (£20.78M), while London generated the least revenue (£7.26M) despite being a cosmopolitan city.</a:t>
            </a:r>
            <a:endParaRPr lang="en-US" sz="1800" dirty="0">
              <a:latin typeface="Amasis MT Pro" panose="02040504050005020304" pitchFamily="18" charset="0"/>
            </a:endParaRPr>
          </a:p>
          <a:p>
            <a:pPr marL="0" indent="0">
              <a:lnSpc>
                <a:spcPct val="100000"/>
              </a:lnSpc>
              <a:buNone/>
            </a:pPr>
            <a:endParaRPr lang="en-US" sz="1800" dirty="0">
              <a:latin typeface="Amasis MT Pro" panose="02040504050005020304" pitchFamily="18" charset="0"/>
            </a:endParaRPr>
          </a:p>
          <a:p>
            <a:pPr>
              <a:lnSpc>
                <a:spcPct val="100000"/>
              </a:lnSpc>
            </a:pPr>
            <a:endParaRPr lang="en-US" sz="1800" dirty="0">
              <a:latin typeface="Amasis MT Pro" panose="02040504050005020304" pitchFamily="18" charset="0"/>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itle 3">
            <a:extLst>
              <a:ext uri="{FF2B5EF4-FFF2-40B4-BE49-F238E27FC236}">
                <a16:creationId xmlns:a16="http://schemas.microsoft.com/office/drawing/2014/main" id="{8C913D62-BC1E-A8C7-CEAE-9FAB56A4EDAB}"/>
              </a:ext>
            </a:extLst>
          </p:cNvPr>
          <p:cNvSpPr>
            <a:spLocks noGrp="1"/>
          </p:cNvSpPr>
          <p:nvPr>
            <p:ph type="title"/>
          </p:nvPr>
        </p:nvSpPr>
        <p:spPr>
          <a:xfrm>
            <a:off x="704649" y="499242"/>
            <a:ext cx="3904421" cy="995926"/>
          </a:xfrm>
        </p:spPr>
        <p:txBody>
          <a:bodyPr/>
          <a:lstStyle/>
          <a:p>
            <a:r>
              <a:rPr lang="en-US" sz="6000" dirty="0"/>
              <a:t>INSIGHTS</a:t>
            </a:r>
          </a:p>
        </p:txBody>
      </p:sp>
      <p:graphicFrame>
        <p:nvGraphicFramePr>
          <p:cNvPr id="3" name="Chart 2">
            <a:extLst>
              <a:ext uri="{FF2B5EF4-FFF2-40B4-BE49-F238E27FC236}">
                <a16:creationId xmlns:a16="http://schemas.microsoft.com/office/drawing/2014/main" id="{489CA2FD-503E-ABF1-778A-CBE519C99C6F}"/>
              </a:ext>
            </a:extLst>
          </p:cNvPr>
          <p:cNvGraphicFramePr>
            <a:graphicFrameLocks/>
          </p:cNvGraphicFramePr>
          <p:nvPr>
            <p:extLst>
              <p:ext uri="{D42A27DB-BD31-4B8C-83A1-F6EECF244321}">
                <p14:modId xmlns:p14="http://schemas.microsoft.com/office/powerpoint/2010/main" val="3703611616"/>
              </p:ext>
            </p:extLst>
          </p:nvPr>
        </p:nvGraphicFramePr>
        <p:xfrm>
          <a:off x="0" y="2110173"/>
          <a:ext cx="7562335" cy="22400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102173AC-9213-3819-2DFD-01D839A2DEB7}"/>
              </a:ext>
            </a:extLst>
          </p:cNvPr>
          <p:cNvGraphicFramePr>
            <a:graphicFrameLocks/>
          </p:cNvGraphicFramePr>
          <p:nvPr>
            <p:extLst>
              <p:ext uri="{D42A27DB-BD31-4B8C-83A1-F6EECF244321}">
                <p14:modId xmlns:p14="http://schemas.microsoft.com/office/powerpoint/2010/main" val="1353734506"/>
              </p:ext>
            </p:extLst>
          </p:nvPr>
        </p:nvGraphicFramePr>
        <p:xfrm>
          <a:off x="0" y="4599255"/>
          <a:ext cx="7562335" cy="226010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00312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8093676" y="134655"/>
            <a:ext cx="3991232" cy="3294345"/>
          </a:xfrm>
        </p:spPr>
        <p:txBody>
          <a:bodyPr>
            <a:normAutofit/>
          </a:bodyPr>
          <a:lstStyle/>
          <a:p>
            <a:pPr>
              <a:lnSpc>
                <a:spcPct val="100000"/>
              </a:lnSpc>
            </a:pPr>
            <a:r>
              <a:rPr lang="en-US" sz="1800" dirty="0">
                <a:latin typeface="Amasis MT Pro" panose="02040504050005020304" pitchFamily="18" charset="0"/>
              </a:rPr>
              <a:t>Registered members outnumbered normal customers, constituting 65% of the total customer base, and they generated more revenue compared to normal members.</a:t>
            </a:r>
          </a:p>
          <a:p>
            <a:pPr>
              <a:lnSpc>
                <a:spcPct val="100000"/>
              </a:lnSpc>
            </a:pPr>
            <a:r>
              <a:rPr lang="en-US" sz="1800" dirty="0">
                <a:latin typeface="Amasis MT Pro" panose="02040504050005020304" pitchFamily="18" charset="0"/>
              </a:rPr>
              <a:t>Credit cards were the most commonly used payment method, accounting for 54% of payments, while E-wallet was the least used at just 12% of all payments.</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Rectangle 1">
            <a:extLst>
              <a:ext uri="{FF2B5EF4-FFF2-40B4-BE49-F238E27FC236}">
                <a16:creationId xmlns:a16="http://schemas.microsoft.com/office/drawing/2014/main" id="{13D4001B-8E85-06E2-89DD-EF853BAC30D4}"/>
              </a:ext>
            </a:extLst>
          </p:cNvPr>
          <p:cNvSpPr/>
          <p:nvPr/>
        </p:nvSpPr>
        <p:spPr>
          <a:xfrm>
            <a:off x="307373" y="134655"/>
            <a:ext cx="3315331" cy="1015663"/>
          </a:xfrm>
          <a:prstGeom prst="rect">
            <a:avLst/>
          </a:prstGeom>
          <a:noFill/>
        </p:spPr>
        <p:txBody>
          <a:bodyPr wrap="none" lIns="91440" tIns="45720" rIns="91440" bIns="45720">
            <a:spAutoFit/>
          </a:bodyPr>
          <a:lstStyle/>
          <a:p>
            <a:pPr algn="ctr"/>
            <a:r>
              <a:rPr lang="en-US" sz="6000" b="1" dirty="0">
                <a:ln w="0"/>
                <a:solidFill>
                  <a:schemeClr val="bg1"/>
                </a:solidFill>
                <a:effectLst>
                  <a:outerShdw blurRad="38100" dist="19050" dir="2700000" algn="tl" rotWithShape="0">
                    <a:schemeClr val="dk1">
                      <a:alpha val="40000"/>
                    </a:schemeClr>
                  </a:outerShdw>
                </a:effectLst>
              </a:rPr>
              <a:t>INSIGHTS</a:t>
            </a:r>
            <a:endParaRPr lang="en-US" sz="6000" b="1" cap="none" spc="0" dirty="0">
              <a:ln w="0"/>
              <a:solidFill>
                <a:schemeClr val="bg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2135B8D5-76AF-4A94-903D-EE22908451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91" y="1379807"/>
            <a:ext cx="7294605" cy="1015663"/>
          </a:xfrm>
          <a:prstGeom prst="rect">
            <a:avLst/>
          </a:prstGeom>
        </p:spPr>
      </p:pic>
      <p:graphicFrame>
        <p:nvGraphicFramePr>
          <p:cNvPr id="5" name="Chart 4">
            <a:extLst>
              <a:ext uri="{FF2B5EF4-FFF2-40B4-BE49-F238E27FC236}">
                <a16:creationId xmlns:a16="http://schemas.microsoft.com/office/drawing/2014/main" id="{E67ADA89-C2C2-CF85-7E31-BB739FED62C3}"/>
              </a:ext>
            </a:extLst>
          </p:cNvPr>
          <p:cNvGraphicFramePr>
            <a:graphicFrameLocks/>
          </p:cNvGraphicFramePr>
          <p:nvPr>
            <p:extLst>
              <p:ext uri="{D42A27DB-BD31-4B8C-83A1-F6EECF244321}">
                <p14:modId xmlns:p14="http://schemas.microsoft.com/office/powerpoint/2010/main" val="2655915250"/>
              </p:ext>
            </p:extLst>
          </p:nvPr>
        </p:nvGraphicFramePr>
        <p:xfrm>
          <a:off x="1334530" y="4003589"/>
          <a:ext cx="6067166" cy="283244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87241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2644345"/>
            <a:ext cx="7474602" cy="1058973"/>
          </a:xfrm>
        </p:spPr>
        <p:txBody>
          <a:bodyPr/>
          <a:lstStyle/>
          <a:p>
            <a:r>
              <a:rPr lang="en-US" sz="5400" dirty="0">
                <a:latin typeface="ADLaM Display" panose="02010000000000000000" pitchFamily="2" charset="0"/>
                <a:ea typeface="ADLaM Display" panose="02010000000000000000" pitchFamily="2" charset="0"/>
                <a:cs typeface="ADLaM Display" panose="02010000000000000000" pitchFamily="2" charset="0"/>
              </a:rPr>
              <a:t>RECOMMENDATIONS</a:t>
            </a:r>
          </a:p>
        </p:txBody>
      </p:sp>
    </p:spTree>
    <p:extLst>
      <p:ext uri="{BB962C8B-B14F-4D97-AF65-F5344CB8AC3E}">
        <p14:creationId xmlns:p14="http://schemas.microsoft.com/office/powerpoint/2010/main" val="675762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769357"/>
            <a:ext cx="9778365" cy="1188720"/>
          </a:xfrm>
        </p:spPr>
        <p:txBody>
          <a:bodyPr/>
          <a:lstStyle/>
          <a:p>
            <a:r>
              <a:rPr lang="en-US" sz="3600" dirty="0">
                <a:latin typeface="Amasis MT Pro Medium" panose="02040604050005020304" pitchFamily="18" charset="0"/>
              </a:rPr>
              <a:t>From the insights drawn, we are making the following recommendations: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889996" y="2824806"/>
            <a:ext cx="10194016" cy="3387406"/>
          </a:xfrm>
        </p:spPr>
        <p:txBody>
          <a:bodyPr>
            <a:normAutofit/>
          </a:bodyPr>
          <a:lstStyle/>
          <a:p>
            <a:pPr marL="285750" indent="-285750">
              <a:lnSpc>
                <a:spcPct val="100000"/>
              </a:lnSpc>
              <a:buFont typeface="Arial" panose="020B0604020202020204" pitchFamily="34" charset="0"/>
              <a:buChar char="•"/>
            </a:pPr>
            <a:r>
              <a:rPr lang="en-US" sz="1800" b="1" dirty="0">
                <a:latin typeface="Amasis MT Pro" panose="02040504050005020304" pitchFamily="18" charset="0"/>
              </a:rPr>
              <a:t>Targeted Marketing Strategies and Promotion of Top Categories: </a:t>
            </a:r>
            <a:r>
              <a:rPr lang="en-US" sz="1800" dirty="0">
                <a:latin typeface="Amasis MT Pro" panose="02040504050005020304" pitchFamily="18" charset="0"/>
              </a:rPr>
              <a:t>Bee &amp; Bee should capitalize on the popularity of Electronic Accessories, and Home and Lifestyle categories by creating targeted promotional offers or loyalty programs to enhance customer engagement and loyalty. Give discounts or bundle complementary products (two for one, or buy product A, get product B free) to boost sales in underperforming categories like Health and Beauty.</a:t>
            </a:r>
          </a:p>
          <a:p>
            <a:pPr marL="285750" indent="-285750">
              <a:lnSpc>
                <a:spcPct val="100000"/>
              </a:lnSpc>
              <a:buFont typeface="Arial" panose="020B0604020202020204" pitchFamily="34" charset="0"/>
              <a:buChar char="•"/>
            </a:pPr>
            <a:r>
              <a:rPr lang="en-US" sz="1800" b="1" dirty="0">
                <a:latin typeface="Amasis MT Pro" panose="02040504050005020304" pitchFamily="18" charset="0"/>
              </a:rPr>
              <a:t>Encourage Membership: </a:t>
            </a:r>
            <a:r>
              <a:rPr lang="en-US" sz="1800" dirty="0">
                <a:latin typeface="Amasis MT Pro" panose="02040504050005020304" pitchFamily="18" charset="0"/>
              </a:rPr>
              <a:t>Make joining the membership program even more appealing with exclusive perks, like awarding loyalty points when purchases are made. Leverage customer data to make membership perks more personal and valuable. This will make more people want to join the membership program.</a:t>
            </a:r>
          </a:p>
          <a:p>
            <a:pPr marL="285750" indent="-285750">
              <a:lnSpc>
                <a:spcPct val="100000"/>
              </a:lnSpc>
              <a:buFont typeface="Arial" panose="020B0604020202020204" pitchFamily="34" charset="0"/>
              <a:buChar char="•"/>
            </a:pPr>
            <a:endParaRPr lang="en-US" sz="1800" dirty="0">
              <a:latin typeface="Amasis MT Pro" panose="02040504050005020304" pitchFamily="18" charset="0"/>
            </a:endParaRPr>
          </a:p>
        </p:txBody>
      </p:sp>
    </p:spTree>
    <p:extLst>
      <p:ext uri="{BB962C8B-B14F-4D97-AF65-F5344CB8AC3E}">
        <p14:creationId xmlns:p14="http://schemas.microsoft.com/office/powerpoint/2010/main" val="1557318130"/>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{4CECCCA4-CB5F-4647-B487-29F86496B4D0}tf78853419_win32</Template>
  <TotalTime>192</TotalTime>
  <Words>557</Words>
  <Application>Microsoft Office PowerPoint</Application>
  <PresentationFormat>Widescreen</PresentationFormat>
  <Paragraphs>37</Paragraphs>
  <Slides>11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ADLaM Display</vt:lpstr>
      <vt:lpstr>Amasis MT Pro</vt:lpstr>
      <vt:lpstr>Amasis MT Pro Medium</vt:lpstr>
      <vt:lpstr>Arial</vt:lpstr>
      <vt:lpstr>Calibri</vt:lpstr>
      <vt:lpstr>Franklin Gothic Book</vt:lpstr>
      <vt:lpstr>Franklin Gothic Demi</vt:lpstr>
      <vt:lpstr>Custom</vt:lpstr>
      <vt:lpstr> BEE &amp; BEE PERFORMANCE ANALYSIS</vt:lpstr>
      <vt:lpstr>Business Overview</vt:lpstr>
      <vt:lpstr>PowerPoint Presentation</vt:lpstr>
      <vt:lpstr>INSIGHTS</vt:lpstr>
      <vt:lpstr>INSIGHTS</vt:lpstr>
      <vt:lpstr>INSIGHTS</vt:lpstr>
      <vt:lpstr>PowerPoint Presentation</vt:lpstr>
      <vt:lpstr>RECOMMENDATIONS</vt:lpstr>
      <vt:lpstr>From the insights drawn, we are making the following recommendations: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AND RECOMMENDATIONS FROM BEE &amp; BEE PERFORMANCE ANALYSIS</dc:title>
  <dc:creator>Ogechi Okereke</dc:creator>
  <cp:lastModifiedBy>Kehinde Emmanuel Oyekunle</cp:lastModifiedBy>
  <cp:revision>4</cp:revision>
  <dcterms:created xsi:type="dcterms:W3CDTF">2024-05-02T09:51:10Z</dcterms:created>
  <dcterms:modified xsi:type="dcterms:W3CDTF">2024-05-09T19:30:51Z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