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5" r:id="rId7"/>
    <p:sldId id="261" r:id="rId8"/>
    <p:sldId id="262" r:id="rId9"/>
    <p:sldId id="263"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5" autoAdjust="0"/>
    <p:restoredTop sz="94660"/>
  </p:normalViewPr>
  <p:slideViewPr>
    <p:cSldViewPr snapToGrid="0">
      <p:cViewPr>
        <p:scale>
          <a:sx n="39" d="100"/>
          <a:sy n="39" d="100"/>
        </p:scale>
        <p:origin x="1720"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202023\Documents\10alytics\Flextrade\FlexTrad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202023\Documents\10alytics\Excel%20Capstone%20Project\FlexTrad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202023\Documents\10alytics\Flextrade\FlexTra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202023\Documents\10alytics\Excel%20Capstone%20Project\FlexTrad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[FlexTrade.xlsx]Case 2!Case 2</c:name>
    <c:fmtId val="4"/>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R/ship btw Avg session duration &amp; Bounce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4">
                <a:lumMod val="60000"/>
                <a:lumOff val="4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4">
                <a:lumMod val="60000"/>
                <a:lumOff val="4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4">
                <a:lumMod val="60000"/>
                <a:lumOff val="4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'Case 2'!$F$3</c:f>
              <c:strCache>
                <c:ptCount val="1"/>
                <c:pt idx="0">
                  <c:v>Total</c:v>
                </c:pt>
              </c:strCache>
            </c:strRef>
          </c:tx>
          <c:spPr>
            <a:ln w="28575" cap="rnd">
              <a:solidFill>
                <a:schemeClr val="accent1"/>
              </a:solidFill>
              <a:round/>
            </a:ln>
            <a:effectLst/>
          </c:spPr>
          <c:marker>
            <c:symbol val="none"/>
          </c:marker>
          <c:cat>
            <c:strRef>
              <c:f>'Case 2'!$E$4:$E$105</c:f>
              <c:strCach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strCache>
            </c:strRef>
          </c:cat>
          <c:val>
            <c:numRef>
              <c:f>'Case 2'!$F$4:$F$105</c:f>
              <c:numCache>
                <c:formatCode>General</c:formatCode>
                <c:ptCount val="101"/>
                <c:pt idx="0">
                  <c:v>660</c:v>
                </c:pt>
                <c:pt idx="1">
                  <c:v>778.5</c:v>
                </c:pt>
                <c:pt idx="2">
                  <c:v>1211.4285714285713</c:v>
                </c:pt>
                <c:pt idx="3">
                  <c:v>966.2</c:v>
                </c:pt>
                <c:pt idx="4">
                  <c:v>1041.1875</c:v>
                </c:pt>
                <c:pt idx="5">
                  <c:v>826.23076923076928</c:v>
                </c:pt>
                <c:pt idx="6">
                  <c:v>877.09090909090912</c:v>
                </c:pt>
                <c:pt idx="7">
                  <c:v>592.625</c:v>
                </c:pt>
                <c:pt idx="8">
                  <c:v>1274.4444444444443</c:v>
                </c:pt>
                <c:pt idx="9">
                  <c:v>872.53846153846155</c:v>
                </c:pt>
                <c:pt idx="10">
                  <c:v>1071.7857142857142</c:v>
                </c:pt>
                <c:pt idx="11">
                  <c:v>811.75</c:v>
                </c:pt>
                <c:pt idx="12">
                  <c:v>707</c:v>
                </c:pt>
                <c:pt idx="13">
                  <c:v>950.93333333333328</c:v>
                </c:pt>
                <c:pt idx="14">
                  <c:v>632.75</c:v>
                </c:pt>
                <c:pt idx="15">
                  <c:v>731.08333333333337</c:v>
                </c:pt>
                <c:pt idx="16">
                  <c:v>807.66666666666663</c:v>
                </c:pt>
                <c:pt idx="17">
                  <c:v>950.69230769230774</c:v>
                </c:pt>
                <c:pt idx="18">
                  <c:v>930.77777777777783</c:v>
                </c:pt>
                <c:pt idx="19">
                  <c:v>1103.4000000000001</c:v>
                </c:pt>
                <c:pt idx="20">
                  <c:v>937.1</c:v>
                </c:pt>
                <c:pt idx="21">
                  <c:v>865.09090909090912</c:v>
                </c:pt>
                <c:pt idx="22">
                  <c:v>855.81818181818187</c:v>
                </c:pt>
                <c:pt idx="23">
                  <c:v>693.63636363636363</c:v>
                </c:pt>
                <c:pt idx="24">
                  <c:v>1321</c:v>
                </c:pt>
                <c:pt idx="25">
                  <c:v>941.21428571428567</c:v>
                </c:pt>
                <c:pt idx="26">
                  <c:v>911.77777777777783</c:v>
                </c:pt>
                <c:pt idx="27">
                  <c:v>1052.0666666666666</c:v>
                </c:pt>
                <c:pt idx="28">
                  <c:v>967.36363636363637</c:v>
                </c:pt>
                <c:pt idx="29">
                  <c:v>757.4</c:v>
                </c:pt>
                <c:pt idx="30">
                  <c:v>641.21428571428567</c:v>
                </c:pt>
                <c:pt idx="31">
                  <c:v>575.75</c:v>
                </c:pt>
                <c:pt idx="32">
                  <c:v>891.42857142857144</c:v>
                </c:pt>
                <c:pt idx="33">
                  <c:v>728.83333333333337</c:v>
                </c:pt>
                <c:pt idx="34">
                  <c:v>974.81818181818187</c:v>
                </c:pt>
                <c:pt idx="35">
                  <c:v>730.5</c:v>
                </c:pt>
                <c:pt idx="36">
                  <c:v>849.77777777777783</c:v>
                </c:pt>
                <c:pt idx="37">
                  <c:v>917.25</c:v>
                </c:pt>
                <c:pt idx="38">
                  <c:v>944.88888888888891</c:v>
                </c:pt>
                <c:pt idx="39">
                  <c:v>764.66666666666663</c:v>
                </c:pt>
                <c:pt idx="40">
                  <c:v>506.5</c:v>
                </c:pt>
                <c:pt idx="41">
                  <c:v>886</c:v>
                </c:pt>
                <c:pt idx="42">
                  <c:v>547</c:v>
                </c:pt>
                <c:pt idx="43">
                  <c:v>766.5</c:v>
                </c:pt>
                <c:pt idx="44">
                  <c:v>907.2</c:v>
                </c:pt>
                <c:pt idx="45">
                  <c:v>845</c:v>
                </c:pt>
                <c:pt idx="46">
                  <c:v>950.71428571428567</c:v>
                </c:pt>
                <c:pt idx="47">
                  <c:v>978.93333333333328</c:v>
                </c:pt>
                <c:pt idx="48">
                  <c:v>1008.125</c:v>
                </c:pt>
                <c:pt idx="49">
                  <c:v>857.90909090909088</c:v>
                </c:pt>
                <c:pt idx="50">
                  <c:v>755</c:v>
                </c:pt>
                <c:pt idx="51">
                  <c:v>771.44444444444446</c:v>
                </c:pt>
                <c:pt idx="52">
                  <c:v>461.25</c:v>
                </c:pt>
                <c:pt idx="53">
                  <c:v>991.53846153846155</c:v>
                </c:pt>
                <c:pt idx="54">
                  <c:v>803.22222222222217</c:v>
                </c:pt>
                <c:pt idx="55">
                  <c:v>1028.3</c:v>
                </c:pt>
                <c:pt idx="56">
                  <c:v>808.33333333333337</c:v>
                </c:pt>
                <c:pt idx="57">
                  <c:v>1131.5</c:v>
                </c:pt>
                <c:pt idx="58">
                  <c:v>954.1</c:v>
                </c:pt>
                <c:pt idx="59">
                  <c:v>738.83333333333337</c:v>
                </c:pt>
                <c:pt idx="60">
                  <c:v>829.375</c:v>
                </c:pt>
                <c:pt idx="61">
                  <c:v>901.8</c:v>
                </c:pt>
                <c:pt idx="62">
                  <c:v>924.4</c:v>
                </c:pt>
                <c:pt idx="63">
                  <c:v>685</c:v>
                </c:pt>
                <c:pt idx="64">
                  <c:v>879.13333333333333</c:v>
                </c:pt>
                <c:pt idx="65">
                  <c:v>843.16666666666663</c:v>
                </c:pt>
                <c:pt idx="66">
                  <c:v>826.28571428571433</c:v>
                </c:pt>
                <c:pt idx="67">
                  <c:v>1169.1538461538462</c:v>
                </c:pt>
                <c:pt idx="68">
                  <c:v>920.27272727272725</c:v>
                </c:pt>
                <c:pt idx="69">
                  <c:v>974.58333333333337</c:v>
                </c:pt>
                <c:pt idx="70">
                  <c:v>857.6</c:v>
                </c:pt>
                <c:pt idx="71">
                  <c:v>995.22222222222217</c:v>
                </c:pt>
                <c:pt idx="72">
                  <c:v>907</c:v>
                </c:pt>
                <c:pt idx="73">
                  <c:v>995.18181818181813</c:v>
                </c:pt>
                <c:pt idx="74">
                  <c:v>1066.909090909091</c:v>
                </c:pt>
                <c:pt idx="75">
                  <c:v>702.125</c:v>
                </c:pt>
                <c:pt idx="76">
                  <c:v>1148.3636363636363</c:v>
                </c:pt>
                <c:pt idx="77">
                  <c:v>853.07692307692309</c:v>
                </c:pt>
                <c:pt idx="78">
                  <c:v>900.33333333333337</c:v>
                </c:pt>
                <c:pt idx="79">
                  <c:v>958.84615384615381</c:v>
                </c:pt>
                <c:pt idx="80">
                  <c:v>722.6</c:v>
                </c:pt>
                <c:pt idx="81">
                  <c:v>1180.3333333333333</c:v>
                </c:pt>
                <c:pt idx="82">
                  <c:v>1124.3333333333333</c:v>
                </c:pt>
                <c:pt idx="83">
                  <c:v>863.36363636363637</c:v>
                </c:pt>
                <c:pt idx="84">
                  <c:v>960</c:v>
                </c:pt>
                <c:pt idx="85">
                  <c:v>1214.2727272727273</c:v>
                </c:pt>
                <c:pt idx="86">
                  <c:v>842.2</c:v>
                </c:pt>
                <c:pt idx="87">
                  <c:v>1139</c:v>
                </c:pt>
                <c:pt idx="88">
                  <c:v>920</c:v>
                </c:pt>
                <c:pt idx="89">
                  <c:v>1043.7142857142858</c:v>
                </c:pt>
                <c:pt idx="90">
                  <c:v>661.625</c:v>
                </c:pt>
                <c:pt idx="91">
                  <c:v>940.14285714285711</c:v>
                </c:pt>
                <c:pt idx="92">
                  <c:v>532.70000000000005</c:v>
                </c:pt>
                <c:pt idx="93">
                  <c:v>759.88888888888891</c:v>
                </c:pt>
                <c:pt idx="94">
                  <c:v>775.41666666666663</c:v>
                </c:pt>
                <c:pt idx="95">
                  <c:v>1097.4000000000001</c:v>
                </c:pt>
                <c:pt idx="96">
                  <c:v>887.9</c:v>
                </c:pt>
                <c:pt idx="97">
                  <c:v>812.36363636363637</c:v>
                </c:pt>
                <c:pt idx="98">
                  <c:v>938.41666666666663</c:v>
                </c:pt>
                <c:pt idx="99">
                  <c:v>1262</c:v>
                </c:pt>
                <c:pt idx="100">
                  <c:v>941</c:v>
                </c:pt>
              </c:numCache>
            </c:numRef>
          </c:val>
          <c:smooth val="0"/>
          <c:extLst>
            <c:ext xmlns:c16="http://schemas.microsoft.com/office/drawing/2014/chart" uri="{C3380CC4-5D6E-409C-BE32-E72D297353CC}">
              <c16:uniqueId val="{00000000-104F-49B1-96DE-7D555F47CC28}"/>
            </c:ext>
          </c:extLst>
        </c:ser>
        <c:dLbls>
          <c:showLegendKey val="0"/>
          <c:showVal val="0"/>
          <c:showCatName val="0"/>
          <c:showSerName val="0"/>
          <c:showPercent val="0"/>
          <c:showBubbleSize val="0"/>
        </c:dLbls>
        <c:smooth val="0"/>
        <c:axId val="373193504"/>
        <c:axId val="373203584"/>
      </c:lineChart>
      <c:catAx>
        <c:axId val="373193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3203584"/>
        <c:crosses val="autoZero"/>
        <c:auto val="1"/>
        <c:lblAlgn val="ctr"/>
        <c:lblOffset val="100"/>
        <c:noMultiLvlLbl val="0"/>
      </c:catAx>
      <c:valAx>
        <c:axId val="373203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3193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[FlexTrade.xlsx]Case 3!Case 3</c:name>
    <c:fmtId val="3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Relationship</a:t>
            </a:r>
            <a:r>
              <a:rPr lang="en-GB" baseline="0"/>
              <a:t> between the Conversion rate and Bounce Rate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'Case 3'!$B$4</c:f>
              <c:strCache>
                <c:ptCount val="1"/>
                <c:pt idx="0">
                  <c:v>Average of Bounce_Rate</c:v>
                </c:pt>
              </c:strCache>
            </c:strRef>
          </c:tx>
          <c:spPr>
            <a:ln w="28575" cap="rnd">
              <a:solidFill>
                <a:schemeClr val="accent1"/>
              </a:solidFill>
              <a:round/>
            </a:ln>
            <a:effectLst/>
          </c:spPr>
          <c:marker>
            <c:symbol val="none"/>
          </c:marker>
          <c:cat>
            <c:strRef>
              <c:f>'Case 3'!$A$5:$A$9</c:f>
              <c:strCache>
                <c:ptCount val="4"/>
                <c:pt idx="0">
                  <c:v>2022</c:v>
                </c:pt>
                <c:pt idx="1">
                  <c:v>2023</c:v>
                </c:pt>
                <c:pt idx="2">
                  <c:v>2021</c:v>
                </c:pt>
                <c:pt idx="3">
                  <c:v>2020</c:v>
                </c:pt>
              </c:strCache>
            </c:strRef>
          </c:cat>
          <c:val>
            <c:numRef>
              <c:f>'Case 3'!$B$5:$B$9</c:f>
              <c:numCache>
                <c:formatCode>0%</c:formatCode>
                <c:ptCount val="4"/>
                <c:pt idx="0">
                  <c:v>0.48464285714285749</c:v>
                </c:pt>
                <c:pt idx="1">
                  <c:v>0.48994708994709008</c:v>
                </c:pt>
                <c:pt idx="2">
                  <c:v>0.49432142857142847</c:v>
                </c:pt>
                <c:pt idx="3">
                  <c:v>0.48867383512544804</c:v>
                </c:pt>
              </c:numCache>
            </c:numRef>
          </c:val>
          <c:smooth val="0"/>
          <c:extLst>
            <c:ext xmlns:c16="http://schemas.microsoft.com/office/drawing/2014/chart" uri="{C3380CC4-5D6E-409C-BE32-E72D297353CC}">
              <c16:uniqueId val="{00000000-EF0C-4690-9731-5BD7336B66C0}"/>
            </c:ext>
          </c:extLst>
        </c:ser>
        <c:ser>
          <c:idx val="1"/>
          <c:order val="1"/>
          <c:tx>
            <c:strRef>
              <c:f>'Case 3'!$C$4</c:f>
              <c:strCache>
                <c:ptCount val="1"/>
                <c:pt idx="0">
                  <c:v>Average of Conversion_Rate</c:v>
                </c:pt>
              </c:strCache>
            </c:strRef>
          </c:tx>
          <c:spPr>
            <a:ln w="28575" cap="rnd">
              <a:solidFill>
                <a:schemeClr val="accent2"/>
              </a:solidFill>
              <a:round/>
            </a:ln>
            <a:effectLst/>
          </c:spPr>
          <c:marker>
            <c:symbol val="none"/>
          </c:marker>
          <c:cat>
            <c:strRef>
              <c:f>'Case 3'!$A$5:$A$9</c:f>
              <c:strCache>
                <c:ptCount val="4"/>
                <c:pt idx="0">
                  <c:v>2022</c:v>
                </c:pt>
                <c:pt idx="1">
                  <c:v>2023</c:v>
                </c:pt>
                <c:pt idx="2">
                  <c:v>2021</c:v>
                </c:pt>
                <c:pt idx="3">
                  <c:v>2020</c:v>
                </c:pt>
              </c:strCache>
            </c:strRef>
          </c:cat>
          <c:val>
            <c:numRef>
              <c:f>'Case 3'!$C$5:$C$9</c:f>
              <c:numCache>
                <c:formatCode>0%</c:formatCode>
                <c:ptCount val="4"/>
                <c:pt idx="0">
                  <c:v>0.5289285714285713</c:v>
                </c:pt>
                <c:pt idx="1">
                  <c:v>0.49354497354497362</c:v>
                </c:pt>
                <c:pt idx="2">
                  <c:v>0.48446428571428574</c:v>
                </c:pt>
                <c:pt idx="3">
                  <c:v>0.48767025089605748</c:v>
                </c:pt>
              </c:numCache>
            </c:numRef>
          </c:val>
          <c:smooth val="0"/>
          <c:extLst>
            <c:ext xmlns:c16="http://schemas.microsoft.com/office/drawing/2014/chart" uri="{C3380CC4-5D6E-409C-BE32-E72D297353CC}">
              <c16:uniqueId val="{00000001-EF0C-4690-9731-5BD7336B66C0}"/>
            </c:ext>
          </c:extLst>
        </c:ser>
        <c:dLbls>
          <c:showLegendKey val="0"/>
          <c:showVal val="0"/>
          <c:showCatName val="0"/>
          <c:showSerName val="0"/>
          <c:showPercent val="0"/>
          <c:showBubbleSize val="0"/>
        </c:dLbls>
        <c:smooth val="0"/>
        <c:axId val="673890752"/>
        <c:axId val="673885952"/>
      </c:lineChart>
      <c:catAx>
        <c:axId val="673890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3885952"/>
        <c:crosses val="autoZero"/>
        <c:auto val="1"/>
        <c:lblAlgn val="ctr"/>
        <c:lblOffset val="100"/>
        <c:noMultiLvlLbl val="0"/>
      </c:catAx>
      <c:valAx>
        <c:axId val="6738859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3890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[FlexTrade.xlsx]Case 2!Case 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Add</a:t>
            </a:r>
            <a:r>
              <a:rPr lang="en-GB" baseline="0" dirty="0"/>
              <a:t> </a:t>
            </a:r>
            <a:r>
              <a:rPr lang="en-GB" dirty="0"/>
              <a:t>to</a:t>
            </a:r>
            <a:r>
              <a:rPr lang="en-GB" baseline="0" dirty="0"/>
              <a:t> </a:t>
            </a:r>
            <a:r>
              <a:rPr lang="en-GB" dirty="0"/>
              <a:t>cart</a:t>
            </a:r>
            <a:r>
              <a:rPr lang="en-GB" baseline="0" dirty="0"/>
              <a:t> vs Conversion rate</a:t>
            </a:r>
            <a:endParaRPr lang="en-GB"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'Case 2'!$Q$11</c:f>
              <c:strCache>
                <c:ptCount val="1"/>
                <c:pt idx="0">
                  <c:v>Total</c:v>
                </c:pt>
              </c:strCache>
            </c:strRef>
          </c:tx>
          <c:spPr>
            <a:ln w="28575" cap="rnd">
              <a:solidFill>
                <a:schemeClr val="accent1"/>
              </a:solidFill>
              <a:round/>
            </a:ln>
            <a:effectLst/>
          </c:spPr>
          <c:marker>
            <c:symbol val="none"/>
          </c:marker>
          <c:cat>
            <c:strRef>
              <c:f>'Case 2'!$P$12:$P$113</c:f>
              <c:strCach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strCache>
            </c:strRef>
          </c:cat>
          <c:val>
            <c:numRef>
              <c:f>'Case 2'!$Q$12:$Q$113</c:f>
              <c:numCache>
                <c:formatCode>General</c:formatCode>
                <c:ptCount val="101"/>
                <c:pt idx="0">
                  <c:v>2.16</c:v>
                </c:pt>
                <c:pt idx="1">
                  <c:v>4.0999999999999996</c:v>
                </c:pt>
                <c:pt idx="2">
                  <c:v>4.74</c:v>
                </c:pt>
                <c:pt idx="3">
                  <c:v>2.66</c:v>
                </c:pt>
                <c:pt idx="4">
                  <c:v>4.8100000000000005</c:v>
                </c:pt>
                <c:pt idx="5">
                  <c:v>4.05</c:v>
                </c:pt>
                <c:pt idx="6">
                  <c:v>3.5400000000000009</c:v>
                </c:pt>
                <c:pt idx="7">
                  <c:v>5.82</c:v>
                </c:pt>
                <c:pt idx="8">
                  <c:v>7.1899999999999995</c:v>
                </c:pt>
                <c:pt idx="9">
                  <c:v>3.06</c:v>
                </c:pt>
                <c:pt idx="10">
                  <c:v>3.0600000000000005</c:v>
                </c:pt>
                <c:pt idx="11">
                  <c:v>4.33</c:v>
                </c:pt>
                <c:pt idx="12">
                  <c:v>5.5</c:v>
                </c:pt>
                <c:pt idx="13">
                  <c:v>4.669999999999999</c:v>
                </c:pt>
                <c:pt idx="14">
                  <c:v>5.7200000000000006</c:v>
                </c:pt>
                <c:pt idx="15">
                  <c:v>6.93</c:v>
                </c:pt>
                <c:pt idx="16">
                  <c:v>4.4700000000000006</c:v>
                </c:pt>
                <c:pt idx="17">
                  <c:v>3.7899999999999996</c:v>
                </c:pt>
                <c:pt idx="18">
                  <c:v>6.48</c:v>
                </c:pt>
                <c:pt idx="19">
                  <c:v>4.63</c:v>
                </c:pt>
                <c:pt idx="20">
                  <c:v>2.94</c:v>
                </c:pt>
                <c:pt idx="21">
                  <c:v>5.84</c:v>
                </c:pt>
                <c:pt idx="22">
                  <c:v>9.07</c:v>
                </c:pt>
                <c:pt idx="23">
                  <c:v>7.69</c:v>
                </c:pt>
                <c:pt idx="24">
                  <c:v>5.8199999999999994</c:v>
                </c:pt>
                <c:pt idx="25">
                  <c:v>6.1</c:v>
                </c:pt>
                <c:pt idx="26">
                  <c:v>4.12</c:v>
                </c:pt>
                <c:pt idx="27">
                  <c:v>7.870000000000001</c:v>
                </c:pt>
                <c:pt idx="28">
                  <c:v>6.1000000000000005</c:v>
                </c:pt>
                <c:pt idx="29">
                  <c:v>3.89</c:v>
                </c:pt>
                <c:pt idx="30">
                  <c:v>5.91</c:v>
                </c:pt>
                <c:pt idx="31">
                  <c:v>4.57</c:v>
                </c:pt>
                <c:pt idx="32">
                  <c:v>4.29</c:v>
                </c:pt>
                <c:pt idx="33">
                  <c:v>3.97</c:v>
                </c:pt>
                <c:pt idx="34">
                  <c:v>4.43</c:v>
                </c:pt>
                <c:pt idx="35">
                  <c:v>6.0699999999999994</c:v>
                </c:pt>
                <c:pt idx="36">
                  <c:v>7.01</c:v>
                </c:pt>
                <c:pt idx="37">
                  <c:v>3.08</c:v>
                </c:pt>
                <c:pt idx="38">
                  <c:v>3.41</c:v>
                </c:pt>
                <c:pt idx="39">
                  <c:v>4.37</c:v>
                </c:pt>
                <c:pt idx="40">
                  <c:v>4.5199999999999996</c:v>
                </c:pt>
                <c:pt idx="41">
                  <c:v>7.2800000000000011</c:v>
                </c:pt>
                <c:pt idx="42">
                  <c:v>3.67</c:v>
                </c:pt>
                <c:pt idx="43">
                  <c:v>5.28</c:v>
                </c:pt>
                <c:pt idx="44">
                  <c:v>5.8900000000000006</c:v>
                </c:pt>
                <c:pt idx="45">
                  <c:v>4.5699999999999994</c:v>
                </c:pt>
                <c:pt idx="46">
                  <c:v>4.99</c:v>
                </c:pt>
                <c:pt idx="47">
                  <c:v>7.43</c:v>
                </c:pt>
                <c:pt idx="48">
                  <c:v>4.59</c:v>
                </c:pt>
                <c:pt idx="49">
                  <c:v>6.9700000000000006</c:v>
                </c:pt>
                <c:pt idx="50">
                  <c:v>3.6099999999999994</c:v>
                </c:pt>
                <c:pt idx="51">
                  <c:v>4.4000000000000004</c:v>
                </c:pt>
                <c:pt idx="52">
                  <c:v>5.4399999999999995</c:v>
                </c:pt>
                <c:pt idx="53">
                  <c:v>5.1300000000000008</c:v>
                </c:pt>
                <c:pt idx="54">
                  <c:v>3.6999999999999997</c:v>
                </c:pt>
                <c:pt idx="55">
                  <c:v>5.6000000000000005</c:v>
                </c:pt>
                <c:pt idx="56">
                  <c:v>2.52</c:v>
                </c:pt>
                <c:pt idx="57">
                  <c:v>9.1199999999999992</c:v>
                </c:pt>
                <c:pt idx="58">
                  <c:v>7.2600000000000007</c:v>
                </c:pt>
                <c:pt idx="59">
                  <c:v>4.32</c:v>
                </c:pt>
                <c:pt idx="60">
                  <c:v>3.8399999999999994</c:v>
                </c:pt>
                <c:pt idx="61">
                  <c:v>5.8000000000000007</c:v>
                </c:pt>
                <c:pt idx="62">
                  <c:v>8.4199999999999982</c:v>
                </c:pt>
                <c:pt idx="63">
                  <c:v>1.04</c:v>
                </c:pt>
                <c:pt idx="64">
                  <c:v>4.0199999999999996</c:v>
                </c:pt>
                <c:pt idx="65">
                  <c:v>2.69</c:v>
                </c:pt>
                <c:pt idx="66">
                  <c:v>6.1</c:v>
                </c:pt>
                <c:pt idx="67">
                  <c:v>2.62</c:v>
                </c:pt>
                <c:pt idx="68">
                  <c:v>4.37</c:v>
                </c:pt>
                <c:pt idx="69">
                  <c:v>3.3</c:v>
                </c:pt>
                <c:pt idx="70">
                  <c:v>3.9800000000000004</c:v>
                </c:pt>
                <c:pt idx="71">
                  <c:v>6.78</c:v>
                </c:pt>
                <c:pt idx="72">
                  <c:v>4.6199999999999992</c:v>
                </c:pt>
                <c:pt idx="73">
                  <c:v>4.2300000000000004</c:v>
                </c:pt>
                <c:pt idx="74">
                  <c:v>2.8100000000000005</c:v>
                </c:pt>
                <c:pt idx="75">
                  <c:v>4.2299999999999995</c:v>
                </c:pt>
                <c:pt idx="76">
                  <c:v>7.2299999999999995</c:v>
                </c:pt>
                <c:pt idx="77">
                  <c:v>5.14</c:v>
                </c:pt>
                <c:pt idx="78">
                  <c:v>4.1500000000000004</c:v>
                </c:pt>
                <c:pt idx="79">
                  <c:v>4.9599999999999991</c:v>
                </c:pt>
                <c:pt idx="80">
                  <c:v>4.5600000000000005</c:v>
                </c:pt>
                <c:pt idx="81">
                  <c:v>4.37</c:v>
                </c:pt>
                <c:pt idx="82">
                  <c:v>7.67</c:v>
                </c:pt>
                <c:pt idx="83">
                  <c:v>4.5200000000000005</c:v>
                </c:pt>
                <c:pt idx="84">
                  <c:v>4.9799999999999995</c:v>
                </c:pt>
                <c:pt idx="85">
                  <c:v>8.4599999999999991</c:v>
                </c:pt>
                <c:pt idx="86">
                  <c:v>7.7200000000000006</c:v>
                </c:pt>
                <c:pt idx="87">
                  <c:v>5.76</c:v>
                </c:pt>
                <c:pt idx="88">
                  <c:v>4.7499999999999991</c:v>
                </c:pt>
                <c:pt idx="89">
                  <c:v>4.4000000000000004</c:v>
                </c:pt>
                <c:pt idx="90">
                  <c:v>6.9699999999999989</c:v>
                </c:pt>
                <c:pt idx="91">
                  <c:v>4.3899999999999997</c:v>
                </c:pt>
                <c:pt idx="92">
                  <c:v>3.2800000000000002</c:v>
                </c:pt>
                <c:pt idx="93">
                  <c:v>4.32</c:v>
                </c:pt>
                <c:pt idx="94">
                  <c:v>2.61</c:v>
                </c:pt>
                <c:pt idx="95">
                  <c:v>8.25</c:v>
                </c:pt>
                <c:pt idx="96">
                  <c:v>6.27</c:v>
                </c:pt>
                <c:pt idx="97">
                  <c:v>3.34</c:v>
                </c:pt>
                <c:pt idx="98">
                  <c:v>2.2300000000000004</c:v>
                </c:pt>
                <c:pt idx="99">
                  <c:v>2.08</c:v>
                </c:pt>
                <c:pt idx="100">
                  <c:v>2.4699999999999998</c:v>
                </c:pt>
              </c:numCache>
            </c:numRef>
          </c:val>
          <c:smooth val="0"/>
          <c:extLst>
            <c:ext xmlns:c16="http://schemas.microsoft.com/office/drawing/2014/chart" uri="{C3380CC4-5D6E-409C-BE32-E72D297353CC}">
              <c16:uniqueId val="{00000000-2B0D-4112-BBE7-0E0770E6D1E3}"/>
            </c:ext>
          </c:extLst>
        </c:ser>
        <c:dLbls>
          <c:showLegendKey val="0"/>
          <c:showVal val="0"/>
          <c:showCatName val="0"/>
          <c:showSerName val="0"/>
          <c:showPercent val="0"/>
          <c:showBubbleSize val="0"/>
        </c:dLbls>
        <c:smooth val="0"/>
        <c:axId val="643619664"/>
        <c:axId val="643615824"/>
      </c:lineChart>
      <c:catAx>
        <c:axId val="64361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3615824"/>
        <c:crosses val="autoZero"/>
        <c:auto val="1"/>
        <c:lblAlgn val="ctr"/>
        <c:lblOffset val="100"/>
        <c:noMultiLvlLbl val="0"/>
      </c:catAx>
      <c:valAx>
        <c:axId val="643615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3619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[FlexTrade.xlsx]Case 5!PivotTable9</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Feedback</a:t>
            </a:r>
            <a:r>
              <a:rPr lang="en-US" baseline="0"/>
              <a:t> </a:t>
            </a:r>
            <a:r>
              <a:rPr lang="en-US"/>
              <a:t>Content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'Case 5'!$B$4</c:f>
              <c:strCache>
                <c:ptCount val="1"/>
                <c:pt idx="0">
                  <c:v>Total</c:v>
                </c:pt>
              </c:strCache>
            </c:strRef>
          </c:tx>
          <c:spPr>
            <a:solidFill>
              <a:schemeClr val="accent1"/>
            </a:solidFill>
            <a:ln>
              <a:noFill/>
            </a:ln>
            <a:effectLst/>
          </c:spPr>
          <c:invertIfNegative val="0"/>
          <c:cat>
            <c:strRef>
              <c:f>'Case 5'!$A$5:$A$15</c:f>
              <c:strCache>
                <c:ptCount val="10"/>
                <c:pt idx="0">
                  <c:v>The app crashed during my session.</c:v>
                </c:pt>
                <c:pt idx="1">
                  <c:v>I encountered a bug when adding items to the cart.</c:v>
                </c:pt>
                <c:pt idx="2">
                  <c:v>Smooth and hassle-free shopping experience.</c:v>
                </c:pt>
                <c:pt idx="3">
                  <c:v>Excellent customer support experience.</c:v>
                </c:pt>
                <c:pt idx="4">
                  <c:v>I would recommend this app to my friends.</c:v>
                </c:pt>
                <c:pt idx="5">
                  <c:v>The prices are competitive.</c:v>
                </c:pt>
                <c:pt idx="6">
                  <c:v>Great selection of products.</c:v>
                </c:pt>
                <c:pt idx="7">
                  <c:v>I found the app very user-friendly.</c:v>
                </c:pt>
                <c:pt idx="8">
                  <c:v>The search feature is not working properly.</c:v>
                </c:pt>
                <c:pt idx="9">
                  <c:v>The checkout process needs improvement.</c:v>
                </c:pt>
              </c:strCache>
            </c:strRef>
          </c:cat>
          <c:val>
            <c:numRef>
              <c:f>'Case 5'!$B$5:$B$15</c:f>
              <c:numCache>
                <c:formatCode>0%</c:formatCode>
                <c:ptCount val="10"/>
                <c:pt idx="0">
                  <c:v>9.4E-2</c:v>
                </c:pt>
                <c:pt idx="1">
                  <c:v>9.5000000000000001E-2</c:v>
                </c:pt>
                <c:pt idx="2">
                  <c:v>9.6000000000000002E-2</c:v>
                </c:pt>
                <c:pt idx="3">
                  <c:v>9.8000000000000004E-2</c:v>
                </c:pt>
                <c:pt idx="4">
                  <c:v>0.1</c:v>
                </c:pt>
                <c:pt idx="5">
                  <c:v>0.1</c:v>
                </c:pt>
                <c:pt idx="6">
                  <c:v>0.10100000000000001</c:v>
                </c:pt>
                <c:pt idx="7">
                  <c:v>0.105</c:v>
                </c:pt>
                <c:pt idx="8">
                  <c:v>0.105</c:v>
                </c:pt>
                <c:pt idx="9">
                  <c:v>0.106</c:v>
                </c:pt>
              </c:numCache>
            </c:numRef>
          </c:val>
          <c:extLst>
            <c:ext xmlns:c16="http://schemas.microsoft.com/office/drawing/2014/chart" uri="{C3380CC4-5D6E-409C-BE32-E72D297353CC}">
              <c16:uniqueId val="{00000000-E801-4022-9EB6-22AC80854AC9}"/>
            </c:ext>
          </c:extLst>
        </c:ser>
        <c:dLbls>
          <c:showLegendKey val="0"/>
          <c:showVal val="0"/>
          <c:showCatName val="0"/>
          <c:showSerName val="0"/>
          <c:showPercent val="0"/>
          <c:showBubbleSize val="0"/>
        </c:dLbls>
        <c:gapWidth val="182"/>
        <c:axId val="676340928"/>
        <c:axId val="676335168"/>
      </c:barChart>
      <c:catAx>
        <c:axId val="6763409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6335168"/>
        <c:crosses val="autoZero"/>
        <c:auto val="1"/>
        <c:lblAlgn val="ctr"/>
        <c:lblOffset val="100"/>
        <c:noMultiLvlLbl val="0"/>
      </c:catAx>
      <c:valAx>
        <c:axId val="67633516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6340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8682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409293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9693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787265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6189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2874131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13795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7878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82266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2811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7427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43085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15298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E1FAD-7351-4908-963A-08EA8E4AB7A0}"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0695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2027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0604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1E1FAD-7351-4908-963A-08EA8E4AB7A0}" type="datetimeFigureOut">
              <a:rPr lang="en-US" smtClean="0"/>
              <a:pPr/>
              <a:t>5/5/2024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2550455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olored pencils inside a pencil holder which is on top of a wood table">
            <a:extLst>
              <a:ext uri="{FF2B5EF4-FFF2-40B4-BE49-F238E27FC236}">
                <a16:creationId xmlns:a16="http://schemas.microsoft.com/office/drawing/2014/main" id="{297D751B-440F-7BCD-8690-E9A3ED0E4B77}"/>
              </a:ext>
            </a:extLst>
          </p:cNvPr>
          <p:cNvPicPr>
            <a:picLocks noChangeAspect="1"/>
          </p:cNvPicPr>
          <p:nvPr/>
        </p:nvPicPr>
        <p:blipFill rotWithShape="1">
          <a:blip r:embed="rId2">
            <a:alphaModFix/>
          </a:blip>
          <a:srcRect t="15589"/>
          <a:stretch/>
        </p:blipFill>
        <p:spPr>
          <a:xfrm>
            <a:off x="20" y="-5732"/>
            <a:ext cx="12191980" cy="6869465"/>
          </a:xfrm>
          <a:custGeom>
            <a:avLst/>
            <a:gdLst/>
            <a:ahLst/>
            <a:cxnLst/>
            <a:rect l="l" t="t" r="r" b="b"/>
            <a:pathLst>
              <a:path w="12192000" h="6869465">
                <a:moveTo>
                  <a:pt x="0" y="0"/>
                </a:moveTo>
                <a:lnTo>
                  <a:pt x="12192000" y="0"/>
                </a:lnTo>
                <a:lnTo>
                  <a:pt x="12192000" y="6869465"/>
                </a:lnTo>
                <a:lnTo>
                  <a:pt x="0" y="6869465"/>
                </a:lnTo>
                <a:lnTo>
                  <a:pt x="0" y="6863732"/>
                </a:lnTo>
                <a:lnTo>
                  <a:pt x="4932327" y="6863732"/>
                </a:lnTo>
                <a:cubicBezTo>
                  <a:pt x="4954877" y="6844178"/>
                  <a:pt x="4935833" y="6829974"/>
                  <a:pt x="4936345" y="6816748"/>
                </a:cubicBezTo>
                <a:cubicBezTo>
                  <a:pt x="4936312" y="6799528"/>
                  <a:pt x="4931898" y="6779603"/>
                  <a:pt x="4932126" y="6760410"/>
                </a:cubicBezTo>
                <a:cubicBezTo>
                  <a:pt x="4926077" y="6749685"/>
                  <a:pt x="4932001" y="6711896"/>
                  <a:pt x="4937718" y="6701587"/>
                </a:cubicBezTo>
                <a:lnTo>
                  <a:pt x="4945023" y="6546523"/>
                </a:lnTo>
                <a:cubicBezTo>
                  <a:pt x="4946832" y="6537043"/>
                  <a:pt x="4955195" y="6509469"/>
                  <a:pt x="4956904" y="6492808"/>
                </a:cubicBezTo>
                <a:cubicBezTo>
                  <a:pt x="4955641" y="6460681"/>
                  <a:pt x="4976208" y="6483038"/>
                  <a:pt x="4955275" y="6446550"/>
                </a:cubicBezTo>
                <a:cubicBezTo>
                  <a:pt x="4970945" y="6394741"/>
                  <a:pt x="4947280" y="6365587"/>
                  <a:pt x="4974244" y="6323398"/>
                </a:cubicBezTo>
                <a:cubicBezTo>
                  <a:pt x="4984292" y="6261152"/>
                  <a:pt x="4978212" y="6193684"/>
                  <a:pt x="4986573" y="6130212"/>
                </a:cubicBezTo>
                <a:cubicBezTo>
                  <a:pt x="5004193" y="6090127"/>
                  <a:pt x="5021814" y="5947959"/>
                  <a:pt x="5028896" y="5868576"/>
                </a:cubicBezTo>
                <a:cubicBezTo>
                  <a:pt x="5016349" y="5805170"/>
                  <a:pt x="5049571" y="5720876"/>
                  <a:pt x="5029063" y="5653911"/>
                </a:cubicBezTo>
                <a:cubicBezTo>
                  <a:pt x="5025700" y="5619750"/>
                  <a:pt x="5006795" y="5599588"/>
                  <a:pt x="5015843" y="5566802"/>
                </a:cubicBezTo>
                <a:cubicBezTo>
                  <a:pt x="5012621" y="5534829"/>
                  <a:pt x="5003029" y="5507888"/>
                  <a:pt x="5005713" y="5480235"/>
                </a:cubicBezTo>
                <a:cubicBezTo>
                  <a:pt x="5001934" y="5451315"/>
                  <a:pt x="4997427" y="5413228"/>
                  <a:pt x="4993171" y="5393279"/>
                </a:cubicBezTo>
                <a:lnTo>
                  <a:pt x="4980173" y="5360539"/>
                </a:lnTo>
                <a:cubicBezTo>
                  <a:pt x="4979917" y="5349854"/>
                  <a:pt x="4979663" y="5339169"/>
                  <a:pt x="4979406" y="5328484"/>
                </a:cubicBezTo>
                <a:lnTo>
                  <a:pt x="4947869" y="5195405"/>
                </a:lnTo>
                <a:lnTo>
                  <a:pt x="4950024" y="5170341"/>
                </a:lnTo>
                <a:lnTo>
                  <a:pt x="4953441" y="5156299"/>
                </a:lnTo>
                <a:cubicBezTo>
                  <a:pt x="4954123" y="5094348"/>
                  <a:pt x="4954804" y="5032398"/>
                  <a:pt x="4955487" y="4970447"/>
                </a:cubicBezTo>
                <a:cubicBezTo>
                  <a:pt x="4958473" y="4924609"/>
                  <a:pt x="4954747" y="4919416"/>
                  <a:pt x="4955544" y="4863880"/>
                </a:cubicBezTo>
                <a:cubicBezTo>
                  <a:pt x="4954223" y="4819347"/>
                  <a:pt x="4953787" y="4748760"/>
                  <a:pt x="4947559" y="4703250"/>
                </a:cubicBezTo>
                <a:cubicBezTo>
                  <a:pt x="4931239" y="4672612"/>
                  <a:pt x="4924318" y="4541683"/>
                  <a:pt x="4917599" y="4500294"/>
                </a:cubicBezTo>
                <a:lnTo>
                  <a:pt x="4907243" y="4454917"/>
                </a:lnTo>
                <a:cubicBezTo>
                  <a:pt x="4905526" y="4448563"/>
                  <a:pt x="4906613" y="4379705"/>
                  <a:pt x="4907098" y="4371871"/>
                </a:cubicBezTo>
                <a:cubicBezTo>
                  <a:pt x="4890988" y="4197315"/>
                  <a:pt x="4876740" y="4243259"/>
                  <a:pt x="4869508" y="4193393"/>
                </a:cubicBezTo>
                <a:lnTo>
                  <a:pt x="4861739" y="4134589"/>
                </a:lnTo>
                <a:cubicBezTo>
                  <a:pt x="4838172" y="4101669"/>
                  <a:pt x="4843583" y="4086200"/>
                  <a:pt x="4834170" y="4067311"/>
                </a:cubicBezTo>
                <a:cubicBezTo>
                  <a:pt x="4818449" y="4020047"/>
                  <a:pt x="4800275" y="4009156"/>
                  <a:pt x="4790989" y="3993885"/>
                </a:cubicBezTo>
                <a:cubicBezTo>
                  <a:pt x="4782363" y="3993084"/>
                  <a:pt x="4782242" y="3982976"/>
                  <a:pt x="4778453" y="3975684"/>
                </a:cubicBezTo>
                <a:cubicBezTo>
                  <a:pt x="4769321" y="3971191"/>
                  <a:pt x="4758059" y="3933641"/>
                  <a:pt x="4758135" y="3920131"/>
                </a:cubicBezTo>
                <a:lnTo>
                  <a:pt x="4720476" y="3820102"/>
                </a:lnTo>
                <a:cubicBezTo>
                  <a:pt x="4716421" y="3816423"/>
                  <a:pt x="4690934" y="3772161"/>
                  <a:pt x="4687630" y="3767757"/>
                </a:cubicBezTo>
                <a:cubicBezTo>
                  <a:pt x="4647375" y="3558546"/>
                  <a:pt x="4654192" y="3642476"/>
                  <a:pt x="4630748" y="3566511"/>
                </a:cubicBezTo>
                <a:lnTo>
                  <a:pt x="4612614" y="3520370"/>
                </a:lnTo>
                <a:cubicBezTo>
                  <a:pt x="4611978" y="3460083"/>
                  <a:pt x="4594531" y="3496400"/>
                  <a:pt x="4610707" y="3459431"/>
                </a:cubicBezTo>
                <a:cubicBezTo>
                  <a:pt x="4599690" y="3413406"/>
                  <a:pt x="4569527" y="3328058"/>
                  <a:pt x="4557730" y="3264205"/>
                </a:cubicBezTo>
                <a:cubicBezTo>
                  <a:pt x="4546771" y="3214122"/>
                  <a:pt x="4546855" y="3187360"/>
                  <a:pt x="4539924" y="3129067"/>
                </a:cubicBezTo>
                <a:cubicBezTo>
                  <a:pt x="4499078" y="2924257"/>
                  <a:pt x="4507775" y="2900002"/>
                  <a:pt x="4494496" y="2844037"/>
                </a:cubicBezTo>
                <a:cubicBezTo>
                  <a:pt x="4480840" y="2820455"/>
                  <a:pt x="4481766" y="2819423"/>
                  <a:pt x="4460253" y="2793277"/>
                </a:cubicBezTo>
                <a:cubicBezTo>
                  <a:pt x="4460293" y="2792857"/>
                  <a:pt x="4460334" y="2792440"/>
                  <a:pt x="4460374" y="2792022"/>
                </a:cubicBezTo>
                <a:cubicBezTo>
                  <a:pt x="4450410" y="2725396"/>
                  <a:pt x="4422768" y="2611146"/>
                  <a:pt x="4430482" y="2592145"/>
                </a:cubicBezTo>
                <a:cubicBezTo>
                  <a:pt x="4420977" y="2538605"/>
                  <a:pt x="4406958" y="2503050"/>
                  <a:pt x="4403347" y="2470784"/>
                </a:cubicBezTo>
                <a:cubicBezTo>
                  <a:pt x="4403625" y="2469144"/>
                  <a:pt x="4380771" y="2411406"/>
                  <a:pt x="4381053" y="2409766"/>
                </a:cubicBezTo>
                <a:lnTo>
                  <a:pt x="4366650" y="2374381"/>
                </a:lnTo>
                <a:cubicBezTo>
                  <a:pt x="4354764" y="2340371"/>
                  <a:pt x="4344841" y="2342080"/>
                  <a:pt x="4340811" y="2293782"/>
                </a:cubicBezTo>
                <a:lnTo>
                  <a:pt x="4336437" y="2209654"/>
                </a:lnTo>
                <a:cubicBezTo>
                  <a:pt x="4336626" y="2183198"/>
                  <a:pt x="4331827" y="2147175"/>
                  <a:pt x="4332596" y="2097942"/>
                </a:cubicBezTo>
                <a:cubicBezTo>
                  <a:pt x="4331413" y="2040556"/>
                  <a:pt x="4334167" y="2024671"/>
                  <a:pt x="4335156" y="1959502"/>
                </a:cubicBezTo>
                <a:cubicBezTo>
                  <a:pt x="4355169" y="1909240"/>
                  <a:pt x="4334621" y="1899757"/>
                  <a:pt x="4342459" y="1843304"/>
                </a:cubicBezTo>
                <a:cubicBezTo>
                  <a:pt x="4323188" y="1767970"/>
                  <a:pt x="4341543" y="1709926"/>
                  <a:pt x="4335862" y="1678241"/>
                </a:cubicBezTo>
                <a:cubicBezTo>
                  <a:pt x="4358303" y="1686421"/>
                  <a:pt x="4316693" y="1650992"/>
                  <a:pt x="4341586" y="1648670"/>
                </a:cubicBezTo>
                <a:lnTo>
                  <a:pt x="4335121" y="1530444"/>
                </a:lnTo>
                <a:lnTo>
                  <a:pt x="4319921" y="1447059"/>
                </a:lnTo>
                <a:cubicBezTo>
                  <a:pt x="4323975" y="1435041"/>
                  <a:pt x="4318516" y="1400294"/>
                  <a:pt x="4311218" y="1391417"/>
                </a:cubicBezTo>
                <a:cubicBezTo>
                  <a:pt x="4309788" y="1382890"/>
                  <a:pt x="4318548" y="1369039"/>
                  <a:pt x="4310635" y="1363726"/>
                </a:cubicBezTo>
                <a:cubicBezTo>
                  <a:pt x="4306367" y="1345147"/>
                  <a:pt x="4300478" y="1312123"/>
                  <a:pt x="4295428" y="1284707"/>
                </a:cubicBezTo>
                <a:cubicBezTo>
                  <a:pt x="4305903" y="1270581"/>
                  <a:pt x="4295764" y="1246609"/>
                  <a:pt x="4294084" y="1208753"/>
                </a:cubicBezTo>
                <a:cubicBezTo>
                  <a:pt x="4293843" y="1179683"/>
                  <a:pt x="4285650" y="1146196"/>
                  <a:pt x="4290055" y="1100759"/>
                </a:cubicBezTo>
                <a:cubicBezTo>
                  <a:pt x="4311757" y="1052944"/>
                  <a:pt x="4302600" y="968080"/>
                  <a:pt x="4306769" y="926605"/>
                </a:cubicBezTo>
                <a:cubicBezTo>
                  <a:pt x="4309528" y="887466"/>
                  <a:pt x="4307447" y="916383"/>
                  <a:pt x="4304646" y="892119"/>
                </a:cubicBezTo>
                <a:cubicBezTo>
                  <a:pt x="4298906" y="862313"/>
                  <a:pt x="4286356" y="825479"/>
                  <a:pt x="4280184" y="788250"/>
                </a:cubicBezTo>
                <a:cubicBezTo>
                  <a:pt x="4275629" y="645614"/>
                  <a:pt x="4270483" y="653700"/>
                  <a:pt x="4265528" y="607803"/>
                </a:cubicBezTo>
                <a:cubicBezTo>
                  <a:pt x="4266555" y="576644"/>
                  <a:pt x="4255504" y="548004"/>
                  <a:pt x="4250448" y="512866"/>
                </a:cubicBezTo>
                <a:cubicBezTo>
                  <a:pt x="4226489" y="447977"/>
                  <a:pt x="4214139" y="399629"/>
                  <a:pt x="4204265" y="361348"/>
                </a:cubicBezTo>
                <a:cubicBezTo>
                  <a:pt x="4214896" y="343611"/>
                  <a:pt x="4189301" y="362369"/>
                  <a:pt x="4191203" y="283180"/>
                </a:cubicBezTo>
                <a:cubicBezTo>
                  <a:pt x="4193843" y="278738"/>
                  <a:pt x="4190376" y="269105"/>
                  <a:pt x="4186487" y="270087"/>
                </a:cubicBezTo>
                <a:cubicBezTo>
                  <a:pt x="4156789" y="131153"/>
                  <a:pt x="4126023" y="113821"/>
                  <a:pt x="4107290" y="49653"/>
                </a:cubicBezTo>
                <a:cubicBezTo>
                  <a:pt x="4103468" y="39460"/>
                  <a:pt x="4100491" y="27294"/>
                  <a:pt x="4097659" y="13662"/>
                </a:cubicBezTo>
                <a:lnTo>
                  <a:pt x="4096109" y="5732"/>
                </a:lnTo>
                <a:lnTo>
                  <a:pt x="0" y="5732"/>
                </a:lnTo>
                <a:close/>
              </a:path>
            </a:pathLst>
          </a:custGeom>
        </p:spPr>
      </p:pic>
      <p:sp>
        <p:nvSpPr>
          <p:cNvPr id="2" name="Title 1">
            <a:extLst>
              <a:ext uri="{FF2B5EF4-FFF2-40B4-BE49-F238E27FC236}">
                <a16:creationId xmlns:a16="http://schemas.microsoft.com/office/drawing/2014/main" id="{30876CCC-5F6B-E61B-9F42-D6DF42B7E19A}"/>
              </a:ext>
            </a:extLst>
          </p:cNvPr>
          <p:cNvSpPr>
            <a:spLocks noGrp="1"/>
          </p:cNvSpPr>
          <p:nvPr>
            <p:ph type="ctrTitle"/>
          </p:nvPr>
        </p:nvSpPr>
        <p:spPr>
          <a:xfrm>
            <a:off x="0" y="1295399"/>
            <a:ext cx="12191980" cy="1153887"/>
          </a:xfrm>
        </p:spPr>
        <p:txBody>
          <a:bodyPr anchor="t">
            <a:normAutofit/>
          </a:bodyPr>
          <a:lstStyle/>
          <a:p>
            <a:pPr algn="ctr"/>
            <a:r>
              <a:rPr lang="en-GB" sz="4000" dirty="0" err="1">
                <a:solidFill>
                  <a:srgbClr val="FFC000"/>
                </a:solidFill>
              </a:rPr>
              <a:t>Flextrade</a:t>
            </a:r>
            <a:r>
              <a:rPr lang="en-GB" sz="4000" dirty="0">
                <a:solidFill>
                  <a:schemeClr val="tx1"/>
                </a:solidFill>
              </a:rPr>
              <a:t> </a:t>
            </a:r>
          </a:p>
        </p:txBody>
      </p:sp>
      <p:sp>
        <p:nvSpPr>
          <p:cNvPr id="3" name="Subtitle 2">
            <a:extLst>
              <a:ext uri="{FF2B5EF4-FFF2-40B4-BE49-F238E27FC236}">
                <a16:creationId xmlns:a16="http://schemas.microsoft.com/office/drawing/2014/main" id="{6A82BB9A-BC19-C08B-EB3F-62E51098C36F}"/>
              </a:ext>
            </a:extLst>
          </p:cNvPr>
          <p:cNvSpPr>
            <a:spLocks noGrp="1"/>
          </p:cNvSpPr>
          <p:nvPr>
            <p:ph type="subTitle" idx="1"/>
          </p:nvPr>
        </p:nvSpPr>
        <p:spPr>
          <a:xfrm>
            <a:off x="685799" y="2899159"/>
            <a:ext cx="5693229" cy="3258456"/>
          </a:xfrm>
        </p:spPr>
        <p:txBody>
          <a:bodyPr>
            <a:normAutofit/>
          </a:bodyPr>
          <a:lstStyle/>
          <a:p>
            <a:r>
              <a:rPr lang="en-GB" sz="4000" dirty="0">
                <a:solidFill>
                  <a:srgbClr val="FFC000"/>
                </a:solidFill>
              </a:rPr>
              <a:t>User Experience Analysis for </a:t>
            </a:r>
            <a:r>
              <a:rPr lang="en-GB" sz="4000" dirty="0" err="1">
                <a:solidFill>
                  <a:srgbClr val="FFC000"/>
                </a:solidFill>
              </a:rPr>
              <a:t>FlexTrade</a:t>
            </a:r>
            <a:r>
              <a:rPr lang="en-GB" sz="4000" dirty="0">
                <a:solidFill>
                  <a:srgbClr val="FFC000"/>
                </a:solidFill>
              </a:rPr>
              <a:t> online Shopping App</a:t>
            </a:r>
          </a:p>
        </p:txBody>
      </p:sp>
    </p:spTree>
    <p:extLst>
      <p:ext uri="{BB962C8B-B14F-4D97-AF65-F5344CB8AC3E}">
        <p14:creationId xmlns:p14="http://schemas.microsoft.com/office/powerpoint/2010/main" val="319129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D53FB-15C5-B5B9-AF0A-F61CFFE5DB3A}"/>
              </a:ext>
            </a:extLst>
          </p:cNvPr>
          <p:cNvSpPr>
            <a:spLocks noGrp="1"/>
          </p:cNvSpPr>
          <p:nvPr>
            <p:ph type="title"/>
          </p:nvPr>
        </p:nvSpPr>
        <p:spPr>
          <a:xfrm>
            <a:off x="86308" y="0"/>
            <a:ext cx="5124789" cy="609600"/>
          </a:xfrm>
        </p:spPr>
        <p:txBody>
          <a:bodyPr>
            <a:normAutofit fontScale="90000"/>
          </a:bodyPr>
          <a:lstStyle/>
          <a:p>
            <a:r>
              <a:rPr lang="en-GB" dirty="0"/>
              <a:t>Feedback Content Analysis</a:t>
            </a:r>
          </a:p>
        </p:txBody>
      </p:sp>
      <p:sp>
        <p:nvSpPr>
          <p:cNvPr id="3" name="Content Placeholder 2">
            <a:extLst>
              <a:ext uri="{FF2B5EF4-FFF2-40B4-BE49-F238E27FC236}">
                <a16:creationId xmlns:a16="http://schemas.microsoft.com/office/drawing/2014/main" id="{F404C707-67D7-20BE-2CA5-5A9DA1CE2B11}"/>
              </a:ext>
            </a:extLst>
          </p:cNvPr>
          <p:cNvSpPr>
            <a:spLocks noGrp="1"/>
          </p:cNvSpPr>
          <p:nvPr>
            <p:ph idx="1"/>
          </p:nvPr>
        </p:nvSpPr>
        <p:spPr>
          <a:xfrm>
            <a:off x="8927690" y="609600"/>
            <a:ext cx="3178002" cy="6154994"/>
          </a:xfrm>
        </p:spPr>
        <p:txBody>
          <a:bodyPr/>
          <a:lstStyle/>
          <a:p>
            <a:r>
              <a:rPr lang="en-GB" dirty="0"/>
              <a:t>With the feedback content received shows;</a:t>
            </a:r>
          </a:p>
          <a:p>
            <a:r>
              <a:rPr lang="en-GB" dirty="0"/>
              <a:t> That customers are finding it difficult to navigate the checkout process.</a:t>
            </a:r>
          </a:p>
          <a:p>
            <a:r>
              <a:rPr lang="en-GB" dirty="0"/>
              <a:t>The search feature needs to be reviewed.</a:t>
            </a:r>
          </a:p>
          <a:p>
            <a:r>
              <a:rPr lang="en-GB" dirty="0"/>
              <a:t>Some customers also get bugs when adding items to cart.</a:t>
            </a:r>
          </a:p>
          <a:p>
            <a:r>
              <a:rPr lang="en-GB" dirty="0"/>
              <a:t>The app also crash on some user’s device</a:t>
            </a:r>
          </a:p>
        </p:txBody>
      </p:sp>
      <p:graphicFrame>
        <p:nvGraphicFramePr>
          <p:cNvPr id="4" name="Chart 3">
            <a:extLst>
              <a:ext uri="{FF2B5EF4-FFF2-40B4-BE49-F238E27FC236}">
                <a16:creationId xmlns:a16="http://schemas.microsoft.com/office/drawing/2014/main" id="{6D948927-A748-429D-ABDD-699E180272FD}"/>
              </a:ext>
            </a:extLst>
          </p:cNvPr>
          <p:cNvGraphicFramePr>
            <a:graphicFrameLocks/>
          </p:cNvGraphicFramePr>
          <p:nvPr>
            <p:extLst>
              <p:ext uri="{D42A27DB-BD31-4B8C-83A1-F6EECF244321}">
                <p14:modId xmlns:p14="http://schemas.microsoft.com/office/powerpoint/2010/main" val="1508494043"/>
              </p:ext>
            </p:extLst>
          </p:nvPr>
        </p:nvGraphicFramePr>
        <p:xfrm>
          <a:off x="86308" y="1020726"/>
          <a:ext cx="8643022" cy="57438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89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1E22-A5A6-E736-3081-258044D84B03}"/>
              </a:ext>
            </a:extLst>
          </p:cNvPr>
          <p:cNvSpPr>
            <a:spLocks noGrp="1"/>
          </p:cNvSpPr>
          <p:nvPr>
            <p:ph type="title"/>
          </p:nvPr>
        </p:nvSpPr>
        <p:spPr/>
        <p:txBody>
          <a:bodyPr/>
          <a:lstStyle/>
          <a:p>
            <a:r>
              <a:rPr lang="en-GB" dirty="0">
                <a:solidFill>
                  <a:schemeClr val="tx1"/>
                </a:solidFill>
              </a:rPr>
              <a:t>Recommendations</a:t>
            </a:r>
          </a:p>
        </p:txBody>
      </p:sp>
      <p:sp>
        <p:nvSpPr>
          <p:cNvPr id="3" name="Content Placeholder 2">
            <a:extLst>
              <a:ext uri="{FF2B5EF4-FFF2-40B4-BE49-F238E27FC236}">
                <a16:creationId xmlns:a16="http://schemas.microsoft.com/office/drawing/2014/main" id="{09FFFB18-1C15-49A3-B46E-993B1AE8B78D}"/>
              </a:ext>
            </a:extLst>
          </p:cNvPr>
          <p:cNvSpPr>
            <a:spLocks noGrp="1"/>
          </p:cNvSpPr>
          <p:nvPr>
            <p:ph idx="1"/>
          </p:nvPr>
        </p:nvSpPr>
        <p:spPr/>
        <p:txBody>
          <a:bodyPr/>
          <a:lstStyle/>
          <a:p>
            <a:pPr marL="0" indent="0">
              <a:buNone/>
            </a:pPr>
            <a:r>
              <a:rPr lang="en-GB" dirty="0"/>
              <a:t>Looking at the feedback gotten from users of this app I recommend that;</a:t>
            </a:r>
          </a:p>
          <a:p>
            <a:r>
              <a:rPr lang="en-GB" dirty="0"/>
              <a:t>The checkout page should be reviewed along side the search button, as this could be the reason why the average session duration and the Bounce rate is not stable </a:t>
            </a:r>
          </a:p>
          <a:p>
            <a:r>
              <a:rPr lang="en-GB" dirty="0"/>
              <a:t>Also the add to cart button showed be reviewed as this could be the reason why the add to cart and the conversion rate is also not stable as some users get bugs when adding products to their cart.</a:t>
            </a:r>
          </a:p>
          <a:p>
            <a:r>
              <a:rPr lang="en-GB" dirty="0"/>
              <a:t>Reasons why app crash on user devices should be investigated, this may be the users screen resolution or the operating system.</a:t>
            </a:r>
          </a:p>
        </p:txBody>
      </p:sp>
    </p:spTree>
    <p:extLst>
      <p:ext uri="{BB962C8B-B14F-4D97-AF65-F5344CB8AC3E}">
        <p14:creationId xmlns:p14="http://schemas.microsoft.com/office/powerpoint/2010/main" val="195307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F5D116-EAE9-45D9-478D-D2154C50E58C}"/>
              </a:ext>
            </a:extLst>
          </p:cNvPr>
          <p:cNvSpPr>
            <a:spLocks noGrp="1"/>
          </p:cNvSpPr>
          <p:nvPr>
            <p:ph type="title"/>
          </p:nvPr>
        </p:nvSpPr>
        <p:spPr>
          <a:xfrm>
            <a:off x="7181723" y="609600"/>
            <a:ext cx="4512989" cy="2227730"/>
          </a:xfrm>
        </p:spPr>
        <p:txBody>
          <a:bodyPr anchor="ctr">
            <a:normAutofit/>
          </a:bodyPr>
          <a:lstStyle/>
          <a:p>
            <a:r>
              <a:rPr lang="en-GB" dirty="0">
                <a:solidFill>
                  <a:srgbClr val="FFFFFF"/>
                </a:solidFill>
              </a:rPr>
              <a:t>Business Overview</a:t>
            </a:r>
          </a:p>
        </p:txBody>
      </p:sp>
      <p:pic>
        <p:nvPicPr>
          <p:cNvPr id="7" name="Graphic 6" descr="Shopping cart">
            <a:extLst>
              <a:ext uri="{FF2B5EF4-FFF2-40B4-BE49-F238E27FC236}">
                <a16:creationId xmlns:a16="http://schemas.microsoft.com/office/drawing/2014/main" id="{7E2CF5EB-26A7-5503-3074-5EA05B7F22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0B016ED0-0FCE-21BB-2877-BFF62F0B947E}"/>
              </a:ext>
            </a:extLst>
          </p:cNvPr>
          <p:cNvSpPr>
            <a:spLocks noGrp="1"/>
          </p:cNvSpPr>
          <p:nvPr>
            <p:ph idx="1"/>
          </p:nvPr>
        </p:nvSpPr>
        <p:spPr>
          <a:xfrm>
            <a:off x="7181725" y="2837329"/>
            <a:ext cx="4512988" cy="3317938"/>
          </a:xfrm>
        </p:spPr>
        <p:txBody>
          <a:bodyPr anchor="t">
            <a:normAutofit/>
          </a:bodyPr>
          <a:lstStyle/>
          <a:p>
            <a:pPr marL="0" indent="0">
              <a:lnSpc>
                <a:spcPct val="90000"/>
              </a:lnSpc>
              <a:buNone/>
            </a:pPr>
            <a:r>
              <a:rPr lang="en-US" sz="1700" dirty="0" err="1">
                <a:solidFill>
                  <a:srgbClr val="FFFFFF"/>
                </a:solidFill>
              </a:rPr>
              <a:t>FlexTrade</a:t>
            </a:r>
            <a:r>
              <a:rPr lang="en-US" sz="1700" dirty="0">
                <a:solidFill>
                  <a:srgbClr val="FFFFFF"/>
                </a:solidFill>
              </a:rPr>
              <a:t> is a well-known company in the online shopping world. They have been making shopping easier and better for a long time. They sell all kinds of things, from electronics to </a:t>
            </a:r>
            <a:r>
              <a:rPr lang="en-US" sz="1700" dirty="0" err="1">
                <a:solidFill>
                  <a:srgbClr val="FFFFFF"/>
                </a:solidFill>
              </a:rPr>
              <a:t>clothes.Their</a:t>
            </a:r>
            <a:r>
              <a:rPr lang="en-US" sz="1700" dirty="0">
                <a:solidFill>
                  <a:srgbClr val="FFFFFF"/>
                </a:solidFill>
              </a:rPr>
              <a:t> app is designed to be easy to use, hoping to make shopping fun and simple for everyone.</a:t>
            </a:r>
          </a:p>
        </p:txBody>
      </p:sp>
    </p:spTree>
    <p:extLst>
      <p:ext uri="{BB962C8B-B14F-4D97-AF65-F5344CB8AC3E}">
        <p14:creationId xmlns:p14="http://schemas.microsoft.com/office/powerpoint/2010/main" val="1762353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F5D116-EAE9-45D9-478D-D2154C50E58C}"/>
              </a:ext>
            </a:extLst>
          </p:cNvPr>
          <p:cNvSpPr>
            <a:spLocks noGrp="1"/>
          </p:cNvSpPr>
          <p:nvPr>
            <p:ph type="title"/>
          </p:nvPr>
        </p:nvSpPr>
        <p:spPr>
          <a:xfrm>
            <a:off x="587540" y="88898"/>
            <a:ext cx="4512989" cy="1328057"/>
          </a:xfrm>
        </p:spPr>
        <p:txBody>
          <a:bodyPr anchor="ctr">
            <a:normAutofit/>
          </a:bodyPr>
          <a:lstStyle/>
          <a:p>
            <a:r>
              <a:rPr lang="en-GB" dirty="0"/>
              <a:t>Description</a:t>
            </a:r>
          </a:p>
        </p:txBody>
      </p:sp>
      <p:pic>
        <p:nvPicPr>
          <p:cNvPr id="7" name="Graphic 6" descr="Shopping cart">
            <a:extLst>
              <a:ext uri="{FF2B5EF4-FFF2-40B4-BE49-F238E27FC236}">
                <a16:creationId xmlns:a16="http://schemas.microsoft.com/office/drawing/2014/main" id="{7E2CF5EB-26A7-5503-3074-5EA05B7F22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0B016ED0-0FCE-21BB-2877-BFF62F0B947E}"/>
              </a:ext>
            </a:extLst>
          </p:cNvPr>
          <p:cNvSpPr>
            <a:spLocks noGrp="1"/>
          </p:cNvSpPr>
          <p:nvPr>
            <p:ph idx="1"/>
          </p:nvPr>
        </p:nvSpPr>
        <p:spPr>
          <a:xfrm>
            <a:off x="5802086" y="642257"/>
            <a:ext cx="5892627" cy="6041572"/>
          </a:xfrm>
        </p:spPr>
        <p:txBody>
          <a:bodyPr anchor="t">
            <a:normAutofit fontScale="92500" lnSpcReduction="10000"/>
          </a:bodyPr>
          <a:lstStyle/>
          <a:p>
            <a:pPr marL="0" indent="0">
              <a:lnSpc>
                <a:spcPct val="90000"/>
              </a:lnSpc>
              <a:buNone/>
            </a:pPr>
            <a:r>
              <a:rPr lang="en-US" sz="2400" dirty="0" err="1">
                <a:solidFill>
                  <a:schemeClr val="bg1"/>
                </a:solidFill>
              </a:rPr>
              <a:t>FlexTrade</a:t>
            </a:r>
            <a:r>
              <a:rPr lang="en-US" sz="2400" dirty="0">
                <a:solidFill>
                  <a:schemeClr val="bg1"/>
                </a:solidFill>
              </a:rPr>
              <a:t> wants to keep improving their app to make sure they stay ahead in the competitive online shopping market. This project will look into how they can make their app even better for users.</a:t>
            </a:r>
            <a:endParaRPr lang="en-GB" sz="2400" dirty="0">
              <a:solidFill>
                <a:schemeClr val="bg1"/>
              </a:solidFill>
            </a:endParaRPr>
          </a:p>
          <a:p>
            <a:pPr marL="0" indent="0">
              <a:lnSpc>
                <a:spcPct val="90000"/>
              </a:lnSpc>
              <a:buNone/>
            </a:pPr>
            <a:r>
              <a:rPr lang="en-GB" sz="2400" dirty="0">
                <a:solidFill>
                  <a:schemeClr val="bg1"/>
                </a:solidFill>
              </a:rPr>
              <a:t>In this case study we will be looking at 3 datasets namely:</a:t>
            </a:r>
          </a:p>
          <a:p>
            <a:pPr marL="0" indent="0">
              <a:lnSpc>
                <a:spcPct val="90000"/>
              </a:lnSpc>
              <a:buNone/>
            </a:pPr>
            <a:r>
              <a:rPr lang="en-GB" sz="2400" b="1" dirty="0">
                <a:solidFill>
                  <a:schemeClr val="bg1"/>
                </a:solidFill>
              </a:rPr>
              <a:t>App Analytics Data</a:t>
            </a:r>
            <a:r>
              <a:rPr lang="en-GB" sz="2400" dirty="0">
                <a:solidFill>
                  <a:schemeClr val="bg1"/>
                </a:solidFill>
              </a:rPr>
              <a:t>: This data contains 7 headers: </a:t>
            </a:r>
            <a:r>
              <a:rPr lang="en-GB" sz="2400" dirty="0" err="1">
                <a:solidFill>
                  <a:schemeClr val="bg1"/>
                </a:solidFill>
              </a:rPr>
              <a:t>User_ID</a:t>
            </a:r>
            <a:r>
              <a:rPr lang="en-GB" sz="2400" dirty="0">
                <a:solidFill>
                  <a:schemeClr val="bg1"/>
                </a:solidFill>
              </a:rPr>
              <a:t>, </a:t>
            </a:r>
            <a:r>
              <a:rPr lang="en-GB" sz="2400" dirty="0" err="1">
                <a:solidFill>
                  <a:schemeClr val="bg1"/>
                </a:solidFill>
              </a:rPr>
              <a:t>Session_ID</a:t>
            </a:r>
            <a:r>
              <a:rPr lang="en-GB" sz="2400" dirty="0">
                <a:solidFill>
                  <a:schemeClr val="bg1"/>
                </a:solidFill>
              </a:rPr>
              <a:t>, Timestamp, </a:t>
            </a:r>
            <a:r>
              <a:rPr lang="en-GB" sz="2400" dirty="0" err="1">
                <a:solidFill>
                  <a:schemeClr val="bg1"/>
                </a:solidFill>
              </a:rPr>
              <a:t>Page_views</a:t>
            </a:r>
            <a:r>
              <a:rPr lang="en-GB" sz="2400" dirty="0">
                <a:solidFill>
                  <a:schemeClr val="bg1"/>
                </a:solidFill>
              </a:rPr>
              <a:t>, </a:t>
            </a:r>
            <a:r>
              <a:rPr lang="en-GB" sz="2400" dirty="0" err="1">
                <a:solidFill>
                  <a:schemeClr val="bg1"/>
                </a:solidFill>
              </a:rPr>
              <a:t>Bounce_Rate</a:t>
            </a:r>
            <a:r>
              <a:rPr lang="en-GB" sz="2400" dirty="0">
                <a:solidFill>
                  <a:schemeClr val="bg1"/>
                </a:solidFill>
              </a:rPr>
              <a:t>, </a:t>
            </a:r>
            <a:r>
              <a:rPr lang="en-GB" sz="2400" dirty="0" err="1">
                <a:solidFill>
                  <a:schemeClr val="bg1"/>
                </a:solidFill>
              </a:rPr>
              <a:t>Add_to_Cart_Rate</a:t>
            </a:r>
            <a:r>
              <a:rPr lang="en-GB" sz="2400" dirty="0">
                <a:solidFill>
                  <a:schemeClr val="bg1"/>
                </a:solidFill>
              </a:rPr>
              <a:t> and </a:t>
            </a:r>
            <a:r>
              <a:rPr lang="en-GB" sz="2400" dirty="0" err="1">
                <a:solidFill>
                  <a:schemeClr val="bg1"/>
                </a:solidFill>
              </a:rPr>
              <a:t>Conversion_Rate</a:t>
            </a:r>
            <a:endParaRPr lang="en-GB" sz="2400" dirty="0">
              <a:solidFill>
                <a:schemeClr val="bg1"/>
              </a:solidFill>
            </a:endParaRPr>
          </a:p>
          <a:p>
            <a:pPr marL="0" indent="0">
              <a:lnSpc>
                <a:spcPct val="90000"/>
              </a:lnSpc>
              <a:buNone/>
            </a:pPr>
            <a:r>
              <a:rPr lang="en-GB" sz="2400" b="1" dirty="0">
                <a:solidFill>
                  <a:schemeClr val="bg1"/>
                </a:solidFill>
              </a:rPr>
              <a:t>User Behaviour Data</a:t>
            </a:r>
            <a:r>
              <a:rPr lang="en-GB" sz="2400" dirty="0">
                <a:solidFill>
                  <a:schemeClr val="bg1"/>
                </a:solidFill>
              </a:rPr>
              <a:t>: This data contains the following </a:t>
            </a:r>
            <a:r>
              <a:rPr lang="en-GB" sz="2400" dirty="0" err="1">
                <a:solidFill>
                  <a:schemeClr val="bg1"/>
                </a:solidFill>
              </a:rPr>
              <a:t>headers:User_ID</a:t>
            </a:r>
            <a:r>
              <a:rPr lang="en-GB" sz="2400" dirty="0">
                <a:solidFill>
                  <a:schemeClr val="bg1"/>
                </a:solidFill>
              </a:rPr>
              <a:t>, </a:t>
            </a:r>
            <a:r>
              <a:rPr lang="en-GB" sz="2400" dirty="0" err="1">
                <a:solidFill>
                  <a:schemeClr val="bg1"/>
                </a:solidFill>
              </a:rPr>
              <a:t>Session_ID</a:t>
            </a:r>
            <a:r>
              <a:rPr lang="en-GB" sz="2400" dirty="0">
                <a:solidFill>
                  <a:schemeClr val="bg1"/>
                </a:solidFill>
              </a:rPr>
              <a:t>, Timestamp, </a:t>
            </a:r>
            <a:r>
              <a:rPr lang="en-GB" sz="2400" dirty="0" err="1">
                <a:solidFill>
                  <a:schemeClr val="bg1"/>
                </a:solidFill>
              </a:rPr>
              <a:t>Session_Duration</a:t>
            </a:r>
            <a:r>
              <a:rPr lang="en-GB" sz="2400" dirty="0">
                <a:solidFill>
                  <a:schemeClr val="bg1"/>
                </a:solidFill>
              </a:rPr>
              <a:t>, </a:t>
            </a:r>
            <a:r>
              <a:rPr lang="en-GB" sz="2400" dirty="0" err="1">
                <a:solidFill>
                  <a:schemeClr val="bg1"/>
                </a:solidFill>
              </a:rPr>
              <a:t>Product_views</a:t>
            </a:r>
            <a:r>
              <a:rPr lang="en-GB" sz="2400" dirty="0">
                <a:solidFill>
                  <a:schemeClr val="bg1"/>
                </a:solidFill>
              </a:rPr>
              <a:t>, </a:t>
            </a:r>
            <a:r>
              <a:rPr lang="en-GB" sz="2400" dirty="0" err="1">
                <a:solidFill>
                  <a:schemeClr val="bg1"/>
                </a:solidFill>
              </a:rPr>
              <a:t>Cart_Additions</a:t>
            </a:r>
            <a:r>
              <a:rPr lang="en-GB" sz="2400" dirty="0">
                <a:solidFill>
                  <a:schemeClr val="bg1"/>
                </a:solidFill>
              </a:rPr>
              <a:t>, </a:t>
            </a:r>
            <a:r>
              <a:rPr lang="en-GB" sz="2400" dirty="0" err="1">
                <a:solidFill>
                  <a:schemeClr val="bg1"/>
                </a:solidFill>
              </a:rPr>
              <a:t>Checkout_Progress</a:t>
            </a:r>
            <a:r>
              <a:rPr lang="en-GB" sz="2400" dirty="0">
                <a:solidFill>
                  <a:schemeClr val="bg1"/>
                </a:solidFill>
              </a:rPr>
              <a:t>.</a:t>
            </a:r>
          </a:p>
          <a:p>
            <a:pPr marL="0" indent="0">
              <a:lnSpc>
                <a:spcPct val="90000"/>
              </a:lnSpc>
              <a:buNone/>
            </a:pPr>
            <a:r>
              <a:rPr lang="en-GB" sz="2500" b="1" dirty="0">
                <a:solidFill>
                  <a:schemeClr val="bg1"/>
                </a:solidFill>
              </a:rPr>
              <a:t>User Feedback Data</a:t>
            </a:r>
            <a:r>
              <a:rPr lang="en-GB" sz="2500" dirty="0">
                <a:solidFill>
                  <a:schemeClr val="bg1"/>
                </a:solidFill>
              </a:rPr>
              <a:t>: This data contains the following data headers: </a:t>
            </a:r>
            <a:r>
              <a:rPr lang="en-GB" sz="2500" dirty="0" err="1">
                <a:solidFill>
                  <a:schemeClr val="bg1"/>
                </a:solidFill>
              </a:rPr>
              <a:t>User_ID</a:t>
            </a:r>
            <a:r>
              <a:rPr lang="en-GB" sz="2500" dirty="0">
                <a:solidFill>
                  <a:schemeClr val="bg1"/>
                </a:solidFill>
              </a:rPr>
              <a:t>, </a:t>
            </a:r>
            <a:r>
              <a:rPr lang="en-GB" sz="2500" dirty="0" err="1">
                <a:solidFill>
                  <a:schemeClr val="bg1"/>
                </a:solidFill>
              </a:rPr>
              <a:t>Feedback_ID</a:t>
            </a:r>
            <a:r>
              <a:rPr lang="en-GB" sz="2500" dirty="0">
                <a:solidFill>
                  <a:schemeClr val="bg1"/>
                </a:solidFill>
              </a:rPr>
              <a:t>, Timestamp, </a:t>
            </a:r>
            <a:r>
              <a:rPr lang="en-GB" sz="2500" dirty="0" err="1">
                <a:solidFill>
                  <a:schemeClr val="bg1"/>
                </a:solidFill>
              </a:rPr>
              <a:t>Feedback_Type</a:t>
            </a:r>
            <a:r>
              <a:rPr lang="en-GB" sz="2500" dirty="0">
                <a:solidFill>
                  <a:schemeClr val="bg1"/>
                </a:solidFill>
              </a:rPr>
              <a:t>, </a:t>
            </a:r>
            <a:r>
              <a:rPr lang="en-GB" sz="2500" dirty="0" err="1">
                <a:solidFill>
                  <a:schemeClr val="bg1"/>
                </a:solidFill>
              </a:rPr>
              <a:t>Feedback_Content</a:t>
            </a:r>
            <a:r>
              <a:rPr lang="en-GB" sz="2500" dirty="0">
                <a:solidFill>
                  <a:schemeClr val="bg1"/>
                </a:solidFill>
              </a:rPr>
              <a:t>.</a:t>
            </a:r>
          </a:p>
          <a:p>
            <a:pPr marL="0" indent="0">
              <a:lnSpc>
                <a:spcPct val="90000"/>
              </a:lnSpc>
              <a:buNone/>
            </a:pPr>
            <a:endParaRPr lang="en-GB" sz="2400" dirty="0">
              <a:solidFill>
                <a:schemeClr val="tx1"/>
              </a:solidFill>
            </a:endParaRPr>
          </a:p>
          <a:p>
            <a:pPr>
              <a:lnSpc>
                <a:spcPct val="90000"/>
              </a:lnSpc>
            </a:pPr>
            <a:endParaRPr lang="en-GB" sz="2400" dirty="0">
              <a:solidFill>
                <a:schemeClr val="tx1"/>
              </a:solidFill>
            </a:endParaRPr>
          </a:p>
        </p:txBody>
      </p:sp>
    </p:spTree>
    <p:extLst>
      <p:ext uri="{BB962C8B-B14F-4D97-AF65-F5344CB8AC3E}">
        <p14:creationId xmlns:p14="http://schemas.microsoft.com/office/powerpoint/2010/main" val="364691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3542-BA1C-EF3B-EDBF-928628700A62}"/>
              </a:ext>
            </a:extLst>
          </p:cNvPr>
          <p:cNvSpPr>
            <a:spLocks noGrp="1"/>
          </p:cNvSpPr>
          <p:nvPr>
            <p:ph type="title"/>
          </p:nvPr>
        </p:nvSpPr>
        <p:spPr/>
        <p:txBody>
          <a:bodyPr/>
          <a:lstStyle/>
          <a:p>
            <a:r>
              <a:rPr lang="en-GB" dirty="0">
                <a:solidFill>
                  <a:schemeClr val="tx1"/>
                </a:solidFill>
              </a:rPr>
              <a:t>Description</a:t>
            </a:r>
          </a:p>
        </p:txBody>
      </p:sp>
      <p:sp>
        <p:nvSpPr>
          <p:cNvPr id="3" name="Content Placeholder 2">
            <a:extLst>
              <a:ext uri="{FF2B5EF4-FFF2-40B4-BE49-F238E27FC236}">
                <a16:creationId xmlns:a16="http://schemas.microsoft.com/office/drawing/2014/main" id="{1E158A92-CC76-7C05-DD45-C4C7E765239B}"/>
              </a:ext>
            </a:extLst>
          </p:cNvPr>
          <p:cNvSpPr>
            <a:spLocks noGrp="1"/>
          </p:cNvSpPr>
          <p:nvPr>
            <p:ph idx="1"/>
          </p:nvPr>
        </p:nvSpPr>
        <p:spPr>
          <a:xfrm>
            <a:off x="6324600" y="185056"/>
            <a:ext cx="5867400" cy="6596743"/>
          </a:xfrm>
        </p:spPr>
        <p:txBody>
          <a:bodyPr>
            <a:normAutofit fontScale="77500" lnSpcReduction="20000"/>
          </a:bodyPr>
          <a:lstStyle/>
          <a:p>
            <a:endParaRPr lang="en-GB" sz="2400" dirty="0"/>
          </a:p>
          <a:p>
            <a:pPr marL="0" indent="0">
              <a:buNone/>
            </a:pPr>
            <a:endParaRPr lang="en-US" sz="2900" dirty="0">
              <a:solidFill>
                <a:schemeClr val="tx1"/>
              </a:solidFill>
            </a:endParaRPr>
          </a:p>
          <a:p>
            <a:pPr marL="0" indent="0">
              <a:buNone/>
            </a:pPr>
            <a:r>
              <a:rPr lang="en-US" sz="2900" dirty="0">
                <a:solidFill>
                  <a:schemeClr val="tx1"/>
                </a:solidFill>
              </a:rPr>
              <a:t>Even though lots of people download and use the </a:t>
            </a:r>
            <a:r>
              <a:rPr lang="en-US" sz="2900" dirty="0" err="1">
                <a:solidFill>
                  <a:schemeClr val="tx1"/>
                </a:solidFill>
              </a:rPr>
              <a:t>FlexTrade</a:t>
            </a:r>
            <a:r>
              <a:rPr lang="en-US" sz="2900" dirty="0">
                <a:solidFill>
                  <a:schemeClr val="tx1"/>
                </a:solidFill>
              </a:rPr>
              <a:t> app, not everyone ends up buying</a:t>
            </a:r>
          </a:p>
          <a:p>
            <a:pPr marL="0" indent="0">
              <a:buNone/>
            </a:pPr>
            <a:r>
              <a:rPr lang="en-US" sz="2900" dirty="0">
                <a:solidFill>
                  <a:schemeClr val="tx1"/>
                </a:solidFill>
              </a:rPr>
              <a:t>something. There are a few problems:</a:t>
            </a:r>
          </a:p>
          <a:p>
            <a:pPr marL="0" indent="0">
              <a:buNone/>
            </a:pPr>
            <a:r>
              <a:rPr lang="en-US" sz="2900" b="1" dirty="0">
                <a:solidFill>
                  <a:schemeClr val="tx1"/>
                </a:solidFill>
              </a:rPr>
              <a:t>High Bounce Rate</a:t>
            </a:r>
            <a:r>
              <a:rPr lang="en-US" sz="2900" dirty="0">
                <a:solidFill>
                  <a:schemeClr val="tx1"/>
                </a:solidFill>
              </a:rPr>
              <a:t>: Many users leave the app quickly without buying anything.</a:t>
            </a:r>
          </a:p>
          <a:p>
            <a:pPr marL="0" indent="0">
              <a:buNone/>
            </a:pPr>
            <a:r>
              <a:rPr lang="en-US" sz="2900" b="1" dirty="0">
                <a:solidFill>
                  <a:schemeClr val="tx1"/>
                </a:solidFill>
              </a:rPr>
              <a:t>Cart Abandonment</a:t>
            </a:r>
            <a:r>
              <a:rPr lang="en-US" sz="2900" dirty="0">
                <a:solidFill>
                  <a:schemeClr val="tx1"/>
                </a:solidFill>
              </a:rPr>
              <a:t>: Users put items in their cart but don't complete the purchase.</a:t>
            </a:r>
          </a:p>
          <a:p>
            <a:pPr marL="0" indent="0">
              <a:buNone/>
            </a:pPr>
            <a:r>
              <a:rPr lang="en-US" sz="2900" b="1" dirty="0">
                <a:solidFill>
                  <a:schemeClr val="tx1"/>
                </a:solidFill>
              </a:rPr>
              <a:t>Low Average Order Value</a:t>
            </a:r>
            <a:r>
              <a:rPr lang="en-US" sz="2900" dirty="0">
                <a:solidFill>
                  <a:schemeClr val="tx1"/>
                </a:solidFill>
              </a:rPr>
              <a:t>: The amount of money users spend is lower than what </a:t>
            </a:r>
            <a:r>
              <a:rPr lang="en-US" sz="2900" dirty="0" err="1">
                <a:solidFill>
                  <a:schemeClr val="tx1"/>
                </a:solidFill>
              </a:rPr>
              <a:t>FlexTrade</a:t>
            </a:r>
            <a:endParaRPr lang="en-US" sz="2900" dirty="0">
              <a:solidFill>
                <a:schemeClr val="tx1"/>
              </a:solidFill>
            </a:endParaRPr>
          </a:p>
          <a:p>
            <a:pPr marL="0" indent="0">
              <a:buNone/>
            </a:pPr>
            <a:r>
              <a:rPr lang="en-US" sz="2900" dirty="0">
                <a:solidFill>
                  <a:schemeClr val="tx1"/>
                </a:solidFill>
              </a:rPr>
              <a:t>would like.</a:t>
            </a:r>
          </a:p>
          <a:p>
            <a:pPr marL="0" indent="0">
              <a:buNone/>
            </a:pPr>
            <a:r>
              <a:rPr lang="en-US" sz="2900" b="1" dirty="0">
                <a:solidFill>
                  <a:schemeClr val="tx1"/>
                </a:solidFill>
              </a:rPr>
              <a:t>Lots of Competition</a:t>
            </a:r>
            <a:r>
              <a:rPr lang="en-US" sz="2900" dirty="0">
                <a:solidFill>
                  <a:schemeClr val="tx1"/>
                </a:solidFill>
              </a:rPr>
              <a:t>: There are many other shopping apps out there, so </a:t>
            </a:r>
            <a:r>
              <a:rPr lang="en-US" sz="2900" dirty="0" err="1">
                <a:solidFill>
                  <a:schemeClr val="tx1"/>
                </a:solidFill>
              </a:rPr>
              <a:t>FlexTrade</a:t>
            </a:r>
            <a:r>
              <a:rPr lang="en-US" sz="2900" dirty="0">
                <a:solidFill>
                  <a:schemeClr val="tx1"/>
                </a:solidFill>
              </a:rPr>
              <a:t> needs to</a:t>
            </a:r>
          </a:p>
          <a:p>
            <a:pPr marL="0" indent="0">
              <a:buNone/>
            </a:pPr>
            <a:r>
              <a:rPr lang="en-US" sz="2900" dirty="0">
                <a:solidFill>
                  <a:schemeClr val="tx1"/>
                </a:solidFill>
              </a:rPr>
              <a:t>stand out.</a:t>
            </a:r>
            <a:endParaRPr lang="en-GB" sz="2900" dirty="0">
              <a:solidFill>
                <a:schemeClr val="tx1"/>
              </a:solidFill>
            </a:endParaRP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101191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583B-FA96-950C-36D3-AC61C96A6580}"/>
              </a:ext>
            </a:extLst>
          </p:cNvPr>
          <p:cNvSpPr>
            <a:spLocks noGrp="1"/>
          </p:cNvSpPr>
          <p:nvPr>
            <p:ph type="title"/>
          </p:nvPr>
        </p:nvSpPr>
        <p:spPr/>
        <p:txBody>
          <a:bodyPr/>
          <a:lstStyle/>
          <a:p>
            <a:r>
              <a:rPr lang="en-GB" dirty="0"/>
              <a:t>Aim of this Analysis</a:t>
            </a:r>
          </a:p>
        </p:txBody>
      </p:sp>
      <p:sp>
        <p:nvSpPr>
          <p:cNvPr id="3" name="Content Placeholder 2">
            <a:extLst>
              <a:ext uri="{FF2B5EF4-FFF2-40B4-BE49-F238E27FC236}">
                <a16:creationId xmlns:a16="http://schemas.microsoft.com/office/drawing/2014/main" id="{2289204F-A361-3EEC-B78A-564EC4A13B31}"/>
              </a:ext>
            </a:extLst>
          </p:cNvPr>
          <p:cNvSpPr>
            <a:spLocks noGrp="1"/>
          </p:cNvSpPr>
          <p:nvPr>
            <p:ph idx="1"/>
          </p:nvPr>
        </p:nvSpPr>
        <p:spPr/>
        <p:txBody>
          <a:bodyPr/>
          <a:lstStyle/>
          <a:p>
            <a:pPr marL="0" indent="0">
              <a:buNone/>
            </a:pPr>
            <a:r>
              <a:rPr lang="en-US" dirty="0">
                <a:solidFill>
                  <a:schemeClr val="accent1"/>
                </a:solidFill>
              </a:rPr>
              <a:t>The Aim of this analysis is to:</a:t>
            </a:r>
          </a:p>
          <a:p>
            <a:r>
              <a:rPr lang="en-US" dirty="0">
                <a:solidFill>
                  <a:schemeClr val="accent1"/>
                </a:solidFill>
              </a:rPr>
              <a:t>Find UX Problems: Look at how users behave and what they say to find out what needs to</a:t>
            </a:r>
          </a:p>
          <a:p>
            <a:r>
              <a:rPr lang="en-US" dirty="0">
                <a:solidFill>
                  <a:schemeClr val="accent1"/>
                </a:solidFill>
              </a:rPr>
              <a:t>be better.</a:t>
            </a:r>
          </a:p>
          <a:p>
            <a:r>
              <a:rPr lang="en-US" dirty="0">
                <a:solidFill>
                  <a:schemeClr val="accent1"/>
                </a:solidFill>
              </a:rPr>
              <a:t>● Make Checkout Better: Make it easier and quicker for users to buy things.</a:t>
            </a:r>
          </a:p>
          <a:p>
            <a:r>
              <a:rPr lang="en-US" dirty="0">
                <a:solidFill>
                  <a:schemeClr val="accent1"/>
                </a:solidFill>
              </a:rPr>
              <a:t>● Suggest Personalized Products: Use what we know about what users like to suggest other</a:t>
            </a:r>
          </a:p>
          <a:p>
            <a:r>
              <a:rPr lang="en-US" dirty="0">
                <a:solidFill>
                  <a:schemeClr val="accent1"/>
                </a:solidFill>
              </a:rPr>
              <a:t>things they might buy.</a:t>
            </a:r>
          </a:p>
          <a:p>
            <a:r>
              <a:rPr lang="en-US" dirty="0">
                <a:solidFill>
                  <a:schemeClr val="accent1"/>
                </a:solidFill>
              </a:rPr>
              <a:t>● Get Users to Buy More: Figure out ways to encourage users to spend more money.</a:t>
            </a:r>
            <a:endParaRPr lang="en-GB" dirty="0">
              <a:solidFill>
                <a:schemeClr val="accent1"/>
              </a:solidFill>
            </a:endParaRPr>
          </a:p>
        </p:txBody>
      </p:sp>
    </p:spTree>
    <p:extLst>
      <p:ext uri="{BB962C8B-B14F-4D97-AF65-F5344CB8AC3E}">
        <p14:creationId xmlns:p14="http://schemas.microsoft.com/office/powerpoint/2010/main" val="293933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BA1A-D50D-62F4-698D-469463ADE95D}"/>
              </a:ext>
            </a:extLst>
          </p:cNvPr>
          <p:cNvSpPr>
            <a:spLocks noGrp="1"/>
          </p:cNvSpPr>
          <p:nvPr>
            <p:ph type="title"/>
          </p:nvPr>
        </p:nvSpPr>
        <p:spPr/>
        <p:txBody>
          <a:bodyPr/>
          <a:lstStyle/>
          <a:p>
            <a:endParaRPr lang="en-GB" dirty="0"/>
          </a:p>
        </p:txBody>
      </p:sp>
      <p:pic>
        <p:nvPicPr>
          <p:cNvPr id="18" name="Content Placeholder 17" descr="A screenshot of a computer dashboard&#10;&#10;Description automatically generated">
            <a:extLst>
              <a:ext uri="{FF2B5EF4-FFF2-40B4-BE49-F238E27FC236}">
                <a16:creationId xmlns:a16="http://schemas.microsoft.com/office/drawing/2014/main" id="{79B76A83-DEF2-9B8B-2A79-6B1E5DA2A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377355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949D-2E5E-E359-0503-20CBBBE49AA1}"/>
              </a:ext>
            </a:extLst>
          </p:cNvPr>
          <p:cNvSpPr>
            <a:spLocks noGrp="1"/>
          </p:cNvSpPr>
          <p:nvPr>
            <p:ph type="title"/>
          </p:nvPr>
        </p:nvSpPr>
        <p:spPr>
          <a:xfrm>
            <a:off x="263677" y="108856"/>
            <a:ext cx="8596668" cy="1045029"/>
          </a:xfrm>
        </p:spPr>
        <p:txBody>
          <a:bodyPr>
            <a:normAutofit fontScale="90000"/>
          </a:bodyPr>
          <a:lstStyle/>
          <a:p>
            <a:r>
              <a:rPr lang="en-GB" dirty="0"/>
              <a:t>Relationship between Average Session Duration and Bounce Rate</a:t>
            </a:r>
          </a:p>
        </p:txBody>
      </p:sp>
      <p:sp>
        <p:nvSpPr>
          <p:cNvPr id="3" name="Content Placeholder 2">
            <a:extLst>
              <a:ext uri="{FF2B5EF4-FFF2-40B4-BE49-F238E27FC236}">
                <a16:creationId xmlns:a16="http://schemas.microsoft.com/office/drawing/2014/main" id="{0B24506F-A7C2-BD60-CB17-138B43B5DDCF}"/>
              </a:ext>
            </a:extLst>
          </p:cNvPr>
          <p:cNvSpPr>
            <a:spLocks noGrp="1"/>
          </p:cNvSpPr>
          <p:nvPr>
            <p:ph idx="1"/>
          </p:nvPr>
        </p:nvSpPr>
        <p:spPr>
          <a:xfrm>
            <a:off x="7968342" y="391887"/>
            <a:ext cx="4037973" cy="3124200"/>
          </a:xfrm>
        </p:spPr>
        <p:txBody>
          <a:bodyPr/>
          <a:lstStyle/>
          <a:p>
            <a:r>
              <a:rPr lang="en-GB" dirty="0"/>
              <a:t>The bounce rate does not increase but it does </a:t>
            </a:r>
            <a:r>
              <a:rPr lang="en-GB" dirty="0" err="1"/>
              <a:t>flunctuate</a:t>
            </a:r>
            <a:r>
              <a:rPr lang="en-GB" dirty="0"/>
              <a:t> averagely between 600 and 1300.</a:t>
            </a:r>
          </a:p>
          <a:p>
            <a:r>
              <a:rPr lang="en-GB" dirty="0"/>
              <a:t>The bounce rate does not affect the average session, but there is a relationship between the bounce rate and the average session duration.</a:t>
            </a:r>
          </a:p>
          <a:p>
            <a:endParaRPr lang="en-GB" dirty="0"/>
          </a:p>
        </p:txBody>
      </p:sp>
      <p:graphicFrame>
        <p:nvGraphicFramePr>
          <p:cNvPr id="13" name="Chart 12">
            <a:extLst>
              <a:ext uri="{FF2B5EF4-FFF2-40B4-BE49-F238E27FC236}">
                <a16:creationId xmlns:a16="http://schemas.microsoft.com/office/drawing/2014/main" id="{E34A5516-D19D-B3F1-7EF6-98E8FCEFD81F}"/>
              </a:ext>
            </a:extLst>
          </p:cNvPr>
          <p:cNvGraphicFramePr>
            <a:graphicFrameLocks/>
          </p:cNvGraphicFramePr>
          <p:nvPr>
            <p:extLst>
              <p:ext uri="{D42A27DB-BD31-4B8C-83A1-F6EECF244321}">
                <p14:modId xmlns:p14="http://schemas.microsoft.com/office/powerpoint/2010/main" val="2728443806"/>
              </p:ext>
            </p:extLst>
          </p:nvPr>
        </p:nvGraphicFramePr>
        <p:xfrm>
          <a:off x="0" y="1643741"/>
          <a:ext cx="8782353" cy="51924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8215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1441-476D-70A5-1085-53F47D107F6F}"/>
              </a:ext>
            </a:extLst>
          </p:cNvPr>
          <p:cNvSpPr>
            <a:spLocks noGrp="1"/>
          </p:cNvSpPr>
          <p:nvPr>
            <p:ph type="title"/>
          </p:nvPr>
        </p:nvSpPr>
        <p:spPr>
          <a:xfrm>
            <a:off x="677334" y="609599"/>
            <a:ext cx="7944152" cy="1022555"/>
          </a:xfrm>
        </p:spPr>
        <p:txBody>
          <a:bodyPr>
            <a:normAutofit fontScale="90000"/>
          </a:bodyPr>
          <a:lstStyle/>
          <a:p>
            <a:r>
              <a:rPr lang="en-GB" dirty="0"/>
              <a:t> Relationship between the Conversion Rate and the bounce rate</a:t>
            </a:r>
          </a:p>
        </p:txBody>
      </p:sp>
      <p:sp>
        <p:nvSpPr>
          <p:cNvPr id="3" name="Content Placeholder 2">
            <a:extLst>
              <a:ext uri="{FF2B5EF4-FFF2-40B4-BE49-F238E27FC236}">
                <a16:creationId xmlns:a16="http://schemas.microsoft.com/office/drawing/2014/main" id="{AF2FC292-ED53-BC28-B6E2-CCF1CD30C494}"/>
              </a:ext>
            </a:extLst>
          </p:cNvPr>
          <p:cNvSpPr>
            <a:spLocks noGrp="1"/>
          </p:cNvSpPr>
          <p:nvPr>
            <p:ph idx="1"/>
          </p:nvPr>
        </p:nvSpPr>
        <p:spPr>
          <a:xfrm>
            <a:off x="9383486" y="130629"/>
            <a:ext cx="2808513" cy="6477000"/>
          </a:xfrm>
        </p:spPr>
        <p:txBody>
          <a:bodyPr>
            <a:normAutofit/>
          </a:bodyPr>
          <a:lstStyle/>
          <a:p>
            <a:r>
              <a:rPr lang="en-GB" dirty="0">
                <a:solidFill>
                  <a:schemeClr val="tx1"/>
                </a:solidFill>
              </a:rPr>
              <a:t>There is a relationship between the Bounce rate and the conversion rate, as we can see in the chart when the bounce rate increases the conversion rate increases except in the third Quarter of every year, where the bounce rate increases and the conversion rate decreases and vice versa.</a:t>
            </a:r>
          </a:p>
          <a:p>
            <a:r>
              <a:rPr lang="en-GB" dirty="0">
                <a:solidFill>
                  <a:schemeClr val="tx1"/>
                </a:solidFill>
              </a:rPr>
              <a:t>Apart from this change there is a trend between the bounce rate and the conversion rate.</a:t>
            </a:r>
          </a:p>
        </p:txBody>
      </p:sp>
      <p:graphicFrame>
        <p:nvGraphicFramePr>
          <p:cNvPr id="5" name="Chart 4">
            <a:extLst>
              <a:ext uri="{FF2B5EF4-FFF2-40B4-BE49-F238E27FC236}">
                <a16:creationId xmlns:a16="http://schemas.microsoft.com/office/drawing/2014/main" id="{24400E22-A6F5-446E-9C4E-03E97B859AAD}"/>
              </a:ext>
            </a:extLst>
          </p:cNvPr>
          <p:cNvGraphicFramePr>
            <a:graphicFrameLocks/>
          </p:cNvGraphicFramePr>
          <p:nvPr>
            <p:extLst>
              <p:ext uri="{D42A27DB-BD31-4B8C-83A1-F6EECF244321}">
                <p14:modId xmlns:p14="http://schemas.microsoft.com/office/powerpoint/2010/main" val="758790205"/>
              </p:ext>
            </p:extLst>
          </p:nvPr>
        </p:nvGraphicFramePr>
        <p:xfrm>
          <a:off x="130630" y="1793681"/>
          <a:ext cx="8667728" cy="4563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4840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9873-CBC8-4B99-5DEE-E17E0B07A249}"/>
              </a:ext>
            </a:extLst>
          </p:cNvPr>
          <p:cNvSpPr>
            <a:spLocks noGrp="1"/>
          </p:cNvSpPr>
          <p:nvPr>
            <p:ph type="title"/>
          </p:nvPr>
        </p:nvSpPr>
        <p:spPr>
          <a:xfrm>
            <a:off x="677334" y="0"/>
            <a:ext cx="8596668" cy="718457"/>
          </a:xfrm>
        </p:spPr>
        <p:txBody>
          <a:bodyPr/>
          <a:lstStyle/>
          <a:p>
            <a:r>
              <a:rPr lang="en-GB" dirty="0"/>
              <a:t> Add to cart vs Conversion rate</a:t>
            </a:r>
          </a:p>
        </p:txBody>
      </p:sp>
      <p:sp>
        <p:nvSpPr>
          <p:cNvPr id="3" name="Content Placeholder 2">
            <a:extLst>
              <a:ext uri="{FF2B5EF4-FFF2-40B4-BE49-F238E27FC236}">
                <a16:creationId xmlns:a16="http://schemas.microsoft.com/office/drawing/2014/main" id="{213BED70-746C-F259-923C-CD8CD4737D83}"/>
              </a:ext>
            </a:extLst>
          </p:cNvPr>
          <p:cNvSpPr>
            <a:spLocks noGrp="1"/>
          </p:cNvSpPr>
          <p:nvPr>
            <p:ph idx="1"/>
          </p:nvPr>
        </p:nvSpPr>
        <p:spPr>
          <a:xfrm>
            <a:off x="9274002" y="399937"/>
            <a:ext cx="3254202" cy="2073954"/>
          </a:xfrm>
        </p:spPr>
        <p:txBody>
          <a:bodyPr>
            <a:normAutofit/>
          </a:bodyPr>
          <a:lstStyle/>
          <a:p>
            <a:r>
              <a:rPr lang="en-GB" dirty="0">
                <a:solidFill>
                  <a:schemeClr val="bg1"/>
                </a:solidFill>
              </a:rPr>
              <a:t>The add to cart and conversion trend is unstable.</a:t>
            </a:r>
          </a:p>
        </p:txBody>
      </p:sp>
      <p:graphicFrame>
        <p:nvGraphicFramePr>
          <p:cNvPr id="4" name="Chart 3">
            <a:extLst>
              <a:ext uri="{FF2B5EF4-FFF2-40B4-BE49-F238E27FC236}">
                <a16:creationId xmlns:a16="http://schemas.microsoft.com/office/drawing/2014/main" id="{B1548300-9B25-8044-1411-CF5B1DA6E1F8}"/>
              </a:ext>
            </a:extLst>
          </p:cNvPr>
          <p:cNvGraphicFramePr>
            <a:graphicFrameLocks/>
          </p:cNvGraphicFramePr>
          <p:nvPr>
            <p:extLst>
              <p:ext uri="{D42A27DB-BD31-4B8C-83A1-F6EECF244321}">
                <p14:modId xmlns:p14="http://schemas.microsoft.com/office/powerpoint/2010/main" val="3420631769"/>
              </p:ext>
            </p:extLst>
          </p:nvPr>
        </p:nvGraphicFramePr>
        <p:xfrm>
          <a:off x="65941" y="1436914"/>
          <a:ext cx="8805916" cy="49737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1334614"/>
      </p:ext>
    </p:extLst>
  </p:cSld>
  <p:clrMapOvr>
    <a:masterClrMapping/>
  </p:clrMapOvr>
</p:sld>
</file>

<file path=ppt/theme/theme1.xml><?xml version="1.0" encoding="utf-8"?>
<a:theme xmlns:a="http://schemas.openxmlformats.org/drawingml/2006/main" name="Facet">
  <a:themeElements>
    <a:clrScheme name="Custom 1">
      <a:dk1>
        <a:sysClr val="windowText" lastClr="000000"/>
      </a:dk1>
      <a:lt1>
        <a:sysClr val="window" lastClr="FFFFFF"/>
      </a:lt1>
      <a:dk2>
        <a:srgbClr val="44546A"/>
      </a:dk2>
      <a:lt2>
        <a:srgbClr val="E7E6E6"/>
      </a:lt2>
      <a:accent1>
        <a:srgbClr val="4472C4"/>
      </a:accent1>
      <a:accent2>
        <a:srgbClr val="FFC000"/>
      </a:accent2>
      <a:accent3>
        <a:srgbClr val="A5A5A5"/>
      </a:accent3>
      <a:accent4>
        <a:srgbClr val="FEE599"/>
      </a:accent4>
      <a:accent5>
        <a:srgbClr val="8EAADB"/>
      </a:accent5>
      <a:accent6>
        <a:srgbClr val="D9E2F3"/>
      </a:accent6>
      <a:hlink>
        <a:srgbClr val="85C0FB"/>
      </a:hlink>
      <a:folHlink>
        <a:srgbClr val="FFFFF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6481</TotalTime>
  <Words>736</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Flextrade </vt:lpstr>
      <vt:lpstr>Business Overview</vt:lpstr>
      <vt:lpstr>Description</vt:lpstr>
      <vt:lpstr>Description</vt:lpstr>
      <vt:lpstr>Aim of this Analysis</vt:lpstr>
      <vt:lpstr>PowerPoint Presentation</vt:lpstr>
      <vt:lpstr>Relationship between Average Session Duration and Bounce Rate</vt:lpstr>
      <vt:lpstr> Relationship between the Conversion Rate and the bounce rate</vt:lpstr>
      <vt:lpstr> Add to cart vs Conversion rate</vt:lpstr>
      <vt:lpstr>Feedback Content Analysis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Flextrade </dc:title>
  <dc:creator>Kehinde Emmanuel Oyekunle</dc:creator>
  <cp:lastModifiedBy>Kehinde Emmanuel Oyekunle</cp:lastModifiedBy>
  <cp:revision>8</cp:revision>
  <dcterms:created xsi:type="dcterms:W3CDTF">2024-05-05T06:27:22Z</dcterms:created>
  <dcterms:modified xsi:type="dcterms:W3CDTF">2024-05-09T18:29:06Z</dcterms:modified>
</cp:coreProperties>
</file>