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DE2CE-61BF-45FF-8E01-551472BDC1A8}" v="7" dt="2022-02-21T18:14:35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17" d="100"/>
          <a:sy n="117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DE46C4-A434-425F-A6DC-B0F9240786E4}" type="datetimeFigureOut">
              <a:rPr lang="ru-RU" smtClean="0"/>
              <a:t>21.02.2022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0C8C105-E806-4A7F-9F88-61D27C4603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61857"/>
          </a:xfrm>
        </p:spPr>
        <p:txBody>
          <a:bodyPr/>
          <a:lstStyle/>
          <a:p>
            <a:pPr algn="ctr"/>
            <a:r>
              <a:rPr lang="en-US" sz="25000" dirty="0"/>
              <a:t>2048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70021"/>
            <a:ext cx="12191999" cy="1787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Levon </a:t>
            </a:r>
            <a:r>
              <a:rPr lang="en-US" sz="2000" dirty="0" err="1">
                <a:solidFill>
                  <a:schemeClr val="bg1"/>
                </a:solidFill>
              </a:rPr>
              <a:t>Kehyan</a:t>
            </a:r>
          </a:p>
        </p:txBody>
      </p:sp>
    </p:spTree>
    <p:extLst>
      <p:ext uri="{BB962C8B-B14F-4D97-AF65-F5344CB8AC3E}">
        <p14:creationId xmlns:p14="http://schemas.microsoft.com/office/powerpoint/2010/main" val="174764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759A1A7-039C-4D8A-8326-19B085ECF6F2}"/>
              </a:ext>
            </a:extLst>
          </p:cNvPr>
          <p:cNvSpPr txBox="1"/>
          <p:nvPr/>
        </p:nvSpPr>
        <p:spPr>
          <a:xfrm>
            <a:off x="0" y="4940300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800" dirty="0"/>
              <a:t>Եթե </a:t>
            </a:r>
            <a:r>
              <a:rPr lang="en-US" sz="2800" dirty="0"/>
              <a:t>k-</a:t>
            </a:r>
            <a:r>
              <a:rPr lang="hy-AM" sz="2800" dirty="0"/>
              <a:t>րդ էլեմենտը հավասար է </a:t>
            </a:r>
            <a:r>
              <a:rPr lang="en-US" sz="2800" dirty="0"/>
              <a:t>J-</a:t>
            </a:r>
            <a:r>
              <a:rPr lang="hy-AM" sz="2800" dirty="0"/>
              <a:t>րդ էլեմենտին, ապա </a:t>
            </a:r>
            <a:r>
              <a:rPr lang="en-US" sz="2800" dirty="0"/>
              <a:t>k-</a:t>
            </a:r>
            <a:r>
              <a:rPr lang="hy-AM" sz="2800" dirty="0"/>
              <a:t>րդը կրկնապատկվում է, յ-րդը զրոյանում,իսկ </a:t>
            </a:r>
            <a:r>
              <a:rPr lang="en-US" sz="2800" dirty="0"/>
              <a:t>k</a:t>
            </a:r>
            <a:r>
              <a:rPr lang="hy-AM" sz="2800" dirty="0"/>
              <a:t> ցույց է տալիս ոչինչի - Օրինակ՝ կհավասարացնենք -1-ի։Հակառակ դեպքում </a:t>
            </a:r>
            <a:r>
              <a:rPr lang="en-US" sz="2800" dirty="0"/>
              <a:t>k-</a:t>
            </a:r>
            <a:r>
              <a:rPr lang="hy-AM" sz="2800" dirty="0"/>
              <a:t>ն հավասարվում է </a:t>
            </a:r>
            <a:r>
              <a:rPr lang="en-US" sz="2800" dirty="0"/>
              <a:t>j</a:t>
            </a:r>
            <a:r>
              <a:rPr lang="hy-AM" sz="2800" dirty="0"/>
              <a:t>-ին</a:t>
            </a:r>
            <a:endParaRPr lang="ru-RU" sz="2800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8EEFA243-AF46-4A1D-AF72-9542B36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93927"/>
              </p:ext>
            </p:extLst>
          </p:nvPr>
        </p:nvGraphicFramePr>
        <p:xfrm>
          <a:off x="2031999" y="1832186"/>
          <a:ext cx="81280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5221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C556705-018B-43BE-833B-19827FF5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38019"/>
              </p:ext>
            </p:extLst>
          </p:nvPr>
        </p:nvGraphicFramePr>
        <p:xfrm>
          <a:off x="2031998" y="294470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graphicFrame>
        <p:nvGraphicFramePr>
          <p:cNvPr id="14" name="Таблица 12">
            <a:extLst>
              <a:ext uri="{FF2B5EF4-FFF2-40B4-BE49-F238E27FC236}">
                <a16:creationId xmlns:a16="http://schemas.microsoft.com/office/drawing/2014/main" id="{868F2F1E-D93B-4533-9231-D7CC4D3F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87570"/>
              </p:ext>
            </p:extLst>
          </p:nvPr>
        </p:nvGraphicFramePr>
        <p:xfrm>
          <a:off x="2031997" y="405722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A4C20F78-ECC4-4BC8-A664-20123D4942BF}"/>
              </a:ext>
            </a:extLst>
          </p:cNvPr>
          <p:cNvSpPr/>
          <p:nvPr/>
        </p:nvSpPr>
        <p:spPr>
          <a:xfrm>
            <a:off x="5880097" y="1461346"/>
            <a:ext cx="43180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A9693433-6067-4C61-8A8A-4651EB4FABDB}"/>
              </a:ext>
            </a:extLst>
          </p:cNvPr>
          <p:cNvSpPr/>
          <p:nvPr/>
        </p:nvSpPr>
        <p:spPr>
          <a:xfrm>
            <a:off x="5880097" y="2573866"/>
            <a:ext cx="43180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70781B4E-D999-4216-B394-27F8BD04ACB9}"/>
              </a:ext>
            </a:extLst>
          </p:cNvPr>
          <p:cNvSpPr/>
          <p:nvPr/>
        </p:nvSpPr>
        <p:spPr>
          <a:xfrm>
            <a:off x="5880097" y="3681306"/>
            <a:ext cx="43180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9" name="Таблица 12">
            <a:extLst>
              <a:ext uri="{FF2B5EF4-FFF2-40B4-BE49-F238E27FC236}">
                <a16:creationId xmlns:a16="http://schemas.microsoft.com/office/drawing/2014/main" id="{E3893E6C-6915-448D-92A4-EA54CD2DB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20605"/>
              </p:ext>
            </p:extLst>
          </p:nvPr>
        </p:nvGraphicFramePr>
        <p:xfrm>
          <a:off x="2031997" y="677123"/>
          <a:ext cx="8128001" cy="76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975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1316E2D-93DB-4D74-8D98-DF0B7AAB1256}"/>
              </a:ext>
            </a:extLst>
          </p:cNvPr>
          <p:cNvSpPr txBox="1"/>
          <p:nvPr/>
        </p:nvSpPr>
        <p:spPr>
          <a:xfrm>
            <a:off x="10401300" y="67712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part-1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1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12">
            <a:extLst>
              <a:ext uri="{FF2B5EF4-FFF2-40B4-BE49-F238E27FC236}">
                <a16:creationId xmlns:a16="http://schemas.microsoft.com/office/drawing/2014/main" id="{AF1B7B4B-E542-4A33-883C-4CE69679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35674"/>
              </p:ext>
            </p:extLst>
          </p:nvPr>
        </p:nvGraphicFramePr>
        <p:xfrm>
          <a:off x="2031999" y="47582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graphicFrame>
        <p:nvGraphicFramePr>
          <p:cNvPr id="5" name="Таблица 12">
            <a:extLst>
              <a:ext uri="{FF2B5EF4-FFF2-40B4-BE49-F238E27FC236}">
                <a16:creationId xmlns:a16="http://schemas.microsoft.com/office/drawing/2014/main" id="{2B08AA2F-065E-4D2C-80F1-D1970BA78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10981"/>
              </p:ext>
            </p:extLst>
          </p:nvPr>
        </p:nvGraphicFramePr>
        <p:xfrm>
          <a:off x="2031999" y="169502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graphicFrame>
        <p:nvGraphicFramePr>
          <p:cNvPr id="6" name="Таблица 12">
            <a:extLst>
              <a:ext uri="{FF2B5EF4-FFF2-40B4-BE49-F238E27FC236}">
                <a16:creationId xmlns:a16="http://schemas.microsoft.com/office/drawing/2014/main" id="{EFE1974F-57B0-41C2-A342-8E4366AE4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96093"/>
              </p:ext>
            </p:extLst>
          </p:nvPr>
        </p:nvGraphicFramePr>
        <p:xfrm>
          <a:off x="2031999" y="305816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966182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49065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63161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66171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7176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0978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3337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2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531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515A9E-F90D-44DB-8367-5B773DCA7249}"/>
              </a:ext>
            </a:extLst>
          </p:cNvPr>
          <p:cNvSpPr txBox="1"/>
          <p:nvPr/>
        </p:nvSpPr>
        <p:spPr>
          <a:xfrm>
            <a:off x="0" y="4140200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m-</a:t>
            </a:r>
            <a:r>
              <a:rPr lang="hy-AM" sz="2800" dirty="0"/>
              <a:t>ը ցույց է տալիս առաջին 0-ին հանդիպակաց էլեմենտին,իսկ </a:t>
            </a:r>
            <a:r>
              <a:rPr lang="en-US" sz="2800" dirty="0"/>
              <a:t>j-</a:t>
            </a:r>
            <a:r>
              <a:rPr lang="hy-AM" sz="2800" dirty="0"/>
              <a:t>ն՝ </a:t>
            </a:r>
            <a:r>
              <a:rPr lang="en-US" sz="2800" dirty="0"/>
              <a:t>m-</a:t>
            </a:r>
            <a:r>
              <a:rPr lang="hy-AM" sz="2800" dirty="0"/>
              <a:t>ից աջ գտնվող առաջին ոչ զրոյականին։Երբ </a:t>
            </a:r>
            <a:r>
              <a:rPr lang="en-US" sz="2800" dirty="0"/>
              <a:t>j-</a:t>
            </a:r>
            <a:r>
              <a:rPr lang="hy-AM" sz="2800" dirty="0"/>
              <a:t>ն հանդիպում է ոչ զրոյական էլեմենտին այն տեղերով փոխվում </a:t>
            </a:r>
            <a:r>
              <a:rPr lang="en-US" sz="2800" dirty="0"/>
              <a:t> </a:t>
            </a:r>
            <a:r>
              <a:rPr lang="hy-AM" sz="2800" dirty="0"/>
              <a:t>է </a:t>
            </a:r>
            <a:r>
              <a:rPr lang="en-US" sz="2800" dirty="0"/>
              <a:t>m-</a:t>
            </a:r>
            <a:r>
              <a:rPr lang="hy-AM" sz="2800" dirty="0"/>
              <a:t>րդի հետ։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50994-1E25-4C43-871B-95424DA47901}"/>
              </a:ext>
            </a:extLst>
          </p:cNvPr>
          <p:cNvSpPr txBox="1"/>
          <p:nvPr/>
        </p:nvSpPr>
        <p:spPr>
          <a:xfrm>
            <a:off x="10401300" y="67712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part-2 </a:t>
            </a:r>
            <a:endParaRPr lang="ru-RU" dirty="0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3AAE7B7A-4D9E-4FF8-A2C1-62C8C64C7E43}"/>
              </a:ext>
            </a:extLst>
          </p:cNvPr>
          <p:cNvSpPr/>
          <p:nvPr/>
        </p:nvSpPr>
        <p:spPr>
          <a:xfrm>
            <a:off x="5880099" y="1264072"/>
            <a:ext cx="43180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08A549DD-EEC9-4B35-AA89-4B786CEAC6C9}"/>
              </a:ext>
            </a:extLst>
          </p:cNvPr>
          <p:cNvSpPr/>
          <p:nvPr/>
        </p:nvSpPr>
        <p:spPr>
          <a:xfrm>
            <a:off x="5880099" y="2591646"/>
            <a:ext cx="43180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80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69F3677-13A0-4709-952D-7CA3748EC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984923"/>
              </p:ext>
            </p:extLst>
          </p:nvPr>
        </p:nvGraphicFramePr>
        <p:xfrm>
          <a:off x="444500" y="635000"/>
          <a:ext cx="64897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98308054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706534186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190462793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994084102"/>
                    </a:ext>
                  </a:extLst>
                </a:gridCol>
              </a:tblGrid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70137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314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10369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568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D2EC664-3586-45D7-9A4D-BE727067357B}"/>
              </a:ext>
            </a:extLst>
          </p:cNvPr>
          <p:cNvSpPr txBox="1"/>
          <p:nvPr/>
        </p:nvSpPr>
        <p:spPr>
          <a:xfrm>
            <a:off x="7035800" y="2243604"/>
            <a:ext cx="4711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/>
              <a:t>Եթե մատրիցան չունի ազատ վանդակ և այն մնում է անփոփոխ </a:t>
            </a:r>
            <a:r>
              <a:rPr lang="en-US" sz="2400" dirty="0"/>
              <a:t>left </a:t>
            </a:r>
            <a:r>
              <a:rPr lang="hy-AM" sz="2400" dirty="0"/>
              <a:t>և </a:t>
            </a:r>
            <a:r>
              <a:rPr lang="en-US" sz="2400" dirty="0"/>
              <a:t>up</a:t>
            </a:r>
            <a:r>
              <a:rPr lang="hy-AM" sz="2400" dirty="0"/>
              <a:t> գուրծողությունների նկատմամբ</a:t>
            </a:r>
            <a:r>
              <a:rPr lang="en-US" sz="2400" dirty="0"/>
              <a:t>,</a:t>
            </a:r>
            <a:r>
              <a:rPr lang="hy-AM" sz="2400" dirty="0"/>
              <a:t> ապա քայլերը վերջացել են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058400" y="512411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80DE7F22-226B-47B2-BB6F-990FCB94B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4687"/>
              </p:ext>
            </p:extLst>
          </p:nvPr>
        </p:nvGraphicFramePr>
        <p:xfrm>
          <a:off x="444500" y="635000"/>
          <a:ext cx="64897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98308054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706534186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190462793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994084102"/>
                    </a:ext>
                  </a:extLst>
                </a:gridCol>
              </a:tblGrid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70137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314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10369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56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C431CE-6636-4A0A-B4EA-252A1078AAEB}"/>
              </a:ext>
            </a:extLst>
          </p:cNvPr>
          <p:cNvSpPr txBox="1"/>
          <p:nvPr/>
        </p:nvSpPr>
        <p:spPr>
          <a:xfrm>
            <a:off x="7035800" y="2612935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sz="2400" dirty="0"/>
              <a:t>Եթե մատրիցում գոյություն ունի 2048 արժեքով վանդակ,ապա խաղացողը հաղթել է։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976757" y="680748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victory</a:t>
            </a:r>
          </a:p>
        </p:txBody>
      </p:sp>
    </p:spTree>
    <p:extLst>
      <p:ext uri="{BB962C8B-B14F-4D97-AF65-F5344CB8AC3E}">
        <p14:creationId xmlns:p14="http://schemas.microsoft.com/office/powerpoint/2010/main" val="34096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35F966-5214-4346-9022-915ECCAD0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29767"/>
              </p:ext>
            </p:extLst>
          </p:nvPr>
        </p:nvGraphicFramePr>
        <p:xfrm>
          <a:off x="444500" y="635000"/>
          <a:ext cx="64897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983080541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706534186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1190462793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994084102"/>
                    </a:ext>
                  </a:extLst>
                </a:gridCol>
              </a:tblGrid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70137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93141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10369"/>
                  </a:ext>
                </a:extLst>
              </a:tr>
              <a:tr h="1289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568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4BCBBD-B3D9-43AF-B4D7-7454BFD2496B}"/>
              </a:ext>
            </a:extLst>
          </p:cNvPr>
          <p:cNvSpPr txBox="1"/>
          <p:nvPr/>
        </p:nvSpPr>
        <p:spPr>
          <a:xfrm>
            <a:off x="7124700" y="797054"/>
            <a:ext cx="5067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creatematrix</a:t>
            </a:r>
            <a:r>
              <a:rPr lang="hy-AM" sz="2800" dirty="0"/>
              <a:t>-ը ստեղծում է </a:t>
            </a:r>
            <a:r>
              <a:rPr lang="en-US" sz="2800" dirty="0"/>
              <a:t>size</a:t>
            </a:r>
            <a:r>
              <a:rPr lang="hy-AM" sz="2800" dirty="0"/>
              <a:t> չափանի մատրից։</a:t>
            </a:r>
          </a:p>
          <a:p>
            <a:r>
              <a:rPr lang="en-US" sz="2800" dirty="0" err="1"/>
              <a:t>printmatrix</a:t>
            </a:r>
            <a:r>
              <a:rPr lang="en-US" sz="2800" dirty="0"/>
              <a:t>-</a:t>
            </a:r>
            <a:r>
              <a:rPr lang="hy-AM" sz="2800" dirty="0"/>
              <a:t>ը տպում է մատրիցան։</a:t>
            </a:r>
          </a:p>
          <a:p>
            <a:r>
              <a:rPr lang="en-US" sz="2800" dirty="0" err="1"/>
              <a:t>randomGeneration</a:t>
            </a:r>
            <a:r>
              <a:rPr lang="hy-AM" sz="2800" dirty="0"/>
              <a:t>-ը </a:t>
            </a:r>
            <a:r>
              <a:rPr lang="en-US" sz="2800" dirty="0"/>
              <a:t>rand </a:t>
            </a:r>
            <a:r>
              <a:rPr lang="hy-AM" sz="2800" dirty="0"/>
              <a:t>ֆունկցիայով գտնում է դատարկ վանդակ և 50</a:t>
            </a:r>
            <a:r>
              <a:rPr lang="ru-RU" sz="2800" dirty="0"/>
              <a:t>%</a:t>
            </a:r>
            <a:r>
              <a:rPr lang="en-US" sz="2800" dirty="0"/>
              <a:t> </a:t>
            </a:r>
            <a:r>
              <a:rPr lang="hy-AM" sz="2800" dirty="0"/>
              <a:t>հավանականությամբ ստեղծում է </a:t>
            </a:r>
            <a:r>
              <a:rPr lang="ru-RU" sz="2800" dirty="0"/>
              <a:t>2 </a:t>
            </a:r>
            <a:r>
              <a:rPr lang="hy-AM" sz="2800" dirty="0"/>
              <a:t>կամ 4 արժեքով վանդակ։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561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</TotalTime>
  <Words>258</Words>
  <Application>Microsoft Office PowerPoint</Application>
  <PresentationFormat>Широкоэкранный</PresentationFormat>
  <Paragraphs>123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Angles</vt:lpstr>
      <vt:lpstr>2048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Levon</dc:creator>
  <cp:lastModifiedBy>User</cp:lastModifiedBy>
  <cp:revision>10</cp:revision>
  <dcterms:created xsi:type="dcterms:W3CDTF">2021-12-28T20:05:45Z</dcterms:created>
  <dcterms:modified xsi:type="dcterms:W3CDTF">2022-02-21T18:15:02Z</dcterms:modified>
</cp:coreProperties>
</file>