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72" r:id="rId4"/>
    <p:sldId id="273" r:id="rId5"/>
    <p:sldId id="274" r:id="rId6"/>
    <p:sldId id="275" r:id="rId7"/>
    <p:sldId id="276" r:id="rId8"/>
    <p:sldId id="277" r:id="rId9"/>
    <p:sldId id="278" r:id="rId10"/>
    <p:sldId id="279" r:id="rId11"/>
    <p:sldId id="280" r:id="rId12"/>
    <p:sldId id="282" r:id="rId13"/>
    <p:sldId id="281" r:id="rId14"/>
    <p:sldId id="265" r:id="rId15"/>
    <p:sldId id="283"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EC1"/>
    <a:srgbClr val="D495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23"/>
    <p:restoredTop sz="96327"/>
  </p:normalViewPr>
  <p:slideViewPr>
    <p:cSldViewPr snapToGrid="0" snapToObjects="1">
      <p:cViewPr varScale="1">
        <p:scale>
          <a:sx n="119" d="100"/>
          <a:sy n="119"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8645D-7094-454A-9272-DBF2E8D56680}" type="datetimeFigureOut">
              <a:rPr kumimoji="1" lang="ja-JP" altLang="en-US" smtClean="0"/>
              <a:t>2022/10/11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ACA35-4236-754B-83C3-BD6D1D3ABF4D}" type="slidenum">
              <a:rPr kumimoji="1" lang="ja-JP" altLang="en-US" smtClean="0"/>
              <a:t>‹#›</a:t>
            </a:fld>
            <a:endParaRPr kumimoji="1" lang="ja-JP" altLang="en-US"/>
          </a:p>
        </p:txBody>
      </p:sp>
    </p:spTree>
    <p:extLst>
      <p:ext uri="{BB962C8B-B14F-4D97-AF65-F5344CB8AC3E}">
        <p14:creationId xmlns:p14="http://schemas.microsoft.com/office/powerpoint/2010/main" val="5811279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784B-4C97-A842-A51F-E9FC1FC001DD}"/>
              </a:ext>
            </a:extLst>
          </p:cNvPr>
          <p:cNvSpPr>
            <a:spLocks noGrp="1"/>
          </p:cNvSpPr>
          <p:nvPr>
            <p:ph type="ctrTitle"/>
          </p:nvPr>
        </p:nvSpPr>
        <p:spPr>
          <a:xfrm>
            <a:off x="838200" y="2058886"/>
            <a:ext cx="10515598" cy="742857"/>
          </a:xfrm>
        </p:spPr>
        <p:txBody>
          <a:bodyPr anchor="ctr">
            <a:normAutofit/>
          </a:bodyPr>
          <a:lstStyle>
            <a:lvl1pPr algn="ctr">
              <a:defRPr sz="44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B15453-7AA7-5F45-B574-393DFC7D296C}"/>
              </a:ext>
            </a:extLst>
          </p:cNvPr>
          <p:cNvSpPr>
            <a:spLocks noGrp="1"/>
          </p:cNvSpPr>
          <p:nvPr>
            <p:ph type="subTitle" idx="1" hasCustomPrompt="1"/>
          </p:nvPr>
        </p:nvSpPr>
        <p:spPr>
          <a:xfrm>
            <a:off x="1523999" y="3965714"/>
            <a:ext cx="9144000" cy="1655762"/>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bluecode</a:t>
            </a:r>
            <a:r>
              <a:rPr kumimoji="1" lang="ja-JP" altLang="en-US"/>
              <a:t>株式会社</a:t>
            </a:r>
          </a:p>
        </p:txBody>
      </p:sp>
      <p:sp>
        <p:nvSpPr>
          <p:cNvPr id="4" name="日付プレースホルダー 3">
            <a:extLst>
              <a:ext uri="{FF2B5EF4-FFF2-40B4-BE49-F238E27FC236}">
                <a16:creationId xmlns:a16="http://schemas.microsoft.com/office/drawing/2014/main" id="{2AA1454B-EB1E-9D45-9C70-2971D0A16E5E}"/>
              </a:ext>
            </a:extLst>
          </p:cNvPr>
          <p:cNvSpPr>
            <a:spLocks noGrp="1"/>
          </p:cNvSpPr>
          <p:nvPr>
            <p:ph type="dt" sz="half" idx="10"/>
          </p:nvPr>
        </p:nvSpPr>
        <p:spPr>
          <a:xfrm>
            <a:off x="838200" y="6386830"/>
            <a:ext cx="2743200" cy="365125"/>
          </a:xfrm>
        </p:spPr>
        <p:txBody>
          <a:bodyPr/>
          <a:lstStyle/>
          <a:p>
            <a:fld id="{EC28EDEB-BADD-A949-A37D-344F76CBFC94}" type="datetime1">
              <a:rPr kumimoji="1" lang="ja-JP" altLang="en-US" smtClean="0"/>
              <a:t>2022/10/11</a:t>
            </a:fld>
            <a:endParaRPr kumimoji="1" lang="ja-JP" altLang="en-US"/>
          </a:p>
        </p:txBody>
      </p:sp>
      <p:sp>
        <p:nvSpPr>
          <p:cNvPr id="6" name="スライド番号プレースホルダー 5">
            <a:extLst>
              <a:ext uri="{FF2B5EF4-FFF2-40B4-BE49-F238E27FC236}">
                <a16:creationId xmlns:a16="http://schemas.microsoft.com/office/drawing/2014/main" id="{C8F4D7D2-2426-464B-8D7B-87C4EBB67D2E}"/>
              </a:ext>
            </a:extLst>
          </p:cNvPr>
          <p:cNvSpPr>
            <a:spLocks noGrp="1"/>
          </p:cNvSpPr>
          <p:nvPr>
            <p:ph type="sldNum" sz="quarter" idx="12"/>
          </p:nvPr>
        </p:nvSpPr>
        <p:spPr>
          <a:xfrm>
            <a:off x="8610600" y="6386830"/>
            <a:ext cx="2743200" cy="365125"/>
          </a:xfrm>
        </p:spPr>
        <p:txBody>
          <a:bodyPr/>
          <a:lstStyle/>
          <a:p>
            <a:fld id="{462052E6-07CA-9B46-B866-FDE18BF74505}"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683A8AF0-EEB5-6C4E-9263-64DC090B51F5}"/>
              </a:ext>
            </a:extLst>
          </p:cNvPr>
          <p:cNvSpPr/>
          <p:nvPr userDrawn="1"/>
        </p:nvSpPr>
        <p:spPr>
          <a:xfrm>
            <a:off x="838200" y="2801743"/>
            <a:ext cx="10515599" cy="70666"/>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ッター プレースホルダー 4">
            <a:extLst>
              <a:ext uri="{FF2B5EF4-FFF2-40B4-BE49-F238E27FC236}">
                <a16:creationId xmlns:a16="http://schemas.microsoft.com/office/drawing/2014/main" id="{89839D4F-86C1-C7AF-C44D-62C96B69994B}"/>
              </a:ext>
            </a:extLst>
          </p:cNvPr>
          <p:cNvSpPr>
            <a:spLocks noGrp="1"/>
          </p:cNvSpPr>
          <p:nvPr>
            <p:ph type="ftr" sz="quarter" idx="11"/>
          </p:nvPr>
        </p:nvSpPr>
        <p:spPr>
          <a:xfrm>
            <a:off x="4038600" y="6386830"/>
            <a:ext cx="4114800" cy="365125"/>
          </a:xfrm>
        </p:spPr>
        <p:txBody>
          <a:bodyPr/>
          <a:lstStyle/>
          <a:p>
            <a:r>
              <a:rPr lang="en-US" altLang="ja-JP" dirty="0"/>
              <a:t>bluecode inc.</a:t>
            </a:r>
            <a:endParaRPr lang="ja-JP" altLang="en-US"/>
          </a:p>
        </p:txBody>
      </p:sp>
    </p:spTree>
    <p:extLst>
      <p:ext uri="{BB962C8B-B14F-4D97-AF65-F5344CB8AC3E}">
        <p14:creationId xmlns:p14="http://schemas.microsoft.com/office/powerpoint/2010/main" val="336011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ED6B60-CAA6-0441-AA00-C83FCB7220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EDCDB4-EA27-B649-814F-729E086D7E6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4CCE19-FFFA-C742-83EC-FD6C94D80C0D}"/>
              </a:ext>
            </a:extLst>
          </p:cNvPr>
          <p:cNvSpPr>
            <a:spLocks noGrp="1"/>
          </p:cNvSpPr>
          <p:nvPr>
            <p:ph type="dt" sz="half" idx="10"/>
          </p:nvPr>
        </p:nvSpPr>
        <p:spPr/>
        <p:txBody>
          <a:bodyPr/>
          <a:lstStyle/>
          <a:p>
            <a:fld id="{6553D067-023C-7441-9D68-F6D230C546B7}" type="datetime1">
              <a:rPr kumimoji="1" lang="ja-JP" altLang="en-US" smtClean="0"/>
              <a:t>2022/10/11</a:t>
            </a:fld>
            <a:endParaRPr kumimoji="1" lang="ja-JP" altLang="en-US"/>
          </a:p>
        </p:txBody>
      </p:sp>
      <p:sp>
        <p:nvSpPr>
          <p:cNvPr id="5" name="フッター プレースホルダー 4">
            <a:extLst>
              <a:ext uri="{FF2B5EF4-FFF2-40B4-BE49-F238E27FC236}">
                <a16:creationId xmlns:a16="http://schemas.microsoft.com/office/drawing/2014/main" id="{70470F16-91CC-9F43-A813-F44F22B1DF2A}"/>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19C244F3-F0F9-CE49-A15C-3F6C9984F66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97339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0425CA-DF6C-D049-B0F7-38A0F0B4C26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A9F20D-5F3B-B944-97E2-CA110EBB79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6151E1-0B93-B04F-A400-0FC7CC807CE2}"/>
              </a:ext>
            </a:extLst>
          </p:cNvPr>
          <p:cNvSpPr>
            <a:spLocks noGrp="1"/>
          </p:cNvSpPr>
          <p:nvPr>
            <p:ph type="dt" sz="half" idx="10"/>
          </p:nvPr>
        </p:nvSpPr>
        <p:spPr/>
        <p:txBody>
          <a:bodyPr/>
          <a:lstStyle/>
          <a:p>
            <a:fld id="{F94B4445-EA75-9B46-9B2E-BE02F9884A6B}" type="datetime1">
              <a:rPr kumimoji="1" lang="ja-JP" altLang="en-US" smtClean="0"/>
              <a:t>2022/10/11</a:t>
            </a:fld>
            <a:endParaRPr kumimoji="1" lang="ja-JP" altLang="en-US"/>
          </a:p>
        </p:txBody>
      </p:sp>
      <p:sp>
        <p:nvSpPr>
          <p:cNvPr id="5" name="フッター プレースホルダー 4">
            <a:extLst>
              <a:ext uri="{FF2B5EF4-FFF2-40B4-BE49-F238E27FC236}">
                <a16:creationId xmlns:a16="http://schemas.microsoft.com/office/drawing/2014/main" id="{427C1B08-8F72-B14B-A771-8F8163197DF8}"/>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40321529-C59F-694B-9D57-F8261B227171}"/>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90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D013073-5F8E-204D-96F7-C4CC28FAAFFE}"/>
              </a:ext>
            </a:extLst>
          </p:cNvPr>
          <p:cNvSpPr/>
          <p:nvPr userDrawn="1"/>
        </p:nvSpPr>
        <p:spPr>
          <a:xfrm>
            <a:off x="11251096" y="6341111"/>
            <a:ext cx="543339" cy="51688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タイトル 1">
            <a:extLst>
              <a:ext uri="{FF2B5EF4-FFF2-40B4-BE49-F238E27FC236}">
                <a16:creationId xmlns:a16="http://schemas.microsoft.com/office/drawing/2014/main" id="{7AB3C7C5-E79F-0B47-B08A-7D62EFE45441}"/>
              </a:ext>
            </a:extLst>
          </p:cNvPr>
          <p:cNvSpPr>
            <a:spLocks noGrp="1"/>
          </p:cNvSpPr>
          <p:nvPr>
            <p:ph type="title"/>
          </p:nvPr>
        </p:nvSpPr>
        <p:spPr>
          <a:xfrm>
            <a:off x="397565" y="196162"/>
            <a:ext cx="11396870" cy="504451"/>
          </a:xfrm>
        </p:spPr>
        <p:txBody>
          <a:bodyPr>
            <a:normAutofit/>
          </a:bodyPr>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0AC78C-3506-E648-9747-5B4816F31F41}"/>
              </a:ext>
            </a:extLst>
          </p:cNvPr>
          <p:cNvSpPr>
            <a:spLocks noGrp="1"/>
          </p:cNvSpPr>
          <p:nvPr>
            <p:ph idx="1"/>
          </p:nvPr>
        </p:nvSpPr>
        <p:spPr>
          <a:xfrm>
            <a:off x="397565" y="805967"/>
            <a:ext cx="11396870" cy="55351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3ADF0C-14D2-6E4C-B739-5125B307E219}"/>
              </a:ext>
            </a:extLst>
          </p:cNvPr>
          <p:cNvSpPr>
            <a:spLocks noGrp="1"/>
          </p:cNvSpPr>
          <p:nvPr>
            <p:ph type="dt" sz="half" idx="10"/>
          </p:nvPr>
        </p:nvSpPr>
        <p:spPr>
          <a:xfrm>
            <a:off x="397565" y="6386830"/>
            <a:ext cx="2743200" cy="365125"/>
          </a:xfrm>
        </p:spPr>
        <p:txBody>
          <a:bodyPr/>
          <a:lstStyle/>
          <a:p>
            <a:fld id="{952987D4-63BE-1D49-9FA4-4DF8DCD0E85B}" type="datetime1">
              <a:rPr kumimoji="1" lang="ja-JP" altLang="en-US" smtClean="0"/>
              <a:t>2022/10/11</a:t>
            </a:fld>
            <a:endParaRPr kumimoji="1" lang="ja-JP" altLang="en-US"/>
          </a:p>
        </p:txBody>
      </p:sp>
      <p:sp>
        <p:nvSpPr>
          <p:cNvPr id="5" name="フッター プレースホルダー 4">
            <a:extLst>
              <a:ext uri="{FF2B5EF4-FFF2-40B4-BE49-F238E27FC236}">
                <a16:creationId xmlns:a16="http://schemas.microsoft.com/office/drawing/2014/main" id="{BA69470A-1FD3-D947-9EA7-396A4272CEDE}"/>
              </a:ext>
            </a:extLst>
          </p:cNvPr>
          <p:cNvSpPr>
            <a:spLocks noGrp="1"/>
          </p:cNvSpPr>
          <p:nvPr>
            <p:ph type="ftr" sz="quarter" idx="11"/>
          </p:nvPr>
        </p:nvSpPr>
        <p:spPr>
          <a:xfrm>
            <a:off x="4038600" y="6386830"/>
            <a:ext cx="4114800" cy="365125"/>
          </a:xfrm>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99ABDFF7-C130-2548-ABCB-FFFDE44B9158}"/>
              </a:ext>
            </a:extLst>
          </p:cNvPr>
          <p:cNvSpPr>
            <a:spLocks noGrp="1"/>
          </p:cNvSpPr>
          <p:nvPr>
            <p:ph type="sldNum" sz="quarter" idx="12"/>
          </p:nvPr>
        </p:nvSpPr>
        <p:spPr>
          <a:xfrm>
            <a:off x="11251095" y="6386830"/>
            <a:ext cx="543339" cy="365125"/>
          </a:xfrm>
        </p:spPr>
        <p:txBody>
          <a:bodyPr/>
          <a:lstStyle>
            <a:lvl1pPr algn="ctr">
              <a:defRPr>
                <a:solidFill>
                  <a:schemeClr val="bg1"/>
                </a:solidFill>
              </a:defRPr>
            </a:lvl1pPr>
          </a:lstStyle>
          <a:p>
            <a:fld id="{462052E6-07CA-9B46-B866-FDE18BF74505}" type="slidenum">
              <a:rPr lang="ja-JP" altLang="en-US" smtClean="0"/>
              <a:pPr/>
              <a:t>‹#›</a:t>
            </a:fld>
            <a:endParaRPr lang="ja-JP" altLang="en-US"/>
          </a:p>
        </p:txBody>
      </p:sp>
      <p:sp>
        <p:nvSpPr>
          <p:cNvPr id="7" name="正方形/長方形 6">
            <a:extLst>
              <a:ext uri="{FF2B5EF4-FFF2-40B4-BE49-F238E27FC236}">
                <a16:creationId xmlns:a16="http://schemas.microsoft.com/office/drawing/2014/main" id="{E8115502-DA04-EF4E-9533-E4783D4FEFBF}"/>
              </a:ext>
            </a:extLst>
          </p:cNvPr>
          <p:cNvSpPr/>
          <p:nvPr userDrawn="1"/>
        </p:nvSpPr>
        <p:spPr>
          <a:xfrm>
            <a:off x="397565" y="730430"/>
            <a:ext cx="879125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C247F8A-64A6-7D4B-8FB2-0950C7E15D07}"/>
              </a:ext>
            </a:extLst>
          </p:cNvPr>
          <p:cNvSpPr/>
          <p:nvPr userDrawn="1"/>
        </p:nvSpPr>
        <p:spPr>
          <a:xfrm>
            <a:off x="9188824" y="730430"/>
            <a:ext cx="2605611" cy="45719"/>
          </a:xfrm>
          <a:prstGeom prst="rect">
            <a:avLst/>
          </a:prstGeom>
          <a:solidFill>
            <a:srgbClr val="134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556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D19087-08F3-C447-AF65-1A7E05C4DA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87E87D-56A3-5D4F-B594-9B44380F7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BBB792-812D-EA44-9493-60708746D16D}"/>
              </a:ext>
            </a:extLst>
          </p:cNvPr>
          <p:cNvSpPr>
            <a:spLocks noGrp="1"/>
          </p:cNvSpPr>
          <p:nvPr>
            <p:ph type="dt" sz="half" idx="10"/>
          </p:nvPr>
        </p:nvSpPr>
        <p:spPr/>
        <p:txBody>
          <a:bodyPr/>
          <a:lstStyle/>
          <a:p>
            <a:fld id="{B2544A8E-76F0-BD45-8F86-1DA220873064}" type="datetime1">
              <a:rPr kumimoji="1" lang="ja-JP" altLang="en-US" smtClean="0"/>
              <a:t>2022/10/11</a:t>
            </a:fld>
            <a:endParaRPr kumimoji="1" lang="ja-JP" altLang="en-US"/>
          </a:p>
        </p:txBody>
      </p:sp>
      <p:sp>
        <p:nvSpPr>
          <p:cNvPr id="5" name="フッター プレースホルダー 4">
            <a:extLst>
              <a:ext uri="{FF2B5EF4-FFF2-40B4-BE49-F238E27FC236}">
                <a16:creationId xmlns:a16="http://schemas.microsoft.com/office/drawing/2014/main" id="{87E6F7FF-4793-5848-9A91-1307043856C9}"/>
              </a:ext>
            </a:extLst>
          </p:cNvPr>
          <p:cNvSpPr>
            <a:spLocks noGrp="1"/>
          </p:cNvSpPr>
          <p:nvPr>
            <p:ph type="ftr" sz="quarter" idx="11"/>
          </p:nvPr>
        </p:nvSpPr>
        <p:spPr/>
        <p:txBody>
          <a:body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A72FE743-148A-224C-A2C7-0C9DD51532E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41760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65667-C887-B240-B575-6971DE7DB0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6D6C50-7432-E745-9CBA-2B16315D846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DA81660-9CBB-7C45-A9D0-2BAD015773E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D922FD-1E82-274B-9770-F2F791F09FC9}"/>
              </a:ext>
            </a:extLst>
          </p:cNvPr>
          <p:cNvSpPr>
            <a:spLocks noGrp="1"/>
          </p:cNvSpPr>
          <p:nvPr>
            <p:ph type="dt" sz="half" idx="10"/>
          </p:nvPr>
        </p:nvSpPr>
        <p:spPr/>
        <p:txBody>
          <a:bodyPr/>
          <a:lstStyle/>
          <a:p>
            <a:fld id="{DEADBC7F-D19A-0343-968E-7A0CB7326BD0}" type="datetime1">
              <a:rPr kumimoji="1" lang="ja-JP" altLang="en-US" smtClean="0"/>
              <a:t>2022/10/11</a:t>
            </a:fld>
            <a:endParaRPr kumimoji="1" lang="ja-JP" altLang="en-US"/>
          </a:p>
        </p:txBody>
      </p:sp>
      <p:sp>
        <p:nvSpPr>
          <p:cNvPr id="6" name="フッター プレースホルダー 5">
            <a:extLst>
              <a:ext uri="{FF2B5EF4-FFF2-40B4-BE49-F238E27FC236}">
                <a16:creationId xmlns:a16="http://schemas.microsoft.com/office/drawing/2014/main" id="{6998DE4C-E2C7-2E4E-879E-53FEC10E043C}"/>
              </a:ext>
            </a:extLst>
          </p:cNvPr>
          <p:cNvSpPr>
            <a:spLocks noGrp="1"/>
          </p:cNvSpPr>
          <p:nvPr>
            <p:ph type="ftr" sz="quarter" idx="11"/>
          </p:nvPr>
        </p:nvSpPr>
        <p:spPr/>
        <p:txBody>
          <a:bodyPr/>
          <a:lstStyle/>
          <a:p>
            <a:r>
              <a:rPr lang="en-US" altLang="ja-JP" dirty="0"/>
              <a:t>bluecode inc.</a:t>
            </a:r>
            <a:endParaRPr lang="ja-JP" altLang="en-US"/>
          </a:p>
        </p:txBody>
      </p:sp>
      <p:sp>
        <p:nvSpPr>
          <p:cNvPr id="7" name="スライド番号プレースホルダー 6">
            <a:extLst>
              <a:ext uri="{FF2B5EF4-FFF2-40B4-BE49-F238E27FC236}">
                <a16:creationId xmlns:a16="http://schemas.microsoft.com/office/drawing/2014/main" id="{7FE505ED-F819-AE49-AD59-A41CBBF4E694}"/>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698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80C66-7488-B84E-94E2-292E150FE4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9997CB-62D1-184D-B2A8-B22C75DAB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935119-6F35-0640-B700-1F021EF409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3400A3-25D2-524A-8F89-F2F536E39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06E982-011E-6B44-BF07-1EB62A2EBB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AAE6FA-8763-7547-B17B-37F7660B2D12}"/>
              </a:ext>
            </a:extLst>
          </p:cNvPr>
          <p:cNvSpPr>
            <a:spLocks noGrp="1"/>
          </p:cNvSpPr>
          <p:nvPr>
            <p:ph type="dt" sz="half" idx="10"/>
          </p:nvPr>
        </p:nvSpPr>
        <p:spPr/>
        <p:txBody>
          <a:bodyPr/>
          <a:lstStyle/>
          <a:p>
            <a:fld id="{938E50F6-BF54-3B43-9E7F-30C13CAE09A7}" type="datetime1">
              <a:rPr kumimoji="1" lang="ja-JP" altLang="en-US" smtClean="0"/>
              <a:t>2022/10/11</a:t>
            </a:fld>
            <a:endParaRPr kumimoji="1" lang="ja-JP" altLang="en-US"/>
          </a:p>
        </p:txBody>
      </p:sp>
      <p:sp>
        <p:nvSpPr>
          <p:cNvPr id="8" name="フッター プレースホルダー 7">
            <a:extLst>
              <a:ext uri="{FF2B5EF4-FFF2-40B4-BE49-F238E27FC236}">
                <a16:creationId xmlns:a16="http://schemas.microsoft.com/office/drawing/2014/main" id="{2DED77A2-42F9-3B4E-9257-74AA9E6A818B}"/>
              </a:ext>
            </a:extLst>
          </p:cNvPr>
          <p:cNvSpPr>
            <a:spLocks noGrp="1"/>
          </p:cNvSpPr>
          <p:nvPr>
            <p:ph type="ftr" sz="quarter" idx="11"/>
          </p:nvPr>
        </p:nvSpPr>
        <p:spPr/>
        <p:txBody>
          <a:bodyPr/>
          <a:lstStyle/>
          <a:p>
            <a:r>
              <a:rPr lang="en-US" altLang="ja-JP" dirty="0"/>
              <a:t>bluecode inc.</a:t>
            </a:r>
            <a:endParaRPr lang="ja-JP" altLang="en-US"/>
          </a:p>
        </p:txBody>
      </p:sp>
      <p:sp>
        <p:nvSpPr>
          <p:cNvPr id="9" name="スライド番号プレースホルダー 8">
            <a:extLst>
              <a:ext uri="{FF2B5EF4-FFF2-40B4-BE49-F238E27FC236}">
                <a16:creationId xmlns:a16="http://schemas.microsoft.com/office/drawing/2014/main" id="{088A29A9-8A2A-A14B-B5D5-FC1C4B4EA6E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4676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ECC5F-C96A-BE4C-8B42-13ECD65E9E4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ECC02A-68D5-5D4A-9344-6688F38F03BF}"/>
              </a:ext>
            </a:extLst>
          </p:cNvPr>
          <p:cNvSpPr>
            <a:spLocks noGrp="1"/>
          </p:cNvSpPr>
          <p:nvPr>
            <p:ph type="dt" sz="half" idx="10"/>
          </p:nvPr>
        </p:nvSpPr>
        <p:spPr/>
        <p:txBody>
          <a:bodyPr/>
          <a:lstStyle/>
          <a:p>
            <a:fld id="{9166D2AC-C96B-C441-A7EE-EFB2ABD252C0}" type="datetime1">
              <a:rPr kumimoji="1" lang="ja-JP" altLang="en-US" smtClean="0"/>
              <a:t>2022/10/11</a:t>
            </a:fld>
            <a:endParaRPr kumimoji="1" lang="ja-JP" altLang="en-US"/>
          </a:p>
        </p:txBody>
      </p:sp>
      <p:sp>
        <p:nvSpPr>
          <p:cNvPr id="4" name="フッター プレースホルダー 3">
            <a:extLst>
              <a:ext uri="{FF2B5EF4-FFF2-40B4-BE49-F238E27FC236}">
                <a16:creationId xmlns:a16="http://schemas.microsoft.com/office/drawing/2014/main" id="{A7F7F00A-CFCB-304E-A691-44227BF102FB}"/>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324064E1-CAB3-B442-A9FD-64C972B34898}"/>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65600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EFA031-9A6A-7C47-89B9-30C071247370}"/>
              </a:ext>
            </a:extLst>
          </p:cNvPr>
          <p:cNvSpPr>
            <a:spLocks noGrp="1"/>
          </p:cNvSpPr>
          <p:nvPr>
            <p:ph type="dt" sz="half" idx="10"/>
          </p:nvPr>
        </p:nvSpPr>
        <p:spPr/>
        <p:txBody>
          <a:bodyPr/>
          <a:lstStyle/>
          <a:p>
            <a:fld id="{A883AB25-9BC2-5A46-A04D-5327E4F35EB2}" type="datetime1">
              <a:rPr kumimoji="1" lang="ja-JP" altLang="en-US" smtClean="0"/>
              <a:t>2022/10/11</a:t>
            </a:fld>
            <a:endParaRPr kumimoji="1" lang="ja-JP" altLang="en-US"/>
          </a:p>
        </p:txBody>
      </p:sp>
      <p:sp>
        <p:nvSpPr>
          <p:cNvPr id="3" name="フッター プレースホルダー 2">
            <a:extLst>
              <a:ext uri="{FF2B5EF4-FFF2-40B4-BE49-F238E27FC236}">
                <a16:creationId xmlns:a16="http://schemas.microsoft.com/office/drawing/2014/main" id="{B7AF362C-477C-2D47-B721-62A372494144}"/>
              </a:ext>
            </a:extLst>
          </p:cNvPr>
          <p:cNvSpPr>
            <a:spLocks noGrp="1"/>
          </p:cNvSpPr>
          <p:nvPr>
            <p:ph type="ftr" sz="quarter" idx="11"/>
          </p:nvPr>
        </p:nvSpPr>
        <p:spPr/>
        <p:txBody>
          <a:bodyPr/>
          <a:lstStyle/>
          <a:p>
            <a:r>
              <a:rPr lang="en-US" altLang="ja-JP" dirty="0"/>
              <a:t>bluecode inc.</a:t>
            </a:r>
            <a:endParaRPr lang="ja-JP" altLang="en-US"/>
          </a:p>
        </p:txBody>
      </p:sp>
      <p:sp>
        <p:nvSpPr>
          <p:cNvPr id="4" name="スライド番号プレースホルダー 3">
            <a:extLst>
              <a:ext uri="{FF2B5EF4-FFF2-40B4-BE49-F238E27FC236}">
                <a16:creationId xmlns:a16="http://schemas.microsoft.com/office/drawing/2014/main" id="{914FD4AA-B12A-5344-B12C-93482E29E72F}"/>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240397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8EB18-F44C-5B47-BA81-5869FB32837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6CB805-EE3A-9941-9B12-95CCFD562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B04B39-E005-1B44-90D2-C8B52370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2BAB93-9DB0-544D-917A-0263F093AC41}"/>
              </a:ext>
            </a:extLst>
          </p:cNvPr>
          <p:cNvSpPr>
            <a:spLocks noGrp="1"/>
          </p:cNvSpPr>
          <p:nvPr>
            <p:ph type="dt" sz="half" idx="10"/>
          </p:nvPr>
        </p:nvSpPr>
        <p:spPr/>
        <p:txBody>
          <a:bodyPr/>
          <a:lstStyle/>
          <a:p>
            <a:fld id="{B874B335-064C-984F-9B19-9EDC8B133EDF}" type="datetime1">
              <a:rPr kumimoji="1" lang="ja-JP" altLang="en-US" smtClean="0"/>
              <a:t>2022/10/11</a:t>
            </a:fld>
            <a:endParaRPr kumimoji="1" lang="ja-JP" altLang="en-US"/>
          </a:p>
        </p:txBody>
      </p:sp>
      <p:sp>
        <p:nvSpPr>
          <p:cNvPr id="6" name="フッター プレースホルダー 5">
            <a:extLst>
              <a:ext uri="{FF2B5EF4-FFF2-40B4-BE49-F238E27FC236}">
                <a16:creationId xmlns:a16="http://schemas.microsoft.com/office/drawing/2014/main" id="{39A7E16A-ADBE-DF4B-8757-481FB11F8605}"/>
              </a:ext>
            </a:extLst>
          </p:cNvPr>
          <p:cNvSpPr>
            <a:spLocks noGrp="1"/>
          </p:cNvSpPr>
          <p:nvPr>
            <p:ph type="ftr" sz="quarter" idx="11"/>
          </p:nvPr>
        </p:nvSpPr>
        <p:spPr/>
        <p:txBody>
          <a:bodyPr/>
          <a:lstStyle/>
          <a:p>
            <a:r>
              <a:rPr lang="en-US" altLang="ja-JP" dirty="0"/>
              <a:t>bluecode inc.</a:t>
            </a:r>
            <a:endParaRPr lang="ja-JP" altLang="en-US"/>
          </a:p>
        </p:txBody>
      </p:sp>
      <p:sp>
        <p:nvSpPr>
          <p:cNvPr id="7" name="スライド番号プレースホルダー 6">
            <a:extLst>
              <a:ext uri="{FF2B5EF4-FFF2-40B4-BE49-F238E27FC236}">
                <a16:creationId xmlns:a16="http://schemas.microsoft.com/office/drawing/2014/main" id="{5EBC8098-6B75-C149-B698-69687C0354DC}"/>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182925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BF09B-6036-574D-BBB2-3DA730C002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066FB75-A475-0F48-9537-782EFFA5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EC566E14-4C3A-2149-90F6-097235160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E010DD-1114-9D41-8D65-EE010249631F}"/>
              </a:ext>
            </a:extLst>
          </p:cNvPr>
          <p:cNvSpPr>
            <a:spLocks noGrp="1"/>
          </p:cNvSpPr>
          <p:nvPr>
            <p:ph type="dt" sz="half" idx="10"/>
          </p:nvPr>
        </p:nvSpPr>
        <p:spPr/>
        <p:txBody>
          <a:bodyPr/>
          <a:lstStyle/>
          <a:p>
            <a:fld id="{954BFCF7-E666-6144-BAA7-34E70595AF75}" type="datetime1">
              <a:rPr kumimoji="1" lang="ja-JP" altLang="en-US" smtClean="0"/>
              <a:t>2022/10/11</a:t>
            </a:fld>
            <a:endParaRPr kumimoji="1" lang="ja-JP" altLang="en-US"/>
          </a:p>
        </p:txBody>
      </p:sp>
      <p:sp>
        <p:nvSpPr>
          <p:cNvPr id="6" name="フッター プレースホルダー 5">
            <a:extLst>
              <a:ext uri="{FF2B5EF4-FFF2-40B4-BE49-F238E27FC236}">
                <a16:creationId xmlns:a16="http://schemas.microsoft.com/office/drawing/2014/main" id="{16DC0700-471A-4849-B5B4-22D6B36AE084}"/>
              </a:ext>
            </a:extLst>
          </p:cNvPr>
          <p:cNvSpPr>
            <a:spLocks noGrp="1"/>
          </p:cNvSpPr>
          <p:nvPr>
            <p:ph type="ftr" sz="quarter" idx="11"/>
          </p:nvPr>
        </p:nvSpPr>
        <p:spPr/>
        <p:txBody>
          <a:bodyPr/>
          <a:lstStyle/>
          <a:p>
            <a:r>
              <a:rPr lang="en-US" altLang="ja-JP" dirty="0"/>
              <a:t>bluecode inc.</a:t>
            </a:r>
            <a:endParaRPr lang="ja-JP" altLang="en-US"/>
          </a:p>
        </p:txBody>
      </p:sp>
      <p:sp>
        <p:nvSpPr>
          <p:cNvPr id="7" name="スライド番号プレースホルダー 6">
            <a:extLst>
              <a:ext uri="{FF2B5EF4-FFF2-40B4-BE49-F238E27FC236}">
                <a16:creationId xmlns:a16="http://schemas.microsoft.com/office/drawing/2014/main" id="{365320C6-F1F1-D44B-857C-744C071C4FBA}"/>
              </a:ext>
            </a:extLst>
          </p:cNvPr>
          <p:cNvSpPr>
            <a:spLocks noGrp="1"/>
          </p:cNvSpPr>
          <p:nvPr>
            <p:ph type="sldNum" sz="quarter" idx="12"/>
          </p:nvPr>
        </p:nvSpPr>
        <p:spPr/>
        <p:txBody>
          <a:bodyPr/>
          <a:lstStyle/>
          <a:p>
            <a:fld id="{462052E6-07CA-9B46-B866-FDE18BF74505}" type="slidenum">
              <a:rPr kumimoji="1" lang="ja-JP" altLang="en-US" smtClean="0"/>
              <a:t>‹#›</a:t>
            </a:fld>
            <a:endParaRPr kumimoji="1" lang="ja-JP" altLang="en-US"/>
          </a:p>
        </p:txBody>
      </p:sp>
    </p:spTree>
    <p:extLst>
      <p:ext uri="{BB962C8B-B14F-4D97-AF65-F5344CB8AC3E}">
        <p14:creationId xmlns:p14="http://schemas.microsoft.com/office/powerpoint/2010/main" val="324486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384990A-6A82-7D4A-8249-EE4F99502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8DA022-1E64-0644-8828-CEA2F8873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40296C-8207-2143-9130-743BF6F06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34" charset="-128"/>
                <a:ea typeface="Meiryo UI" panose="020B0604030504040204" pitchFamily="34" charset="-128"/>
              </a:defRPr>
            </a:lvl1pPr>
          </a:lstStyle>
          <a:p>
            <a:fld id="{1EC3668C-4672-9D42-BA67-D988628B8251}" type="datetime1">
              <a:rPr lang="ja-JP" altLang="en-US" smtClean="0"/>
              <a:pPr/>
              <a:t>2022/10/11</a:t>
            </a:fld>
            <a:endParaRPr lang="ja-JP" altLang="en-US"/>
          </a:p>
        </p:txBody>
      </p:sp>
      <p:sp>
        <p:nvSpPr>
          <p:cNvPr id="5" name="フッター プレースホルダー 4">
            <a:extLst>
              <a:ext uri="{FF2B5EF4-FFF2-40B4-BE49-F238E27FC236}">
                <a16:creationId xmlns:a16="http://schemas.microsoft.com/office/drawing/2014/main" id="{A257BC24-807F-7445-A274-97D5C63B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34" charset="-128"/>
                <a:ea typeface="Meiryo UI" panose="020B0604030504040204" pitchFamily="34" charset="-128"/>
              </a:defRPr>
            </a:lvl1pPr>
          </a:lstStyle>
          <a:p>
            <a:r>
              <a:rPr lang="en-US" altLang="ja-JP" dirty="0"/>
              <a:t>bluecode inc.</a:t>
            </a:r>
            <a:endParaRPr lang="ja-JP" altLang="en-US"/>
          </a:p>
        </p:txBody>
      </p:sp>
      <p:sp>
        <p:nvSpPr>
          <p:cNvPr id="6" name="スライド番号プレースホルダー 5">
            <a:extLst>
              <a:ext uri="{FF2B5EF4-FFF2-40B4-BE49-F238E27FC236}">
                <a16:creationId xmlns:a16="http://schemas.microsoft.com/office/drawing/2014/main" id="{DB8B9EAC-1314-584C-89D0-2F2812092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34" charset="-128"/>
                <a:ea typeface="Meiryo UI" panose="020B0604030504040204" pitchFamily="34" charset="-128"/>
              </a:defRPr>
            </a:lvl1pPr>
          </a:lstStyle>
          <a:p>
            <a:fld id="{462052E6-07CA-9B46-B866-FDE18BF74505}" type="slidenum">
              <a:rPr lang="ja-JP" altLang="en-US" smtClean="0"/>
              <a:pPr/>
              <a:t>‹#›</a:t>
            </a:fld>
            <a:endParaRPr lang="ja-JP" altLang="en-US"/>
          </a:p>
        </p:txBody>
      </p:sp>
    </p:spTree>
    <p:extLst>
      <p:ext uri="{BB962C8B-B14F-4D97-AF65-F5344CB8AC3E}">
        <p14:creationId xmlns:p14="http://schemas.microsoft.com/office/powerpoint/2010/main" val="343020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ED40B-1B23-6948-89B3-220CD171B003}"/>
              </a:ext>
            </a:extLst>
          </p:cNvPr>
          <p:cNvSpPr>
            <a:spLocks noGrp="1"/>
          </p:cNvSpPr>
          <p:nvPr>
            <p:ph type="ctrTitle"/>
          </p:nvPr>
        </p:nvSpPr>
        <p:spPr>
          <a:xfrm>
            <a:off x="838200" y="1520688"/>
            <a:ext cx="10515598" cy="1281056"/>
          </a:xfrm>
        </p:spPr>
        <p:txBody>
          <a:bodyPr>
            <a:normAutofit/>
          </a:bodyPr>
          <a:lstStyle/>
          <a:p>
            <a:r>
              <a:rPr kumimoji="1" lang="ja-JP" altLang="en-US" sz="2800"/>
              <a:t>問合せ受付</a:t>
            </a:r>
            <a:r>
              <a:rPr kumimoji="1" lang="en-US" altLang="ja-JP" sz="2800" dirty="0"/>
              <a:t>Web</a:t>
            </a:r>
            <a:br>
              <a:rPr kumimoji="1" lang="en-US" altLang="ja-JP" sz="2800" dirty="0"/>
            </a:br>
            <a:r>
              <a:rPr kumimoji="1" lang="ja-JP" altLang="en-US" sz="4000"/>
              <a:t>テスト計画書</a:t>
            </a:r>
            <a:endParaRPr kumimoji="1" lang="ja-JP" altLang="en-US" sz="3600"/>
          </a:p>
        </p:txBody>
      </p:sp>
      <p:sp>
        <p:nvSpPr>
          <p:cNvPr id="3" name="字幕 2">
            <a:extLst>
              <a:ext uri="{FF2B5EF4-FFF2-40B4-BE49-F238E27FC236}">
                <a16:creationId xmlns:a16="http://schemas.microsoft.com/office/drawing/2014/main" id="{1AE313A0-35E2-4F4C-BEDF-EC600745265F}"/>
              </a:ext>
            </a:extLst>
          </p:cNvPr>
          <p:cNvSpPr>
            <a:spLocks noGrp="1"/>
          </p:cNvSpPr>
          <p:nvPr>
            <p:ph type="subTitle" idx="1"/>
          </p:nvPr>
        </p:nvSpPr>
        <p:spPr/>
        <p:txBody>
          <a:bodyPr/>
          <a:lstStyle/>
          <a:p>
            <a:r>
              <a:rPr kumimoji="1" lang="en-US" altLang="ja-JP" dirty="0"/>
              <a:t>2022</a:t>
            </a:r>
            <a:r>
              <a:rPr kumimoji="1" lang="ja-JP" altLang="en-US"/>
              <a:t>年</a:t>
            </a:r>
            <a:r>
              <a:rPr lang="en-US" altLang="ja-JP" dirty="0"/>
              <a:t>10</a:t>
            </a:r>
            <a:r>
              <a:rPr kumimoji="1" lang="ja-JP" altLang="en-US"/>
              <a:t>月</a:t>
            </a:r>
            <a:r>
              <a:rPr kumimoji="1" lang="en-US" altLang="ja-JP" dirty="0"/>
              <a:t>5</a:t>
            </a:r>
            <a:r>
              <a:rPr kumimoji="1" lang="ja-JP" altLang="en-US"/>
              <a:t>日版</a:t>
            </a:r>
            <a:endParaRPr kumimoji="1" lang="en-US" altLang="ja-JP" dirty="0"/>
          </a:p>
          <a:p>
            <a:r>
              <a:rPr kumimoji="1" lang="en-US" altLang="ja-JP" dirty="0"/>
              <a:t>bluecode</a:t>
            </a:r>
            <a:r>
              <a:rPr kumimoji="1" lang="ja-JP" altLang="en-US"/>
              <a:t>株式会社</a:t>
            </a:r>
          </a:p>
        </p:txBody>
      </p:sp>
      <p:sp>
        <p:nvSpPr>
          <p:cNvPr id="5" name="スライド番号プレースホルダー 4">
            <a:extLst>
              <a:ext uri="{FF2B5EF4-FFF2-40B4-BE49-F238E27FC236}">
                <a16:creationId xmlns:a16="http://schemas.microsoft.com/office/drawing/2014/main" id="{6B3D9C38-E1BA-D14B-B9C5-31A6CE1F9907}"/>
              </a:ext>
            </a:extLst>
          </p:cNvPr>
          <p:cNvSpPr>
            <a:spLocks noGrp="1"/>
          </p:cNvSpPr>
          <p:nvPr>
            <p:ph type="sldNum" sz="quarter" idx="12"/>
          </p:nvPr>
        </p:nvSpPr>
        <p:spPr/>
        <p:txBody>
          <a:bodyPr/>
          <a:lstStyle/>
          <a:p>
            <a:fld id="{462052E6-07CA-9B46-B866-FDE18BF74505}" type="slidenum">
              <a:rPr kumimoji="1" lang="ja-JP" altLang="en-US" smtClean="0"/>
              <a:t>1</a:t>
            </a:fld>
            <a:endParaRPr kumimoji="1" lang="ja-JP" altLang="en-US"/>
          </a:p>
        </p:txBody>
      </p:sp>
      <p:pic>
        <p:nvPicPr>
          <p:cNvPr id="7" name="図 6">
            <a:extLst>
              <a:ext uri="{FF2B5EF4-FFF2-40B4-BE49-F238E27FC236}">
                <a16:creationId xmlns:a16="http://schemas.microsoft.com/office/drawing/2014/main" id="{39F6FDFF-CB74-9741-BA6F-60886C4E1627}"/>
              </a:ext>
            </a:extLst>
          </p:cNvPr>
          <p:cNvPicPr>
            <a:picLocks noChangeAspect="1"/>
          </p:cNvPicPr>
          <p:nvPr/>
        </p:nvPicPr>
        <p:blipFill>
          <a:blip r:embed="rId2"/>
          <a:stretch>
            <a:fillRect/>
          </a:stretch>
        </p:blipFill>
        <p:spPr>
          <a:xfrm>
            <a:off x="819150" y="541832"/>
            <a:ext cx="1409700" cy="418504"/>
          </a:xfrm>
          <a:prstGeom prst="rect">
            <a:avLst/>
          </a:prstGeom>
        </p:spPr>
      </p:pic>
      <p:sp>
        <p:nvSpPr>
          <p:cNvPr id="6" name="フッター プレースホルダー 3">
            <a:extLst>
              <a:ext uri="{FF2B5EF4-FFF2-40B4-BE49-F238E27FC236}">
                <a16:creationId xmlns:a16="http://schemas.microsoft.com/office/drawing/2014/main" id="{3B1C8408-9427-3BAD-95A0-CBF9258BA2EF}"/>
              </a:ext>
            </a:extLst>
          </p:cNvPr>
          <p:cNvSpPr>
            <a:spLocks noGrp="1"/>
          </p:cNvSpPr>
          <p:nvPr>
            <p:ph type="ftr" sz="quarter" idx="11"/>
          </p:nvPr>
        </p:nvSpPr>
        <p:spPr>
          <a:xfrm>
            <a:off x="4038600" y="6386830"/>
            <a:ext cx="4114800" cy="365125"/>
          </a:xfrm>
        </p:spPr>
        <p:txBody>
          <a:bodyPr/>
          <a:lstStyle/>
          <a:p>
            <a:r>
              <a:rPr lang="en-US" altLang="ja-JP" dirty="0"/>
              <a:t>bluecode inc.</a:t>
            </a:r>
            <a:endParaRPr lang="ja-JP" altLang="en-US"/>
          </a:p>
        </p:txBody>
      </p:sp>
    </p:spTree>
    <p:extLst>
      <p:ext uri="{BB962C8B-B14F-4D97-AF65-F5344CB8AC3E}">
        <p14:creationId xmlns:p14="http://schemas.microsoft.com/office/powerpoint/2010/main" val="387780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3DD72-D027-66B6-9A85-6D34154D283B}"/>
              </a:ext>
            </a:extLst>
          </p:cNvPr>
          <p:cNvSpPr>
            <a:spLocks noGrp="1"/>
          </p:cNvSpPr>
          <p:nvPr>
            <p:ph type="title"/>
          </p:nvPr>
        </p:nvSpPr>
        <p:spPr/>
        <p:txBody>
          <a:bodyPr>
            <a:normAutofit fontScale="90000"/>
          </a:bodyPr>
          <a:lstStyle/>
          <a:p>
            <a:r>
              <a:rPr kumimoji="1" lang="ja-JP" altLang="en-US"/>
              <a:t>非機能テスト：留意事項１（移行：本番展開）</a:t>
            </a:r>
          </a:p>
        </p:txBody>
      </p:sp>
      <p:sp>
        <p:nvSpPr>
          <p:cNvPr id="4" name="フッター プレースホルダー 3">
            <a:extLst>
              <a:ext uri="{FF2B5EF4-FFF2-40B4-BE49-F238E27FC236}">
                <a16:creationId xmlns:a16="http://schemas.microsoft.com/office/drawing/2014/main" id="{D19C0CC1-78E8-8F29-D513-FA4D42674B4C}"/>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B9B7E95-DACE-FC70-BF90-9B4043BF36C7}"/>
              </a:ext>
            </a:extLst>
          </p:cNvPr>
          <p:cNvSpPr>
            <a:spLocks noGrp="1"/>
          </p:cNvSpPr>
          <p:nvPr>
            <p:ph type="sldNum" sz="quarter" idx="12"/>
          </p:nvPr>
        </p:nvSpPr>
        <p:spPr/>
        <p:txBody>
          <a:bodyPr/>
          <a:lstStyle/>
          <a:p>
            <a:fld id="{462052E6-07CA-9B46-B866-FDE18BF74505}" type="slidenum">
              <a:rPr lang="ja-JP" altLang="en-US" smtClean="0"/>
              <a:pPr/>
              <a:t>10</a:t>
            </a:fld>
            <a:endParaRPr lang="ja-JP" altLang="en-US"/>
          </a:p>
        </p:txBody>
      </p:sp>
      <p:sp>
        <p:nvSpPr>
          <p:cNvPr id="6" name="正方形/長方形 5">
            <a:extLst>
              <a:ext uri="{FF2B5EF4-FFF2-40B4-BE49-F238E27FC236}">
                <a16:creationId xmlns:a16="http://schemas.microsoft.com/office/drawing/2014/main" id="{F3C29DAC-BE58-B634-678D-41CFC3E6FCC3}"/>
              </a:ext>
            </a:extLst>
          </p:cNvPr>
          <p:cNvSpPr/>
          <p:nvPr/>
        </p:nvSpPr>
        <p:spPr>
          <a:xfrm>
            <a:off x="563217" y="1014436"/>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目的</a:t>
            </a:r>
          </a:p>
        </p:txBody>
      </p:sp>
      <p:sp>
        <p:nvSpPr>
          <p:cNvPr id="7" name="正方形/長方形 6">
            <a:extLst>
              <a:ext uri="{FF2B5EF4-FFF2-40B4-BE49-F238E27FC236}">
                <a16:creationId xmlns:a16="http://schemas.microsoft.com/office/drawing/2014/main" id="{D9A46322-60F7-2B98-6F94-69D9FDE5ADB8}"/>
              </a:ext>
            </a:extLst>
          </p:cNvPr>
          <p:cNvSpPr/>
          <p:nvPr/>
        </p:nvSpPr>
        <p:spPr>
          <a:xfrm>
            <a:off x="2431771" y="1014436"/>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200" dirty="0">
                <a:latin typeface="Meiryo UI" panose="020B0604030504040204" pitchFamily="34" charset="-128"/>
                <a:ea typeface="Meiryo UI" panose="020B0604030504040204" pitchFamily="34" charset="-128"/>
              </a:rPr>
              <a:t>Google</a:t>
            </a:r>
            <a:r>
              <a:rPr lang="ja-JP" altLang="en-US" sz="1200">
                <a:latin typeface="Meiryo UI" panose="020B0604030504040204" pitchFamily="34" charset="-128"/>
                <a:ea typeface="Meiryo UI" panose="020B0604030504040204" pitchFamily="34" charset="-128"/>
              </a:rPr>
              <a:t>ドライブ（</a:t>
            </a:r>
            <a:r>
              <a:rPr lang="en-US" altLang="ja-JP" sz="1200" dirty="0" err="1">
                <a:latin typeface="Meiryo UI" panose="020B0604030504040204" pitchFamily="34" charset="-128"/>
                <a:ea typeface="Meiryo UI" panose="020B0604030504040204" pitchFamily="34" charset="-128"/>
              </a:rPr>
              <a:t>DriveToWeb</a:t>
            </a:r>
            <a:r>
              <a:rPr lang="ja-JP" altLang="en-US" sz="1200">
                <a:latin typeface="Meiryo UI" panose="020B0604030504040204" pitchFamily="34" charset="-128"/>
                <a:ea typeface="Meiryo UI" panose="020B0604030504040204" pitchFamily="34" charset="-128"/>
              </a:rPr>
              <a:t>）を利用して</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公開を行う予定だが、問題なく実施できるか事前に確認</a:t>
            </a:r>
            <a:endParaRPr kumimoji="1" lang="en-US" altLang="ja-JP" sz="12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1E387ED8-7375-E1E9-EA77-62B0BC34679F}"/>
              </a:ext>
            </a:extLst>
          </p:cNvPr>
          <p:cNvSpPr/>
          <p:nvPr/>
        </p:nvSpPr>
        <p:spPr>
          <a:xfrm>
            <a:off x="563215" y="1514668"/>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方法</a:t>
            </a:r>
          </a:p>
        </p:txBody>
      </p:sp>
      <p:sp>
        <p:nvSpPr>
          <p:cNvPr id="10" name="正方形/長方形 9">
            <a:extLst>
              <a:ext uri="{FF2B5EF4-FFF2-40B4-BE49-F238E27FC236}">
                <a16:creationId xmlns:a16="http://schemas.microsoft.com/office/drawing/2014/main" id="{5A50AB6A-69FE-A8BC-D8BB-73B33502E968}"/>
              </a:ext>
            </a:extLst>
          </p:cNvPr>
          <p:cNvSpPr/>
          <p:nvPr/>
        </p:nvSpPr>
        <p:spPr>
          <a:xfrm>
            <a:off x="2431769" y="1514668"/>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実際に</a:t>
            </a:r>
            <a:r>
              <a:rPr kumimoji="1" lang="en-US" altLang="ja-JP" sz="1200" dirty="0">
                <a:latin typeface="Meiryo UI" panose="020B0604030504040204" pitchFamily="34" charset="-128"/>
                <a:ea typeface="Meiryo UI" panose="020B0604030504040204" pitchFamily="34" charset="-128"/>
              </a:rPr>
              <a:t>Google</a:t>
            </a:r>
            <a:r>
              <a:rPr kumimoji="1" lang="ja-JP" altLang="en-US" sz="1200">
                <a:latin typeface="Meiryo UI" panose="020B0604030504040204" pitchFamily="34" charset="-128"/>
                <a:ea typeface="Meiryo UI" panose="020B0604030504040204" pitchFamily="34" charset="-128"/>
              </a:rPr>
              <a:t>ドライブにて</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を公開してみる</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詳細な手順はテストシナリオで定義</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0F8BDCCD-9026-EDE7-C06D-8AC86B548BB8}"/>
              </a:ext>
            </a:extLst>
          </p:cNvPr>
          <p:cNvSpPr/>
          <p:nvPr/>
        </p:nvSpPr>
        <p:spPr>
          <a:xfrm>
            <a:off x="563215" y="201911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タイミング</a:t>
            </a:r>
          </a:p>
        </p:txBody>
      </p:sp>
      <p:sp>
        <p:nvSpPr>
          <p:cNvPr id="19" name="正方形/長方形 18">
            <a:extLst>
              <a:ext uri="{FF2B5EF4-FFF2-40B4-BE49-F238E27FC236}">
                <a16:creationId xmlns:a16="http://schemas.microsoft.com/office/drawing/2014/main" id="{EB36ED65-0F71-04A4-C6DB-59707466F569}"/>
              </a:ext>
            </a:extLst>
          </p:cNvPr>
          <p:cNvSpPr/>
          <p:nvPr/>
        </p:nvSpPr>
        <p:spPr>
          <a:xfrm>
            <a:off x="2431769" y="201911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結合テストフェーズ（開発完了後）</a:t>
            </a:r>
            <a:endParaRPr kumimoji="1" lang="ja-JP" altLang="en-US" sz="120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B1F51FC8-6323-06F1-5F80-126A2259FD2A}"/>
              </a:ext>
            </a:extLst>
          </p:cNvPr>
          <p:cNvSpPr/>
          <p:nvPr/>
        </p:nvSpPr>
        <p:spPr>
          <a:xfrm>
            <a:off x="563217" y="302380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準備・環境</a:t>
            </a:r>
          </a:p>
        </p:txBody>
      </p:sp>
      <p:sp>
        <p:nvSpPr>
          <p:cNvPr id="22" name="正方形/長方形 21">
            <a:extLst>
              <a:ext uri="{FF2B5EF4-FFF2-40B4-BE49-F238E27FC236}">
                <a16:creationId xmlns:a16="http://schemas.microsoft.com/office/drawing/2014/main" id="{F1C5F55A-D583-199B-A4A2-8C5B893C8146}"/>
              </a:ext>
            </a:extLst>
          </p:cNvPr>
          <p:cNvSpPr/>
          <p:nvPr/>
        </p:nvSpPr>
        <p:spPr>
          <a:xfrm>
            <a:off x="2431771" y="302380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特になし。</a:t>
            </a:r>
          </a:p>
        </p:txBody>
      </p:sp>
      <p:sp>
        <p:nvSpPr>
          <p:cNvPr id="24" name="正方形/長方形 23">
            <a:extLst>
              <a:ext uri="{FF2B5EF4-FFF2-40B4-BE49-F238E27FC236}">
                <a16:creationId xmlns:a16="http://schemas.microsoft.com/office/drawing/2014/main" id="{F9C6D1B1-1925-A7AD-37AF-0FF67394C0A8}"/>
              </a:ext>
            </a:extLst>
          </p:cNvPr>
          <p:cNvSpPr/>
          <p:nvPr/>
        </p:nvSpPr>
        <p:spPr>
          <a:xfrm>
            <a:off x="563217" y="3524034"/>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成果物</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（エビデンス）</a:t>
            </a:r>
            <a:endParaRPr kumimoji="1" lang="ja-JP" altLang="en-US" sz="120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E5F3275-8FCB-3C87-BD92-A6759B5A8970}"/>
              </a:ext>
            </a:extLst>
          </p:cNvPr>
          <p:cNvSpPr/>
          <p:nvPr/>
        </p:nvSpPr>
        <p:spPr>
          <a:xfrm>
            <a:off x="2431771" y="3524034"/>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テスト結果報告書にテスト結果（キャプチャ）を記載</a:t>
            </a:r>
          </a:p>
        </p:txBody>
      </p:sp>
      <p:sp>
        <p:nvSpPr>
          <p:cNvPr id="32" name="正方形/長方形 31">
            <a:extLst>
              <a:ext uri="{FF2B5EF4-FFF2-40B4-BE49-F238E27FC236}">
                <a16:creationId xmlns:a16="http://schemas.microsoft.com/office/drawing/2014/main" id="{754FADF1-B4C6-0FFE-AAE1-38A83B9E5CFA}"/>
              </a:ext>
            </a:extLst>
          </p:cNvPr>
          <p:cNvSpPr/>
          <p:nvPr/>
        </p:nvSpPr>
        <p:spPr>
          <a:xfrm>
            <a:off x="563215" y="2519351"/>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対象</a:t>
            </a:r>
            <a:endParaRPr kumimoji="1" lang="ja-JP" altLang="en-US" sz="120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7066A9A4-4443-AE47-5AC2-FE48670388DD}"/>
              </a:ext>
            </a:extLst>
          </p:cNvPr>
          <p:cNvSpPr/>
          <p:nvPr/>
        </p:nvSpPr>
        <p:spPr>
          <a:xfrm>
            <a:off x="2431769" y="2519351"/>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）全体</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内部公開したバージョンに対して実施</a:t>
            </a:r>
            <a:endParaRPr kumimoji="1" lang="ja-JP" altLang="en-US" sz="120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DD58F89A-D154-920D-239A-745BC2ADA92D}"/>
              </a:ext>
            </a:extLst>
          </p:cNvPr>
          <p:cNvSpPr/>
          <p:nvPr/>
        </p:nvSpPr>
        <p:spPr>
          <a:xfrm>
            <a:off x="1396181" y="4028485"/>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中断基準</a:t>
            </a:r>
          </a:p>
        </p:txBody>
      </p:sp>
      <p:sp>
        <p:nvSpPr>
          <p:cNvPr id="35" name="正方形/長方形 34">
            <a:extLst>
              <a:ext uri="{FF2B5EF4-FFF2-40B4-BE49-F238E27FC236}">
                <a16:creationId xmlns:a16="http://schemas.microsoft.com/office/drawing/2014/main" id="{86337E82-5725-5845-94F9-7CE732575E84}"/>
              </a:ext>
            </a:extLst>
          </p:cNvPr>
          <p:cNvSpPr/>
          <p:nvPr/>
        </p:nvSpPr>
        <p:spPr>
          <a:xfrm>
            <a:off x="2431771" y="4028485"/>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公開に課題がある場合</a:t>
            </a:r>
          </a:p>
        </p:txBody>
      </p:sp>
      <p:sp>
        <p:nvSpPr>
          <p:cNvPr id="36" name="正方形/長方形 35">
            <a:extLst>
              <a:ext uri="{FF2B5EF4-FFF2-40B4-BE49-F238E27FC236}">
                <a16:creationId xmlns:a16="http://schemas.microsoft.com/office/drawing/2014/main" id="{411D9862-33C0-FA61-7115-2BF15F27F73B}"/>
              </a:ext>
            </a:extLst>
          </p:cNvPr>
          <p:cNvSpPr/>
          <p:nvPr/>
        </p:nvSpPr>
        <p:spPr>
          <a:xfrm>
            <a:off x="1396181" y="4528717"/>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完了</a:t>
            </a:r>
            <a:r>
              <a:rPr kumimoji="1" lang="ja-JP" altLang="en-US" sz="1200">
                <a:latin typeface="Meiryo UI" panose="020B0604030504040204" pitchFamily="34" charset="-128"/>
                <a:ea typeface="Meiryo UI" panose="020B0604030504040204" pitchFamily="34" charset="-128"/>
              </a:rPr>
              <a:t>基準</a:t>
            </a:r>
          </a:p>
        </p:txBody>
      </p:sp>
      <p:sp>
        <p:nvSpPr>
          <p:cNvPr id="37" name="正方形/長方形 36">
            <a:extLst>
              <a:ext uri="{FF2B5EF4-FFF2-40B4-BE49-F238E27FC236}">
                <a16:creationId xmlns:a16="http://schemas.microsoft.com/office/drawing/2014/main" id="{E633F61A-4CBE-9378-6422-680097C36EC8}"/>
              </a:ext>
            </a:extLst>
          </p:cNvPr>
          <p:cNvSpPr/>
          <p:nvPr/>
        </p:nvSpPr>
        <p:spPr>
          <a:xfrm>
            <a:off x="2431771" y="4528717"/>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問題なく公開が完了すること</a:t>
            </a:r>
          </a:p>
        </p:txBody>
      </p:sp>
      <p:sp>
        <p:nvSpPr>
          <p:cNvPr id="38" name="正方形/長方形 37">
            <a:extLst>
              <a:ext uri="{FF2B5EF4-FFF2-40B4-BE49-F238E27FC236}">
                <a16:creationId xmlns:a16="http://schemas.microsoft.com/office/drawing/2014/main" id="{06793391-4894-939E-DD92-63B0D7A4621C}"/>
              </a:ext>
            </a:extLst>
          </p:cNvPr>
          <p:cNvSpPr/>
          <p:nvPr/>
        </p:nvSpPr>
        <p:spPr>
          <a:xfrm>
            <a:off x="563215" y="4028484"/>
            <a:ext cx="832966" cy="10046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指標</a:t>
            </a:r>
          </a:p>
        </p:txBody>
      </p:sp>
      <p:sp>
        <p:nvSpPr>
          <p:cNvPr id="39" name="正方形/長方形 38">
            <a:extLst>
              <a:ext uri="{FF2B5EF4-FFF2-40B4-BE49-F238E27FC236}">
                <a16:creationId xmlns:a16="http://schemas.microsoft.com/office/drawing/2014/main" id="{3EF83F69-B6C5-1E40-4562-26E05CAB7D3B}"/>
              </a:ext>
            </a:extLst>
          </p:cNvPr>
          <p:cNvSpPr/>
          <p:nvPr/>
        </p:nvSpPr>
        <p:spPr>
          <a:xfrm>
            <a:off x="563217" y="503105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実施者</a:t>
            </a:r>
          </a:p>
        </p:txBody>
      </p:sp>
      <p:sp>
        <p:nvSpPr>
          <p:cNvPr id="40" name="正方形/長方形 39">
            <a:extLst>
              <a:ext uri="{FF2B5EF4-FFF2-40B4-BE49-F238E27FC236}">
                <a16:creationId xmlns:a16="http://schemas.microsoft.com/office/drawing/2014/main" id="{9326B119-502E-0F66-B2D0-8EB877CAA1A7}"/>
              </a:ext>
            </a:extLst>
          </p:cNvPr>
          <p:cNvSpPr/>
          <p:nvPr/>
        </p:nvSpPr>
        <p:spPr>
          <a:xfrm>
            <a:off x="2431771" y="503105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架空開発社担当者</a:t>
            </a:r>
            <a:endParaRPr kumimoji="1" lang="ja-JP" altLang="en-US" sz="120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F2C9917-57A6-F3E2-3FFC-D39816B3D6F8}"/>
              </a:ext>
            </a:extLst>
          </p:cNvPr>
          <p:cNvSpPr/>
          <p:nvPr/>
        </p:nvSpPr>
        <p:spPr>
          <a:xfrm>
            <a:off x="563217" y="552918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p>
        </p:txBody>
      </p:sp>
      <p:sp>
        <p:nvSpPr>
          <p:cNvPr id="42" name="正方形/長方形 41">
            <a:extLst>
              <a:ext uri="{FF2B5EF4-FFF2-40B4-BE49-F238E27FC236}">
                <a16:creationId xmlns:a16="http://schemas.microsoft.com/office/drawing/2014/main" id="{335B814A-481F-70C7-E82D-B4F55AC332F6}"/>
              </a:ext>
            </a:extLst>
          </p:cNvPr>
          <p:cNvSpPr/>
          <p:nvPr/>
        </p:nvSpPr>
        <p:spPr>
          <a:xfrm>
            <a:off x="2431771" y="552918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実施状況は</a:t>
            </a:r>
            <a:r>
              <a:rPr lang="en-US" altLang="ja-JP" sz="1200" dirty="0">
                <a:latin typeface="Meiryo UI" panose="020B0604030504040204" pitchFamily="34" charset="-128"/>
                <a:ea typeface="Meiryo UI" panose="020B0604030504040204" pitchFamily="34" charset="-128"/>
              </a:rPr>
              <a:t>Slack #</a:t>
            </a:r>
            <a:r>
              <a:rPr lang="ja-JP" altLang="en-US" sz="1200">
                <a:latin typeface="Meiryo UI" panose="020B0604030504040204" pitchFamily="34" charset="-128"/>
                <a:ea typeface="Meiryo UI" panose="020B0604030504040204" pitchFamily="34" charset="-128"/>
              </a:rPr>
              <a:t>テスト関連</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にて随時共有</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3405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3DD72-D027-66B6-9A85-6D34154D283B}"/>
              </a:ext>
            </a:extLst>
          </p:cNvPr>
          <p:cNvSpPr>
            <a:spLocks noGrp="1"/>
          </p:cNvSpPr>
          <p:nvPr>
            <p:ph type="title"/>
          </p:nvPr>
        </p:nvSpPr>
        <p:spPr/>
        <p:txBody>
          <a:bodyPr>
            <a:normAutofit fontScale="90000"/>
          </a:bodyPr>
          <a:lstStyle/>
          <a:p>
            <a:r>
              <a:rPr kumimoji="1" lang="ja-JP" altLang="en-US"/>
              <a:t>非機能テスト：留意事項２（ブラウザ対応）</a:t>
            </a:r>
          </a:p>
        </p:txBody>
      </p:sp>
      <p:sp>
        <p:nvSpPr>
          <p:cNvPr id="4" name="フッター プレースホルダー 3">
            <a:extLst>
              <a:ext uri="{FF2B5EF4-FFF2-40B4-BE49-F238E27FC236}">
                <a16:creationId xmlns:a16="http://schemas.microsoft.com/office/drawing/2014/main" id="{D19C0CC1-78E8-8F29-D513-FA4D42674B4C}"/>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B9B7E95-DACE-FC70-BF90-9B4043BF36C7}"/>
              </a:ext>
            </a:extLst>
          </p:cNvPr>
          <p:cNvSpPr>
            <a:spLocks noGrp="1"/>
          </p:cNvSpPr>
          <p:nvPr>
            <p:ph type="sldNum" sz="quarter" idx="12"/>
          </p:nvPr>
        </p:nvSpPr>
        <p:spPr/>
        <p:txBody>
          <a:bodyPr/>
          <a:lstStyle/>
          <a:p>
            <a:fld id="{462052E6-07CA-9B46-B866-FDE18BF74505}" type="slidenum">
              <a:rPr lang="ja-JP" altLang="en-US" smtClean="0"/>
              <a:pPr/>
              <a:t>11</a:t>
            </a:fld>
            <a:endParaRPr lang="ja-JP" altLang="en-US"/>
          </a:p>
        </p:txBody>
      </p:sp>
      <p:sp>
        <p:nvSpPr>
          <p:cNvPr id="6" name="正方形/長方形 5">
            <a:extLst>
              <a:ext uri="{FF2B5EF4-FFF2-40B4-BE49-F238E27FC236}">
                <a16:creationId xmlns:a16="http://schemas.microsoft.com/office/drawing/2014/main" id="{F3C29DAC-BE58-B634-678D-41CFC3E6FCC3}"/>
              </a:ext>
            </a:extLst>
          </p:cNvPr>
          <p:cNvSpPr/>
          <p:nvPr/>
        </p:nvSpPr>
        <p:spPr>
          <a:xfrm>
            <a:off x="563217" y="1014436"/>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目的</a:t>
            </a:r>
          </a:p>
        </p:txBody>
      </p:sp>
      <p:sp>
        <p:nvSpPr>
          <p:cNvPr id="7" name="正方形/長方形 6">
            <a:extLst>
              <a:ext uri="{FF2B5EF4-FFF2-40B4-BE49-F238E27FC236}">
                <a16:creationId xmlns:a16="http://schemas.microsoft.com/office/drawing/2014/main" id="{D9A46322-60F7-2B98-6F94-69D9FDE5ADB8}"/>
              </a:ext>
            </a:extLst>
          </p:cNvPr>
          <p:cNvSpPr/>
          <p:nvPr/>
        </p:nvSpPr>
        <p:spPr>
          <a:xfrm>
            <a:off x="2431771" y="1014436"/>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推奨ブラウザとなる</a:t>
            </a:r>
            <a:r>
              <a:rPr lang="en-US" altLang="ja-JP" sz="1200" dirty="0">
                <a:latin typeface="Meiryo UI" panose="020B0604030504040204" pitchFamily="34" charset="-128"/>
                <a:ea typeface="Meiryo UI" panose="020B0604030504040204" pitchFamily="34" charset="-128"/>
              </a:rPr>
              <a:t>Chrome</a:t>
            </a:r>
            <a:r>
              <a:rPr lang="ja-JP" altLang="en-US" sz="1200">
                <a:latin typeface="Meiryo UI" panose="020B0604030504040204" pitchFamily="34" charset="-128"/>
                <a:ea typeface="Meiryo UI" panose="020B0604030504040204" pitchFamily="34" charset="-128"/>
              </a:rPr>
              <a:t>（最新版）にて正常に</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動作するかを目視で確認</a:t>
            </a:r>
            <a:endParaRPr kumimoji="1" lang="en-US" altLang="ja-JP" sz="12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1E387ED8-7375-E1E9-EA77-62B0BC34679F}"/>
              </a:ext>
            </a:extLst>
          </p:cNvPr>
          <p:cNvSpPr/>
          <p:nvPr/>
        </p:nvSpPr>
        <p:spPr>
          <a:xfrm>
            <a:off x="563215" y="1514668"/>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方法</a:t>
            </a:r>
          </a:p>
        </p:txBody>
      </p:sp>
      <p:sp>
        <p:nvSpPr>
          <p:cNvPr id="10" name="正方形/長方形 9">
            <a:extLst>
              <a:ext uri="{FF2B5EF4-FFF2-40B4-BE49-F238E27FC236}">
                <a16:creationId xmlns:a16="http://schemas.microsoft.com/office/drawing/2014/main" id="{5A50AB6A-69FE-A8BC-D8BB-73B33502E968}"/>
              </a:ext>
            </a:extLst>
          </p:cNvPr>
          <p:cNvSpPr/>
          <p:nvPr/>
        </p:nvSpPr>
        <p:spPr>
          <a:xfrm>
            <a:off x="2431769" y="1514668"/>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内部公開（</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）にアクセスし動作を確認</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詳細な手順はテストシナリオで定義</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0F8BDCCD-9026-EDE7-C06D-8AC86B548BB8}"/>
              </a:ext>
            </a:extLst>
          </p:cNvPr>
          <p:cNvSpPr/>
          <p:nvPr/>
        </p:nvSpPr>
        <p:spPr>
          <a:xfrm>
            <a:off x="563215" y="201911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タイミング</a:t>
            </a:r>
          </a:p>
        </p:txBody>
      </p:sp>
      <p:sp>
        <p:nvSpPr>
          <p:cNvPr id="19" name="正方形/長方形 18">
            <a:extLst>
              <a:ext uri="{FF2B5EF4-FFF2-40B4-BE49-F238E27FC236}">
                <a16:creationId xmlns:a16="http://schemas.microsoft.com/office/drawing/2014/main" id="{EB36ED65-0F71-04A4-C6DB-59707466F569}"/>
              </a:ext>
            </a:extLst>
          </p:cNvPr>
          <p:cNvSpPr/>
          <p:nvPr/>
        </p:nvSpPr>
        <p:spPr>
          <a:xfrm>
            <a:off x="2431769" y="201911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結合テストフェーズ（開発完了後）</a:t>
            </a:r>
            <a:endParaRPr kumimoji="1" lang="ja-JP" altLang="en-US" sz="120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B1F51FC8-6323-06F1-5F80-126A2259FD2A}"/>
              </a:ext>
            </a:extLst>
          </p:cNvPr>
          <p:cNvSpPr/>
          <p:nvPr/>
        </p:nvSpPr>
        <p:spPr>
          <a:xfrm>
            <a:off x="563217" y="302380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準備・環境</a:t>
            </a:r>
          </a:p>
        </p:txBody>
      </p:sp>
      <p:sp>
        <p:nvSpPr>
          <p:cNvPr id="22" name="正方形/長方形 21">
            <a:extLst>
              <a:ext uri="{FF2B5EF4-FFF2-40B4-BE49-F238E27FC236}">
                <a16:creationId xmlns:a16="http://schemas.microsoft.com/office/drawing/2014/main" id="{F1C5F55A-D583-199B-A4A2-8C5B893C8146}"/>
              </a:ext>
            </a:extLst>
          </p:cNvPr>
          <p:cNvSpPr/>
          <p:nvPr/>
        </p:nvSpPr>
        <p:spPr>
          <a:xfrm>
            <a:off x="2431771" y="302380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特になし。内部公開（</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）を対象に、テスト実施者</a:t>
            </a:r>
            <a:r>
              <a:rPr kumimoji="1" lang="en-US" altLang="ja-JP" sz="1200" dirty="0">
                <a:latin typeface="Meiryo UI" panose="020B0604030504040204" pitchFamily="34" charset="-128"/>
                <a:ea typeface="Meiryo UI" panose="020B0604030504040204" pitchFamily="34" charset="-128"/>
              </a:rPr>
              <a:t>PC</a:t>
            </a:r>
            <a:r>
              <a:rPr kumimoji="1" lang="ja-JP" altLang="en-US" sz="1200">
                <a:latin typeface="Meiryo UI" panose="020B0604030504040204" pitchFamily="34" charset="-128"/>
                <a:ea typeface="Meiryo UI" panose="020B0604030504040204" pitchFamily="34" charset="-128"/>
              </a:rPr>
              <a:t>にて行う</a:t>
            </a:r>
          </a:p>
        </p:txBody>
      </p:sp>
      <p:sp>
        <p:nvSpPr>
          <p:cNvPr id="24" name="正方形/長方形 23">
            <a:extLst>
              <a:ext uri="{FF2B5EF4-FFF2-40B4-BE49-F238E27FC236}">
                <a16:creationId xmlns:a16="http://schemas.microsoft.com/office/drawing/2014/main" id="{F9C6D1B1-1925-A7AD-37AF-0FF67394C0A8}"/>
              </a:ext>
            </a:extLst>
          </p:cNvPr>
          <p:cNvSpPr/>
          <p:nvPr/>
        </p:nvSpPr>
        <p:spPr>
          <a:xfrm>
            <a:off x="563217" y="3524034"/>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成果物</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（エビデンス）</a:t>
            </a:r>
            <a:endParaRPr kumimoji="1" lang="ja-JP" altLang="en-US" sz="120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E5F3275-8FCB-3C87-BD92-A6759B5A8970}"/>
              </a:ext>
            </a:extLst>
          </p:cNvPr>
          <p:cNvSpPr/>
          <p:nvPr/>
        </p:nvSpPr>
        <p:spPr>
          <a:xfrm>
            <a:off x="2431771" y="3524034"/>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テスト結果報告書にテスト結果（キャプチャ）を記載</a:t>
            </a:r>
          </a:p>
        </p:txBody>
      </p:sp>
      <p:sp>
        <p:nvSpPr>
          <p:cNvPr id="32" name="正方形/長方形 31">
            <a:extLst>
              <a:ext uri="{FF2B5EF4-FFF2-40B4-BE49-F238E27FC236}">
                <a16:creationId xmlns:a16="http://schemas.microsoft.com/office/drawing/2014/main" id="{754FADF1-B4C6-0FFE-AAE1-38A83B9E5CFA}"/>
              </a:ext>
            </a:extLst>
          </p:cNvPr>
          <p:cNvSpPr/>
          <p:nvPr/>
        </p:nvSpPr>
        <p:spPr>
          <a:xfrm>
            <a:off x="563215" y="2519351"/>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対象</a:t>
            </a:r>
            <a:endParaRPr kumimoji="1" lang="ja-JP" altLang="en-US" sz="120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7066A9A4-4443-AE47-5AC2-FE48670388DD}"/>
              </a:ext>
            </a:extLst>
          </p:cNvPr>
          <p:cNvSpPr/>
          <p:nvPr/>
        </p:nvSpPr>
        <p:spPr>
          <a:xfrm>
            <a:off x="2431769" y="2519351"/>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）全体</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内部公開したバージョンに対して実施</a:t>
            </a:r>
            <a:endParaRPr kumimoji="1" lang="ja-JP" altLang="en-US" sz="120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DD58F89A-D154-920D-239A-745BC2ADA92D}"/>
              </a:ext>
            </a:extLst>
          </p:cNvPr>
          <p:cNvSpPr/>
          <p:nvPr/>
        </p:nvSpPr>
        <p:spPr>
          <a:xfrm>
            <a:off x="1396181" y="4028485"/>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中断基準</a:t>
            </a:r>
          </a:p>
        </p:txBody>
      </p:sp>
      <p:sp>
        <p:nvSpPr>
          <p:cNvPr id="35" name="正方形/長方形 34">
            <a:extLst>
              <a:ext uri="{FF2B5EF4-FFF2-40B4-BE49-F238E27FC236}">
                <a16:creationId xmlns:a16="http://schemas.microsoft.com/office/drawing/2014/main" id="{86337E82-5725-5845-94F9-7CE732575E84}"/>
              </a:ext>
            </a:extLst>
          </p:cNvPr>
          <p:cNvSpPr/>
          <p:nvPr/>
        </p:nvSpPr>
        <p:spPr>
          <a:xfrm>
            <a:off x="2431771" y="4028485"/>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レイアウト崩れ、機能不良などがあれば中止し報告</a:t>
            </a:r>
          </a:p>
        </p:txBody>
      </p:sp>
      <p:sp>
        <p:nvSpPr>
          <p:cNvPr id="36" name="正方形/長方形 35">
            <a:extLst>
              <a:ext uri="{FF2B5EF4-FFF2-40B4-BE49-F238E27FC236}">
                <a16:creationId xmlns:a16="http://schemas.microsoft.com/office/drawing/2014/main" id="{411D9862-33C0-FA61-7115-2BF15F27F73B}"/>
              </a:ext>
            </a:extLst>
          </p:cNvPr>
          <p:cNvSpPr/>
          <p:nvPr/>
        </p:nvSpPr>
        <p:spPr>
          <a:xfrm>
            <a:off x="1396181" y="4528717"/>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完了</a:t>
            </a:r>
            <a:r>
              <a:rPr kumimoji="1" lang="ja-JP" altLang="en-US" sz="1200">
                <a:latin typeface="Meiryo UI" panose="020B0604030504040204" pitchFamily="34" charset="-128"/>
                <a:ea typeface="Meiryo UI" panose="020B0604030504040204" pitchFamily="34" charset="-128"/>
              </a:rPr>
              <a:t>基準</a:t>
            </a:r>
          </a:p>
        </p:txBody>
      </p:sp>
      <p:sp>
        <p:nvSpPr>
          <p:cNvPr id="37" name="正方形/長方形 36">
            <a:extLst>
              <a:ext uri="{FF2B5EF4-FFF2-40B4-BE49-F238E27FC236}">
                <a16:creationId xmlns:a16="http://schemas.microsoft.com/office/drawing/2014/main" id="{E633F61A-4CBE-9378-6422-680097C36EC8}"/>
              </a:ext>
            </a:extLst>
          </p:cNvPr>
          <p:cNvSpPr/>
          <p:nvPr/>
        </p:nvSpPr>
        <p:spPr>
          <a:xfrm>
            <a:off x="2431771" y="4528717"/>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レイアウト崩れがなく、機能が正常に動作することを確認</a:t>
            </a:r>
          </a:p>
        </p:txBody>
      </p:sp>
      <p:sp>
        <p:nvSpPr>
          <p:cNvPr id="38" name="正方形/長方形 37">
            <a:extLst>
              <a:ext uri="{FF2B5EF4-FFF2-40B4-BE49-F238E27FC236}">
                <a16:creationId xmlns:a16="http://schemas.microsoft.com/office/drawing/2014/main" id="{06793391-4894-939E-DD92-63B0D7A4621C}"/>
              </a:ext>
            </a:extLst>
          </p:cNvPr>
          <p:cNvSpPr/>
          <p:nvPr/>
        </p:nvSpPr>
        <p:spPr>
          <a:xfrm>
            <a:off x="563215" y="4028484"/>
            <a:ext cx="832966" cy="10046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指標</a:t>
            </a:r>
          </a:p>
        </p:txBody>
      </p:sp>
      <p:sp>
        <p:nvSpPr>
          <p:cNvPr id="39" name="正方形/長方形 38">
            <a:extLst>
              <a:ext uri="{FF2B5EF4-FFF2-40B4-BE49-F238E27FC236}">
                <a16:creationId xmlns:a16="http://schemas.microsoft.com/office/drawing/2014/main" id="{3EF83F69-B6C5-1E40-4562-26E05CAB7D3B}"/>
              </a:ext>
            </a:extLst>
          </p:cNvPr>
          <p:cNvSpPr/>
          <p:nvPr/>
        </p:nvSpPr>
        <p:spPr>
          <a:xfrm>
            <a:off x="563217" y="503105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実施者</a:t>
            </a:r>
          </a:p>
        </p:txBody>
      </p:sp>
      <p:sp>
        <p:nvSpPr>
          <p:cNvPr id="40" name="正方形/長方形 39">
            <a:extLst>
              <a:ext uri="{FF2B5EF4-FFF2-40B4-BE49-F238E27FC236}">
                <a16:creationId xmlns:a16="http://schemas.microsoft.com/office/drawing/2014/main" id="{9326B119-502E-0F66-B2D0-8EB877CAA1A7}"/>
              </a:ext>
            </a:extLst>
          </p:cNvPr>
          <p:cNvSpPr/>
          <p:nvPr/>
        </p:nvSpPr>
        <p:spPr>
          <a:xfrm>
            <a:off x="2431771" y="503105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架空開発社担当者</a:t>
            </a:r>
            <a:endParaRPr kumimoji="1" lang="ja-JP" altLang="en-US" sz="120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F2C9917-57A6-F3E2-3FFC-D39816B3D6F8}"/>
              </a:ext>
            </a:extLst>
          </p:cNvPr>
          <p:cNvSpPr/>
          <p:nvPr/>
        </p:nvSpPr>
        <p:spPr>
          <a:xfrm>
            <a:off x="563217" y="552918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p>
        </p:txBody>
      </p:sp>
      <p:sp>
        <p:nvSpPr>
          <p:cNvPr id="42" name="正方形/長方形 41">
            <a:extLst>
              <a:ext uri="{FF2B5EF4-FFF2-40B4-BE49-F238E27FC236}">
                <a16:creationId xmlns:a16="http://schemas.microsoft.com/office/drawing/2014/main" id="{335B814A-481F-70C7-E82D-B4F55AC332F6}"/>
              </a:ext>
            </a:extLst>
          </p:cNvPr>
          <p:cNvSpPr/>
          <p:nvPr/>
        </p:nvSpPr>
        <p:spPr>
          <a:xfrm>
            <a:off x="2431771" y="552918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実施状況は</a:t>
            </a:r>
            <a:r>
              <a:rPr lang="en-US" altLang="ja-JP" sz="1200" dirty="0">
                <a:latin typeface="Meiryo UI" panose="020B0604030504040204" pitchFamily="34" charset="-128"/>
                <a:ea typeface="Meiryo UI" panose="020B0604030504040204" pitchFamily="34" charset="-128"/>
              </a:rPr>
              <a:t>Slack #</a:t>
            </a:r>
            <a:r>
              <a:rPr lang="ja-JP" altLang="en-US" sz="1200">
                <a:latin typeface="Meiryo UI" panose="020B0604030504040204" pitchFamily="34" charset="-128"/>
                <a:ea typeface="Meiryo UI" panose="020B0604030504040204" pitchFamily="34" charset="-128"/>
              </a:rPr>
              <a:t>テスト関連</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にて随時共有</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63264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54C55-016B-A7E2-64DF-BE219A4F90B3}"/>
              </a:ext>
            </a:extLst>
          </p:cNvPr>
          <p:cNvSpPr>
            <a:spLocks noGrp="1"/>
          </p:cNvSpPr>
          <p:nvPr>
            <p:ph type="title"/>
          </p:nvPr>
        </p:nvSpPr>
        <p:spPr/>
        <p:txBody>
          <a:bodyPr>
            <a:normAutofit fontScale="90000"/>
          </a:bodyPr>
          <a:lstStyle/>
          <a:p>
            <a:r>
              <a:rPr kumimoji="1" lang="ja-JP" altLang="en-US"/>
              <a:t>参考：テスト関連ドキュメント</a:t>
            </a:r>
          </a:p>
        </p:txBody>
      </p:sp>
      <p:sp>
        <p:nvSpPr>
          <p:cNvPr id="4" name="フッター プレースホルダー 3">
            <a:extLst>
              <a:ext uri="{FF2B5EF4-FFF2-40B4-BE49-F238E27FC236}">
                <a16:creationId xmlns:a16="http://schemas.microsoft.com/office/drawing/2014/main" id="{C5AEB732-1C25-A30D-7C47-A883CD00F48E}"/>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73209091-E683-4950-1D9E-D157175F8DBA}"/>
              </a:ext>
            </a:extLst>
          </p:cNvPr>
          <p:cNvSpPr>
            <a:spLocks noGrp="1"/>
          </p:cNvSpPr>
          <p:nvPr>
            <p:ph type="sldNum" sz="quarter" idx="12"/>
          </p:nvPr>
        </p:nvSpPr>
        <p:spPr/>
        <p:txBody>
          <a:bodyPr/>
          <a:lstStyle/>
          <a:p>
            <a:fld id="{462052E6-07CA-9B46-B866-FDE18BF74505}" type="slidenum">
              <a:rPr lang="ja-JP" altLang="en-US" smtClean="0"/>
              <a:pPr/>
              <a:t>12</a:t>
            </a:fld>
            <a:endParaRPr lang="ja-JP" altLang="en-US"/>
          </a:p>
        </p:txBody>
      </p:sp>
      <p:sp>
        <p:nvSpPr>
          <p:cNvPr id="6" name="正方形/長方形 5">
            <a:extLst>
              <a:ext uri="{FF2B5EF4-FFF2-40B4-BE49-F238E27FC236}">
                <a16:creationId xmlns:a16="http://schemas.microsoft.com/office/drawing/2014/main" id="{3B56AC1F-548E-0DA5-0232-4ACA40004134}"/>
              </a:ext>
            </a:extLst>
          </p:cNvPr>
          <p:cNvSpPr/>
          <p:nvPr/>
        </p:nvSpPr>
        <p:spPr>
          <a:xfrm>
            <a:off x="477079" y="1779926"/>
            <a:ext cx="1023730" cy="14110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機能テスト</a:t>
            </a:r>
          </a:p>
        </p:txBody>
      </p:sp>
      <p:sp>
        <p:nvSpPr>
          <p:cNvPr id="7" name="正方形/長方形 6">
            <a:extLst>
              <a:ext uri="{FF2B5EF4-FFF2-40B4-BE49-F238E27FC236}">
                <a16:creationId xmlns:a16="http://schemas.microsoft.com/office/drawing/2014/main" id="{7049BC86-E4C8-B310-76DC-E7A963000DA6}"/>
              </a:ext>
            </a:extLst>
          </p:cNvPr>
          <p:cNvSpPr/>
          <p:nvPr/>
        </p:nvSpPr>
        <p:spPr>
          <a:xfrm>
            <a:off x="1500810" y="1779926"/>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単体テスト</a:t>
            </a:r>
          </a:p>
        </p:txBody>
      </p:sp>
      <p:sp>
        <p:nvSpPr>
          <p:cNvPr id="8" name="正方形/長方形 7">
            <a:extLst>
              <a:ext uri="{FF2B5EF4-FFF2-40B4-BE49-F238E27FC236}">
                <a16:creationId xmlns:a16="http://schemas.microsoft.com/office/drawing/2014/main" id="{8C86A580-473A-EFC3-B07D-837A636E59A1}"/>
              </a:ext>
            </a:extLst>
          </p:cNvPr>
          <p:cNvSpPr/>
          <p:nvPr/>
        </p:nvSpPr>
        <p:spPr>
          <a:xfrm>
            <a:off x="1500809" y="2485444"/>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結合テスト</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（シナリオテスト）</a:t>
            </a:r>
            <a:endParaRPr kumimoji="1" lang="ja-JP" altLang="en-US" sz="120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262AD7BE-528F-3F5B-3A78-90B16DF119FC}"/>
              </a:ext>
            </a:extLst>
          </p:cNvPr>
          <p:cNvSpPr/>
          <p:nvPr/>
        </p:nvSpPr>
        <p:spPr>
          <a:xfrm>
            <a:off x="1500810" y="3190962"/>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可用性テスト</a:t>
            </a:r>
            <a:endParaRPr kumimoji="1" lang="ja-JP" altLang="en-US" sz="120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DA305147-237E-1F6E-D8CC-1E9CD0EFE2FE}"/>
              </a:ext>
            </a:extLst>
          </p:cNvPr>
          <p:cNvSpPr/>
          <p:nvPr/>
        </p:nvSpPr>
        <p:spPr>
          <a:xfrm>
            <a:off x="1500809" y="3896480"/>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性能テスト</a:t>
            </a:r>
          </a:p>
        </p:txBody>
      </p:sp>
      <p:sp>
        <p:nvSpPr>
          <p:cNvPr id="11" name="正方形/長方形 10">
            <a:extLst>
              <a:ext uri="{FF2B5EF4-FFF2-40B4-BE49-F238E27FC236}">
                <a16:creationId xmlns:a16="http://schemas.microsoft.com/office/drawing/2014/main" id="{B7A0D546-0238-0007-5205-198199A77798}"/>
              </a:ext>
            </a:extLst>
          </p:cNvPr>
          <p:cNvSpPr/>
          <p:nvPr/>
        </p:nvSpPr>
        <p:spPr>
          <a:xfrm>
            <a:off x="1500809" y="4601998"/>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セキュリティーテスト</a:t>
            </a:r>
          </a:p>
        </p:txBody>
      </p:sp>
      <p:sp>
        <p:nvSpPr>
          <p:cNvPr id="12" name="正方形/長方形 11">
            <a:extLst>
              <a:ext uri="{FF2B5EF4-FFF2-40B4-BE49-F238E27FC236}">
                <a16:creationId xmlns:a16="http://schemas.microsoft.com/office/drawing/2014/main" id="{283EDB98-2435-4349-DD94-B55F2B24B25B}"/>
              </a:ext>
            </a:extLst>
          </p:cNvPr>
          <p:cNvSpPr/>
          <p:nvPr/>
        </p:nvSpPr>
        <p:spPr>
          <a:xfrm>
            <a:off x="1500809" y="5307516"/>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その他</a:t>
            </a:r>
          </a:p>
        </p:txBody>
      </p:sp>
      <p:sp>
        <p:nvSpPr>
          <p:cNvPr id="13" name="正方形/長方形 12">
            <a:extLst>
              <a:ext uri="{FF2B5EF4-FFF2-40B4-BE49-F238E27FC236}">
                <a16:creationId xmlns:a16="http://schemas.microsoft.com/office/drawing/2014/main" id="{3BF1513A-0DBE-42A8-EF40-E52AAC5D18F5}"/>
              </a:ext>
            </a:extLst>
          </p:cNvPr>
          <p:cNvSpPr/>
          <p:nvPr/>
        </p:nvSpPr>
        <p:spPr>
          <a:xfrm>
            <a:off x="477079" y="3190962"/>
            <a:ext cx="1023730" cy="2822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非機能テスト</a:t>
            </a:r>
          </a:p>
        </p:txBody>
      </p:sp>
      <p:sp>
        <p:nvSpPr>
          <p:cNvPr id="14" name="正方形/長方形 13">
            <a:extLst>
              <a:ext uri="{FF2B5EF4-FFF2-40B4-BE49-F238E27FC236}">
                <a16:creationId xmlns:a16="http://schemas.microsoft.com/office/drawing/2014/main" id="{3E435E81-064E-4AAF-EDDB-D0DA846EE054}"/>
              </a:ext>
            </a:extLst>
          </p:cNvPr>
          <p:cNvSpPr/>
          <p:nvPr/>
        </p:nvSpPr>
        <p:spPr>
          <a:xfrm>
            <a:off x="477078" y="1074408"/>
            <a:ext cx="2524541"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テストの種類</a:t>
            </a:r>
          </a:p>
        </p:txBody>
      </p:sp>
      <p:sp>
        <p:nvSpPr>
          <p:cNvPr id="15" name="正方形/長方形 14">
            <a:extLst>
              <a:ext uri="{FF2B5EF4-FFF2-40B4-BE49-F238E27FC236}">
                <a16:creationId xmlns:a16="http://schemas.microsoft.com/office/drawing/2014/main" id="{CB97A121-645C-F491-DBAA-5CA8C3FCE41A}"/>
              </a:ext>
            </a:extLst>
          </p:cNvPr>
          <p:cNvSpPr/>
          <p:nvPr/>
        </p:nvSpPr>
        <p:spPr>
          <a:xfrm>
            <a:off x="3001619" y="1779926"/>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テスト計画書</a:t>
            </a:r>
          </a:p>
        </p:txBody>
      </p:sp>
      <p:sp>
        <p:nvSpPr>
          <p:cNvPr id="16" name="正方形/長方形 15">
            <a:extLst>
              <a:ext uri="{FF2B5EF4-FFF2-40B4-BE49-F238E27FC236}">
                <a16:creationId xmlns:a16="http://schemas.microsoft.com/office/drawing/2014/main" id="{75C6F3C4-271E-6D97-5D18-022FE47ECE8E}"/>
              </a:ext>
            </a:extLst>
          </p:cNvPr>
          <p:cNvSpPr/>
          <p:nvPr/>
        </p:nvSpPr>
        <p:spPr>
          <a:xfrm>
            <a:off x="3001619" y="2485444"/>
            <a:ext cx="1789046"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テスト計画書</a:t>
            </a:r>
          </a:p>
        </p:txBody>
      </p:sp>
      <p:sp>
        <p:nvSpPr>
          <p:cNvPr id="17" name="正方形/長方形 16">
            <a:extLst>
              <a:ext uri="{FF2B5EF4-FFF2-40B4-BE49-F238E27FC236}">
                <a16:creationId xmlns:a16="http://schemas.microsoft.com/office/drawing/2014/main" id="{C4F80A5E-4A52-447A-FA31-231FA063247B}"/>
              </a:ext>
            </a:extLst>
          </p:cNvPr>
          <p:cNvSpPr/>
          <p:nvPr/>
        </p:nvSpPr>
        <p:spPr>
          <a:xfrm>
            <a:off x="3001619" y="3190962"/>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テスト計画書</a:t>
            </a:r>
          </a:p>
        </p:txBody>
      </p:sp>
      <p:sp>
        <p:nvSpPr>
          <p:cNvPr id="18" name="正方形/長方形 17">
            <a:extLst>
              <a:ext uri="{FF2B5EF4-FFF2-40B4-BE49-F238E27FC236}">
                <a16:creationId xmlns:a16="http://schemas.microsoft.com/office/drawing/2014/main" id="{57429CED-8746-09DB-89A9-97D25E90038B}"/>
              </a:ext>
            </a:extLst>
          </p:cNvPr>
          <p:cNvSpPr/>
          <p:nvPr/>
        </p:nvSpPr>
        <p:spPr>
          <a:xfrm>
            <a:off x="3001618" y="3896480"/>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テスト計画書</a:t>
            </a:r>
          </a:p>
        </p:txBody>
      </p:sp>
      <p:sp>
        <p:nvSpPr>
          <p:cNvPr id="19" name="正方形/長方形 18">
            <a:extLst>
              <a:ext uri="{FF2B5EF4-FFF2-40B4-BE49-F238E27FC236}">
                <a16:creationId xmlns:a16="http://schemas.microsoft.com/office/drawing/2014/main" id="{8F1F4FF0-ADB3-6B23-9570-327B5E724B45}"/>
              </a:ext>
            </a:extLst>
          </p:cNvPr>
          <p:cNvSpPr/>
          <p:nvPr/>
        </p:nvSpPr>
        <p:spPr>
          <a:xfrm>
            <a:off x="3001618" y="4601998"/>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テスト計画書</a:t>
            </a:r>
          </a:p>
        </p:txBody>
      </p:sp>
      <p:sp>
        <p:nvSpPr>
          <p:cNvPr id="20" name="正方形/長方形 19">
            <a:extLst>
              <a:ext uri="{FF2B5EF4-FFF2-40B4-BE49-F238E27FC236}">
                <a16:creationId xmlns:a16="http://schemas.microsoft.com/office/drawing/2014/main" id="{757A4BEC-7033-7FC2-35C9-6B17F1B38EE0}"/>
              </a:ext>
            </a:extLst>
          </p:cNvPr>
          <p:cNvSpPr/>
          <p:nvPr/>
        </p:nvSpPr>
        <p:spPr>
          <a:xfrm>
            <a:off x="3001618" y="5307516"/>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テスト計画書</a:t>
            </a:r>
          </a:p>
        </p:txBody>
      </p:sp>
      <p:sp>
        <p:nvSpPr>
          <p:cNvPr id="21" name="正方形/長方形 20">
            <a:extLst>
              <a:ext uri="{FF2B5EF4-FFF2-40B4-BE49-F238E27FC236}">
                <a16:creationId xmlns:a16="http://schemas.microsoft.com/office/drawing/2014/main" id="{D2FC0447-941F-E8EE-D7FE-A871EDFD26E7}"/>
              </a:ext>
            </a:extLst>
          </p:cNvPr>
          <p:cNvSpPr/>
          <p:nvPr/>
        </p:nvSpPr>
        <p:spPr>
          <a:xfrm>
            <a:off x="3001620" y="1074408"/>
            <a:ext cx="1789044"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テストの計画・概要</a:t>
            </a:r>
          </a:p>
        </p:txBody>
      </p:sp>
      <p:sp>
        <p:nvSpPr>
          <p:cNvPr id="56" name="正方形/長方形 55">
            <a:extLst>
              <a:ext uri="{FF2B5EF4-FFF2-40B4-BE49-F238E27FC236}">
                <a16:creationId xmlns:a16="http://schemas.microsoft.com/office/drawing/2014/main" id="{33291B2E-736B-7DF1-9AFE-1B69121FD3EF}"/>
              </a:ext>
            </a:extLst>
          </p:cNvPr>
          <p:cNvSpPr/>
          <p:nvPr/>
        </p:nvSpPr>
        <p:spPr>
          <a:xfrm>
            <a:off x="4790664" y="1779926"/>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テストシナリオ</a:t>
            </a:r>
          </a:p>
        </p:txBody>
      </p:sp>
      <p:sp>
        <p:nvSpPr>
          <p:cNvPr id="57" name="正方形/長方形 56">
            <a:extLst>
              <a:ext uri="{FF2B5EF4-FFF2-40B4-BE49-F238E27FC236}">
                <a16:creationId xmlns:a16="http://schemas.microsoft.com/office/drawing/2014/main" id="{E8D7CF04-CB3B-2B8D-D6EB-9D0C046AD2F5}"/>
              </a:ext>
            </a:extLst>
          </p:cNvPr>
          <p:cNvSpPr/>
          <p:nvPr/>
        </p:nvSpPr>
        <p:spPr>
          <a:xfrm>
            <a:off x="4790664" y="2485444"/>
            <a:ext cx="1789046"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テストシナリオ</a:t>
            </a:r>
          </a:p>
        </p:txBody>
      </p:sp>
      <p:sp>
        <p:nvSpPr>
          <p:cNvPr id="58" name="正方形/長方形 57">
            <a:extLst>
              <a:ext uri="{FF2B5EF4-FFF2-40B4-BE49-F238E27FC236}">
                <a16:creationId xmlns:a16="http://schemas.microsoft.com/office/drawing/2014/main" id="{ED22DA37-A153-8049-7478-F643C90A5D9C}"/>
              </a:ext>
            </a:extLst>
          </p:cNvPr>
          <p:cNvSpPr/>
          <p:nvPr/>
        </p:nvSpPr>
        <p:spPr>
          <a:xfrm>
            <a:off x="4790664" y="3190962"/>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テストシナリオ</a:t>
            </a:r>
          </a:p>
        </p:txBody>
      </p:sp>
      <p:sp>
        <p:nvSpPr>
          <p:cNvPr id="59" name="正方形/長方形 58">
            <a:extLst>
              <a:ext uri="{FF2B5EF4-FFF2-40B4-BE49-F238E27FC236}">
                <a16:creationId xmlns:a16="http://schemas.microsoft.com/office/drawing/2014/main" id="{5B7E3A7A-B97E-59DD-6E2F-6E1D8692C2BC}"/>
              </a:ext>
            </a:extLst>
          </p:cNvPr>
          <p:cNvSpPr/>
          <p:nvPr/>
        </p:nvSpPr>
        <p:spPr>
          <a:xfrm>
            <a:off x="4790663" y="3896480"/>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テストシナリオ</a:t>
            </a:r>
          </a:p>
        </p:txBody>
      </p:sp>
      <p:sp>
        <p:nvSpPr>
          <p:cNvPr id="60" name="正方形/長方形 59">
            <a:extLst>
              <a:ext uri="{FF2B5EF4-FFF2-40B4-BE49-F238E27FC236}">
                <a16:creationId xmlns:a16="http://schemas.microsoft.com/office/drawing/2014/main" id="{84D593FF-BA66-6639-1C44-B74E5228E100}"/>
              </a:ext>
            </a:extLst>
          </p:cNvPr>
          <p:cNvSpPr/>
          <p:nvPr/>
        </p:nvSpPr>
        <p:spPr>
          <a:xfrm>
            <a:off x="4790663" y="4601998"/>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テストシナリオ</a:t>
            </a:r>
          </a:p>
        </p:txBody>
      </p:sp>
      <p:sp>
        <p:nvSpPr>
          <p:cNvPr id="61" name="正方形/長方形 60">
            <a:extLst>
              <a:ext uri="{FF2B5EF4-FFF2-40B4-BE49-F238E27FC236}">
                <a16:creationId xmlns:a16="http://schemas.microsoft.com/office/drawing/2014/main" id="{047C50D5-DAD8-2B8D-191C-442EC8B1E0C1}"/>
              </a:ext>
            </a:extLst>
          </p:cNvPr>
          <p:cNvSpPr/>
          <p:nvPr/>
        </p:nvSpPr>
        <p:spPr>
          <a:xfrm>
            <a:off x="4790663" y="5307516"/>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テストシナリオ</a:t>
            </a:r>
          </a:p>
        </p:txBody>
      </p:sp>
      <p:sp>
        <p:nvSpPr>
          <p:cNvPr id="62" name="正方形/長方形 61">
            <a:extLst>
              <a:ext uri="{FF2B5EF4-FFF2-40B4-BE49-F238E27FC236}">
                <a16:creationId xmlns:a16="http://schemas.microsoft.com/office/drawing/2014/main" id="{2D1041A4-CC1E-2A8F-0E20-891AA5410A35}"/>
              </a:ext>
            </a:extLst>
          </p:cNvPr>
          <p:cNvSpPr/>
          <p:nvPr/>
        </p:nvSpPr>
        <p:spPr>
          <a:xfrm>
            <a:off x="4790665" y="1074408"/>
            <a:ext cx="1789044"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実施内容</a:t>
            </a:r>
          </a:p>
        </p:txBody>
      </p:sp>
      <p:sp>
        <p:nvSpPr>
          <p:cNvPr id="63" name="正方形/長方形 62">
            <a:extLst>
              <a:ext uri="{FF2B5EF4-FFF2-40B4-BE49-F238E27FC236}">
                <a16:creationId xmlns:a16="http://schemas.microsoft.com/office/drawing/2014/main" id="{44991CF0-8DD2-1CAD-80C7-2A3C0C58E384}"/>
              </a:ext>
            </a:extLst>
          </p:cNvPr>
          <p:cNvSpPr/>
          <p:nvPr/>
        </p:nvSpPr>
        <p:spPr>
          <a:xfrm>
            <a:off x="6579706" y="1779926"/>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テスト結果報告書</a:t>
            </a:r>
          </a:p>
        </p:txBody>
      </p:sp>
      <p:sp>
        <p:nvSpPr>
          <p:cNvPr id="64" name="正方形/長方形 63">
            <a:extLst>
              <a:ext uri="{FF2B5EF4-FFF2-40B4-BE49-F238E27FC236}">
                <a16:creationId xmlns:a16="http://schemas.microsoft.com/office/drawing/2014/main" id="{B89E7DBB-E5DB-F7D7-0959-4726021D14CE}"/>
              </a:ext>
            </a:extLst>
          </p:cNvPr>
          <p:cNvSpPr/>
          <p:nvPr/>
        </p:nvSpPr>
        <p:spPr>
          <a:xfrm>
            <a:off x="6579706" y="2485444"/>
            <a:ext cx="1789046"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テスト結果報告書</a:t>
            </a:r>
          </a:p>
        </p:txBody>
      </p:sp>
      <p:sp>
        <p:nvSpPr>
          <p:cNvPr id="65" name="正方形/長方形 64">
            <a:extLst>
              <a:ext uri="{FF2B5EF4-FFF2-40B4-BE49-F238E27FC236}">
                <a16:creationId xmlns:a16="http://schemas.microsoft.com/office/drawing/2014/main" id="{501A10DA-9967-7CC5-91F7-CC8BC7BDD4CB}"/>
              </a:ext>
            </a:extLst>
          </p:cNvPr>
          <p:cNvSpPr/>
          <p:nvPr/>
        </p:nvSpPr>
        <p:spPr>
          <a:xfrm>
            <a:off x="6579706" y="3190962"/>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テスト結果報告書</a:t>
            </a:r>
          </a:p>
        </p:txBody>
      </p:sp>
      <p:sp>
        <p:nvSpPr>
          <p:cNvPr id="66" name="正方形/長方形 65">
            <a:extLst>
              <a:ext uri="{FF2B5EF4-FFF2-40B4-BE49-F238E27FC236}">
                <a16:creationId xmlns:a16="http://schemas.microsoft.com/office/drawing/2014/main" id="{EB3AA9FD-0FEB-8D62-C398-5BD640204309}"/>
              </a:ext>
            </a:extLst>
          </p:cNvPr>
          <p:cNvSpPr/>
          <p:nvPr/>
        </p:nvSpPr>
        <p:spPr>
          <a:xfrm>
            <a:off x="6579705" y="3896480"/>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テスト結果報告書</a:t>
            </a:r>
          </a:p>
        </p:txBody>
      </p:sp>
      <p:sp>
        <p:nvSpPr>
          <p:cNvPr id="67" name="正方形/長方形 66">
            <a:extLst>
              <a:ext uri="{FF2B5EF4-FFF2-40B4-BE49-F238E27FC236}">
                <a16:creationId xmlns:a16="http://schemas.microsoft.com/office/drawing/2014/main" id="{E63284CF-5A24-8BAD-7BA8-CD148AD4930D}"/>
              </a:ext>
            </a:extLst>
          </p:cNvPr>
          <p:cNvSpPr/>
          <p:nvPr/>
        </p:nvSpPr>
        <p:spPr>
          <a:xfrm>
            <a:off x="6579705" y="4601998"/>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テスト結果報告書</a:t>
            </a:r>
          </a:p>
        </p:txBody>
      </p:sp>
      <p:sp>
        <p:nvSpPr>
          <p:cNvPr id="68" name="正方形/長方形 67">
            <a:extLst>
              <a:ext uri="{FF2B5EF4-FFF2-40B4-BE49-F238E27FC236}">
                <a16:creationId xmlns:a16="http://schemas.microsoft.com/office/drawing/2014/main" id="{A4B7954B-8383-AE2F-A20B-BF058546AB7C}"/>
              </a:ext>
            </a:extLst>
          </p:cNvPr>
          <p:cNvSpPr/>
          <p:nvPr/>
        </p:nvSpPr>
        <p:spPr>
          <a:xfrm>
            <a:off x="6579705" y="5307516"/>
            <a:ext cx="1789045"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テスト結果報告書</a:t>
            </a:r>
          </a:p>
        </p:txBody>
      </p:sp>
      <p:sp>
        <p:nvSpPr>
          <p:cNvPr id="69" name="正方形/長方形 68">
            <a:extLst>
              <a:ext uri="{FF2B5EF4-FFF2-40B4-BE49-F238E27FC236}">
                <a16:creationId xmlns:a16="http://schemas.microsoft.com/office/drawing/2014/main" id="{60BAEBE2-431D-3D6B-3A04-36FC80A1E2D8}"/>
              </a:ext>
            </a:extLst>
          </p:cNvPr>
          <p:cNvSpPr/>
          <p:nvPr/>
        </p:nvSpPr>
        <p:spPr>
          <a:xfrm>
            <a:off x="6579707" y="1074408"/>
            <a:ext cx="1789044"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実施結果</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（エビデンス）</a:t>
            </a:r>
            <a:endParaRPr kumimoji="1" lang="ja-JP" altLang="en-US" sz="1200">
              <a:latin typeface="Meiryo UI" panose="020B0604030504040204" pitchFamily="34" charset="-128"/>
              <a:ea typeface="Meiryo UI" panose="020B0604030504040204" pitchFamily="34" charset="-128"/>
            </a:endParaRPr>
          </a:p>
        </p:txBody>
      </p:sp>
      <p:sp>
        <p:nvSpPr>
          <p:cNvPr id="70" name="正方形/長方形 69">
            <a:extLst>
              <a:ext uri="{FF2B5EF4-FFF2-40B4-BE49-F238E27FC236}">
                <a16:creationId xmlns:a16="http://schemas.microsoft.com/office/drawing/2014/main" id="{139E2AB8-229D-AFD0-8A48-B932A27C5A71}"/>
              </a:ext>
            </a:extLst>
          </p:cNvPr>
          <p:cNvSpPr/>
          <p:nvPr/>
        </p:nvSpPr>
        <p:spPr>
          <a:xfrm>
            <a:off x="8368749" y="1779926"/>
            <a:ext cx="3346173"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リリース判定基準の要素となる</a:t>
            </a:r>
          </a:p>
        </p:txBody>
      </p:sp>
      <p:sp>
        <p:nvSpPr>
          <p:cNvPr id="71" name="正方形/長方形 70">
            <a:extLst>
              <a:ext uri="{FF2B5EF4-FFF2-40B4-BE49-F238E27FC236}">
                <a16:creationId xmlns:a16="http://schemas.microsoft.com/office/drawing/2014/main" id="{82306B09-54D6-D40A-F043-22411C071272}"/>
              </a:ext>
            </a:extLst>
          </p:cNvPr>
          <p:cNvSpPr/>
          <p:nvPr/>
        </p:nvSpPr>
        <p:spPr>
          <a:xfrm>
            <a:off x="8368749" y="2485444"/>
            <a:ext cx="3346173"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リリース判定基準の要素となる</a:t>
            </a:r>
          </a:p>
        </p:txBody>
      </p:sp>
      <p:sp>
        <p:nvSpPr>
          <p:cNvPr id="72" name="正方形/長方形 71">
            <a:extLst>
              <a:ext uri="{FF2B5EF4-FFF2-40B4-BE49-F238E27FC236}">
                <a16:creationId xmlns:a16="http://schemas.microsoft.com/office/drawing/2014/main" id="{41D23D5E-BB05-E13C-06D3-E7E2ED0501A5}"/>
              </a:ext>
            </a:extLst>
          </p:cNvPr>
          <p:cNvSpPr/>
          <p:nvPr/>
        </p:nvSpPr>
        <p:spPr>
          <a:xfrm>
            <a:off x="8368749" y="3190962"/>
            <a:ext cx="3346173"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リリース判定基準の要素となる</a:t>
            </a:r>
          </a:p>
        </p:txBody>
      </p:sp>
      <p:sp>
        <p:nvSpPr>
          <p:cNvPr id="73" name="正方形/長方形 72">
            <a:extLst>
              <a:ext uri="{FF2B5EF4-FFF2-40B4-BE49-F238E27FC236}">
                <a16:creationId xmlns:a16="http://schemas.microsoft.com/office/drawing/2014/main" id="{B5F7BD7B-B576-11F2-B277-E0842B8B9D20}"/>
              </a:ext>
            </a:extLst>
          </p:cNvPr>
          <p:cNvSpPr/>
          <p:nvPr/>
        </p:nvSpPr>
        <p:spPr>
          <a:xfrm>
            <a:off x="8368748" y="3896480"/>
            <a:ext cx="3346173"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リリース判定基準の要素となる</a:t>
            </a:r>
          </a:p>
        </p:txBody>
      </p:sp>
      <p:sp>
        <p:nvSpPr>
          <p:cNvPr id="74" name="正方形/長方形 73">
            <a:extLst>
              <a:ext uri="{FF2B5EF4-FFF2-40B4-BE49-F238E27FC236}">
                <a16:creationId xmlns:a16="http://schemas.microsoft.com/office/drawing/2014/main" id="{92EEE5F2-54E3-CA87-A6EB-158542FCF109}"/>
              </a:ext>
            </a:extLst>
          </p:cNvPr>
          <p:cNvSpPr/>
          <p:nvPr/>
        </p:nvSpPr>
        <p:spPr>
          <a:xfrm>
            <a:off x="8368748" y="4601998"/>
            <a:ext cx="3346173"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リリース判定基準の要素となる</a:t>
            </a:r>
          </a:p>
        </p:txBody>
      </p:sp>
      <p:sp>
        <p:nvSpPr>
          <p:cNvPr id="75" name="正方形/長方形 74">
            <a:extLst>
              <a:ext uri="{FF2B5EF4-FFF2-40B4-BE49-F238E27FC236}">
                <a16:creationId xmlns:a16="http://schemas.microsoft.com/office/drawing/2014/main" id="{6BD0365D-6003-CCF6-8105-DF1B7D5652A7}"/>
              </a:ext>
            </a:extLst>
          </p:cNvPr>
          <p:cNvSpPr/>
          <p:nvPr/>
        </p:nvSpPr>
        <p:spPr>
          <a:xfrm>
            <a:off x="8368748" y="5307516"/>
            <a:ext cx="3346173"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リリース判定基準の要素となる</a:t>
            </a:r>
          </a:p>
        </p:txBody>
      </p:sp>
      <p:sp>
        <p:nvSpPr>
          <p:cNvPr id="76" name="正方形/長方形 75">
            <a:extLst>
              <a:ext uri="{FF2B5EF4-FFF2-40B4-BE49-F238E27FC236}">
                <a16:creationId xmlns:a16="http://schemas.microsoft.com/office/drawing/2014/main" id="{73D7B687-41DC-CAB3-AC6F-7E89EAF7833E}"/>
              </a:ext>
            </a:extLst>
          </p:cNvPr>
          <p:cNvSpPr/>
          <p:nvPr/>
        </p:nvSpPr>
        <p:spPr>
          <a:xfrm>
            <a:off x="8368750" y="1074408"/>
            <a:ext cx="3346171"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p>
        </p:txBody>
      </p:sp>
    </p:spTree>
    <p:extLst>
      <p:ext uri="{BB962C8B-B14F-4D97-AF65-F5344CB8AC3E}">
        <p14:creationId xmlns:p14="http://schemas.microsoft.com/office/powerpoint/2010/main" val="274321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54C55-016B-A7E2-64DF-BE219A4F90B3}"/>
              </a:ext>
            </a:extLst>
          </p:cNvPr>
          <p:cNvSpPr>
            <a:spLocks noGrp="1"/>
          </p:cNvSpPr>
          <p:nvPr>
            <p:ph type="title"/>
          </p:nvPr>
        </p:nvSpPr>
        <p:spPr/>
        <p:txBody>
          <a:bodyPr>
            <a:normAutofit fontScale="90000"/>
          </a:bodyPr>
          <a:lstStyle/>
          <a:p>
            <a:r>
              <a:rPr kumimoji="1" lang="ja-JP" altLang="en-US"/>
              <a:t>テストスケジュール</a:t>
            </a:r>
          </a:p>
        </p:txBody>
      </p:sp>
      <p:sp>
        <p:nvSpPr>
          <p:cNvPr id="4" name="フッター プレースホルダー 3">
            <a:extLst>
              <a:ext uri="{FF2B5EF4-FFF2-40B4-BE49-F238E27FC236}">
                <a16:creationId xmlns:a16="http://schemas.microsoft.com/office/drawing/2014/main" id="{C5AEB732-1C25-A30D-7C47-A883CD00F48E}"/>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73209091-E683-4950-1D9E-D157175F8DBA}"/>
              </a:ext>
            </a:extLst>
          </p:cNvPr>
          <p:cNvSpPr>
            <a:spLocks noGrp="1"/>
          </p:cNvSpPr>
          <p:nvPr>
            <p:ph type="sldNum" sz="quarter" idx="12"/>
          </p:nvPr>
        </p:nvSpPr>
        <p:spPr/>
        <p:txBody>
          <a:bodyPr/>
          <a:lstStyle/>
          <a:p>
            <a:fld id="{462052E6-07CA-9B46-B866-FDE18BF74505}" type="slidenum">
              <a:rPr lang="ja-JP" altLang="en-US" smtClean="0"/>
              <a:pPr/>
              <a:t>13</a:t>
            </a:fld>
            <a:endParaRPr lang="ja-JP" altLang="en-US"/>
          </a:p>
        </p:txBody>
      </p:sp>
      <p:sp>
        <p:nvSpPr>
          <p:cNvPr id="6" name="正方形/長方形 5">
            <a:extLst>
              <a:ext uri="{FF2B5EF4-FFF2-40B4-BE49-F238E27FC236}">
                <a16:creationId xmlns:a16="http://schemas.microsoft.com/office/drawing/2014/main" id="{2722FC3C-306F-C58F-42F5-9ABE1FA1B408}"/>
              </a:ext>
            </a:extLst>
          </p:cNvPr>
          <p:cNvSpPr/>
          <p:nvPr/>
        </p:nvSpPr>
        <p:spPr>
          <a:xfrm>
            <a:off x="2434948" y="964096"/>
            <a:ext cx="2295973" cy="56653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W4</a:t>
            </a:r>
            <a:endParaRPr kumimoji="1" lang="ja-JP" altLang="en-US" sz="1200">
              <a:latin typeface="Meiryo UI" panose="020B0604030504040204" pitchFamily="34" charset="-128"/>
              <a:ea typeface="Meiryo UI" panose="020B0604030504040204" pitchFamily="34" charset="-128"/>
            </a:endParaRPr>
          </a:p>
        </p:txBody>
      </p:sp>
      <p:sp>
        <p:nvSpPr>
          <p:cNvPr id="36" name="正方形/長方形 35">
            <a:extLst>
              <a:ext uri="{FF2B5EF4-FFF2-40B4-BE49-F238E27FC236}">
                <a16:creationId xmlns:a16="http://schemas.microsoft.com/office/drawing/2014/main" id="{3E5EA7FD-E1B3-74CF-B6A1-FD1176DB7428}"/>
              </a:ext>
            </a:extLst>
          </p:cNvPr>
          <p:cNvSpPr/>
          <p:nvPr/>
        </p:nvSpPr>
        <p:spPr>
          <a:xfrm>
            <a:off x="4730921" y="964096"/>
            <a:ext cx="2295973" cy="56653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W5</a:t>
            </a:r>
            <a:endParaRPr kumimoji="1" lang="ja-JP" altLang="en-US" sz="1200">
              <a:latin typeface="Meiryo UI" panose="020B0604030504040204" pitchFamily="34" charset="-128"/>
              <a:ea typeface="Meiryo UI" panose="020B0604030504040204" pitchFamily="34" charset="-128"/>
            </a:endParaRPr>
          </a:p>
        </p:txBody>
      </p:sp>
      <p:sp>
        <p:nvSpPr>
          <p:cNvPr id="40" name="正方形/長方形 39">
            <a:extLst>
              <a:ext uri="{FF2B5EF4-FFF2-40B4-BE49-F238E27FC236}">
                <a16:creationId xmlns:a16="http://schemas.microsoft.com/office/drawing/2014/main" id="{715C9C7A-FA5B-5505-255B-15BBB8883BE2}"/>
              </a:ext>
            </a:extLst>
          </p:cNvPr>
          <p:cNvSpPr/>
          <p:nvPr/>
        </p:nvSpPr>
        <p:spPr>
          <a:xfrm>
            <a:off x="7026894" y="964096"/>
            <a:ext cx="2295973" cy="56653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W6</a:t>
            </a:r>
            <a:endParaRPr kumimoji="1" lang="ja-JP" altLang="en-US" sz="1200">
              <a:latin typeface="Meiryo UI" panose="020B0604030504040204" pitchFamily="34" charset="-128"/>
              <a:ea typeface="Meiryo UI" panose="020B0604030504040204" pitchFamily="34" charset="-128"/>
            </a:endParaRPr>
          </a:p>
        </p:txBody>
      </p:sp>
      <p:sp>
        <p:nvSpPr>
          <p:cNvPr id="44" name="正方形/長方形 43">
            <a:extLst>
              <a:ext uri="{FF2B5EF4-FFF2-40B4-BE49-F238E27FC236}">
                <a16:creationId xmlns:a16="http://schemas.microsoft.com/office/drawing/2014/main" id="{A1A44DDD-DCD9-D75C-4AA7-1A0CBD6E698C}"/>
              </a:ext>
            </a:extLst>
          </p:cNvPr>
          <p:cNvSpPr/>
          <p:nvPr/>
        </p:nvSpPr>
        <p:spPr>
          <a:xfrm>
            <a:off x="9322867" y="964096"/>
            <a:ext cx="2295973" cy="56653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W7</a:t>
            </a:r>
            <a:endParaRPr kumimoji="1" lang="ja-JP" altLang="en-US" sz="1200">
              <a:latin typeface="Meiryo UI" panose="020B0604030504040204" pitchFamily="34" charset="-128"/>
              <a:ea typeface="Meiryo UI" panose="020B0604030504040204" pitchFamily="34" charset="-128"/>
            </a:endParaRPr>
          </a:p>
        </p:txBody>
      </p:sp>
      <p:sp>
        <p:nvSpPr>
          <p:cNvPr id="48" name="正方形/長方形 47">
            <a:extLst>
              <a:ext uri="{FF2B5EF4-FFF2-40B4-BE49-F238E27FC236}">
                <a16:creationId xmlns:a16="http://schemas.microsoft.com/office/drawing/2014/main" id="{3415664C-5223-A9A3-8605-02C87D8214CA}"/>
              </a:ext>
            </a:extLst>
          </p:cNvPr>
          <p:cNvSpPr/>
          <p:nvPr/>
        </p:nvSpPr>
        <p:spPr>
          <a:xfrm>
            <a:off x="2434948"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49" name="正方形/長方形 48">
            <a:extLst>
              <a:ext uri="{FF2B5EF4-FFF2-40B4-BE49-F238E27FC236}">
                <a16:creationId xmlns:a16="http://schemas.microsoft.com/office/drawing/2014/main" id="{FACDD0BA-5617-241B-A6E5-F26C0BA517CE}"/>
              </a:ext>
            </a:extLst>
          </p:cNvPr>
          <p:cNvSpPr/>
          <p:nvPr/>
        </p:nvSpPr>
        <p:spPr>
          <a:xfrm>
            <a:off x="3200272"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0" name="正方形/長方形 49">
            <a:extLst>
              <a:ext uri="{FF2B5EF4-FFF2-40B4-BE49-F238E27FC236}">
                <a16:creationId xmlns:a16="http://schemas.microsoft.com/office/drawing/2014/main" id="{16C41A5F-939E-1141-310C-4A2B0E70280D}"/>
              </a:ext>
            </a:extLst>
          </p:cNvPr>
          <p:cNvSpPr/>
          <p:nvPr/>
        </p:nvSpPr>
        <p:spPr>
          <a:xfrm>
            <a:off x="3965596"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1" name="正方形/長方形 50">
            <a:extLst>
              <a:ext uri="{FF2B5EF4-FFF2-40B4-BE49-F238E27FC236}">
                <a16:creationId xmlns:a16="http://schemas.microsoft.com/office/drawing/2014/main" id="{A6384A53-3B8A-3644-7A45-85FDCB36EAB2}"/>
              </a:ext>
            </a:extLst>
          </p:cNvPr>
          <p:cNvSpPr/>
          <p:nvPr/>
        </p:nvSpPr>
        <p:spPr>
          <a:xfrm>
            <a:off x="4730921"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2" name="正方形/長方形 51">
            <a:extLst>
              <a:ext uri="{FF2B5EF4-FFF2-40B4-BE49-F238E27FC236}">
                <a16:creationId xmlns:a16="http://schemas.microsoft.com/office/drawing/2014/main" id="{4E8ADD7A-B548-0F21-7AB8-E60BEDB39FD7}"/>
              </a:ext>
            </a:extLst>
          </p:cNvPr>
          <p:cNvSpPr/>
          <p:nvPr/>
        </p:nvSpPr>
        <p:spPr>
          <a:xfrm>
            <a:off x="5496245"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3" name="正方形/長方形 52">
            <a:extLst>
              <a:ext uri="{FF2B5EF4-FFF2-40B4-BE49-F238E27FC236}">
                <a16:creationId xmlns:a16="http://schemas.microsoft.com/office/drawing/2014/main" id="{B432325C-825D-273D-667F-2787E4E294D7}"/>
              </a:ext>
            </a:extLst>
          </p:cNvPr>
          <p:cNvSpPr/>
          <p:nvPr/>
        </p:nvSpPr>
        <p:spPr>
          <a:xfrm>
            <a:off x="6261569"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4" name="正方形/長方形 53">
            <a:extLst>
              <a:ext uri="{FF2B5EF4-FFF2-40B4-BE49-F238E27FC236}">
                <a16:creationId xmlns:a16="http://schemas.microsoft.com/office/drawing/2014/main" id="{0CFE367B-356D-494F-0D47-FD48A1A19D8A}"/>
              </a:ext>
            </a:extLst>
          </p:cNvPr>
          <p:cNvSpPr/>
          <p:nvPr/>
        </p:nvSpPr>
        <p:spPr>
          <a:xfrm>
            <a:off x="7026894"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5" name="正方形/長方形 54">
            <a:extLst>
              <a:ext uri="{FF2B5EF4-FFF2-40B4-BE49-F238E27FC236}">
                <a16:creationId xmlns:a16="http://schemas.microsoft.com/office/drawing/2014/main" id="{95FB18BC-7CC9-6147-3D52-5BB2C64CDAB2}"/>
              </a:ext>
            </a:extLst>
          </p:cNvPr>
          <p:cNvSpPr/>
          <p:nvPr/>
        </p:nvSpPr>
        <p:spPr>
          <a:xfrm>
            <a:off x="7792218"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6" name="正方形/長方形 55">
            <a:extLst>
              <a:ext uri="{FF2B5EF4-FFF2-40B4-BE49-F238E27FC236}">
                <a16:creationId xmlns:a16="http://schemas.microsoft.com/office/drawing/2014/main" id="{79420D0E-942A-83A0-9CE7-67BAB85D2ACC}"/>
              </a:ext>
            </a:extLst>
          </p:cNvPr>
          <p:cNvSpPr/>
          <p:nvPr/>
        </p:nvSpPr>
        <p:spPr>
          <a:xfrm>
            <a:off x="8557542"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7" name="正方形/長方形 56">
            <a:extLst>
              <a:ext uri="{FF2B5EF4-FFF2-40B4-BE49-F238E27FC236}">
                <a16:creationId xmlns:a16="http://schemas.microsoft.com/office/drawing/2014/main" id="{B85E26F7-354D-B051-38F7-7DDBEAA6024B}"/>
              </a:ext>
            </a:extLst>
          </p:cNvPr>
          <p:cNvSpPr/>
          <p:nvPr/>
        </p:nvSpPr>
        <p:spPr>
          <a:xfrm>
            <a:off x="9322867"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8" name="正方形/長方形 57">
            <a:extLst>
              <a:ext uri="{FF2B5EF4-FFF2-40B4-BE49-F238E27FC236}">
                <a16:creationId xmlns:a16="http://schemas.microsoft.com/office/drawing/2014/main" id="{0964364D-48D0-7ADD-79B5-2C7D47414196}"/>
              </a:ext>
            </a:extLst>
          </p:cNvPr>
          <p:cNvSpPr/>
          <p:nvPr/>
        </p:nvSpPr>
        <p:spPr>
          <a:xfrm>
            <a:off x="10088191"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59" name="正方形/長方形 58">
            <a:extLst>
              <a:ext uri="{FF2B5EF4-FFF2-40B4-BE49-F238E27FC236}">
                <a16:creationId xmlns:a16="http://schemas.microsoft.com/office/drawing/2014/main" id="{2D22EF9B-557E-2DF0-4000-561AE0A379C6}"/>
              </a:ext>
            </a:extLst>
          </p:cNvPr>
          <p:cNvSpPr/>
          <p:nvPr/>
        </p:nvSpPr>
        <p:spPr>
          <a:xfrm>
            <a:off x="10853515" y="2305879"/>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72" name="正方形/長方形 71">
            <a:extLst>
              <a:ext uri="{FF2B5EF4-FFF2-40B4-BE49-F238E27FC236}">
                <a16:creationId xmlns:a16="http://schemas.microsoft.com/office/drawing/2014/main" id="{BD9EA26E-FCC5-D6F1-AACD-8A202BC90CCD}"/>
              </a:ext>
            </a:extLst>
          </p:cNvPr>
          <p:cNvSpPr/>
          <p:nvPr/>
        </p:nvSpPr>
        <p:spPr>
          <a:xfrm>
            <a:off x="2434948"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73" name="正方形/長方形 72">
            <a:extLst>
              <a:ext uri="{FF2B5EF4-FFF2-40B4-BE49-F238E27FC236}">
                <a16:creationId xmlns:a16="http://schemas.microsoft.com/office/drawing/2014/main" id="{3403A4C9-C12F-BB5E-7DF9-8B4B9C9A1057}"/>
              </a:ext>
            </a:extLst>
          </p:cNvPr>
          <p:cNvSpPr/>
          <p:nvPr/>
        </p:nvSpPr>
        <p:spPr>
          <a:xfrm>
            <a:off x="3200272"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74" name="正方形/長方形 73">
            <a:extLst>
              <a:ext uri="{FF2B5EF4-FFF2-40B4-BE49-F238E27FC236}">
                <a16:creationId xmlns:a16="http://schemas.microsoft.com/office/drawing/2014/main" id="{0174C0D8-41B9-453A-2A17-B1BF8CA06E7F}"/>
              </a:ext>
            </a:extLst>
          </p:cNvPr>
          <p:cNvSpPr/>
          <p:nvPr/>
        </p:nvSpPr>
        <p:spPr>
          <a:xfrm>
            <a:off x="3965596"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75" name="正方形/長方形 74">
            <a:extLst>
              <a:ext uri="{FF2B5EF4-FFF2-40B4-BE49-F238E27FC236}">
                <a16:creationId xmlns:a16="http://schemas.microsoft.com/office/drawing/2014/main" id="{6D5BBCFA-B61E-04F8-74E8-AFDEDAF3889E}"/>
              </a:ext>
            </a:extLst>
          </p:cNvPr>
          <p:cNvSpPr/>
          <p:nvPr/>
        </p:nvSpPr>
        <p:spPr>
          <a:xfrm>
            <a:off x="4730921"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76" name="正方形/長方形 75">
            <a:extLst>
              <a:ext uri="{FF2B5EF4-FFF2-40B4-BE49-F238E27FC236}">
                <a16:creationId xmlns:a16="http://schemas.microsoft.com/office/drawing/2014/main" id="{FB62E8B5-A0D3-DC22-510F-A8D28B072067}"/>
              </a:ext>
            </a:extLst>
          </p:cNvPr>
          <p:cNvSpPr/>
          <p:nvPr/>
        </p:nvSpPr>
        <p:spPr>
          <a:xfrm>
            <a:off x="5496245"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77" name="正方形/長方形 76">
            <a:extLst>
              <a:ext uri="{FF2B5EF4-FFF2-40B4-BE49-F238E27FC236}">
                <a16:creationId xmlns:a16="http://schemas.microsoft.com/office/drawing/2014/main" id="{A9B41949-C985-833A-53E8-D94C9D2E2F19}"/>
              </a:ext>
            </a:extLst>
          </p:cNvPr>
          <p:cNvSpPr/>
          <p:nvPr/>
        </p:nvSpPr>
        <p:spPr>
          <a:xfrm>
            <a:off x="6261569"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78" name="正方形/長方形 77">
            <a:extLst>
              <a:ext uri="{FF2B5EF4-FFF2-40B4-BE49-F238E27FC236}">
                <a16:creationId xmlns:a16="http://schemas.microsoft.com/office/drawing/2014/main" id="{F915558B-AF03-709C-29F5-1DD89C003B1D}"/>
              </a:ext>
            </a:extLst>
          </p:cNvPr>
          <p:cNvSpPr/>
          <p:nvPr/>
        </p:nvSpPr>
        <p:spPr>
          <a:xfrm>
            <a:off x="7026894"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79" name="正方形/長方形 78">
            <a:extLst>
              <a:ext uri="{FF2B5EF4-FFF2-40B4-BE49-F238E27FC236}">
                <a16:creationId xmlns:a16="http://schemas.microsoft.com/office/drawing/2014/main" id="{7997B686-423A-575F-B0CA-54FB59183BA0}"/>
              </a:ext>
            </a:extLst>
          </p:cNvPr>
          <p:cNvSpPr/>
          <p:nvPr/>
        </p:nvSpPr>
        <p:spPr>
          <a:xfrm>
            <a:off x="7792218"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80" name="正方形/長方形 79">
            <a:extLst>
              <a:ext uri="{FF2B5EF4-FFF2-40B4-BE49-F238E27FC236}">
                <a16:creationId xmlns:a16="http://schemas.microsoft.com/office/drawing/2014/main" id="{3B7E1215-06D6-DE96-ECB2-FD54FEA374AF}"/>
              </a:ext>
            </a:extLst>
          </p:cNvPr>
          <p:cNvSpPr/>
          <p:nvPr/>
        </p:nvSpPr>
        <p:spPr>
          <a:xfrm>
            <a:off x="8557542"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81" name="正方形/長方形 80">
            <a:extLst>
              <a:ext uri="{FF2B5EF4-FFF2-40B4-BE49-F238E27FC236}">
                <a16:creationId xmlns:a16="http://schemas.microsoft.com/office/drawing/2014/main" id="{A23C695B-FAB5-6C4D-08E8-594906CCDA05}"/>
              </a:ext>
            </a:extLst>
          </p:cNvPr>
          <p:cNvSpPr/>
          <p:nvPr/>
        </p:nvSpPr>
        <p:spPr>
          <a:xfrm>
            <a:off x="9322867"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82" name="正方形/長方形 81">
            <a:extLst>
              <a:ext uri="{FF2B5EF4-FFF2-40B4-BE49-F238E27FC236}">
                <a16:creationId xmlns:a16="http://schemas.microsoft.com/office/drawing/2014/main" id="{97766B20-4327-7658-B83D-A4FCA0C53173}"/>
              </a:ext>
            </a:extLst>
          </p:cNvPr>
          <p:cNvSpPr/>
          <p:nvPr/>
        </p:nvSpPr>
        <p:spPr>
          <a:xfrm>
            <a:off x="10088191"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83" name="正方形/長方形 82">
            <a:extLst>
              <a:ext uri="{FF2B5EF4-FFF2-40B4-BE49-F238E27FC236}">
                <a16:creationId xmlns:a16="http://schemas.microsoft.com/office/drawing/2014/main" id="{372CD235-5984-EB13-40E9-5A2DFF56872B}"/>
              </a:ext>
            </a:extLst>
          </p:cNvPr>
          <p:cNvSpPr/>
          <p:nvPr/>
        </p:nvSpPr>
        <p:spPr>
          <a:xfrm>
            <a:off x="10853515" y="3081132"/>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08" name="正方形/長方形 107">
            <a:extLst>
              <a:ext uri="{FF2B5EF4-FFF2-40B4-BE49-F238E27FC236}">
                <a16:creationId xmlns:a16="http://schemas.microsoft.com/office/drawing/2014/main" id="{AD05FE06-E66B-FC26-35D3-6C60B3771AFD}"/>
              </a:ext>
            </a:extLst>
          </p:cNvPr>
          <p:cNvSpPr/>
          <p:nvPr/>
        </p:nvSpPr>
        <p:spPr>
          <a:xfrm>
            <a:off x="2434949"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09" name="正方形/長方形 108">
            <a:extLst>
              <a:ext uri="{FF2B5EF4-FFF2-40B4-BE49-F238E27FC236}">
                <a16:creationId xmlns:a16="http://schemas.microsoft.com/office/drawing/2014/main" id="{F6CC04CD-C8C7-4347-701E-AF7AD2C3B98A}"/>
              </a:ext>
            </a:extLst>
          </p:cNvPr>
          <p:cNvSpPr/>
          <p:nvPr/>
        </p:nvSpPr>
        <p:spPr>
          <a:xfrm>
            <a:off x="3200273"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0" name="正方形/長方形 109">
            <a:extLst>
              <a:ext uri="{FF2B5EF4-FFF2-40B4-BE49-F238E27FC236}">
                <a16:creationId xmlns:a16="http://schemas.microsoft.com/office/drawing/2014/main" id="{8B719D4F-2BD5-F275-80C6-36FFA6730E50}"/>
              </a:ext>
            </a:extLst>
          </p:cNvPr>
          <p:cNvSpPr/>
          <p:nvPr/>
        </p:nvSpPr>
        <p:spPr>
          <a:xfrm>
            <a:off x="3965597"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1" name="正方形/長方形 110">
            <a:extLst>
              <a:ext uri="{FF2B5EF4-FFF2-40B4-BE49-F238E27FC236}">
                <a16:creationId xmlns:a16="http://schemas.microsoft.com/office/drawing/2014/main" id="{8E924750-63AE-3AB4-1F8F-A2F65B0F5998}"/>
              </a:ext>
            </a:extLst>
          </p:cNvPr>
          <p:cNvSpPr/>
          <p:nvPr/>
        </p:nvSpPr>
        <p:spPr>
          <a:xfrm>
            <a:off x="4730922"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2" name="正方形/長方形 111">
            <a:extLst>
              <a:ext uri="{FF2B5EF4-FFF2-40B4-BE49-F238E27FC236}">
                <a16:creationId xmlns:a16="http://schemas.microsoft.com/office/drawing/2014/main" id="{D080B249-A4EB-587F-50DF-6FEDCBE220F8}"/>
              </a:ext>
            </a:extLst>
          </p:cNvPr>
          <p:cNvSpPr/>
          <p:nvPr/>
        </p:nvSpPr>
        <p:spPr>
          <a:xfrm>
            <a:off x="5496246"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3" name="正方形/長方形 112">
            <a:extLst>
              <a:ext uri="{FF2B5EF4-FFF2-40B4-BE49-F238E27FC236}">
                <a16:creationId xmlns:a16="http://schemas.microsoft.com/office/drawing/2014/main" id="{AF2AC3B5-D049-B652-B68D-4682EEB24EE8}"/>
              </a:ext>
            </a:extLst>
          </p:cNvPr>
          <p:cNvSpPr/>
          <p:nvPr/>
        </p:nvSpPr>
        <p:spPr>
          <a:xfrm>
            <a:off x="6261570"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4" name="正方形/長方形 113">
            <a:extLst>
              <a:ext uri="{FF2B5EF4-FFF2-40B4-BE49-F238E27FC236}">
                <a16:creationId xmlns:a16="http://schemas.microsoft.com/office/drawing/2014/main" id="{6D0B5ACA-0BB0-7A6C-3C4E-61CBA5D5A4C6}"/>
              </a:ext>
            </a:extLst>
          </p:cNvPr>
          <p:cNvSpPr/>
          <p:nvPr/>
        </p:nvSpPr>
        <p:spPr>
          <a:xfrm>
            <a:off x="7026895"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5" name="正方形/長方形 114">
            <a:extLst>
              <a:ext uri="{FF2B5EF4-FFF2-40B4-BE49-F238E27FC236}">
                <a16:creationId xmlns:a16="http://schemas.microsoft.com/office/drawing/2014/main" id="{CBB532E2-D072-89EA-1D14-2DF5BCC32BF9}"/>
              </a:ext>
            </a:extLst>
          </p:cNvPr>
          <p:cNvSpPr/>
          <p:nvPr/>
        </p:nvSpPr>
        <p:spPr>
          <a:xfrm>
            <a:off x="7792219"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6" name="正方形/長方形 115">
            <a:extLst>
              <a:ext uri="{FF2B5EF4-FFF2-40B4-BE49-F238E27FC236}">
                <a16:creationId xmlns:a16="http://schemas.microsoft.com/office/drawing/2014/main" id="{9880766F-2F3E-C465-A4CE-1DF2800B2A5E}"/>
              </a:ext>
            </a:extLst>
          </p:cNvPr>
          <p:cNvSpPr/>
          <p:nvPr/>
        </p:nvSpPr>
        <p:spPr>
          <a:xfrm>
            <a:off x="8557543"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7" name="正方形/長方形 116">
            <a:extLst>
              <a:ext uri="{FF2B5EF4-FFF2-40B4-BE49-F238E27FC236}">
                <a16:creationId xmlns:a16="http://schemas.microsoft.com/office/drawing/2014/main" id="{0347F42E-0469-E4AD-05A3-468AB5CA6713}"/>
              </a:ext>
            </a:extLst>
          </p:cNvPr>
          <p:cNvSpPr/>
          <p:nvPr/>
        </p:nvSpPr>
        <p:spPr>
          <a:xfrm>
            <a:off x="9322868"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8" name="正方形/長方形 117">
            <a:extLst>
              <a:ext uri="{FF2B5EF4-FFF2-40B4-BE49-F238E27FC236}">
                <a16:creationId xmlns:a16="http://schemas.microsoft.com/office/drawing/2014/main" id="{32212CAD-564A-8B3F-FB59-FF56230E06A3}"/>
              </a:ext>
            </a:extLst>
          </p:cNvPr>
          <p:cNvSpPr/>
          <p:nvPr/>
        </p:nvSpPr>
        <p:spPr>
          <a:xfrm>
            <a:off x="10088192"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19" name="正方形/長方形 118">
            <a:extLst>
              <a:ext uri="{FF2B5EF4-FFF2-40B4-BE49-F238E27FC236}">
                <a16:creationId xmlns:a16="http://schemas.microsoft.com/office/drawing/2014/main" id="{858839DC-B2DE-F72B-A7C4-4CD4FFF2947F}"/>
              </a:ext>
            </a:extLst>
          </p:cNvPr>
          <p:cNvSpPr/>
          <p:nvPr/>
        </p:nvSpPr>
        <p:spPr>
          <a:xfrm>
            <a:off x="10853516" y="1530626"/>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20" name="正方形/長方形 119">
            <a:extLst>
              <a:ext uri="{FF2B5EF4-FFF2-40B4-BE49-F238E27FC236}">
                <a16:creationId xmlns:a16="http://schemas.microsoft.com/office/drawing/2014/main" id="{2F3984F3-8A96-C6B1-26F3-B0C374314803}"/>
              </a:ext>
            </a:extLst>
          </p:cNvPr>
          <p:cNvSpPr/>
          <p:nvPr/>
        </p:nvSpPr>
        <p:spPr>
          <a:xfrm>
            <a:off x="1510743" y="2305879"/>
            <a:ext cx="924203"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結合テスト</a:t>
            </a:r>
            <a:endParaRPr kumimoji="1" lang="en-US" altLang="ja-JP" sz="1200" dirty="0">
              <a:latin typeface="Meiryo UI" panose="020B0604030504040204" pitchFamily="34" charset="-128"/>
              <a:ea typeface="Meiryo UI" panose="020B0604030504040204" pitchFamily="34" charset="-128"/>
            </a:endParaRPr>
          </a:p>
          <a:p>
            <a:pPr algn="ctr"/>
            <a:r>
              <a:rPr lang="en-US" altLang="ja-JP" sz="800" dirty="0">
                <a:latin typeface="Meiryo UI" panose="020B0604030504040204" pitchFamily="34" charset="-128"/>
                <a:ea typeface="Meiryo UI" panose="020B0604030504040204" pitchFamily="34" charset="-128"/>
              </a:rPr>
              <a:t>(</a:t>
            </a:r>
            <a:r>
              <a:rPr lang="ja-JP" altLang="en-US" sz="800">
                <a:latin typeface="Meiryo UI" panose="020B0604030504040204" pitchFamily="34" charset="-128"/>
                <a:ea typeface="Meiryo UI" panose="020B0604030504040204" pitchFamily="34" charset="-128"/>
              </a:rPr>
              <a:t>シナリオテスト）</a:t>
            </a:r>
            <a:endParaRPr kumimoji="1" lang="ja-JP" altLang="en-US" sz="800">
              <a:latin typeface="Meiryo UI" panose="020B0604030504040204" pitchFamily="34" charset="-128"/>
              <a:ea typeface="Meiryo UI" panose="020B0604030504040204" pitchFamily="34" charset="-128"/>
            </a:endParaRPr>
          </a:p>
        </p:txBody>
      </p:sp>
      <p:sp>
        <p:nvSpPr>
          <p:cNvPr id="121" name="正方形/長方形 120">
            <a:extLst>
              <a:ext uri="{FF2B5EF4-FFF2-40B4-BE49-F238E27FC236}">
                <a16:creationId xmlns:a16="http://schemas.microsoft.com/office/drawing/2014/main" id="{AD644F17-C0C9-432A-76D3-60FB3426E834}"/>
              </a:ext>
            </a:extLst>
          </p:cNvPr>
          <p:cNvSpPr/>
          <p:nvPr/>
        </p:nvSpPr>
        <p:spPr>
          <a:xfrm>
            <a:off x="586538" y="3081132"/>
            <a:ext cx="1848409"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非機能テスト</a:t>
            </a:r>
          </a:p>
        </p:txBody>
      </p:sp>
      <p:sp>
        <p:nvSpPr>
          <p:cNvPr id="123" name="正方形/長方形 122">
            <a:extLst>
              <a:ext uri="{FF2B5EF4-FFF2-40B4-BE49-F238E27FC236}">
                <a16:creationId xmlns:a16="http://schemas.microsoft.com/office/drawing/2014/main" id="{18F5D6D6-7992-87AD-A383-7574E88DE15F}"/>
              </a:ext>
            </a:extLst>
          </p:cNvPr>
          <p:cNvSpPr/>
          <p:nvPr/>
        </p:nvSpPr>
        <p:spPr>
          <a:xfrm>
            <a:off x="1510744" y="1530626"/>
            <a:ext cx="924203"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単体テスト</a:t>
            </a:r>
          </a:p>
        </p:txBody>
      </p:sp>
      <p:sp>
        <p:nvSpPr>
          <p:cNvPr id="126" name="ホームベース 125">
            <a:extLst>
              <a:ext uri="{FF2B5EF4-FFF2-40B4-BE49-F238E27FC236}">
                <a16:creationId xmlns:a16="http://schemas.microsoft.com/office/drawing/2014/main" id="{41602CBC-D089-F7B4-E0D4-FD8BF602A11E}"/>
              </a:ext>
            </a:extLst>
          </p:cNvPr>
          <p:cNvSpPr/>
          <p:nvPr/>
        </p:nvSpPr>
        <p:spPr>
          <a:xfrm>
            <a:off x="2432680" y="2494722"/>
            <a:ext cx="2295973" cy="39756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テスト計画およびシナリオ作成</a:t>
            </a:r>
          </a:p>
        </p:txBody>
      </p:sp>
      <p:sp>
        <p:nvSpPr>
          <p:cNvPr id="127" name="ホームベース 126">
            <a:extLst>
              <a:ext uri="{FF2B5EF4-FFF2-40B4-BE49-F238E27FC236}">
                <a16:creationId xmlns:a16="http://schemas.microsoft.com/office/drawing/2014/main" id="{0E39E4E2-D97B-FBFA-1E8F-AFCF8C2B4346}"/>
              </a:ext>
            </a:extLst>
          </p:cNvPr>
          <p:cNvSpPr/>
          <p:nvPr/>
        </p:nvSpPr>
        <p:spPr>
          <a:xfrm>
            <a:off x="4730920" y="2494722"/>
            <a:ext cx="2295972" cy="397565"/>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結合テスト</a:t>
            </a:r>
          </a:p>
        </p:txBody>
      </p:sp>
      <p:sp>
        <p:nvSpPr>
          <p:cNvPr id="128" name="正方形/長方形 127">
            <a:extLst>
              <a:ext uri="{FF2B5EF4-FFF2-40B4-BE49-F238E27FC236}">
                <a16:creationId xmlns:a16="http://schemas.microsoft.com/office/drawing/2014/main" id="{C6C614F5-6D10-1BDE-E923-2B4286427D82}"/>
              </a:ext>
            </a:extLst>
          </p:cNvPr>
          <p:cNvSpPr/>
          <p:nvPr/>
        </p:nvSpPr>
        <p:spPr>
          <a:xfrm>
            <a:off x="586538" y="1530626"/>
            <a:ext cx="924203" cy="15505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機能テスト</a:t>
            </a:r>
          </a:p>
        </p:txBody>
      </p:sp>
      <p:sp>
        <p:nvSpPr>
          <p:cNvPr id="129" name="ホームベース 128">
            <a:extLst>
              <a:ext uri="{FF2B5EF4-FFF2-40B4-BE49-F238E27FC236}">
                <a16:creationId xmlns:a16="http://schemas.microsoft.com/office/drawing/2014/main" id="{45F93378-CF36-0600-0B5E-EC8EDD2F6E05}"/>
              </a:ext>
            </a:extLst>
          </p:cNvPr>
          <p:cNvSpPr/>
          <p:nvPr/>
        </p:nvSpPr>
        <p:spPr>
          <a:xfrm>
            <a:off x="2432680" y="3269975"/>
            <a:ext cx="2298239" cy="39756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テスト計画およびスクリプト作成</a:t>
            </a:r>
          </a:p>
        </p:txBody>
      </p:sp>
      <p:sp>
        <p:nvSpPr>
          <p:cNvPr id="131" name="ホームベース 130">
            <a:extLst>
              <a:ext uri="{FF2B5EF4-FFF2-40B4-BE49-F238E27FC236}">
                <a16:creationId xmlns:a16="http://schemas.microsoft.com/office/drawing/2014/main" id="{4A9F360A-A2C4-6658-07FA-27663A537102}"/>
              </a:ext>
            </a:extLst>
          </p:cNvPr>
          <p:cNvSpPr/>
          <p:nvPr/>
        </p:nvSpPr>
        <p:spPr>
          <a:xfrm>
            <a:off x="4728654" y="3269975"/>
            <a:ext cx="2295972" cy="397565"/>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a:t>
            </a:r>
          </a:p>
        </p:txBody>
      </p:sp>
      <p:sp>
        <p:nvSpPr>
          <p:cNvPr id="132" name="正方形/長方形 131">
            <a:extLst>
              <a:ext uri="{FF2B5EF4-FFF2-40B4-BE49-F238E27FC236}">
                <a16:creationId xmlns:a16="http://schemas.microsoft.com/office/drawing/2014/main" id="{36A99751-8169-DA09-5605-AFE711DCD80A}"/>
              </a:ext>
            </a:extLst>
          </p:cNvPr>
          <p:cNvSpPr/>
          <p:nvPr/>
        </p:nvSpPr>
        <p:spPr>
          <a:xfrm>
            <a:off x="2434948"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33" name="正方形/長方形 132">
            <a:extLst>
              <a:ext uri="{FF2B5EF4-FFF2-40B4-BE49-F238E27FC236}">
                <a16:creationId xmlns:a16="http://schemas.microsoft.com/office/drawing/2014/main" id="{39D3F0FD-776D-FD6F-4E13-006F65D37963}"/>
              </a:ext>
            </a:extLst>
          </p:cNvPr>
          <p:cNvSpPr/>
          <p:nvPr/>
        </p:nvSpPr>
        <p:spPr>
          <a:xfrm>
            <a:off x="3200272"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34" name="正方形/長方形 133">
            <a:extLst>
              <a:ext uri="{FF2B5EF4-FFF2-40B4-BE49-F238E27FC236}">
                <a16:creationId xmlns:a16="http://schemas.microsoft.com/office/drawing/2014/main" id="{2EB9810D-9EEB-0E4A-1A22-35E808D4FC05}"/>
              </a:ext>
            </a:extLst>
          </p:cNvPr>
          <p:cNvSpPr/>
          <p:nvPr/>
        </p:nvSpPr>
        <p:spPr>
          <a:xfrm>
            <a:off x="3965596"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35" name="正方形/長方形 134">
            <a:extLst>
              <a:ext uri="{FF2B5EF4-FFF2-40B4-BE49-F238E27FC236}">
                <a16:creationId xmlns:a16="http://schemas.microsoft.com/office/drawing/2014/main" id="{7157AAD9-3B09-D044-06BD-4DB9086776F4}"/>
              </a:ext>
            </a:extLst>
          </p:cNvPr>
          <p:cNvSpPr/>
          <p:nvPr/>
        </p:nvSpPr>
        <p:spPr>
          <a:xfrm>
            <a:off x="4730921"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36" name="正方形/長方形 135">
            <a:extLst>
              <a:ext uri="{FF2B5EF4-FFF2-40B4-BE49-F238E27FC236}">
                <a16:creationId xmlns:a16="http://schemas.microsoft.com/office/drawing/2014/main" id="{A0AD7937-6785-632C-A08D-F57A136C5BD0}"/>
              </a:ext>
            </a:extLst>
          </p:cNvPr>
          <p:cNvSpPr/>
          <p:nvPr/>
        </p:nvSpPr>
        <p:spPr>
          <a:xfrm>
            <a:off x="5496245"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37" name="正方形/長方形 136">
            <a:extLst>
              <a:ext uri="{FF2B5EF4-FFF2-40B4-BE49-F238E27FC236}">
                <a16:creationId xmlns:a16="http://schemas.microsoft.com/office/drawing/2014/main" id="{25C2DF76-8530-B755-B13B-6294ED1FB8EB}"/>
              </a:ext>
            </a:extLst>
          </p:cNvPr>
          <p:cNvSpPr/>
          <p:nvPr/>
        </p:nvSpPr>
        <p:spPr>
          <a:xfrm>
            <a:off x="6261569"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38" name="正方形/長方形 137">
            <a:extLst>
              <a:ext uri="{FF2B5EF4-FFF2-40B4-BE49-F238E27FC236}">
                <a16:creationId xmlns:a16="http://schemas.microsoft.com/office/drawing/2014/main" id="{782775C9-1345-3C9A-2CEE-DBF87690710B}"/>
              </a:ext>
            </a:extLst>
          </p:cNvPr>
          <p:cNvSpPr/>
          <p:nvPr/>
        </p:nvSpPr>
        <p:spPr>
          <a:xfrm>
            <a:off x="7026894"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39" name="正方形/長方形 138">
            <a:extLst>
              <a:ext uri="{FF2B5EF4-FFF2-40B4-BE49-F238E27FC236}">
                <a16:creationId xmlns:a16="http://schemas.microsoft.com/office/drawing/2014/main" id="{1B50F2A2-2F5D-9B72-08C6-3925FD657B5E}"/>
              </a:ext>
            </a:extLst>
          </p:cNvPr>
          <p:cNvSpPr/>
          <p:nvPr/>
        </p:nvSpPr>
        <p:spPr>
          <a:xfrm>
            <a:off x="7792218"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40" name="正方形/長方形 139">
            <a:extLst>
              <a:ext uri="{FF2B5EF4-FFF2-40B4-BE49-F238E27FC236}">
                <a16:creationId xmlns:a16="http://schemas.microsoft.com/office/drawing/2014/main" id="{C715A9CD-011C-3D91-D913-DBA44C788F12}"/>
              </a:ext>
            </a:extLst>
          </p:cNvPr>
          <p:cNvSpPr/>
          <p:nvPr/>
        </p:nvSpPr>
        <p:spPr>
          <a:xfrm>
            <a:off x="8557542"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41" name="正方形/長方形 140">
            <a:extLst>
              <a:ext uri="{FF2B5EF4-FFF2-40B4-BE49-F238E27FC236}">
                <a16:creationId xmlns:a16="http://schemas.microsoft.com/office/drawing/2014/main" id="{0DBEDC93-F5EE-069A-7FB0-C75DC802AEBD}"/>
              </a:ext>
            </a:extLst>
          </p:cNvPr>
          <p:cNvSpPr/>
          <p:nvPr/>
        </p:nvSpPr>
        <p:spPr>
          <a:xfrm>
            <a:off x="9322867"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42" name="正方形/長方形 141">
            <a:extLst>
              <a:ext uri="{FF2B5EF4-FFF2-40B4-BE49-F238E27FC236}">
                <a16:creationId xmlns:a16="http://schemas.microsoft.com/office/drawing/2014/main" id="{62A29C70-1845-8056-3591-F0DB18070337}"/>
              </a:ext>
            </a:extLst>
          </p:cNvPr>
          <p:cNvSpPr/>
          <p:nvPr/>
        </p:nvSpPr>
        <p:spPr>
          <a:xfrm>
            <a:off x="10088191"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43" name="正方形/長方形 142">
            <a:extLst>
              <a:ext uri="{FF2B5EF4-FFF2-40B4-BE49-F238E27FC236}">
                <a16:creationId xmlns:a16="http://schemas.microsoft.com/office/drawing/2014/main" id="{F4B33EBE-514E-852F-D178-31D1BE79BF04}"/>
              </a:ext>
            </a:extLst>
          </p:cNvPr>
          <p:cNvSpPr/>
          <p:nvPr/>
        </p:nvSpPr>
        <p:spPr>
          <a:xfrm>
            <a:off x="10853515" y="3856383"/>
            <a:ext cx="765324"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44" name="正方形/長方形 143">
            <a:extLst>
              <a:ext uri="{FF2B5EF4-FFF2-40B4-BE49-F238E27FC236}">
                <a16:creationId xmlns:a16="http://schemas.microsoft.com/office/drawing/2014/main" id="{5E64612E-8CDF-FFB5-747A-40AF40ED5785}"/>
              </a:ext>
            </a:extLst>
          </p:cNvPr>
          <p:cNvSpPr/>
          <p:nvPr/>
        </p:nvSpPr>
        <p:spPr>
          <a:xfrm>
            <a:off x="586537" y="3856383"/>
            <a:ext cx="1848410" cy="7752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テスト結果</a:t>
            </a:r>
            <a:r>
              <a:rPr lang="ja-JP" altLang="en-US" sz="1200">
                <a:latin typeface="Meiryo UI" panose="020B0604030504040204" pitchFamily="34" charset="-128"/>
                <a:ea typeface="Meiryo UI" panose="020B0604030504040204" pitchFamily="34" charset="-128"/>
              </a:rPr>
              <a:t>報告</a:t>
            </a:r>
            <a:r>
              <a:rPr kumimoji="1" lang="ja-JP" altLang="en-US" sz="1200">
                <a:latin typeface="Meiryo UI" panose="020B0604030504040204" pitchFamily="34" charset="-128"/>
                <a:ea typeface="Meiryo UI" panose="020B0604030504040204" pitchFamily="34" charset="-128"/>
              </a:rPr>
              <a:t>まとめ</a:t>
            </a:r>
          </a:p>
        </p:txBody>
      </p:sp>
      <p:sp>
        <p:nvSpPr>
          <p:cNvPr id="149" name="ホームベース 148">
            <a:extLst>
              <a:ext uri="{FF2B5EF4-FFF2-40B4-BE49-F238E27FC236}">
                <a16:creationId xmlns:a16="http://schemas.microsoft.com/office/drawing/2014/main" id="{05A4C49F-22DD-8DDF-370E-86DA1DE85474}"/>
              </a:ext>
            </a:extLst>
          </p:cNvPr>
          <p:cNvSpPr/>
          <p:nvPr/>
        </p:nvSpPr>
        <p:spPr>
          <a:xfrm>
            <a:off x="7026890" y="2494722"/>
            <a:ext cx="1530651" cy="397565"/>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改修・再テスト</a:t>
            </a:r>
          </a:p>
        </p:txBody>
      </p:sp>
      <p:sp>
        <p:nvSpPr>
          <p:cNvPr id="150" name="ホームベース 149">
            <a:extLst>
              <a:ext uri="{FF2B5EF4-FFF2-40B4-BE49-F238E27FC236}">
                <a16:creationId xmlns:a16="http://schemas.microsoft.com/office/drawing/2014/main" id="{52C72BE9-BA93-777D-D9AB-ADA0A567CF7A}"/>
              </a:ext>
            </a:extLst>
          </p:cNvPr>
          <p:cNvSpPr/>
          <p:nvPr/>
        </p:nvSpPr>
        <p:spPr>
          <a:xfrm>
            <a:off x="7024626" y="3269973"/>
            <a:ext cx="1530651" cy="397565"/>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改修・再テスト</a:t>
            </a:r>
          </a:p>
        </p:txBody>
      </p:sp>
      <p:sp>
        <p:nvSpPr>
          <p:cNvPr id="151" name="ホームベース 150">
            <a:extLst>
              <a:ext uri="{FF2B5EF4-FFF2-40B4-BE49-F238E27FC236}">
                <a16:creationId xmlns:a16="http://schemas.microsoft.com/office/drawing/2014/main" id="{98EF94E2-ED2B-5A83-50FE-9653DC8D91B2}"/>
              </a:ext>
            </a:extLst>
          </p:cNvPr>
          <p:cNvSpPr/>
          <p:nvPr/>
        </p:nvSpPr>
        <p:spPr>
          <a:xfrm>
            <a:off x="7024627" y="4045225"/>
            <a:ext cx="2295972" cy="397564"/>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テスト結果報告書</a:t>
            </a:r>
            <a:r>
              <a:rPr lang="ja-JP" altLang="en-US" sz="1200">
                <a:latin typeface="Meiryo UI" panose="020B0604030504040204" pitchFamily="34" charset="-128"/>
                <a:ea typeface="Meiryo UI" panose="020B0604030504040204" pitchFamily="34" charset="-128"/>
              </a:rPr>
              <a:t>まとめ</a:t>
            </a:r>
            <a:endParaRPr kumimoji="1" lang="ja-JP" altLang="en-US" sz="1200">
              <a:latin typeface="Meiryo UI" panose="020B0604030504040204" pitchFamily="34" charset="-128"/>
              <a:ea typeface="Meiryo UI" panose="020B0604030504040204" pitchFamily="34" charset="-128"/>
            </a:endParaRPr>
          </a:p>
        </p:txBody>
      </p:sp>
      <p:sp>
        <p:nvSpPr>
          <p:cNvPr id="152" name="正方形/長方形 151">
            <a:extLst>
              <a:ext uri="{FF2B5EF4-FFF2-40B4-BE49-F238E27FC236}">
                <a16:creationId xmlns:a16="http://schemas.microsoft.com/office/drawing/2014/main" id="{894ED531-DA04-6127-40D1-AEEA23993398}"/>
              </a:ext>
            </a:extLst>
          </p:cNvPr>
          <p:cNvSpPr/>
          <p:nvPr/>
        </p:nvSpPr>
        <p:spPr>
          <a:xfrm>
            <a:off x="586537" y="964096"/>
            <a:ext cx="1848409" cy="56653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実施項目</a:t>
            </a:r>
            <a:r>
              <a:rPr kumimoji="1" lang="en-US" altLang="ja-JP" sz="1200" dirty="0">
                <a:latin typeface="Meiryo UI" panose="020B0604030504040204" pitchFamily="34" charset="-128"/>
                <a:ea typeface="Meiryo UI" panose="020B0604030504040204" pitchFamily="34" charset="-128"/>
              </a:rPr>
              <a:t>/</a:t>
            </a:r>
            <a:r>
              <a:rPr kumimoji="1" lang="ja-JP" altLang="en-US" sz="1200">
                <a:latin typeface="Meiryo UI" panose="020B0604030504040204" pitchFamily="34" charset="-128"/>
                <a:ea typeface="Meiryo UI" panose="020B0604030504040204" pitchFamily="34" charset="-128"/>
              </a:rPr>
              <a:t>時期</a:t>
            </a:r>
          </a:p>
        </p:txBody>
      </p:sp>
      <p:sp>
        <p:nvSpPr>
          <p:cNvPr id="153" name="正方形/長方形 152">
            <a:extLst>
              <a:ext uri="{FF2B5EF4-FFF2-40B4-BE49-F238E27FC236}">
                <a16:creationId xmlns:a16="http://schemas.microsoft.com/office/drawing/2014/main" id="{E4991B19-2D88-CEF3-AA53-22AA2AD923CF}"/>
              </a:ext>
            </a:extLst>
          </p:cNvPr>
          <p:cNvSpPr/>
          <p:nvPr/>
        </p:nvSpPr>
        <p:spPr>
          <a:xfrm>
            <a:off x="2434948"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54" name="正方形/長方形 153">
            <a:extLst>
              <a:ext uri="{FF2B5EF4-FFF2-40B4-BE49-F238E27FC236}">
                <a16:creationId xmlns:a16="http://schemas.microsoft.com/office/drawing/2014/main" id="{909E72A7-BC61-7767-FEE7-6F9BEEE79FD2}"/>
              </a:ext>
            </a:extLst>
          </p:cNvPr>
          <p:cNvSpPr/>
          <p:nvPr/>
        </p:nvSpPr>
        <p:spPr>
          <a:xfrm>
            <a:off x="3200272"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55" name="正方形/長方形 154">
            <a:extLst>
              <a:ext uri="{FF2B5EF4-FFF2-40B4-BE49-F238E27FC236}">
                <a16:creationId xmlns:a16="http://schemas.microsoft.com/office/drawing/2014/main" id="{DEA82403-580E-6430-1554-0F2492FE160C}"/>
              </a:ext>
            </a:extLst>
          </p:cNvPr>
          <p:cNvSpPr/>
          <p:nvPr/>
        </p:nvSpPr>
        <p:spPr>
          <a:xfrm>
            <a:off x="3965596"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56" name="正方形/長方形 155">
            <a:extLst>
              <a:ext uri="{FF2B5EF4-FFF2-40B4-BE49-F238E27FC236}">
                <a16:creationId xmlns:a16="http://schemas.microsoft.com/office/drawing/2014/main" id="{9619AA2C-8C68-C187-114A-51902E8A3746}"/>
              </a:ext>
            </a:extLst>
          </p:cNvPr>
          <p:cNvSpPr/>
          <p:nvPr/>
        </p:nvSpPr>
        <p:spPr>
          <a:xfrm>
            <a:off x="4730921"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57" name="正方形/長方形 156">
            <a:extLst>
              <a:ext uri="{FF2B5EF4-FFF2-40B4-BE49-F238E27FC236}">
                <a16:creationId xmlns:a16="http://schemas.microsoft.com/office/drawing/2014/main" id="{531E1F7C-EFAB-4249-C2C8-46B2B6D8EE4F}"/>
              </a:ext>
            </a:extLst>
          </p:cNvPr>
          <p:cNvSpPr/>
          <p:nvPr/>
        </p:nvSpPr>
        <p:spPr>
          <a:xfrm>
            <a:off x="5496245"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58" name="正方形/長方形 157">
            <a:extLst>
              <a:ext uri="{FF2B5EF4-FFF2-40B4-BE49-F238E27FC236}">
                <a16:creationId xmlns:a16="http://schemas.microsoft.com/office/drawing/2014/main" id="{8FDCDD7C-15BF-1523-9DE7-0BE48111F84B}"/>
              </a:ext>
            </a:extLst>
          </p:cNvPr>
          <p:cNvSpPr/>
          <p:nvPr/>
        </p:nvSpPr>
        <p:spPr>
          <a:xfrm>
            <a:off x="6261569"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59" name="正方形/長方形 158">
            <a:extLst>
              <a:ext uri="{FF2B5EF4-FFF2-40B4-BE49-F238E27FC236}">
                <a16:creationId xmlns:a16="http://schemas.microsoft.com/office/drawing/2014/main" id="{6D16A11C-7E63-A55C-CFCA-1544DA00FEAE}"/>
              </a:ext>
            </a:extLst>
          </p:cNvPr>
          <p:cNvSpPr/>
          <p:nvPr/>
        </p:nvSpPr>
        <p:spPr>
          <a:xfrm>
            <a:off x="7026894"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60" name="正方形/長方形 159">
            <a:extLst>
              <a:ext uri="{FF2B5EF4-FFF2-40B4-BE49-F238E27FC236}">
                <a16:creationId xmlns:a16="http://schemas.microsoft.com/office/drawing/2014/main" id="{6E151F96-9235-5BEA-08AB-65E26864C44A}"/>
              </a:ext>
            </a:extLst>
          </p:cNvPr>
          <p:cNvSpPr/>
          <p:nvPr/>
        </p:nvSpPr>
        <p:spPr>
          <a:xfrm>
            <a:off x="7792218"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61" name="正方形/長方形 160">
            <a:extLst>
              <a:ext uri="{FF2B5EF4-FFF2-40B4-BE49-F238E27FC236}">
                <a16:creationId xmlns:a16="http://schemas.microsoft.com/office/drawing/2014/main" id="{98429219-8F8B-F6E1-41B3-159DABB6E453}"/>
              </a:ext>
            </a:extLst>
          </p:cNvPr>
          <p:cNvSpPr/>
          <p:nvPr/>
        </p:nvSpPr>
        <p:spPr>
          <a:xfrm>
            <a:off x="8557542"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62" name="正方形/長方形 161">
            <a:extLst>
              <a:ext uri="{FF2B5EF4-FFF2-40B4-BE49-F238E27FC236}">
                <a16:creationId xmlns:a16="http://schemas.microsoft.com/office/drawing/2014/main" id="{A0E44163-D187-35AE-0B22-BD65BEB8EE56}"/>
              </a:ext>
            </a:extLst>
          </p:cNvPr>
          <p:cNvSpPr/>
          <p:nvPr/>
        </p:nvSpPr>
        <p:spPr>
          <a:xfrm>
            <a:off x="9322867"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63" name="正方形/長方形 162">
            <a:extLst>
              <a:ext uri="{FF2B5EF4-FFF2-40B4-BE49-F238E27FC236}">
                <a16:creationId xmlns:a16="http://schemas.microsoft.com/office/drawing/2014/main" id="{83CFC801-93E8-212D-57BD-703C914177FE}"/>
              </a:ext>
            </a:extLst>
          </p:cNvPr>
          <p:cNvSpPr/>
          <p:nvPr/>
        </p:nvSpPr>
        <p:spPr>
          <a:xfrm>
            <a:off x="10088191"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64" name="正方形/長方形 163">
            <a:extLst>
              <a:ext uri="{FF2B5EF4-FFF2-40B4-BE49-F238E27FC236}">
                <a16:creationId xmlns:a16="http://schemas.microsoft.com/office/drawing/2014/main" id="{F1659E46-119D-B44E-ED03-B88C199A5E8C}"/>
              </a:ext>
            </a:extLst>
          </p:cNvPr>
          <p:cNvSpPr/>
          <p:nvPr/>
        </p:nvSpPr>
        <p:spPr>
          <a:xfrm>
            <a:off x="10853515" y="4631634"/>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65" name="正方形/長方形 164">
            <a:extLst>
              <a:ext uri="{FF2B5EF4-FFF2-40B4-BE49-F238E27FC236}">
                <a16:creationId xmlns:a16="http://schemas.microsoft.com/office/drawing/2014/main" id="{F85B9F04-B038-4511-46A3-B2D2E923E678}"/>
              </a:ext>
            </a:extLst>
          </p:cNvPr>
          <p:cNvSpPr/>
          <p:nvPr/>
        </p:nvSpPr>
        <p:spPr>
          <a:xfrm>
            <a:off x="1510741" y="4631634"/>
            <a:ext cx="924206"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内部公開</a:t>
            </a:r>
            <a:endParaRPr kumimoji="1" lang="ja-JP" altLang="en-US" sz="1200">
              <a:latin typeface="Meiryo UI" panose="020B0604030504040204" pitchFamily="34" charset="-128"/>
              <a:ea typeface="Meiryo UI" panose="020B0604030504040204" pitchFamily="34" charset="-128"/>
            </a:endParaRPr>
          </a:p>
        </p:txBody>
      </p:sp>
      <p:sp>
        <p:nvSpPr>
          <p:cNvPr id="166" name="ホームベース 165">
            <a:extLst>
              <a:ext uri="{FF2B5EF4-FFF2-40B4-BE49-F238E27FC236}">
                <a16:creationId xmlns:a16="http://schemas.microsoft.com/office/drawing/2014/main" id="{971E4447-62A0-7BEA-F4CB-BFBE09BB89E5}"/>
              </a:ext>
            </a:extLst>
          </p:cNvPr>
          <p:cNvSpPr/>
          <p:nvPr/>
        </p:nvSpPr>
        <p:spPr>
          <a:xfrm>
            <a:off x="9320599" y="4820477"/>
            <a:ext cx="2284863" cy="397565"/>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リリース判定</a:t>
            </a:r>
          </a:p>
        </p:txBody>
      </p:sp>
      <p:sp>
        <p:nvSpPr>
          <p:cNvPr id="167" name="ホームベース 166">
            <a:extLst>
              <a:ext uri="{FF2B5EF4-FFF2-40B4-BE49-F238E27FC236}">
                <a16:creationId xmlns:a16="http://schemas.microsoft.com/office/drawing/2014/main" id="{D72CADA0-0076-582B-5BD6-10E7F047C704}"/>
              </a:ext>
            </a:extLst>
          </p:cNvPr>
          <p:cNvSpPr/>
          <p:nvPr/>
        </p:nvSpPr>
        <p:spPr>
          <a:xfrm>
            <a:off x="4726385" y="4820476"/>
            <a:ext cx="4594215" cy="397564"/>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eiryo UI" panose="020B0604030504040204" pitchFamily="34" charset="-128"/>
                <a:ea typeface="Meiryo UI" panose="020B0604030504040204" pitchFamily="34" charset="-128"/>
              </a:rPr>
              <a:t>内部公開（テスト対象）</a:t>
            </a:r>
          </a:p>
        </p:txBody>
      </p:sp>
      <p:sp>
        <p:nvSpPr>
          <p:cNvPr id="170" name="正方形/長方形 169">
            <a:extLst>
              <a:ext uri="{FF2B5EF4-FFF2-40B4-BE49-F238E27FC236}">
                <a16:creationId xmlns:a16="http://schemas.microsoft.com/office/drawing/2014/main" id="{D88DAEFF-5C12-3275-4A15-E0A8FD61CF9F}"/>
              </a:ext>
            </a:extLst>
          </p:cNvPr>
          <p:cNvSpPr/>
          <p:nvPr/>
        </p:nvSpPr>
        <p:spPr>
          <a:xfrm>
            <a:off x="2434948"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1" name="正方形/長方形 170">
            <a:extLst>
              <a:ext uri="{FF2B5EF4-FFF2-40B4-BE49-F238E27FC236}">
                <a16:creationId xmlns:a16="http://schemas.microsoft.com/office/drawing/2014/main" id="{1FBB6114-4338-0CAE-E4C5-008A323A1C35}"/>
              </a:ext>
            </a:extLst>
          </p:cNvPr>
          <p:cNvSpPr/>
          <p:nvPr/>
        </p:nvSpPr>
        <p:spPr>
          <a:xfrm>
            <a:off x="3200272"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2" name="正方形/長方形 171">
            <a:extLst>
              <a:ext uri="{FF2B5EF4-FFF2-40B4-BE49-F238E27FC236}">
                <a16:creationId xmlns:a16="http://schemas.microsoft.com/office/drawing/2014/main" id="{CF13745E-4175-869A-2F80-234EBDD156D2}"/>
              </a:ext>
            </a:extLst>
          </p:cNvPr>
          <p:cNvSpPr/>
          <p:nvPr/>
        </p:nvSpPr>
        <p:spPr>
          <a:xfrm>
            <a:off x="3965596"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3" name="正方形/長方形 172">
            <a:extLst>
              <a:ext uri="{FF2B5EF4-FFF2-40B4-BE49-F238E27FC236}">
                <a16:creationId xmlns:a16="http://schemas.microsoft.com/office/drawing/2014/main" id="{6B2D40C4-BB80-EB1D-6DC2-63D0DAAA9496}"/>
              </a:ext>
            </a:extLst>
          </p:cNvPr>
          <p:cNvSpPr/>
          <p:nvPr/>
        </p:nvSpPr>
        <p:spPr>
          <a:xfrm>
            <a:off x="4730921"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4" name="正方形/長方形 173">
            <a:extLst>
              <a:ext uri="{FF2B5EF4-FFF2-40B4-BE49-F238E27FC236}">
                <a16:creationId xmlns:a16="http://schemas.microsoft.com/office/drawing/2014/main" id="{FEFBDBDA-3245-146D-2FE5-DC98A5CF3CD5}"/>
              </a:ext>
            </a:extLst>
          </p:cNvPr>
          <p:cNvSpPr/>
          <p:nvPr/>
        </p:nvSpPr>
        <p:spPr>
          <a:xfrm>
            <a:off x="5496245"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5" name="正方形/長方形 174">
            <a:extLst>
              <a:ext uri="{FF2B5EF4-FFF2-40B4-BE49-F238E27FC236}">
                <a16:creationId xmlns:a16="http://schemas.microsoft.com/office/drawing/2014/main" id="{445991E8-DAB3-3A45-D116-F6FE8594FA05}"/>
              </a:ext>
            </a:extLst>
          </p:cNvPr>
          <p:cNvSpPr/>
          <p:nvPr/>
        </p:nvSpPr>
        <p:spPr>
          <a:xfrm>
            <a:off x="6261569"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6" name="正方形/長方形 175">
            <a:extLst>
              <a:ext uri="{FF2B5EF4-FFF2-40B4-BE49-F238E27FC236}">
                <a16:creationId xmlns:a16="http://schemas.microsoft.com/office/drawing/2014/main" id="{3035C8CB-8247-85A8-D857-83D7B2C62C35}"/>
              </a:ext>
            </a:extLst>
          </p:cNvPr>
          <p:cNvSpPr/>
          <p:nvPr/>
        </p:nvSpPr>
        <p:spPr>
          <a:xfrm>
            <a:off x="7026894"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7" name="正方形/長方形 176">
            <a:extLst>
              <a:ext uri="{FF2B5EF4-FFF2-40B4-BE49-F238E27FC236}">
                <a16:creationId xmlns:a16="http://schemas.microsoft.com/office/drawing/2014/main" id="{CECCE2D4-702E-DB81-1D66-F853D2B47645}"/>
              </a:ext>
            </a:extLst>
          </p:cNvPr>
          <p:cNvSpPr/>
          <p:nvPr/>
        </p:nvSpPr>
        <p:spPr>
          <a:xfrm>
            <a:off x="7792218"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8" name="正方形/長方形 177">
            <a:extLst>
              <a:ext uri="{FF2B5EF4-FFF2-40B4-BE49-F238E27FC236}">
                <a16:creationId xmlns:a16="http://schemas.microsoft.com/office/drawing/2014/main" id="{A272E882-3338-F15D-E774-1778D24CD5FB}"/>
              </a:ext>
            </a:extLst>
          </p:cNvPr>
          <p:cNvSpPr/>
          <p:nvPr/>
        </p:nvSpPr>
        <p:spPr>
          <a:xfrm>
            <a:off x="8557542"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79" name="正方形/長方形 178">
            <a:extLst>
              <a:ext uri="{FF2B5EF4-FFF2-40B4-BE49-F238E27FC236}">
                <a16:creationId xmlns:a16="http://schemas.microsoft.com/office/drawing/2014/main" id="{3A139502-C314-FE33-9BCD-740F803508B1}"/>
              </a:ext>
            </a:extLst>
          </p:cNvPr>
          <p:cNvSpPr/>
          <p:nvPr/>
        </p:nvSpPr>
        <p:spPr>
          <a:xfrm>
            <a:off x="9322867"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80" name="正方形/長方形 179">
            <a:extLst>
              <a:ext uri="{FF2B5EF4-FFF2-40B4-BE49-F238E27FC236}">
                <a16:creationId xmlns:a16="http://schemas.microsoft.com/office/drawing/2014/main" id="{B765F6BC-C8EA-C8E1-798B-CB22BA44824D}"/>
              </a:ext>
            </a:extLst>
          </p:cNvPr>
          <p:cNvSpPr/>
          <p:nvPr/>
        </p:nvSpPr>
        <p:spPr>
          <a:xfrm>
            <a:off x="10088191"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81" name="正方形/長方形 180">
            <a:extLst>
              <a:ext uri="{FF2B5EF4-FFF2-40B4-BE49-F238E27FC236}">
                <a16:creationId xmlns:a16="http://schemas.microsoft.com/office/drawing/2014/main" id="{9CE3A3BC-C8B0-AA15-7E9A-052EDDD51513}"/>
              </a:ext>
            </a:extLst>
          </p:cNvPr>
          <p:cNvSpPr/>
          <p:nvPr/>
        </p:nvSpPr>
        <p:spPr>
          <a:xfrm>
            <a:off x="10853515" y="5406883"/>
            <a:ext cx="765324"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200">
              <a:latin typeface="Meiryo UI" panose="020B0604030504040204" pitchFamily="34" charset="-128"/>
              <a:ea typeface="Meiryo UI" panose="020B0604030504040204" pitchFamily="34" charset="-128"/>
            </a:endParaRPr>
          </a:p>
        </p:txBody>
      </p:sp>
      <p:sp>
        <p:nvSpPr>
          <p:cNvPr id="182" name="正方形/長方形 181">
            <a:extLst>
              <a:ext uri="{FF2B5EF4-FFF2-40B4-BE49-F238E27FC236}">
                <a16:creationId xmlns:a16="http://schemas.microsoft.com/office/drawing/2014/main" id="{B2FCE13D-2ADD-B675-294D-D33D02EC2E58}"/>
              </a:ext>
            </a:extLst>
          </p:cNvPr>
          <p:cNvSpPr/>
          <p:nvPr/>
        </p:nvSpPr>
        <p:spPr>
          <a:xfrm>
            <a:off x="1510741" y="5406883"/>
            <a:ext cx="924206" cy="77525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運用テスト</a:t>
            </a:r>
            <a:endParaRPr kumimoji="1" lang="ja-JP" altLang="en-US" sz="1200">
              <a:latin typeface="Meiryo UI" panose="020B0604030504040204" pitchFamily="34" charset="-128"/>
              <a:ea typeface="Meiryo UI" panose="020B0604030504040204" pitchFamily="34" charset="-128"/>
            </a:endParaRPr>
          </a:p>
        </p:txBody>
      </p:sp>
      <p:sp>
        <p:nvSpPr>
          <p:cNvPr id="184" name="ホームベース 183">
            <a:extLst>
              <a:ext uri="{FF2B5EF4-FFF2-40B4-BE49-F238E27FC236}">
                <a16:creationId xmlns:a16="http://schemas.microsoft.com/office/drawing/2014/main" id="{6BC7A87D-EE95-2E9A-AE20-CDD845D71F8C}"/>
              </a:ext>
            </a:extLst>
          </p:cNvPr>
          <p:cNvSpPr/>
          <p:nvPr/>
        </p:nvSpPr>
        <p:spPr>
          <a:xfrm>
            <a:off x="7024626" y="5595725"/>
            <a:ext cx="2295973" cy="397564"/>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運用テスト</a:t>
            </a:r>
          </a:p>
        </p:txBody>
      </p:sp>
      <p:sp>
        <p:nvSpPr>
          <p:cNvPr id="186" name="ホームベース 185">
            <a:extLst>
              <a:ext uri="{FF2B5EF4-FFF2-40B4-BE49-F238E27FC236}">
                <a16:creationId xmlns:a16="http://schemas.microsoft.com/office/drawing/2014/main" id="{D92DFAB2-D4CA-3C0A-C12F-1B7ECF295185}"/>
              </a:ext>
            </a:extLst>
          </p:cNvPr>
          <p:cNvSpPr/>
          <p:nvPr/>
        </p:nvSpPr>
        <p:spPr>
          <a:xfrm>
            <a:off x="4726385" y="5591089"/>
            <a:ext cx="2295973" cy="397564"/>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運用計画・マニュアル作成</a:t>
            </a:r>
          </a:p>
        </p:txBody>
      </p:sp>
      <p:sp>
        <p:nvSpPr>
          <p:cNvPr id="187" name="正方形/長方形 186">
            <a:extLst>
              <a:ext uri="{FF2B5EF4-FFF2-40B4-BE49-F238E27FC236}">
                <a16:creationId xmlns:a16="http://schemas.microsoft.com/office/drawing/2014/main" id="{3BAA99E6-FB90-9BEC-4508-C812A2BA8BA2}"/>
              </a:ext>
            </a:extLst>
          </p:cNvPr>
          <p:cNvSpPr/>
          <p:nvPr/>
        </p:nvSpPr>
        <p:spPr>
          <a:xfrm>
            <a:off x="586538" y="4631632"/>
            <a:ext cx="924203" cy="155050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関連タスク</a:t>
            </a:r>
          </a:p>
        </p:txBody>
      </p:sp>
      <p:sp>
        <p:nvSpPr>
          <p:cNvPr id="189" name="ホームベース 188">
            <a:extLst>
              <a:ext uri="{FF2B5EF4-FFF2-40B4-BE49-F238E27FC236}">
                <a16:creationId xmlns:a16="http://schemas.microsoft.com/office/drawing/2014/main" id="{EDDAF3C3-745B-E9BE-6904-8CF5868D978D}"/>
              </a:ext>
            </a:extLst>
          </p:cNvPr>
          <p:cNvSpPr/>
          <p:nvPr/>
        </p:nvSpPr>
        <p:spPr>
          <a:xfrm>
            <a:off x="2432681" y="1749287"/>
            <a:ext cx="2295973" cy="39756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単体テスト</a:t>
            </a:r>
            <a:endParaRPr kumimoji="1" lang="en-US" altLang="ja-JP" sz="1200" dirty="0">
              <a:latin typeface="Meiryo UI" panose="020B0604030504040204" pitchFamily="34" charset="-128"/>
              <a:ea typeface="Meiryo UI" panose="020B0604030504040204" pitchFamily="34" charset="-128"/>
            </a:endParaRPr>
          </a:p>
          <a:p>
            <a:pPr algn="ctr"/>
            <a:r>
              <a:rPr lang="ja-JP" altLang="en-US" sz="900">
                <a:latin typeface="Meiryo UI" panose="020B0604030504040204" pitchFamily="34" charset="-128"/>
                <a:ea typeface="Meiryo UI" panose="020B0604030504040204" pitchFamily="34" charset="-128"/>
              </a:rPr>
              <a:t>（コード・結果レビュー）</a:t>
            </a:r>
            <a:endParaRPr kumimoji="1" lang="ja-JP" altLang="en-US" sz="9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08237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711721-7A1C-4F6A-61F1-5B9AC2C29CD5}"/>
              </a:ext>
            </a:extLst>
          </p:cNvPr>
          <p:cNvSpPr>
            <a:spLocks noGrp="1"/>
          </p:cNvSpPr>
          <p:nvPr>
            <p:ph type="title"/>
          </p:nvPr>
        </p:nvSpPr>
        <p:spPr/>
        <p:txBody>
          <a:bodyPr>
            <a:normAutofit fontScale="90000"/>
          </a:bodyPr>
          <a:lstStyle/>
          <a:p>
            <a:r>
              <a:rPr kumimoji="1" lang="ja-JP" altLang="en-US"/>
              <a:t>テスト体制</a:t>
            </a:r>
          </a:p>
        </p:txBody>
      </p:sp>
      <p:sp>
        <p:nvSpPr>
          <p:cNvPr id="4" name="フッター プレースホルダー 3">
            <a:extLst>
              <a:ext uri="{FF2B5EF4-FFF2-40B4-BE49-F238E27FC236}">
                <a16:creationId xmlns:a16="http://schemas.microsoft.com/office/drawing/2014/main" id="{4F45CC41-C817-BC51-05D0-F14E7637D342}"/>
              </a:ext>
            </a:extLst>
          </p:cNvPr>
          <p:cNvSpPr>
            <a:spLocks noGrp="1"/>
          </p:cNvSpPr>
          <p:nvPr>
            <p:ph type="ftr" sz="quarter" idx="11"/>
          </p:nvPr>
        </p:nvSpPr>
        <p:spPr/>
        <p:txBody>
          <a:bodyPr/>
          <a:lstStyle/>
          <a:p>
            <a:r>
              <a:rPr lang="en" altLang="ja-JP" dirty="0"/>
              <a:t>bluecode inc.</a:t>
            </a:r>
            <a:endParaRPr lang="ja-JP" altLang="en-US"/>
          </a:p>
        </p:txBody>
      </p:sp>
      <p:sp>
        <p:nvSpPr>
          <p:cNvPr id="5" name="スライド番号プレースホルダー 4">
            <a:extLst>
              <a:ext uri="{FF2B5EF4-FFF2-40B4-BE49-F238E27FC236}">
                <a16:creationId xmlns:a16="http://schemas.microsoft.com/office/drawing/2014/main" id="{D50EB6D8-FA51-7000-9D8B-3B41EA9C5A52}"/>
              </a:ext>
            </a:extLst>
          </p:cNvPr>
          <p:cNvSpPr>
            <a:spLocks noGrp="1"/>
          </p:cNvSpPr>
          <p:nvPr>
            <p:ph type="sldNum" sz="quarter" idx="12"/>
          </p:nvPr>
        </p:nvSpPr>
        <p:spPr/>
        <p:txBody>
          <a:bodyPr/>
          <a:lstStyle/>
          <a:p>
            <a:fld id="{462052E6-07CA-9B46-B866-FDE18BF74505}" type="slidenum">
              <a:rPr lang="ja-JP" altLang="en-US" smtClean="0"/>
              <a:pPr/>
              <a:t>14</a:t>
            </a:fld>
            <a:endParaRPr lang="ja-JP" altLang="en-US"/>
          </a:p>
        </p:txBody>
      </p:sp>
      <p:sp>
        <p:nvSpPr>
          <p:cNvPr id="7" name="正方形/長方形 6">
            <a:extLst>
              <a:ext uri="{FF2B5EF4-FFF2-40B4-BE49-F238E27FC236}">
                <a16:creationId xmlns:a16="http://schemas.microsoft.com/office/drawing/2014/main" id="{F382AF7A-EEA5-1121-BC5C-07060898B73C}"/>
              </a:ext>
            </a:extLst>
          </p:cNvPr>
          <p:cNvSpPr/>
          <p:nvPr/>
        </p:nvSpPr>
        <p:spPr>
          <a:xfrm>
            <a:off x="4873871" y="1454809"/>
            <a:ext cx="1627347" cy="4504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プロジェクトオーナー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佐藤</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334E37D1-8DE3-9DDE-8DD1-DFD65907B89D}"/>
              </a:ext>
            </a:extLst>
          </p:cNvPr>
          <p:cNvSpPr/>
          <p:nvPr/>
        </p:nvSpPr>
        <p:spPr>
          <a:xfrm>
            <a:off x="4873871" y="2480037"/>
            <a:ext cx="1627347" cy="4504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プロジェクトマネージャー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鈴木</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870083BE-8FDE-7B4F-B85C-43B0A7F55BB8}"/>
              </a:ext>
            </a:extLst>
          </p:cNvPr>
          <p:cNvSpPr/>
          <p:nvPr/>
        </p:nvSpPr>
        <p:spPr>
          <a:xfrm>
            <a:off x="2913429" y="3566874"/>
            <a:ext cx="1627347" cy="45043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開発チームリーダー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伊藤</a:t>
            </a:r>
            <a:r>
              <a:rPr kumimoji="1" lang="en-US" altLang="ja-JP"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架空</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363CA18D-0FF9-C6AC-F8FF-5AFAA7C7E7A3}"/>
              </a:ext>
            </a:extLst>
          </p:cNvPr>
          <p:cNvSpPr/>
          <p:nvPr/>
        </p:nvSpPr>
        <p:spPr>
          <a:xfrm>
            <a:off x="7965494" y="3566873"/>
            <a:ext cx="1627347" cy="4504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業務チームリーダー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高橋</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95F9B5AC-0AC8-9EC6-80A6-A03C3476963A}"/>
              </a:ext>
            </a:extLst>
          </p:cNvPr>
          <p:cNvSpPr/>
          <p:nvPr/>
        </p:nvSpPr>
        <p:spPr>
          <a:xfrm>
            <a:off x="2913429" y="4653712"/>
            <a:ext cx="1627347" cy="45043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開発者</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山本</a:t>
            </a:r>
            <a:r>
              <a:rPr kumimoji="1" lang="en-US" altLang="ja-JP"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架空</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18F8E807-930C-02B0-E270-F396A4D9ABC9}"/>
              </a:ext>
            </a:extLst>
          </p:cNvPr>
          <p:cNvSpPr/>
          <p:nvPr/>
        </p:nvSpPr>
        <p:spPr>
          <a:xfrm>
            <a:off x="4984096" y="4653712"/>
            <a:ext cx="1627347" cy="45043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テストエンジニア</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中村</a:t>
            </a:r>
            <a:r>
              <a:rPr lang="en-US" altLang="ja-JP"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架空</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5A1E21BE-E877-753A-ADB5-EEAF8C3590EA}"/>
              </a:ext>
            </a:extLst>
          </p:cNvPr>
          <p:cNvSpPr/>
          <p:nvPr/>
        </p:nvSpPr>
        <p:spPr>
          <a:xfrm>
            <a:off x="842761" y="4653712"/>
            <a:ext cx="1627347" cy="45043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eiryo UI" panose="020B0604030504040204" pitchFamily="34" charset="-128"/>
                <a:ea typeface="Meiryo UI" panose="020B0604030504040204" pitchFamily="34" charset="-128"/>
              </a:rPr>
              <a:t>デザイナー</a:t>
            </a: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a:solidFill>
                  <a:schemeClr val="tx1"/>
                </a:solidFill>
                <a:latin typeface="Meiryo UI" panose="020B0604030504040204" pitchFamily="34" charset="-128"/>
                <a:ea typeface="Meiryo UI" panose="020B0604030504040204" pitchFamily="34" charset="-128"/>
              </a:rPr>
              <a:t>渡辺</a:t>
            </a:r>
            <a:r>
              <a:rPr kumimoji="1" lang="en-US" altLang="ja-JP"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架空</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cxnSp>
        <p:nvCxnSpPr>
          <p:cNvPr id="14" name="直線コネクタ 13">
            <a:extLst>
              <a:ext uri="{FF2B5EF4-FFF2-40B4-BE49-F238E27FC236}">
                <a16:creationId xmlns:a16="http://schemas.microsoft.com/office/drawing/2014/main" id="{F9527482-6D39-CE2B-CB52-5D595D1067DB}"/>
              </a:ext>
            </a:extLst>
          </p:cNvPr>
          <p:cNvCxnSpPr>
            <a:stCxn id="7" idx="2"/>
            <a:endCxn id="8" idx="0"/>
          </p:cNvCxnSpPr>
          <p:nvPr/>
        </p:nvCxnSpPr>
        <p:spPr>
          <a:xfrm>
            <a:off x="5687544" y="1905245"/>
            <a:ext cx="0" cy="5747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カギ線コネクタ 14">
            <a:extLst>
              <a:ext uri="{FF2B5EF4-FFF2-40B4-BE49-F238E27FC236}">
                <a16:creationId xmlns:a16="http://schemas.microsoft.com/office/drawing/2014/main" id="{ECAF0F6D-9857-3B81-8285-3BF992F940B9}"/>
              </a:ext>
            </a:extLst>
          </p:cNvPr>
          <p:cNvCxnSpPr>
            <a:stCxn id="8" idx="2"/>
            <a:endCxn id="9" idx="0"/>
          </p:cNvCxnSpPr>
          <p:nvPr/>
        </p:nvCxnSpPr>
        <p:spPr>
          <a:xfrm rot="5400000">
            <a:off x="4389123" y="2268452"/>
            <a:ext cx="636402" cy="1960442"/>
          </a:xfrm>
          <a:prstGeom prst="bentConnector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カギ線コネクタ 15">
            <a:extLst>
              <a:ext uri="{FF2B5EF4-FFF2-40B4-BE49-F238E27FC236}">
                <a16:creationId xmlns:a16="http://schemas.microsoft.com/office/drawing/2014/main" id="{5B2D1E2D-89D1-6952-F1B3-61319C12755B}"/>
              </a:ext>
            </a:extLst>
          </p:cNvPr>
          <p:cNvCxnSpPr>
            <a:cxnSpLocks/>
            <a:stCxn id="8" idx="2"/>
            <a:endCxn id="10" idx="0"/>
          </p:cNvCxnSpPr>
          <p:nvPr/>
        </p:nvCxnSpPr>
        <p:spPr>
          <a:xfrm rot="16200000" flipH="1">
            <a:off x="6915156" y="1702861"/>
            <a:ext cx="636400" cy="3091623"/>
          </a:xfrm>
          <a:prstGeom prst="bentConnector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カギ線コネクタ 16">
            <a:extLst>
              <a:ext uri="{FF2B5EF4-FFF2-40B4-BE49-F238E27FC236}">
                <a16:creationId xmlns:a16="http://schemas.microsoft.com/office/drawing/2014/main" id="{43EA9078-8AFB-3EA3-F028-78BC24B3101C}"/>
              </a:ext>
            </a:extLst>
          </p:cNvPr>
          <p:cNvCxnSpPr>
            <a:cxnSpLocks/>
            <a:stCxn id="9" idx="2"/>
            <a:endCxn id="13" idx="0"/>
          </p:cNvCxnSpPr>
          <p:nvPr/>
        </p:nvCxnSpPr>
        <p:spPr>
          <a:xfrm rot="5400000">
            <a:off x="2373567" y="3300177"/>
            <a:ext cx="636402" cy="2070668"/>
          </a:xfrm>
          <a:prstGeom prst="bentConnector3">
            <a:avLst>
              <a:gd name="adj1"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カギ線コネクタ 17">
            <a:extLst>
              <a:ext uri="{FF2B5EF4-FFF2-40B4-BE49-F238E27FC236}">
                <a16:creationId xmlns:a16="http://schemas.microsoft.com/office/drawing/2014/main" id="{921B3390-7155-506D-49E8-AABA0426E3D8}"/>
              </a:ext>
            </a:extLst>
          </p:cNvPr>
          <p:cNvCxnSpPr>
            <a:stCxn id="9" idx="2"/>
            <a:endCxn id="12" idx="0"/>
          </p:cNvCxnSpPr>
          <p:nvPr/>
        </p:nvCxnSpPr>
        <p:spPr>
          <a:xfrm rot="16200000" flipH="1">
            <a:off x="4444235" y="3300177"/>
            <a:ext cx="636402" cy="2070668"/>
          </a:xfrm>
          <a:prstGeom prst="bentConnector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2CA526E-97E3-F26D-E64B-0D2E8EF07CCC}"/>
              </a:ext>
            </a:extLst>
          </p:cNvPr>
          <p:cNvCxnSpPr>
            <a:stCxn id="9" idx="2"/>
            <a:endCxn id="11" idx="0"/>
          </p:cNvCxnSpPr>
          <p:nvPr/>
        </p:nvCxnSpPr>
        <p:spPr>
          <a:xfrm>
            <a:off x="3727102" y="4017310"/>
            <a:ext cx="0" cy="6364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2">
            <a:extLst>
              <a:ext uri="{FF2B5EF4-FFF2-40B4-BE49-F238E27FC236}">
                <a16:creationId xmlns:a16="http://schemas.microsoft.com/office/drawing/2014/main" id="{353EF303-0292-A361-C789-6F0B422DDA9F}"/>
              </a:ext>
            </a:extLst>
          </p:cNvPr>
          <p:cNvSpPr>
            <a:spLocks noGrp="1"/>
          </p:cNvSpPr>
          <p:nvPr>
            <p:ph idx="1"/>
          </p:nvPr>
        </p:nvSpPr>
        <p:spPr>
          <a:xfrm>
            <a:off x="397565" y="861010"/>
            <a:ext cx="11396870" cy="365126"/>
          </a:xfrm>
        </p:spPr>
        <p:txBody>
          <a:bodyPr>
            <a:normAutofit/>
          </a:bodyPr>
          <a:lstStyle/>
          <a:p>
            <a:r>
              <a:rPr kumimoji="1" lang="ja-JP" altLang="en-US" sz="1800"/>
              <a:t>テストは株式会社</a:t>
            </a:r>
            <a:r>
              <a:rPr kumimoji="1" lang="en-US" altLang="ja-JP" sz="1800" dirty="0"/>
              <a:t> </a:t>
            </a:r>
            <a:r>
              <a:rPr kumimoji="1" lang="ja-JP" altLang="en-US" sz="1800"/>
              <a:t>架空開発を中心に行う（当社側はテスト計画、シナリオ等のレビューを担当）</a:t>
            </a:r>
            <a:endParaRPr kumimoji="1" lang="ja-JP" altLang="en-US" sz="1400"/>
          </a:p>
        </p:txBody>
      </p:sp>
      <p:sp>
        <p:nvSpPr>
          <p:cNvPr id="25" name="テキスト ボックス 24">
            <a:extLst>
              <a:ext uri="{FF2B5EF4-FFF2-40B4-BE49-F238E27FC236}">
                <a16:creationId xmlns:a16="http://schemas.microsoft.com/office/drawing/2014/main" id="{534BC736-D556-E212-9336-57C112DF102E}"/>
              </a:ext>
            </a:extLst>
          </p:cNvPr>
          <p:cNvSpPr txBox="1"/>
          <p:nvPr/>
        </p:nvSpPr>
        <p:spPr>
          <a:xfrm>
            <a:off x="2913429" y="5137352"/>
            <a:ext cx="1960442" cy="577081"/>
          </a:xfrm>
          <a:prstGeom prst="rect">
            <a:avLst/>
          </a:prstGeom>
          <a:noFill/>
        </p:spPr>
        <p:txBody>
          <a:bodyPr wrap="square" rtlCol="0">
            <a:spAutoFit/>
          </a:bodyPr>
          <a:lstStyle/>
          <a:p>
            <a:r>
              <a:rPr kumimoji="1" lang="ja-JP" altLang="en-US" sz="1050">
                <a:solidFill>
                  <a:srgbClr val="0070C0"/>
                </a:solidFill>
                <a:latin typeface="Meiryo UI" panose="020B0604030504040204" pitchFamily="34" charset="-128"/>
                <a:ea typeface="Meiryo UI" panose="020B0604030504040204" pitchFamily="34" charset="-128"/>
              </a:rPr>
              <a:t>単体テスト実施</a:t>
            </a:r>
            <a:endParaRPr kumimoji="1" lang="en-US" altLang="ja-JP" sz="1050" dirty="0">
              <a:solidFill>
                <a:srgbClr val="0070C0"/>
              </a:solidFill>
              <a:latin typeface="Meiryo UI" panose="020B0604030504040204" pitchFamily="34" charset="-128"/>
              <a:ea typeface="Meiryo UI" panose="020B0604030504040204" pitchFamily="34" charset="-128"/>
            </a:endParaRPr>
          </a:p>
          <a:p>
            <a:r>
              <a:rPr kumimoji="1" lang="ja-JP" altLang="en-US" sz="1050">
                <a:solidFill>
                  <a:srgbClr val="0070C0"/>
                </a:solidFill>
                <a:latin typeface="Meiryo UI" panose="020B0604030504040204" pitchFamily="34" charset="-128"/>
                <a:ea typeface="Meiryo UI" panose="020B0604030504040204" pitchFamily="34" charset="-128"/>
              </a:rPr>
              <a:t>結合テスト実施（手動）</a:t>
            </a:r>
            <a:endParaRPr kumimoji="1" lang="en-US" altLang="ja-JP" sz="1050" dirty="0">
              <a:solidFill>
                <a:srgbClr val="0070C0"/>
              </a:solidFill>
              <a:latin typeface="Meiryo UI" panose="020B0604030504040204" pitchFamily="34" charset="-128"/>
              <a:ea typeface="Meiryo UI" panose="020B0604030504040204" pitchFamily="34" charset="-128"/>
            </a:endParaRPr>
          </a:p>
          <a:p>
            <a:r>
              <a:rPr lang="ja-JP" altLang="en-US" sz="1050">
                <a:solidFill>
                  <a:srgbClr val="0070C0"/>
                </a:solidFill>
                <a:latin typeface="Meiryo UI" panose="020B0604030504040204" pitchFamily="34" charset="-128"/>
                <a:ea typeface="Meiryo UI" panose="020B0604030504040204" pitchFamily="34" charset="-128"/>
              </a:rPr>
              <a:t>運用マニュアル作成（システム）</a:t>
            </a:r>
            <a:endParaRPr kumimoji="1" lang="en-US" altLang="ja-JP" sz="1050" dirty="0">
              <a:solidFill>
                <a:srgbClr val="0070C0"/>
              </a:solidFill>
              <a:latin typeface="Meiryo UI" panose="020B0604030504040204" pitchFamily="34" charset="-128"/>
              <a:ea typeface="Meiryo UI" panose="020B0604030504040204" pitchFamily="34" charset="-128"/>
            </a:endParaRPr>
          </a:p>
        </p:txBody>
      </p:sp>
      <p:sp>
        <p:nvSpPr>
          <p:cNvPr id="3" name="正方形/長方形 2">
            <a:extLst>
              <a:ext uri="{FF2B5EF4-FFF2-40B4-BE49-F238E27FC236}">
                <a16:creationId xmlns:a16="http://schemas.microsoft.com/office/drawing/2014/main" id="{ACE4D59A-CAE9-EB38-40BD-F502B50E4AA2}"/>
              </a:ext>
            </a:extLst>
          </p:cNvPr>
          <p:cNvSpPr/>
          <p:nvPr/>
        </p:nvSpPr>
        <p:spPr>
          <a:xfrm>
            <a:off x="7965494" y="4653712"/>
            <a:ext cx="1627347" cy="45043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eiryo UI" panose="020B0604030504040204" pitchFamily="34" charset="-128"/>
                <a:ea typeface="Meiryo UI" panose="020B0604030504040204" pitchFamily="34" charset="-128"/>
              </a:rPr>
              <a:t>運用担当</a:t>
            </a:r>
            <a:endParaRPr kumimoji="1" lang="en-US" altLang="ja-JP" sz="1200" dirty="0">
              <a:solidFill>
                <a:schemeClr val="tx1"/>
              </a:solidFill>
              <a:latin typeface="Meiryo UI" panose="020B0604030504040204" pitchFamily="34" charset="-128"/>
              <a:ea typeface="Meiryo UI" panose="020B0604030504040204" pitchFamily="34" charset="-128"/>
            </a:endParaRPr>
          </a:p>
          <a:p>
            <a:pPr algn="ctr"/>
            <a:r>
              <a:rPr kumimoji="1" lang="ja-JP" altLang="en-US" sz="1200">
                <a:solidFill>
                  <a:schemeClr val="tx1"/>
                </a:solidFill>
                <a:latin typeface="Meiryo UI" panose="020B0604030504040204" pitchFamily="34" charset="-128"/>
                <a:ea typeface="Meiryo UI" panose="020B0604030504040204" pitchFamily="34" charset="-128"/>
              </a:rPr>
              <a:t>田中</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cxnSp>
        <p:nvCxnSpPr>
          <p:cNvPr id="20" name="直線コネクタ 19">
            <a:extLst>
              <a:ext uri="{FF2B5EF4-FFF2-40B4-BE49-F238E27FC236}">
                <a16:creationId xmlns:a16="http://schemas.microsoft.com/office/drawing/2014/main" id="{7C823AF4-488F-D1B3-0254-21F12221C2C2}"/>
              </a:ext>
            </a:extLst>
          </p:cNvPr>
          <p:cNvCxnSpPr>
            <a:stCxn id="10" idx="2"/>
            <a:endCxn id="3" idx="0"/>
          </p:cNvCxnSpPr>
          <p:nvPr/>
        </p:nvCxnSpPr>
        <p:spPr>
          <a:xfrm>
            <a:off x="8779168" y="4017309"/>
            <a:ext cx="0" cy="636403"/>
          </a:xfrm>
          <a:prstGeom prst="line">
            <a:avLst/>
          </a:prstGeom>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073286DA-821E-5C3E-53A1-1AD87B19412E}"/>
              </a:ext>
            </a:extLst>
          </p:cNvPr>
          <p:cNvSpPr txBox="1"/>
          <p:nvPr/>
        </p:nvSpPr>
        <p:spPr>
          <a:xfrm>
            <a:off x="5062616" y="5138652"/>
            <a:ext cx="1764574" cy="1061829"/>
          </a:xfrm>
          <a:prstGeom prst="rect">
            <a:avLst/>
          </a:prstGeom>
          <a:noFill/>
        </p:spPr>
        <p:txBody>
          <a:bodyPr wrap="square" rtlCol="0">
            <a:spAutoFit/>
          </a:bodyPr>
          <a:lstStyle/>
          <a:p>
            <a:r>
              <a:rPr kumimoji="1" lang="ja-JP" altLang="en-US" sz="1050">
                <a:solidFill>
                  <a:srgbClr val="0070C0"/>
                </a:solidFill>
                <a:latin typeface="Meiryo UI" panose="020B0604030504040204" pitchFamily="34" charset="-128"/>
                <a:ea typeface="Meiryo UI" panose="020B0604030504040204" pitchFamily="34" charset="-128"/>
              </a:rPr>
              <a:t>テスト計画立案</a:t>
            </a:r>
            <a:endParaRPr kumimoji="1" lang="en-US" altLang="ja-JP" sz="1050" dirty="0">
              <a:solidFill>
                <a:srgbClr val="0070C0"/>
              </a:solidFill>
              <a:latin typeface="Meiryo UI" panose="020B0604030504040204" pitchFamily="34" charset="-128"/>
              <a:ea typeface="Meiryo UI" panose="020B0604030504040204" pitchFamily="34" charset="-128"/>
            </a:endParaRPr>
          </a:p>
          <a:p>
            <a:r>
              <a:rPr kumimoji="1" lang="ja-JP" altLang="en-US" sz="1050">
                <a:solidFill>
                  <a:srgbClr val="0070C0"/>
                </a:solidFill>
                <a:latin typeface="Meiryo UI" panose="020B0604030504040204" pitchFamily="34" charset="-128"/>
                <a:ea typeface="Meiryo UI" panose="020B0604030504040204" pitchFamily="34" charset="-128"/>
              </a:rPr>
              <a:t>テストシナリオ作成</a:t>
            </a:r>
            <a:endParaRPr kumimoji="1" lang="en-US" altLang="ja-JP" sz="1050" dirty="0">
              <a:solidFill>
                <a:srgbClr val="0070C0"/>
              </a:solidFill>
              <a:latin typeface="Meiryo UI" panose="020B0604030504040204" pitchFamily="34" charset="-128"/>
              <a:ea typeface="Meiryo UI" panose="020B0604030504040204" pitchFamily="34" charset="-128"/>
            </a:endParaRPr>
          </a:p>
          <a:p>
            <a:r>
              <a:rPr lang="ja-JP" altLang="en-US" sz="1050">
                <a:solidFill>
                  <a:srgbClr val="0070C0"/>
                </a:solidFill>
                <a:latin typeface="Meiryo UI" panose="020B0604030504040204" pitchFamily="34" charset="-128"/>
                <a:ea typeface="Meiryo UI" panose="020B0604030504040204" pitchFamily="34" charset="-128"/>
              </a:rPr>
              <a:t>テストスクリプト作成</a:t>
            </a:r>
            <a:endParaRPr lang="en-US" altLang="ja-JP" sz="1050" dirty="0">
              <a:solidFill>
                <a:srgbClr val="0070C0"/>
              </a:solidFill>
              <a:latin typeface="Meiryo UI" panose="020B0604030504040204" pitchFamily="34" charset="-128"/>
              <a:ea typeface="Meiryo UI" panose="020B0604030504040204" pitchFamily="34" charset="-128"/>
            </a:endParaRPr>
          </a:p>
          <a:p>
            <a:r>
              <a:rPr kumimoji="1" lang="ja-JP" altLang="en-US" sz="1050">
                <a:solidFill>
                  <a:srgbClr val="0070C0"/>
                </a:solidFill>
                <a:latin typeface="Meiryo UI" panose="020B0604030504040204" pitchFamily="34" charset="-128"/>
                <a:ea typeface="Meiryo UI" panose="020B0604030504040204" pitchFamily="34" charset="-128"/>
              </a:rPr>
              <a:t>結合テスト実施（自動）</a:t>
            </a:r>
            <a:endParaRPr kumimoji="1" lang="en-US" altLang="ja-JP" sz="1050" dirty="0">
              <a:solidFill>
                <a:srgbClr val="0070C0"/>
              </a:solidFill>
              <a:latin typeface="Meiryo UI" panose="020B0604030504040204" pitchFamily="34" charset="-128"/>
              <a:ea typeface="Meiryo UI" panose="020B0604030504040204" pitchFamily="34" charset="-128"/>
            </a:endParaRPr>
          </a:p>
          <a:p>
            <a:r>
              <a:rPr kumimoji="1" lang="ja-JP" altLang="en-US" sz="1050">
                <a:solidFill>
                  <a:srgbClr val="0070C0"/>
                </a:solidFill>
                <a:latin typeface="Meiryo UI" panose="020B0604030504040204" pitchFamily="34" charset="-128"/>
                <a:ea typeface="Meiryo UI" panose="020B0604030504040204" pitchFamily="34" charset="-128"/>
              </a:rPr>
              <a:t>非機能テスト実施</a:t>
            </a:r>
            <a:endParaRPr kumimoji="1" lang="en-US" altLang="ja-JP" sz="1050" dirty="0">
              <a:solidFill>
                <a:srgbClr val="0070C0"/>
              </a:solidFill>
              <a:latin typeface="Meiryo UI" panose="020B0604030504040204" pitchFamily="34" charset="-128"/>
              <a:ea typeface="Meiryo UI" panose="020B0604030504040204" pitchFamily="34" charset="-128"/>
            </a:endParaRPr>
          </a:p>
          <a:p>
            <a:r>
              <a:rPr lang="ja-JP" altLang="en-US" sz="1050">
                <a:solidFill>
                  <a:srgbClr val="0070C0"/>
                </a:solidFill>
                <a:latin typeface="Meiryo UI" panose="020B0604030504040204" pitchFamily="34" charset="-128"/>
                <a:ea typeface="Meiryo UI" panose="020B0604030504040204" pitchFamily="34" charset="-128"/>
              </a:rPr>
              <a:t>監視スクリプト作成</a:t>
            </a:r>
            <a:endParaRPr kumimoji="1" lang="en-US" altLang="ja-JP" sz="1050" dirty="0">
              <a:solidFill>
                <a:srgbClr val="0070C0"/>
              </a:solidFill>
              <a:latin typeface="Meiryo UI" panose="020B0604030504040204" pitchFamily="34" charset="-128"/>
              <a:ea typeface="Meiryo UI" panose="020B0604030504040204" pitchFamily="34" charset="-128"/>
            </a:endParaRPr>
          </a:p>
        </p:txBody>
      </p:sp>
      <p:sp>
        <p:nvSpPr>
          <p:cNvPr id="21" name="テキスト ボックス 20">
            <a:extLst>
              <a:ext uri="{FF2B5EF4-FFF2-40B4-BE49-F238E27FC236}">
                <a16:creationId xmlns:a16="http://schemas.microsoft.com/office/drawing/2014/main" id="{2644C095-1D26-6EA8-53B3-095BD519D264}"/>
              </a:ext>
            </a:extLst>
          </p:cNvPr>
          <p:cNvSpPr txBox="1"/>
          <p:nvPr/>
        </p:nvSpPr>
        <p:spPr>
          <a:xfrm>
            <a:off x="8016492" y="5138652"/>
            <a:ext cx="1764574" cy="415498"/>
          </a:xfrm>
          <a:prstGeom prst="rect">
            <a:avLst/>
          </a:prstGeom>
          <a:noFill/>
        </p:spPr>
        <p:txBody>
          <a:bodyPr wrap="square" rtlCol="0">
            <a:spAutoFit/>
          </a:bodyPr>
          <a:lstStyle/>
          <a:p>
            <a:r>
              <a:rPr kumimoji="1" lang="ja-JP" altLang="en-US" sz="1050">
                <a:solidFill>
                  <a:srgbClr val="0070C0"/>
                </a:solidFill>
                <a:latin typeface="Meiryo UI" panose="020B0604030504040204" pitchFamily="34" charset="-128"/>
                <a:ea typeface="Meiryo UI" panose="020B0604030504040204" pitchFamily="34" charset="-128"/>
              </a:rPr>
              <a:t>運用計画作成</a:t>
            </a:r>
            <a:endParaRPr kumimoji="1" lang="en-US" altLang="ja-JP" sz="1050" dirty="0">
              <a:solidFill>
                <a:srgbClr val="0070C0"/>
              </a:solidFill>
              <a:latin typeface="Meiryo UI" panose="020B0604030504040204" pitchFamily="34" charset="-128"/>
              <a:ea typeface="Meiryo UI" panose="020B0604030504040204" pitchFamily="34" charset="-128"/>
            </a:endParaRPr>
          </a:p>
          <a:p>
            <a:r>
              <a:rPr lang="ja-JP" altLang="en-US" sz="1050">
                <a:solidFill>
                  <a:srgbClr val="0070C0"/>
                </a:solidFill>
                <a:latin typeface="Meiryo UI" panose="020B0604030504040204" pitchFamily="34" charset="-128"/>
                <a:ea typeface="Meiryo UI" panose="020B0604030504040204" pitchFamily="34" charset="-128"/>
              </a:rPr>
              <a:t>運用マニュアル作成（業務）</a:t>
            </a:r>
            <a:endParaRPr lang="en-US" altLang="ja-JP" sz="1050" dirty="0">
              <a:solidFill>
                <a:srgbClr val="0070C0"/>
              </a:solidFill>
              <a:latin typeface="Meiryo UI" panose="020B0604030504040204" pitchFamily="34" charset="-128"/>
              <a:ea typeface="Meiryo UI" panose="020B0604030504040204" pitchFamily="34" charset="-128"/>
            </a:endParaRPr>
          </a:p>
        </p:txBody>
      </p:sp>
      <p:sp>
        <p:nvSpPr>
          <p:cNvPr id="22" name="テキスト ボックス 21">
            <a:extLst>
              <a:ext uri="{FF2B5EF4-FFF2-40B4-BE49-F238E27FC236}">
                <a16:creationId xmlns:a16="http://schemas.microsoft.com/office/drawing/2014/main" id="{A8A4FEC0-90AD-427E-D04B-66547472D725}"/>
              </a:ext>
            </a:extLst>
          </p:cNvPr>
          <p:cNvSpPr txBox="1"/>
          <p:nvPr/>
        </p:nvSpPr>
        <p:spPr>
          <a:xfrm>
            <a:off x="4675516" y="3648654"/>
            <a:ext cx="2244505" cy="261610"/>
          </a:xfrm>
          <a:prstGeom prst="rect">
            <a:avLst/>
          </a:prstGeom>
          <a:noFill/>
        </p:spPr>
        <p:txBody>
          <a:bodyPr wrap="square" rtlCol="0">
            <a:spAutoFit/>
          </a:bodyPr>
          <a:lstStyle/>
          <a:p>
            <a:r>
              <a:rPr kumimoji="1" lang="ja-JP" altLang="en-US" sz="1050">
                <a:solidFill>
                  <a:srgbClr val="0070C0"/>
                </a:solidFill>
                <a:latin typeface="Meiryo UI" panose="020B0604030504040204" pitchFamily="34" charset="-128"/>
                <a:ea typeface="Meiryo UI" panose="020B0604030504040204" pitchFamily="34" charset="-128"/>
              </a:rPr>
              <a:t>テスト内容・結果レビュー（</a:t>
            </a:r>
            <a:r>
              <a:rPr kumimoji="1" lang="en-US" altLang="ja-JP" sz="1050" dirty="0">
                <a:solidFill>
                  <a:srgbClr val="0070C0"/>
                </a:solidFill>
                <a:latin typeface="Meiryo UI" panose="020B0604030504040204" pitchFamily="34" charset="-128"/>
                <a:ea typeface="Meiryo UI" panose="020B0604030504040204" pitchFamily="34" charset="-128"/>
              </a:rPr>
              <a:t>1</a:t>
            </a:r>
            <a:r>
              <a:rPr kumimoji="1" lang="ja-JP" altLang="en-US" sz="1050">
                <a:solidFill>
                  <a:srgbClr val="0070C0"/>
                </a:solidFill>
                <a:latin typeface="Meiryo UI" panose="020B0604030504040204" pitchFamily="34" charset="-128"/>
                <a:ea typeface="Meiryo UI" panose="020B0604030504040204" pitchFamily="34" charset="-128"/>
              </a:rPr>
              <a:t>次）</a:t>
            </a:r>
            <a:endParaRPr kumimoji="1" lang="en-US" altLang="ja-JP" sz="1050" dirty="0">
              <a:solidFill>
                <a:srgbClr val="0070C0"/>
              </a:solidFill>
              <a:latin typeface="Meiryo UI" panose="020B0604030504040204" pitchFamily="34" charset="-128"/>
              <a:ea typeface="Meiryo UI" panose="020B0604030504040204" pitchFamily="34" charset="-128"/>
            </a:endParaRPr>
          </a:p>
        </p:txBody>
      </p:sp>
      <p:sp>
        <p:nvSpPr>
          <p:cNvPr id="26" name="テキスト ボックス 25">
            <a:extLst>
              <a:ext uri="{FF2B5EF4-FFF2-40B4-BE49-F238E27FC236}">
                <a16:creationId xmlns:a16="http://schemas.microsoft.com/office/drawing/2014/main" id="{945F6EBB-9C37-55D0-FFE6-C6D13F73617F}"/>
              </a:ext>
            </a:extLst>
          </p:cNvPr>
          <p:cNvSpPr txBox="1"/>
          <p:nvPr/>
        </p:nvSpPr>
        <p:spPr>
          <a:xfrm>
            <a:off x="9664960" y="3648654"/>
            <a:ext cx="2244505" cy="261610"/>
          </a:xfrm>
          <a:prstGeom prst="rect">
            <a:avLst/>
          </a:prstGeom>
          <a:noFill/>
        </p:spPr>
        <p:txBody>
          <a:bodyPr wrap="square" rtlCol="0">
            <a:spAutoFit/>
          </a:bodyPr>
          <a:lstStyle/>
          <a:p>
            <a:r>
              <a:rPr kumimoji="1" lang="ja-JP" altLang="en-US" sz="1050">
                <a:solidFill>
                  <a:srgbClr val="0070C0"/>
                </a:solidFill>
                <a:latin typeface="Meiryo UI" panose="020B0604030504040204" pitchFamily="34" charset="-128"/>
                <a:ea typeface="Meiryo UI" panose="020B0604030504040204" pitchFamily="34" charset="-128"/>
              </a:rPr>
              <a:t>計画・マニュアルレビュー（</a:t>
            </a:r>
            <a:r>
              <a:rPr kumimoji="1" lang="en-US" altLang="ja-JP" sz="1050" dirty="0">
                <a:solidFill>
                  <a:srgbClr val="0070C0"/>
                </a:solidFill>
                <a:latin typeface="Meiryo UI" panose="020B0604030504040204" pitchFamily="34" charset="-128"/>
                <a:ea typeface="Meiryo UI" panose="020B0604030504040204" pitchFamily="34" charset="-128"/>
              </a:rPr>
              <a:t>1</a:t>
            </a:r>
            <a:r>
              <a:rPr kumimoji="1" lang="ja-JP" altLang="en-US" sz="1050">
                <a:solidFill>
                  <a:srgbClr val="0070C0"/>
                </a:solidFill>
                <a:latin typeface="Meiryo UI" panose="020B0604030504040204" pitchFamily="34" charset="-128"/>
                <a:ea typeface="Meiryo UI" panose="020B0604030504040204" pitchFamily="34" charset="-128"/>
              </a:rPr>
              <a:t>次）</a:t>
            </a:r>
            <a:endParaRPr kumimoji="1" lang="en-US" altLang="ja-JP" sz="1050" dirty="0">
              <a:solidFill>
                <a:srgbClr val="0070C0"/>
              </a:solidFill>
              <a:latin typeface="Meiryo UI" panose="020B0604030504040204" pitchFamily="34" charset="-128"/>
              <a:ea typeface="Meiryo UI" panose="020B0604030504040204" pitchFamily="34" charset="-128"/>
            </a:endParaRPr>
          </a:p>
        </p:txBody>
      </p:sp>
      <p:sp>
        <p:nvSpPr>
          <p:cNvPr id="27" name="テキスト ボックス 26">
            <a:extLst>
              <a:ext uri="{FF2B5EF4-FFF2-40B4-BE49-F238E27FC236}">
                <a16:creationId xmlns:a16="http://schemas.microsoft.com/office/drawing/2014/main" id="{8B6F0EBF-03FD-6DFF-9D0D-E11DCE08B062}"/>
              </a:ext>
            </a:extLst>
          </p:cNvPr>
          <p:cNvSpPr txBox="1"/>
          <p:nvPr/>
        </p:nvSpPr>
        <p:spPr>
          <a:xfrm>
            <a:off x="6611443" y="2555465"/>
            <a:ext cx="1960442" cy="261610"/>
          </a:xfrm>
          <a:prstGeom prst="rect">
            <a:avLst/>
          </a:prstGeom>
          <a:noFill/>
        </p:spPr>
        <p:txBody>
          <a:bodyPr wrap="square" rtlCol="0">
            <a:spAutoFit/>
          </a:bodyPr>
          <a:lstStyle/>
          <a:p>
            <a:r>
              <a:rPr kumimoji="1" lang="ja-JP" altLang="en-US" sz="1050">
                <a:solidFill>
                  <a:srgbClr val="0070C0"/>
                </a:solidFill>
                <a:latin typeface="Meiryo UI" panose="020B0604030504040204" pitchFamily="34" charset="-128"/>
                <a:ea typeface="Meiryo UI" panose="020B0604030504040204" pitchFamily="34" charset="-128"/>
              </a:rPr>
              <a:t>計画・結果レビュー（</a:t>
            </a:r>
            <a:r>
              <a:rPr kumimoji="1" lang="en-US" altLang="ja-JP" sz="1050" dirty="0">
                <a:solidFill>
                  <a:srgbClr val="0070C0"/>
                </a:solidFill>
                <a:latin typeface="Meiryo UI" panose="020B0604030504040204" pitchFamily="34" charset="-128"/>
                <a:ea typeface="Meiryo UI" panose="020B0604030504040204" pitchFamily="34" charset="-128"/>
              </a:rPr>
              <a:t>2</a:t>
            </a:r>
            <a:r>
              <a:rPr kumimoji="1" lang="ja-JP" altLang="en-US" sz="1050">
                <a:solidFill>
                  <a:srgbClr val="0070C0"/>
                </a:solidFill>
                <a:latin typeface="Meiryo UI" panose="020B0604030504040204" pitchFamily="34" charset="-128"/>
                <a:ea typeface="Meiryo UI" panose="020B0604030504040204" pitchFamily="34" charset="-128"/>
              </a:rPr>
              <a:t>次）</a:t>
            </a:r>
            <a:endParaRPr kumimoji="1" lang="en-US" altLang="ja-JP" sz="1050" dirty="0">
              <a:solidFill>
                <a:srgbClr val="0070C0"/>
              </a:solidFill>
              <a:latin typeface="Meiryo UI" panose="020B0604030504040204" pitchFamily="34" charset="-128"/>
              <a:ea typeface="Meiryo UI" panose="020B0604030504040204" pitchFamily="34" charset="-128"/>
            </a:endParaRPr>
          </a:p>
        </p:txBody>
      </p:sp>
      <p:sp>
        <p:nvSpPr>
          <p:cNvPr id="28" name="テキスト ボックス 27">
            <a:extLst>
              <a:ext uri="{FF2B5EF4-FFF2-40B4-BE49-F238E27FC236}">
                <a16:creationId xmlns:a16="http://schemas.microsoft.com/office/drawing/2014/main" id="{12420440-6775-A889-B02F-8F06B0C006C8}"/>
              </a:ext>
            </a:extLst>
          </p:cNvPr>
          <p:cNvSpPr txBox="1"/>
          <p:nvPr/>
        </p:nvSpPr>
        <p:spPr>
          <a:xfrm>
            <a:off x="6611443" y="1551613"/>
            <a:ext cx="1960442" cy="261610"/>
          </a:xfrm>
          <a:prstGeom prst="rect">
            <a:avLst/>
          </a:prstGeom>
          <a:noFill/>
        </p:spPr>
        <p:txBody>
          <a:bodyPr wrap="square" rtlCol="0">
            <a:spAutoFit/>
          </a:bodyPr>
          <a:lstStyle/>
          <a:p>
            <a:r>
              <a:rPr kumimoji="1" lang="ja-JP" altLang="en-US" sz="1050">
                <a:solidFill>
                  <a:srgbClr val="0070C0"/>
                </a:solidFill>
                <a:latin typeface="Meiryo UI" panose="020B0604030504040204" pitchFamily="34" charset="-128"/>
                <a:ea typeface="Meiryo UI" panose="020B0604030504040204" pitchFamily="34" charset="-128"/>
              </a:rPr>
              <a:t>計画・結果承認</a:t>
            </a:r>
            <a:endParaRPr kumimoji="1" lang="en-US" altLang="ja-JP" sz="1050" dirty="0">
              <a:solidFill>
                <a:srgbClr val="0070C0"/>
              </a:solidFill>
              <a:latin typeface="Meiryo UI" panose="020B0604030504040204" pitchFamily="34" charset="-128"/>
              <a:ea typeface="Meiryo UI" panose="020B0604030504040204" pitchFamily="34" charset="-128"/>
            </a:endParaRPr>
          </a:p>
        </p:txBody>
      </p:sp>
      <p:sp>
        <p:nvSpPr>
          <p:cNvPr id="24" name="テキスト ボックス 23">
            <a:extLst>
              <a:ext uri="{FF2B5EF4-FFF2-40B4-BE49-F238E27FC236}">
                <a16:creationId xmlns:a16="http://schemas.microsoft.com/office/drawing/2014/main" id="{C0438A26-2476-38A4-6267-9629D87EC756}"/>
              </a:ext>
            </a:extLst>
          </p:cNvPr>
          <p:cNvSpPr txBox="1"/>
          <p:nvPr/>
        </p:nvSpPr>
        <p:spPr>
          <a:xfrm>
            <a:off x="842761" y="5137352"/>
            <a:ext cx="1764574" cy="738664"/>
          </a:xfrm>
          <a:prstGeom prst="rect">
            <a:avLst/>
          </a:prstGeom>
          <a:noFill/>
        </p:spPr>
        <p:txBody>
          <a:bodyPr wrap="square" rtlCol="0">
            <a:spAutoFit/>
          </a:bodyPr>
          <a:lstStyle/>
          <a:p>
            <a:r>
              <a:rPr kumimoji="1" lang="ja-JP" altLang="en-US" sz="1050">
                <a:solidFill>
                  <a:srgbClr val="0070C0"/>
                </a:solidFill>
                <a:latin typeface="Meiryo UI" panose="020B0604030504040204" pitchFamily="34" charset="-128"/>
                <a:ea typeface="Meiryo UI" panose="020B0604030504040204" pitchFamily="34" charset="-128"/>
              </a:rPr>
              <a:t>結合テスト実施（手動）</a:t>
            </a:r>
            <a:endParaRPr kumimoji="1" lang="en-US" altLang="ja-JP" sz="1050" dirty="0">
              <a:solidFill>
                <a:srgbClr val="0070C0"/>
              </a:solidFill>
              <a:latin typeface="Meiryo UI" panose="020B0604030504040204" pitchFamily="34" charset="-128"/>
              <a:ea typeface="Meiryo UI" panose="020B0604030504040204" pitchFamily="34" charset="-128"/>
            </a:endParaRPr>
          </a:p>
          <a:p>
            <a:r>
              <a:rPr lang="ja-JP" altLang="en-US" sz="1050">
                <a:solidFill>
                  <a:srgbClr val="0070C0"/>
                </a:solidFill>
                <a:latin typeface="Meiryo UI" panose="020B0604030504040204" pitchFamily="34" charset="-128"/>
                <a:ea typeface="Meiryo UI" panose="020B0604030504040204" pitchFamily="34" charset="-128"/>
              </a:rPr>
              <a:t>非機能テスト実施</a:t>
            </a:r>
            <a:endParaRPr lang="en-US" altLang="ja-JP" sz="1050" dirty="0">
              <a:solidFill>
                <a:srgbClr val="0070C0"/>
              </a:solidFill>
              <a:latin typeface="Meiryo UI" panose="020B0604030504040204" pitchFamily="34" charset="-128"/>
              <a:ea typeface="Meiryo UI" panose="020B0604030504040204" pitchFamily="34" charset="-128"/>
            </a:endParaRPr>
          </a:p>
          <a:p>
            <a:r>
              <a:rPr kumimoji="1" lang="ja-JP" altLang="en-US" sz="1050">
                <a:solidFill>
                  <a:srgbClr val="0070C0"/>
                </a:solidFill>
                <a:latin typeface="Meiryo UI" panose="020B0604030504040204" pitchFamily="34" charset="-128"/>
                <a:ea typeface="Meiryo UI" panose="020B0604030504040204" pitchFamily="34" charset="-128"/>
              </a:rPr>
              <a:t>　</a:t>
            </a:r>
            <a:r>
              <a:rPr kumimoji="1" lang="en-US" altLang="ja-JP" sz="1050" dirty="0">
                <a:solidFill>
                  <a:srgbClr val="0070C0"/>
                </a:solidFill>
                <a:latin typeface="Meiryo UI" panose="020B0604030504040204" pitchFamily="34" charset="-128"/>
                <a:ea typeface="Meiryo UI" panose="020B0604030504040204" pitchFamily="34" charset="-128"/>
              </a:rPr>
              <a:t>- Web</a:t>
            </a:r>
            <a:r>
              <a:rPr kumimoji="1" lang="ja-JP" altLang="en-US" sz="1050">
                <a:solidFill>
                  <a:srgbClr val="0070C0"/>
                </a:solidFill>
                <a:latin typeface="Meiryo UI" panose="020B0604030504040204" pitchFamily="34" charset="-128"/>
                <a:ea typeface="Meiryo UI" panose="020B0604030504040204" pitchFamily="34" charset="-128"/>
              </a:rPr>
              <a:t>公開確認</a:t>
            </a:r>
            <a:endParaRPr lang="en-US" altLang="ja-JP" sz="1050" dirty="0">
              <a:solidFill>
                <a:srgbClr val="0070C0"/>
              </a:solidFill>
              <a:latin typeface="Meiryo UI" panose="020B0604030504040204" pitchFamily="34" charset="-128"/>
              <a:ea typeface="Meiryo UI" panose="020B0604030504040204" pitchFamily="34" charset="-128"/>
            </a:endParaRPr>
          </a:p>
          <a:p>
            <a:r>
              <a:rPr kumimoji="1" lang="ja-JP" altLang="en-US" sz="1050">
                <a:solidFill>
                  <a:srgbClr val="0070C0"/>
                </a:solidFill>
                <a:latin typeface="Meiryo UI" panose="020B0604030504040204" pitchFamily="34" charset="-128"/>
                <a:ea typeface="Meiryo UI" panose="020B0604030504040204" pitchFamily="34" charset="-128"/>
              </a:rPr>
              <a:t>　</a:t>
            </a:r>
            <a:r>
              <a:rPr kumimoji="1" lang="en-US" altLang="ja-JP" sz="1050" dirty="0">
                <a:solidFill>
                  <a:srgbClr val="0070C0"/>
                </a:solidFill>
                <a:latin typeface="Meiryo UI" panose="020B0604030504040204" pitchFamily="34" charset="-128"/>
                <a:ea typeface="Meiryo UI" panose="020B0604030504040204" pitchFamily="34" charset="-128"/>
              </a:rPr>
              <a:t>- </a:t>
            </a:r>
            <a:r>
              <a:rPr lang="ja-JP" altLang="en-US" sz="1050">
                <a:solidFill>
                  <a:srgbClr val="0070C0"/>
                </a:solidFill>
                <a:latin typeface="Meiryo UI" panose="020B0604030504040204" pitchFamily="34" charset="-128"/>
                <a:ea typeface="Meiryo UI" panose="020B0604030504040204" pitchFamily="34" charset="-128"/>
              </a:rPr>
              <a:t>ブラウザ動作確認</a:t>
            </a:r>
            <a:endParaRPr kumimoji="1" lang="en-US" altLang="ja-JP" sz="1050" dirty="0">
              <a:solidFill>
                <a:srgbClr val="0070C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13085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0BDEE8-9413-5018-6935-736C8F60C9BF}"/>
              </a:ext>
            </a:extLst>
          </p:cNvPr>
          <p:cNvSpPr>
            <a:spLocks noGrp="1"/>
          </p:cNvSpPr>
          <p:nvPr>
            <p:ph type="title"/>
          </p:nvPr>
        </p:nvSpPr>
        <p:spPr/>
        <p:txBody>
          <a:bodyPr>
            <a:normAutofit fontScale="90000"/>
          </a:bodyPr>
          <a:lstStyle/>
          <a:p>
            <a:r>
              <a:rPr kumimoji="1" lang="ja-JP" altLang="en-US"/>
              <a:t>コミュニケーション</a:t>
            </a:r>
          </a:p>
        </p:txBody>
      </p:sp>
      <p:sp>
        <p:nvSpPr>
          <p:cNvPr id="4" name="フッター プレースホルダー 3">
            <a:extLst>
              <a:ext uri="{FF2B5EF4-FFF2-40B4-BE49-F238E27FC236}">
                <a16:creationId xmlns:a16="http://schemas.microsoft.com/office/drawing/2014/main" id="{E246E78F-E108-66C1-AB71-14B19C1F780A}"/>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933DF968-1F94-38B4-EFAE-5E10684D22F4}"/>
              </a:ext>
            </a:extLst>
          </p:cNvPr>
          <p:cNvSpPr>
            <a:spLocks noGrp="1"/>
          </p:cNvSpPr>
          <p:nvPr>
            <p:ph type="sldNum" sz="quarter" idx="12"/>
          </p:nvPr>
        </p:nvSpPr>
        <p:spPr/>
        <p:txBody>
          <a:bodyPr/>
          <a:lstStyle/>
          <a:p>
            <a:fld id="{462052E6-07CA-9B46-B866-FDE18BF74505}" type="slidenum">
              <a:rPr lang="ja-JP" altLang="en-US" smtClean="0"/>
              <a:pPr/>
              <a:t>15</a:t>
            </a:fld>
            <a:endParaRPr lang="ja-JP" altLang="en-US"/>
          </a:p>
        </p:txBody>
      </p:sp>
      <p:sp>
        <p:nvSpPr>
          <p:cNvPr id="8" name="正方形/長方形 7">
            <a:extLst>
              <a:ext uri="{FF2B5EF4-FFF2-40B4-BE49-F238E27FC236}">
                <a16:creationId xmlns:a16="http://schemas.microsoft.com/office/drawing/2014/main" id="{6DF2F7F3-9BFF-3136-5EA3-33119428AD3D}"/>
              </a:ext>
            </a:extLst>
          </p:cNvPr>
          <p:cNvSpPr/>
          <p:nvPr/>
        </p:nvSpPr>
        <p:spPr>
          <a:xfrm>
            <a:off x="554619" y="1257426"/>
            <a:ext cx="1516283" cy="61814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カテゴリ</a:t>
            </a:r>
          </a:p>
        </p:txBody>
      </p:sp>
      <p:sp>
        <p:nvSpPr>
          <p:cNvPr id="9" name="正方形/長方形 8">
            <a:extLst>
              <a:ext uri="{FF2B5EF4-FFF2-40B4-BE49-F238E27FC236}">
                <a16:creationId xmlns:a16="http://schemas.microsoft.com/office/drawing/2014/main" id="{60ED1855-12A8-34EF-55E8-9A76F64BE36B}"/>
              </a:ext>
            </a:extLst>
          </p:cNvPr>
          <p:cNvSpPr/>
          <p:nvPr/>
        </p:nvSpPr>
        <p:spPr>
          <a:xfrm>
            <a:off x="554620" y="1875573"/>
            <a:ext cx="1516283" cy="2497396"/>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プロジェクト</a:t>
            </a:r>
          </a:p>
        </p:txBody>
      </p:sp>
      <p:sp>
        <p:nvSpPr>
          <p:cNvPr id="10" name="正方形/長方形 9">
            <a:extLst>
              <a:ext uri="{FF2B5EF4-FFF2-40B4-BE49-F238E27FC236}">
                <a16:creationId xmlns:a16="http://schemas.microsoft.com/office/drawing/2014/main" id="{76095888-8A35-CFF7-DAC4-DB23E1C6077F}"/>
              </a:ext>
            </a:extLst>
          </p:cNvPr>
          <p:cNvSpPr/>
          <p:nvPr/>
        </p:nvSpPr>
        <p:spPr>
          <a:xfrm>
            <a:off x="2070903" y="1875573"/>
            <a:ext cx="1516283" cy="124869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日常連絡</a:t>
            </a:r>
          </a:p>
        </p:txBody>
      </p:sp>
      <p:sp>
        <p:nvSpPr>
          <p:cNvPr id="11" name="正方形/長方形 10">
            <a:extLst>
              <a:ext uri="{FF2B5EF4-FFF2-40B4-BE49-F238E27FC236}">
                <a16:creationId xmlns:a16="http://schemas.microsoft.com/office/drawing/2014/main" id="{59F21CB7-1BDE-16CD-7D24-22F88EF40FDF}"/>
              </a:ext>
            </a:extLst>
          </p:cNvPr>
          <p:cNvSpPr/>
          <p:nvPr/>
        </p:nvSpPr>
        <p:spPr>
          <a:xfrm>
            <a:off x="2070903" y="3124271"/>
            <a:ext cx="1516283" cy="1248698"/>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進捗確認</a:t>
            </a:r>
          </a:p>
        </p:txBody>
      </p:sp>
      <p:sp>
        <p:nvSpPr>
          <p:cNvPr id="12" name="正方形/長方形 11">
            <a:extLst>
              <a:ext uri="{FF2B5EF4-FFF2-40B4-BE49-F238E27FC236}">
                <a16:creationId xmlns:a16="http://schemas.microsoft.com/office/drawing/2014/main" id="{E6BD5FA7-9B3A-D3B4-C0D5-307CC18F8678}"/>
              </a:ext>
            </a:extLst>
          </p:cNvPr>
          <p:cNvSpPr/>
          <p:nvPr/>
        </p:nvSpPr>
        <p:spPr>
          <a:xfrm>
            <a:off x="554620" y="4372969"/>
            <a:ext cx="1516283" cy="124869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関連会議</a:t>
            </a:r>
          </a:p>
        </p:txBody>
      </p:sp>
      <p:sp>
        <p:nvSpPr>
          <p:cNvPr id="13" name="正方形/長方形 12">
            <a:extLst>
              <a:ext uri="{FF2B5EF4-FFF2-40B4-BE49-F238E27FC236}">
                <a16:creationId xmlns:a16="http://schemas.microsoft.com/office/drawing/2014/main" id="{6ADDD6B4-879C-E37D-E3E4-2E5598106835}"/>
              </a:ext>
            </a:extLst>
          </p:cNvPr>
          <p:cNvSpPr/>
          <p:nvPr/>
        </p:nvSpPr>
        <p:spPr>
          <a:xfrm>
            <a:off x="2070903" y="4372969"/>
            <a:ext cx="1516283" cy="124869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企画会議</a:t>
            </a:r>
          </a:p>
        </p:txBody>
      </p:sp>
      <p:sp>
        <p:nvSpPr>
          <p:cNvPr id="14" name="正方形/長方形 13">
            <a:extLst>
              <a:ext uri="{FF2B5EF4-FFF2-40B4-BE49-F238E27FC236}">
                <a16:creationId xmlns:a16="http://schemas.microsoft.com/office/drawing/2014/main" id="{9F2DE683-94D6-C710-F197-672E0B618749}"/>
              </a:ext>
            </a:extLst>
          </p:cNvPr>
          <p:cNvSpPr/>
          <p:nvPr/>
        </p:nvSpPr>
        <p:spPr>
          <a:xfrm>
            <a:off x="3587187" y="1875573"/>
            <a:ext cx="1135284" cy="124869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随時</a:t>
            </a:r>
            <a:endParaRPr kumimoji="1" lang="ja-JP" altLang="en-US" sz="1200">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2705B06D-3F10-E83A-A857-A5B05B6B57AA}"/>
              </a:ext>
            </a:extLst>
          </p:cNvPr>
          <p:cNvSpPr/>
          <p:nvPr/>
        </p:nvSpPr>
        <p:spPr>
          <a:xfrm>
            <a:off x="3587187" y="3124271"/>
            <a:ext cx="1135284" cy="1248698"/>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週次</a:t>
            </a:r>
          </a:p>
        </p:txBody>
      </p:sp>
      <p:sp>
        <p:nvSpPr>
          <p:cNvPr id="16" name="正方形/長方形 15">
            <a:extLst>
              <a:ext uri="{FF2B5EF4-FFF2-40B4-BE49-F238E27FC236}">
                <a16:creationId xmlns:a16="http://schemas.microsoft.com/office/drawing/2014/main" id="{F73B07DF-B769-1A8B-2B81-FF8EC336106D}"/>
              </a:ext>
            </a:extLst>
          </p:cNvPr>
          <p:cNvSpPr/>
          <p:nvPr/>
        </p:nvSpPr>
        <p:spPr>
          <a:xfrm>
            <a:off x="3587187" y="4372969"/>
            <a:ext cx="1135284" cy="124869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月次</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（月</a:t>
            </a:r>
            <a:r>
              <a:rPr lang="en-US" altLang="ja-JP" sz="1200" dirty="0">
                <a:latin typeface="Meiryo UI" panose="020B0604030504040204" pitchFamily="34" charset="-128"/>
                <a:ea typeface="Meiryo UI" panose="020B0604030504040204" pitchFamily="34" charset="-128"/>
              </a:rPr>
              <a:t>2</a:t>
            </a:r>
            <a:r>
              <a:rPr lang="ja-JP" altLang="en-US" sz="1200">
                <a:latin typeface="Meiryo UI" panose="020B0604030504040204" pitchFamily="34" charset="-128"/>
                <a:ea typeface="Meiryo UI" panose="020B0604030504040204" pitchFamily="34" charset="-128"/>
              </a:rPr>
              <a:t>回）</a:t>
            </a: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5D5D1CFE-0822-C191-DE9E-674998A1875D}"/>
              </a:ext>
            </a:extLst>
          </p:cNvPr>
          <p:cNvSpPr/>
          <p:nvPr/>
        </p:nvSpPr>
        <p:spPr>
          <a:xfrm>
            <a:off x="2070902" y="1257426"/>
            <a:ext cx="1516283" cy="61814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目的</a:t>
            </a:r>
          </a:p>
        </p:txBody>
      </p:sp>
      <p:sp>
        <p:nvSpPr>
          <p:cNvPr id="18" name="正方形/長方形 17">
            <a:extLst>
              <a:ext uri="{FF2B5EF4-FFF2-40B4-BE49-F238E27FC236}">
                <a16:creationId xmlns:a16="http://schemas.microsoft.com/office/drawing/2014/main" id="{043B765D-C9BB-67F2-7D31-A13FE2CEA3B5}"/>
              </a:ext>
            </a:extLst>
          </p:cNvPr>
          <p:cNvSpPr/>
          <p:nvPr/>
        </p:nvSpPr>
        <p:spPr>
          <a:xfrm>
            <a:off x="3587185" y="1257426"/>
            <a:ext cx="1135284" cy="61814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タイミング</a:t>
            </a:r>
          </a:p>
        </p:txBody>
      </p:sp>
      <p:sp>
        <p:nvSpPr>
          <p:cNvPr id="19" name="正方形/長方形 18">
            <a:extLst>
              <a:ext uri="{FF2B5EF4-FFF2-40B4-BE49-F238E27FC236}">
                <a16:creationId xmlns:a16="http://schemas.microsoft.com/office/drawing/2014/main" id="{E78A5A26-96F6-B55B-89E1-03B97169F2A8}"/>
              </a:ext>
            </a:extLst>
          </p:cNvPr>
          <p:cNvSpPr/>
          <p:nvPr/>
        </p:nvSpPr>
        <p:spPr>
          <a:xfrm>
            <a:off x="5857753" y="1875573"/>
            <a:ext cx="5693781" cy="124869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・テストに関連する連絡は</a:t>
            </a:r>
            <a:r>
              <a:rPr lang="en-US" altLang="ja-JP" sz="1200" dirty="0">
                <a:latin typeface="Meiryo UI" panose="020B0604030504040204" pitchFamily="34" charset="-128"/>
                <a:ea typeface="Meiryo UI" panose="020B0604030504040204" pitchFamily="34" charset="-128"/>
              </a:rPr>
              <a:t>Slack</a:t>
            </a:r>
            <a:r>
              <a:rPr lang="ja-JP" altLang="en-US" sz="1200">
                <a:latin typeface="Meiryo UI" panose="020B0604030504040204" pitchFamily="34" charset="-128"/>
                <a:ea typeface="Meiryo UI" panose="020B0604030504040204" pitchFamily="34" charset="-128"/>
              </a:rPr>
              <a:t>の</a:t>
            </a:r>
            <a:r>
              <a:rPr lang="en-US" altLang="ja-JP" sz="1200" dirty="0">
                <a:latin typeface="Meiryo UI" panose="020B0604030504040204" pitchFamily="34" charset="-128"/>
                <a:ea typeface="Meiryo UI" panose="020B0604030504040204" pitchFamily="34" charset="-128"/>
              </a:rPr>
              <a:t>#</a:t>
            </a:r>
            <a:r>
              <a:rPr lang="ja-JP" altLang="en-US" sz="1200">
                <a:latin typeface="Meiryo UI" panose="020B0604030504040204" pitchFamily="34" charset="-128"/>
                <a:ea typeface="Meiryo UI" panose="020B0604030504040204" pitchFamily="34" charset="-128"/>
              </a:rPr>
              <a:t>テスト関連で行う</a:t>
            </a:r>
            <a:endParaRPr lang="en-US" altLang="ja-JP" sz="1200" dirty="0">
              <a:latin typeface="Meiryo UI" panose="020B0604030504040204" pitchFamily="34" charset="-128"/>
              <a:ea typeface="Meiryo UI" panose="020B0604030504040204" pitchFamily="34" charset="-128"/>
            </a:endParaRPr>
          </a:p>
          <a:p>
            <a:r>
              <a:rPr kumimoji="1" lang="en-US" altLang="ja-JP" sz="1200" dirty="0">
                <a:latin typeface="Meiryo UI" panose="020B0604030504040204" pitchFamily="34" charset="-128"/>
                <a:ea typeface="Meiryo UI" panose="020B0604030504040204" pitchFamily="34" charset="-128"/>
              </a:rPr>
              <a:t> #</a:t>
            </a:r>
            <a:r>
              <a:rPr kumimoji="1" lang="ja-JP" altLang="en-US" sz="1200">
                <a:latin typeface="Meiryo UI" panose="020B0604030504040204" pitchFamily="34" charset="-128"/>
                <a:ea typeface="Meiryo UI" panose="020B0604030504040204" pitchFamily="34" charset="-128"/>
              </a:rPr>
              <a:t>テスト関連</a:t>
            </a:r>
            <a:endParaRPr kumimoji="1" lang="en-US" altLang="ja-JP" sz="1200" dirty="0">
              <a:latin typeface="Meiryo UI" panose="020B0604030504040204" pitchFamily="34" charset="-128"/>
              <a:ea typeface="Meiryo UI" panose="020B0604030504040204" pitchFamily="34" charset="-128"/>
            </a:endParaRPr>
          </a:p>
          <a:p>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緊急：緊急な内容</a:t>
            </a:r>
            <a:endParaRPr lang="en-US" altLang="ja-JP" sz="1200" dirty="0">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4EC8F264-2BC7-FBE0-E235-112A53D5F3E8}"/>
              </a:ext>
            </a:extLst>
          </p:cNvPr>
          <p:cNvSpPr/>
          <p:nvPr/>
        </p:nvSpPr>
        <p:spPr>
          <a:xfrm>
            <a:off x="5857753" y="3124271"/>
            <a:ext cx="5693781" cy="1248698"/>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・毎週月曜日</a:t>
            </a:r>
            <a:r>
              <a:rPr lang="en-US" altLang="ja-JP" sz="1200" dirty="0">
                <a:latin typeface="Meiryo UI" panose="020B0604030504040204" pitchFamily="34" charset="-128"/>
                <a:ea typeface="Meiryo UI" panose="020B0604030504040204" pitchFamily="34" charset="-128"/>
              </a:rPr>
              <a:t>14</a:t>
            </a:r>
            <a:r>
              <a:rPr lang="ja-JP" altLang="en-US" sz="1200">
                <a:latin typeface="Meiryo UI" panose="020B0604030504040204" pitchFamily="34" charset="-128"/>
                <a:ea typeface="Meiryo UI" panose="020B0604030504040204" pitchFamily="34" charset="-128"/>
              </a:rPr>
              <a:t>時</a:t>
            </a:r>
            <a:r>
              <a:rPr lang="en-US" altLang="ja-JP" sz="1200" dirty="0">
                <a:latin typeface="Meiryo UI" panose="020B0604030504040204" pitchFamily="34" charset="-128"/>
                <a:ea typeface="Meiryo UI" panose="020B0604030504040204" pitchFamily="34" charset="-128"/>
              </a:rPr>
              <a:t>〜15</a:t>
            </a:r>
            <a:r>
              <a:rPr lang="ja-JP" altLang="en-US" sz="1200">
                <a:latin typeface="Meiryo UI" panose="020B0604030504040204" pitchFamily="34" charset="-128"/>
                <a:ea typeface="Meiryo UI" panose="020B0604030504040204" pitchFamily="34" charset="-128"/>
              </a:rPr>
              <a:t>時にオンラインにて進捗会議をプロジェクト終了まで定例実施</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（木曜日が祭日の場合は、事前に調整するものとする）</a:t>
            </a:r>
            <a:endParaRPr kumimoji="1" lang="en-US" altLang="ja-JP" sz="1200"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E4F6233F-6704-CE23-7D5A-019BD2B79AC4}"/>
              </a:ext>
            </a:extLst>
          </p:cNvPr>
          <p:cNvSpPr/>
          <p:nvPr/>
        </p:nvSpPr>
        <p:spPr>
          <a:xfrm>
            <a:off x="5857753" y="4372969"/>
            <a:ext cx="5693781" cy="124869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・プロジェクト計画の変更や意思決定事項が発生した場合は月次の企画会議に上程するものとする。</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（企画会議の日程は秘書室に確認）</a:t>
            </a:r>
            <a:endParaRPr kumimoji="1" lang="ja-JP" altLang="en-US" sz="1200">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B83430C0-0667-FE1E-9BD8-C22DD8DBF916}"/>
              </a:ext>
            </a:extLst>
          </p:cNvPr>
          <p:cNvSpPr/>
          <p:nvPr/>
        </p:nvSpPr>
        <p:spPr>
          <a:xfrm>
            <a:off x="5857751" y="1257426"/>
            <a:ext cx="5693781" cy="61814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タイミング</a:t>
            </a:r>
          </a:p>
        </p:txBody>
      </p:sp>
      <p:sp>
        <p:nvSpPr>
          <p:cNvPr id="23" name="正方形/長方形 22">
            <a:extLst>
              <a:ext uri="{FF2B5EF4-FFF2-40B4-BE49-F238E27FC236}">
                <a16:creationId xmlns:a16="http://schemas.microsoft.com/office/drawing/2014/main" id="{AC716ACF-14F7-3452-DA44-9D9F3C4046C2}"/>
              </a:ext>
            </a:extLst>
          </p:cNvPr>
          <p:cNvSpPr/>
          <p:nvPr/>
        </p:nvSpPr>
        <p:spPr>
          <a:xfrm>
            <a:off x="4722471" y="1875573"/>
            <a:ext cx="1135284" cy="124869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Slack</a:t>
            </a:r>
            <a:endParaRPr kumimoji="1" lang="ja-JP" altLang="en-US" sz="120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5295E0D8-96FF-9679-0467-3A0E3CB13342}"/>
              </a:ext>
            </a:extLst>
          </p:cNvPr>
          <p:cNvSpPr/>
          <p:nvPr/>
        </p:nvSpPr>
        <p:spPr>
          <a:xfrm>
            <a:off x="4722471" y="3124271"/>
            <a:ext cx="1135284" cy="1248698"/>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Teams</a:t>
            </a:r>
            <a:endParaRPr kumimoji="1" lang="ja-JP" altLang="en-US" sz="120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52DD1215-A231-F4D7-8246-775B6A23CE71}"/>
              </a:ext>
            </a:extLst>
          </p:cNvPr>
          <p:cNvSpPr/>
          <p:nvPr/>
        </p:nvSpPr>
        <p:spPr>
          <a:xfrm>
            <a:off x="4722471" y="4372969"/>
            <a:ext cx="1135284" cy="124869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latin typeface="Meiryo UI" panose="020B0604030504040204" pitchFamily="34" charset="-128"/>
                <a:ea typeface="Meiryo UI" panose="020B0604030504040204" pitchFamily="34" charset="-128"/>
              </a:rPr>
              <a:t>Teams</a:t>
            </a:r>
            <a:endParaRPr kumimoji="1" lang="ja-JP" altLang="en-US" sz="1200">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C0FB4B32-9470-1443-1057-7A5E3B7C153B}"/>
              </a:ext>
            </a:extLst>
          </p:cNvPr>
          <p:cNvSpPr/>
          <p:nvPr/>
        </p:nvSpPr>
        <p:spPr>
          <a:xfrm>
            <a:off x="4722469" y="1257426"/>
            <a:ext cx="1135284" cy="618147"/>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方式</a:t>
            </a:r>
            <a:r>
              <a:rPr kumimoji="1" lang="en-US" altLang="ja-JP" sz="1200" dirty="0">
                <a:latin typeface="Meiryo UI" panose="020B0604030504040204" pitchFamily="34" charset="-128"/>
                <a:ea typeface="Meiryo UI" panose="020B0604030504040204" pitchFamily="34" charset="-128"/>
              </a:rPr>
              <a:t>/</a:t>
            </a:r>
            <a:r>
              <a:rPr kumimoji="1" lang="ja-JP" altLang="en-US" sz="1200">
                <a:latin typeface="Meiryo UI" panose="020B0604030504040204" pitchFamily="34" charset="-128"/>
                <a:ea typeface="Meiryo UI" panose="020B0604030504040204" pitchFamily="34" charset="-128"/>
              </a:rPr>
              <a:t>ツール</a:t>
            </a:r>
          </a:p>
        </p:txBody>
      </p:sp>
    </p:spTree>
    <p:extLst>
      <p:ext uri="{BB962C8B-B14F-4D97-AF65-F5344CB8AC3E}">
        <p14:creationId xmlns:p14="http://schemas.microsoft.com/office/powerpoint/2010/main" val="269092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ED40B-1B23-6948-89B3-220CD171B003}"/>
              </a:ext>
            </a:extLst>
          </p:cNvPr>
          <p:cNvSpPr>
            <a:spLocks noGrp="1"/>
          </p:cNvSpPr>
          <p:nvPr>
            <p:ph type="ctrTitle"/>
          </p:nvPr>
        </p:nvSpPr>
        <p:spPr>
          <a:xfrm>
            <a:off x="838200" y="1397286"/>
            <a:ext cx="10515598" cy="1404458"/>
          </a:xfrm>
        </p:spPr>
        <p:txBody>
          <a:bodyPr>
            <a:normAutofit/>
          </a:bodyPr>
          <a:lstStyle/>
          <a:p>
            <a:r>
              <a:rPr lang="ja-JP" altLang="en-US" sz="3600"/>
              <a:t>参考資料</a:t>
            </a:r>
            <a:endParaRPr kumimoji="1" lang="ja-JP" altLang="en-US" sz="3600"/>
          </a:p>
        </p:txBody>
      </p:sp>
      <p:sp>
        <p:nvSpPr>
          <p:cNvPr id="3" name="字幕 2">
            <a:extLst>
              <a:ext uri="{FF2B5EF4-FFF2-40B4-BE49-F238E27FC236}">
                <a16:creationId xmlns:a16="http://schemas.microsoft.com/office/drawing/2014/main" id="{1AE313A0-35E2-4F4C-BEDF-EC600745265F}"/>
              </a:ext>
            </a:extLst>
          </p:cNvPr>
          <p:cNvSpPr>
            <a:spLocks noGrp="1"/>
          </p:cNvSpPr>
          <p:nvPr>
            <p:ph type="subTitle" idx="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3D9C38-E1BA-D14B-B9C5-31A6CE1F9907}"/>
              </a:ext>
            </a:extLst>
          </p:cNvPr>
          <p:cNvSpPr>
            <a:spLocks noGrp="1"/>
          </p:cNvSpPr>
          <p:nvPr>
            <p:ph type="sldNum" sz="quarter" idx="12"/>
          </p:nvPr>
        </p:nvSpPr>
        <p:spPr/>
        <p:txBody>
          <a:bodyPr/>
          <a:lstStyle/>
          <a:p>
            <a:fld id="{462052E6-07CA-9B46-B866-FDE18BF74505}" type="slidenum">
              <a:rPr kumimoji="1" lang="ja-JP" altLang="en-US" smtClean="0"/>
              <a:t>16</a:t>
            </a:fld>
            <a:endParaRPr kumimoji="1" lang="ja-JP" altLang="en-US"/>
          </a:p>
        </p:txBody>
      </p:sp>
      <p:pic>
        <p:nvPicPr>
          <p:cNvPr id="7" name="図 6">
            <a:extLst>
              <a:ext uri="{FF2B5EF4-FFF2-40B4-BE49-F238E27FC236}">
                <a16:creationId xmlns:a16="http://schemas.microsoft.com/office/drawing/2014/main" id="{39F6FDFF-CB74-9741-BA6F-60886C4E1627}"/>
              </a:ext>
            </a:extLst>
          </p:cNvPr>
          <p:cNvPicPr>
            <a:picLocks noChangeAspect="1"/>
          </p:cNvPicPr>
          <p:nvPr/>
        </p:nvPicPr>
        <p:blipFill>
          <a:blip r:embed="rId2"/>
          <a:stretch>
            <a:fillRect/>
          </a:stretch>
        </p:blipFill>
        <p:spPr>
          <a:xfrm>
            <a:off x="819150" y="541832"/>
            <a:ext cx="1409700" cy="418504"/>
          </a:xfrm>
          <a:prstGeom prst="rect">
            <a:avLst/>
          </a:prstGeom>
        </p:spPr>
      </p:pic>
      <p:sp>
        <p:nvSpPr>
          <p:cNvPr id="6" name="フッター プレースホルダー 3">
            <a:extLst>
              <a:ext uri="{FF2B5EF4-FFF2-40B4-BE49-F238E27FC236}">
                <a16:creationId xmlns:a16="http://schemas.microsoft.com/office/drawing/2014/main" id="{BE547D82-5EFF-AB75-2D99-4767B5BC05EA}"/>
              </a:ext>
            </a:extLst>
          </p:cNvPr>
          <p:cNvSpPr>
            <a:spLocks noGrp="1"/>
          </p:cNvSpPr>
          <p:nvPr>
            <p:ph type="ftr" sz="quarter" idx="11"/>
          </p:nvPr>
        </p:nvSpPr>
        <p:spPr>
          <a:xfrm>
            <a:off x="4038600" y="6386830"/>
            <a:ext cx="4114800" cy="365125"/>
          </a:xfrm>
        </p:spPr>
        <p:txBody>
          <a:bodyPr/>
          <a:lstStyle/>
          <a:p>
            <a:r>
              <a:rPr lang="en-US" altLang="ja-JP" dirty="0"/>
              <a:t>bluecode inc.</a:t>
            </a:r>
            <a:endParaRPr lang="ja-JP" altLang="en-US"/>
          </a:p>
        </p:txBody>
      </p:sp>
    </p:spTree>
    <p:extLst>
      <p:ext uri="{BB962C8B-B14F-4D97-AF65-F5344CB8AC3E}">
        <p14:creationId xmlns:p14="http://schemas.microsoft.com/office/powerpoint/2010/main" val="190041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D7DD-A7F5-E145-99FC-E6D32A41BEFF}"/>
              </a:ext>
            </a:extLst>
          </p:cNvPr>
          <p:cNvSpPr>
            <a:spLocks noGrp="1"/>
          </p:cNvSpPr>
          <p:nvPr>
            <p:ph type="title"/>
          </p:nvPr>
        </p:nvSpPr>
        <p:spPr/>
        <p:txBody>
          <a:bodyPr>
            <a:normAutofit fontScale="90000"/>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9AE0E797-C1FC-4E49-8C48-D1B9DDC12259}"/>
              </a:ext>
            </a:extLst>
          </p:cNvPr>
          <p:cNvSpPr>
            <a:spLocks noGrp="1"/>
          </p:cNvSpPr>
          <p:nvPr>
            <p:ph idx="1"/>
          </p:nvPr>
        </p:nvSpPr>
        <p:spPr/>
        <p:txBody>
          <a:bodyPr>
            <a:normAutofit/>
          </a:bodyPr>
          <a:lstStyle/>
          <a:p>
            <a:pPr>
              <a:lnSpc>
                <a:spcPct val="120000"/>
              </a:lnSpc>
            </a:pPr>
            <a:r>
              <a:rPr kumimoji="1" lang="ja-JP" altLang="en-US"/>
              <a:t>テストの目的と品質基準</a:t>
            </a:r>
            <a:endParaRPr kumimoji="1" lang="en-US" altLang="ja-JP" dirty="0"/>
          </a:p>
          <a:p>
            <a:pPr>
              <a:lnSpc>
                <a:spcPct val="120000"/>
              </a:lnSpc>
            </a:pPr>
            <a:r>
              <a:rPr kumimoji="1" lang="ja-JP" altLang="en-US"/>
              <a:t>テストの種類・目的・方法（一覧）</a:t>
            </a:r>
            <a:endParaRPr kumimoji="1" lang="en-US" altLang="ja-JP" dirty="0"/>
          </a:p>
          <a:p>
            <a:pPr>
              <a:lnSpc>
                <a:spcPct val="120000"/>
              </a:lnSpc>
            </a:pPr>
            <a:r>
              <a:rPr kumimoji="1" lang="ja-JP" altLang="en-US"/>
              <a:t>テストスケジュール</a:t>
            </a:r>
            <a:endParaRPr lang="en-US" altLang="ja-JP" dirty="0"/>
          </a:p>
          <a:p>
            <a:pPr>
              <a:lnSpc>
                <a:spcPct val="120000"/>
              </a:lnSpc>
            </a:pPr>
            <a:r>
              <a:rPr kumimoji="1" lang="ja-JP" altLang="en-US"/>
              <a:t>テスト実施体制</a:t>
            </a:r>
            <a:endParaRPr kumimoji="1" lang="en-US" altLang="ja-JP" dirty="0"/>
          </a:p>
          <a:p>
            <a:pPr marL="0" indent="0">
              <a:lnSpc>
                <a:spcPct val="120000"/>
              </a:lnSpc>
              <a:buNone/>
            </a:pPr>
            <a:endParaRPr kumimoji="1" lang="ja-JP" altLang="en-US"/>
          </a:p>
        </p:txBody>
      </p:sp>
      <p:sp>
        <p:nvSpPr>
          <p:cNvPr id="4" name="フッター プレースホルダー 3">
            <a:extLst>
              <a:ext uri="{FF2B5EF4-FFF2-40B4-BE49-F238E27FC236}">
                <a16:creationId xmlns:a16="http://schemas.microsoft.com/office/drawing/2014/main" id="{6BF0EDA0-0453-A844-90B2-3AE0D99991D5}"/>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445D0F1A-A5A9-8441-BFC8-4DEDE66E7190}"/>
              </a:ext>
            </a:extLst>
          </p:cNvPr>
          <p:cNvSpPr>
            <a:spLocks noGrp="1"/>
          </p:cNvSpPr>
          <p:nvPr>
            <p:ph type="sldNum" sz="quarter" idx="12"/>
          </p:nvPr>
        </p:nvSpPr>
        <p:spPr/>
        <p:txBody>
          <a:bodyPr/>
          <a:lstStyle/>
          <a:p>
            <a:fld id="{462052E6-07CA-9B46-B866-FDE18BF74505}" type="slidenum">
              <a:rPr lang="ja-JP" altLang="en-US" smtClean="0"/>
              <a:pPr/>
              <a:t>2</a:t>
            </a:fld>
            <a:endParaRPr lang="ja-JP" altLang="en-US"/>
          </a:p>
        </p:txBody>
      </p:sp>
    </p:spTree>
    <p:extLst>
      <p:ext uri="{BB962C8B-B14F-4D97-AF65-F5344CB8AC3E}">
        <p14:creationId xmlns:p14="http://schemas.microsoft.com/office/powerpoint/2010/main" val="270188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2F78E9-04F6-EC0E-E729-B7CA00B7ABC9}"/>
              </a:ext>
            </a:extLst>
          </p:cNvPr>
          <p:cNvSpPr>
            <a:spLocks noGrp="1"/>
          </p:cNvSpPr>
          <p:nvPr>
            <p:ph type="title"/>
          </p:nvPr>
        </p:nvSpPr>
        <p:spPr/>
        <p:txBody>
          <a:bodyPr>
            <a:normAutofit fontScale="90000"/>
          </a:bodyPr>
          <a:lstStyle/>
          <a:p>
            <a:r>
              <a:rPr kumimoji="1" lang="ja-JP" altLang="en-US"/>
              <a:t>テストの目的と品質基準</a:t>
            </a:r>
          </a:p>
        </p:txBody>
      </p:sp>
      <p:sp>
        <p:nvSpPr>
          <p:cNvPr id="3" name="コンテンツ プレースホルダー 2">
            <a:extLst>
              <a:ext uri="{FF2B5EF4-FFF2-40B4-BE49-F238E27FC236}">
                <a16:creationId xmlns:a16="http://schemas.microsoft.com/office/drawing/2014/main" id="{A6120110-3EEF-EEFE-8E6F-209F3887C8D9}"/>
              </a:ext>
            </a:extLst>
          </p:cNvPr>
          <p:cNvSpPr>
            <a:spLocks noGrp="1"/>
          </p:cNvSpPr>
          <p:nvPr>
            <p:ph idx="1"/>
          </p:nvPr>
        </p:nvSpPr>
        <p:spPr/>
        <p:txBody>
          <a:bodyPr>
            <a:normAutofit fontScale="85000" lnSpcReduction="20000"/>
          </a:bodyPr>
          <a:lstStyle/>
          <a:p>
            <a:pPr>
              <a:lnSpc>
                <a:spcPct val="120000"/>
              </a:lnSpc>
            </a:pPr>
            <a:r>
              <a:rPr kumimoji="1" lang="ja-JP" altLang="en-US"/>
              <a:t>テストの目的</a:t>
            </a:r>
            <a:endParaRPr kumimoji="1" lang="en-US" altLang="ja-JP" dirty="0"/>
          </a:p>
          <a:p>
            <a:pPr lvl="1">
              <a:lnSpc>
                <a:spcPct val="120000"/>
              </a:lnSpc>
            </a:pPr>
            <a:r>
              <a:rPr lang="ja-JP" altLang="en-US"/>
              <a:t>開発物が以下の品質基準を満たすかを確認すること</a:t>
            </a:r>
            <a:endParaRPr lang="en-US" altLang="ja-JP" dirty="0"/>
          </a:p>
          <a:p>
            <a:pPr lvl="1">
              <a:lnSpc>
                <a:spcPct val="120000"/>
              </a:lnSpc>
            </a:pPr>
            <a:endParaRPr kumimoji="1" lang="en-US" altLang="ja-JP" dirty="0"/>
          </a:p>
          <a:p>
            <a:pPr>
              <a:lnSpc>
                <a:spcPct val="120000"/>
              </a:lnSpc>
            </a:pPr>
            <a:r>
              <a:rPr lang="ja-JP" altLang="en-US"/>
              <a:t>品質基準</a:t>
            </a:r>
            <a:endParaRPr lang="en-US" altLang="ja-JP" dirty="0"/>
          </a:p>
          <a:p>
            <a:pPr lvl="1">
              <a:lnSpc>
                <a:spcPct val="120000"/>
              </a:lnSpc>
            </a:pPr>
            <a:r>
              <a:rPr lang="ja-JP" altLang="en-US"/>
              <a:t>品質方針</a:t>
            </a:r>
            <a:endParaRPr kumimoji="1" lang="en-US" altLang="ja-JP" dirty="0"/>
          </a:p>
          <a:p>
            <a:pPr lvl="2">
              <a:lnSpc>
                <a:spcPct val="120000"/>
              </a:lnSpc>
            </a:pPr>
            <a:r>
              <a:rPr kumimoji="1" lang="ja-JP" altLang="en-US"/>
              <a:t>お客様に安定かつ安心して利用できる問合せ受付サービスを提供すること</a:t>
            </a:r>
            <a:endParaRPr kumimoji="1" lang="en-US" altLang="ja-JP" dirty="0"/>
          </a:p>
          <a:p>
            <a:pPr lvl="3">
              <a:lnSpc>
                <a:spcPct val="120000"/>
              </a:lnSpc>
            </a:pPr>
            <a:r>
              <a:rPr kumimoji="1" lang="ja-JP" altLang="en-US"/>
              <a:t>安定：機能が正常に動作し、かつ継続的にサービスが提供されること</a:t>
            </a:r>
            <a:endParaRPr kumimoji="1" lang="en-US" altLang="ja-JP" dirty="0"/>
          </a:p>
          <a:p>
            <a:pPr lvl="3">
              <a:lnSpc>
                <a:spcPct val="120000"/>
              </a:lnSpc>
            </a:pPr>
            <a:r>
              <a:rPr kumimoji="1" lang="ja-JP" altLang="en-US"/>
              <a:t>安心：上記に加えセキュリティーがしっかりしていること（問合せ情報や個人情報が漏洩しないこと）</a:t>
            </a:r>
            <a:endParaRPr kumimoji="1" lang="en-US" altLang="ja-JP" dirty="0"/>
          </a:p>
          <a:p>
            <a:pPr lvl="2">
              <a:lnSpc>
                <a:spcPct val="120000"/>
              </a:lnSpc>
            </a:pPr>
            <a:endParaRPr kumimoji="1" lang="en-US" altLang="ja-JP" dirty="0"/>
          </a:p>
          <a:p>
            <a:pPr lvl="1">
              <a:lnSpc>
                <a:spcPct val="120000"/>
              </a:lnSpc>
            </a:pPr>
            <a:r>
              <a:rPr lang="ja-JP" altLang="en-US"/>
              <a:t>そのために以下を確認（テスト）する</a:t>
            </a:r>
            <a:endParaRPr lang="en-US" altLang="ja-JP" dirty="0"/>
          </a:p>
          <a:p>
            <a:pPr lvl="2">
              <a:lnSpc>
                <a:spcPct val="120000"/>
              </a:lnSpc>
            </a:pPr>
            <a:r>
              <a:rPr lang="ja-JP" altLang="en-US"/>
              <a:t>機能要件として定義した各種機能が期待通りに動作すること</a:t>
            </a:r>
            <a:endParaRPr lang="en-US" altLang="ja-JP" dirty="0"/>
          </a:p>
          <a:p>
            <a:pPr lvl="2">
              <a:lnSpc>
                <a:spcPct val="120000"/>
              </a:lnSpc>
            </a:pPr>
            <a:r>
              <a:rPr lang="ja-JP" altLang="en-US"/>
              <a:t>非機能要件として定義した各種非機能が期待通りに動作すること（条件を満たすこと）</a:t>
            </a:r>
            <a:endParaRPr lang="en-US" altLang="ja-JP" dirty="0"/>
          </a:p>
          <a:p>
            <a:pPr lvl="3">
              <a:lnSpc>
                <a:spcPct val="120000"/>
              </a:lnSpc>
            </a:pPr>
            <a:r>
              <a:rPr kumimoji="1" lang="ja-JP" altLang="en-US"/>
              <a:t>特に下記３つの非機能要件を重視</a:t>
            </a:r>
            <a:endParaRPr kumimoji="1" lang="en-US" altLang="ja-JP" dirty="0"/>
          </a:p>
          <a:p>
            <a:pPr lvl="4">
              <a:lnSpc>
                <a:spcPct val="120000"/>
              </a:lnSpc>
            </a:pPr>
            <a:r>
              <a:rPr kumimoji="1" lang="ja-JP" altLang="en-US"/>
              <a:t>可用性</a:t>
            </a:r>
            <a:endParaRPr kumimoji="1" lang="en-US" altLang="ja-JP" dirty="0"/>
          </a:p>
          <a:p>
            <a:pPr lvl="4">
              <a:lnSpc>
                <a:spcPct val="120000"/>
              </a:lnSpc>
            </a:pPr>
            <a:r>
              <a:rPr lang="ja-JP" altLang="en-US"/>
              <a:t>性能</a:t>
            </a:r>
            <a:endParaRPr lang="en-US" altLang="ja-JP" dirty="0"/>
          </a:p>
          <a:p>
            <a:pPr lvl="4">
              <a:lnSpc>
                <a:spcPct val="120000"/>
              </a:lnSpc>
            </a:pPr>
            <a:r>
              <a:rPr kumimoji="1" lang="ja-JP" altLang="en-US"/>
              <a:t>セキュリティー</a:t>
            </a:r>
          </a:p>
        </p:txBody>
      </p:sp>
      <p:sp>
        <p:nvSpPr>
          <p:cNvPr id="4" name="フッター プレースホルダー 3">
            <a:extLst>
              <a:ext uri="{FF2B5EF4-FFF2-40B4-BE49-F238E27FC236}">
                <a16:creationId xmlns:a16="http://schemas.microsoft.com/office/drawing/2014/main" id="{B69F7FAD-5D41-81B2-A994-00D26C1197CD}"/>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05F945D8-4CF1-9861-8019-82199192C772}"/>
              </a:ext>
            </a:extLst>
          </p:cNvPr>
          <p:cNvSpPr>
            <a:spLocks noGrp="1"/>
          </p:cNvSpPr>
          <p:nvPr>
            <p:ph type="sldNum" sz="quarter" idx="12"/>
          </p:nvPr>
        </p:nvSpPr>
        <p:spPr/>
        <p:txBody>
          <a:bodyPr/>
          <a:lstStyle/>
          <a:p>
            <a:fld id="{462052E6-07CA-9B46-B866-FDE18BF74505}" type="slidenum">
              <a:rPr lang="ja-JP" altLang="en-US" smtClean="0"/>
              <a:pPr/>
              <a:t>3</a:t>
            </a:fld>
            <a:endParaRPr lang="ja-JP" altLang="en-US"/>
          </a:p>
        </p:txBody>
      </p:sp>
    </p:spTree>
    <p:extLst>
      <p:ext uri="{BB962C8B-B14F-4D97-AF65-F5344CB8AC3E}">
        <p14:creationId xmlns:p14="http://schemas.microsoft.com/office/powerpoint/2010/main" val="393306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32C33-F6BD-98F5-22CA-8C03B864D567}"/>
              </a:ext>
            </a:extLst>
          </p:cNvPr>
          <p:cNvSpPr>
            <a:spLocks noGrp="1"/>
          </p:cNvSpPr>
          <p:nvPr>
            <p:ph type="title"/>
          </p:nvPr>
        </p:nvSpPr>
        <p:spPr/>
        <p:txBody>
          <a:bodyPr>
            <a:normAutofit fontScale="90000"/>
          </a:bodyPr>
          <a:lstStyle/>
          <a:p>
            <a:r>
              <a:rPr kumimoji="1" lang="ja-JP" altLang="en-US"/>
              <a:t>テストの種類・目的・方法</a:t>
            </a:r>
          </a:p>
        </p:txBody>
      </p:sp>
      <p:sp>
        <p:nvSpPr>
          <p:cNvPr id="4" name="フッター プレースホルダー 3">
            <a:extLst>
              <a:ext uri="{FF2B5EF4-FFF2-40B4-BE49-F238E27FC236}">
                <a16:creationId xmlns:a16="http://schemas.microsoft.com/office/drawing/2014/main" id="{D6299E31-6F75-3CDC-44FA-EAA0756678B6}"/>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5A7C9BE8-27CE-8EBD-5C1E-1853C267E20A}"/>
              </a:ext>
            </a:extLst>
          </p:cNvPr>
          <p:cNvSpPr>
            <a:spLocks noGrp="1"/>
          </p:cNvSpPr>
          <p:nvPr>
            <p:ph type="sldNum" sz="quarter" idx="12"/>
          </p:nvPr>
        </p:nvSpPr>
        <p:spPr/>
        <p:txBody>
          <a:bodyPr/>
          <a:lstStyle/>
          <a:p>
            <a:fld id="{462052E6-07CA-9B46-B866-FDE18BF74505}" type="slidenum">
              <a:rPr lang="ja-JP" altLang="en-US" smtClean="0"/>
              <a:pPr/>
              <a:t>4</a:t>
            </a:fld>
            <a:endParaRPr lang="ja-JP" altLang="en-US"/>
          </a:p>
        </p:txBody>
      </p:sp>
      <p:sp>
        <p:nvSpPr>
          <p:cNvPr id="6" name="正方形/長方形 5">
            <a:extLst>
              <a:ext uri="{FF2B5EF4-FFF2-40B4-BE49-F238E27FC236}">
                <a16:creationId xmlns:a16="http://schemas.microsoft.com/office/drawing/2014/main" id="{2006676A-0734-FF47-5E7C-A97EA6E8CAE1}"/>
              </a:ext>
            </a:extLst>
          </p:cNvPr>
          <p:cNvSpPr/>
          <p:nvPr/>
        </p:nvSpPr>
        <p:spPr>
          <a:xfrm>
            <a:off x="477079" y="1779926"/>
            <a:ext cx="1023730" cy="14110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機能テスト</a:t>
            </a:r>
          </a:p>
        </p:txBody>
      </p:sp>
      <p:sp>
        <p:nvSpPr>
          <p:cNvPr id="7" name="正方形/長方形 6">
            <a:extLst>
              <a:ext uri="{FF2B5EF4-FFF2-40B4-BE49-F238E27FC236}">
                <a16:creationId xmlns:a16="http://schemas.microsoft.com/office/drawing/2014/main" id="{53C05E25-3812-AED2-51B0-E14CF10CCCA1}"/>
              </a:ext>
            </a:extLst>
          </p:cNvPr>
          <p:cNvSpPr/>
          <p:nvPr/>
        </p:nvSpPr>
        <p:spPr>
          <a:xfrm>
            <a:off x="1500810" y="1779926"/>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単体テスト</a:t>
            </a:r>
          </a:p>
        </p:txBody>
      </p:sp>
      <p:sp>
        <p:nvSpPr>
          <p:cNvPr id="8" name="正方形/長方形 7">
            <a:extLst>
              <a:ext uri="{FF2B5EF4-FFF2-40B4-BE49-F238E27FC236}">
                <a16:creationId xmlns:a16="http://schemas.microsoft.com/office/drawing/2014/main" id="{11FE80DD-166F-724A-EDA9-18D68982B842}"/>
              </a:ext>
            </a:extLst>
          </p:cNvPr>
          <p:cNvSpPr/>
          <p:nvPr/>
        </p:nvSpPr>
        <p:spPr>
          <a:xfrm>
            <a:off x="1500809" y="2485444"/>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結合テスト</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（シナリオテスト）</a:t>
            </a:r>
            <a:endParaRPr kumimoji="1" lang="ja-JP" altLang="en-US" sz="120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7B83B427-FE91-C6BC-DFE1-7E2C3DFF4B8B}"/>
              </a:ext>
            </a:extLst>
          </p:cNvPr>
          <p:cNvSpPr/>
          <p:nvPr/>
        </p:nvSpPr>
        <p:spPr>
          <a:xfrm>
            <a:off x="1500810" y="3190962"/>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可用性テスト</a:t>
            </a:r>
            <a:endParaRPr kumimoji="1" lang="ja-JP" altLang="en-US" sz="1200">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29676E74-88CC-3E96-327F-9EC832B5D5FF}"/>
              </a:ext>
            </a:extLst>
          </p:cNvPr>
          <p:cNvSpPr/>
          <p:nvPr/>
        </p:nvSpPr>
        <p:spPr>
          <a:xfrm>
            <a:off x="1500809" y="3896480"/>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性能テスト</a:t>
            </a:r>
          </a:p>
        </p:txBody>
      </p:sp>
      <p:sp>
        <p:nvSpPr>
          <p:cNvPr id="11" name="正方形/長方形 10">
            <a:extLst>
              <a:ext uri="{FF2B5EF4-FFF2-40B4-BE49-F238E27FC236}">
                <a16:creationId xmlns:a16="http://schemas.microsoft.com/office/drawing/2014/main" id="{4A9BE4E6-F1ED-F8D2-95AE-D64F37FE3A20}"/>
              </a:ext>
            </a:extLst>
          </p:cNvPr>
          <p:cNvSpPr/>
          <p:nvPr/>
        </p:nvSpPr>
        <p:spPr>
          <a:xfrm>
            <a:off x="1500809" y="4601998"/>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セキュリティーテスト</a:t>
            </a:r>
          </a:p>
        </p:txBody>
      </p:sp>
      <p:sp>
        <p:nvSpPr>
          <p:cNvPr id="12" name="正方形/長方形 11">
            <a:extLst>
              <a:ext uri="{FF2B5EF4-FFF2-40B4-BE49-F238E27FC236}">
                <a16:creationId xmlns:a16="http://schemas.microsoft.com/office/drawing/2014/main" id="{2286C1CF-16CB-DE0D-0DB4-17E784A3FD6E}"/>
              </a:ext>
            </a:extLst>
          </p:cNvPr>
          <p:cNvSpPr/>
          <p:nvPr/>
        </p:nvSpPr>
        <p:spPr>
          <a:xfrm>
            <a:off x="1500809" y="5307516"/>
            <a:ext cx="1500810"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その他</a:t>
            </a:r>
          </a:p>
        </p:txBody>
      </p:sp>
      <p:sp>
        <p:nvSpPr>
          <p:cNvPr id="13" name="正方形/長方形 12">
            <a:extLst>
              <a:ext uri="{FF2B5EF4-FFF2-40B4-BE49-F238E27FC236}">
                <a16:creationId xmlns:a16="http://schemas.microsoft.com/office/drawing/2014/main" id="{DF3A4678-FD40-E571-BA59-EFA96AA946F8}"/>
              </a:ext>
            </a:extLst>
          </p:cNvPr>
          <p:cNvSpPr/>
          <p:nvPr/>
        </p:nvSpPr>
        <p:spPr>
          <a:xfrm>
            <a:off x="477079" y="3190962"/>
            <a:ext cx="1023730" cy="28220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非機能テスト</a:t>
            </a:r>
          </a:p>
        </p:txBody>
      </p:sp>
      <p:sp>
        <p:nvSpPr>
          <p:cNvPr id="14" name="正方形/長方形 13">
            <a:extLst>
              <a:ext uri="{FF2B5EF4-FFF2-40B4-BE49-F238E27FC236}">
                <a16:creationId xmlns:a16="http://schemas.microsoft.com/office/drawing/2014/main" id="{E76F1DC1-61D0-E41B-ABDC-D0BFFF9B42BF}"/>
              </a:ext>
            </a:extLst>
          </p:cNvPr>
          <p:cNvSpPr/>
          <p:nvPr/>
        </p:nvSpPr>
        <p:spPr>
          <a:xfrm>
            <a:off x="477078" y="1074408"/>
            <a:ext cx="2524541"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テストの種類</a:t>
            </a:r>
          </a:p>
        </p:txBody>
      </p:sp>
      <p:sp>
        <p:nvSpPr>
          <p:cNvPr id="15" name="正方形/長方形 14">
            <a:extLst>
              <a:ext uri="{FF2B5EF4-FFF2-40B4-BE49-F238E27FC236}">
                <a16:creationId xmlns:a16="http://schemas.microsoft.com/office/drawing/2014/main" id="{A7E5723C-3E3F-930E-8E72-A644D3FB6491}"/>
              </a:ext>
            </a:extLst>
          </p:cNvPr>
          <p:cNvSpPr/>
          <p:nvPr/>
        </p:nvSpPr>
        <p:spPr>
          <a:xfrm>
            <a:off x="3001618" y="1779926"/>
            <a:ext cx="2604051"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単体の動作テスト</a:t>
            </a:r>
          </a:p>
        </p:txBody>
      </p:sp>
      <p:sp>
        <p:nvSpPr>
          <p:cNvPr id="16" name="正方形/長方形 15">
            <a:extLst>
              <a:ext uri="{FF2B5EF4-FFF2-40B4-BE49-F238E27FC236}">
                <a16:creationId xmlns:a16="http://schemas.microsoft.com/office/drawing/2014/main" id="{A8DF1913-5849-1778-4282-9BDC0B38BB74}"/>
              </a:ext>
            </a:extLst>
          </p:cNvPr>
          <p:cNvSpPr/>
          <p:nvPr/>
        </p:nvSpPr>
        <p:spPr>
          <a:xfrm>
            <a:off x="3001618" y="2485444"/>
            <a:ext cx="2604052"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システムとしての機能するかの確認</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（フロントとバックの連携動作確認）</a:t>
            </a: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09B97878-89E7-235F-6B37-F84AFA21C74A}"/>
              </a:ext>
            </a:extLst>
          </p:cNvPr>
          <p:cNvSpPr/>
          <p:nvPr/>
        </p:nvSpPr>
        <p:spPr>
          <a:xfrm>
            <a:off x="3001618" y="3190962"/>
            <a:ext cx="2604051"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システムが可用性要件を満たすか確認</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E8F3A272-2148-D783-287B-AC7C6297C15F}"/>
              </a:ext>
            </a:extLst>
          </p:cNvPr>
          <p:cNvSpPr/>
          <p:nvPr/>
        </p:nvSpPr>
        <p:spPr>
          <a:xfrm>
            <a:off x="3001617" y="3896480"/>
            <a:ext cx="2604051"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システムが性能要件を満たすか確認</a:t>
            </a:r>
            <a:endParaRPr kumimoji="1" lang="ja-JP" altLang="en-US" sz="120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602318A8-D54D-1106-17C6-BF5985E4C71B}"/>
              </a:ext>
            </a:extLst>
          </p:cNvPr>
          <p:cNvSpPr/>
          <p:nvPr/>
        </p:nvSpPr>
        <p:spPr>
          <a:xfrm>
            <a:off x="3001617" y="4601998"/>
            <a:ext cx="2604051"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システムがセキュリティー要件を満たすか</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確認</a:t>
            </a:r>
            <a:endParaRPr kumimoji="1" lang="ja-JP" altLang="en-US" sz="1200">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B0EB8F56-3CAA-0829-F913-246999D7B436}"/>
              </a:ext>
            </a:extLst>
          </p:cNvPr>
          <p:cNvSpPr/>
          <p:nvPr/>
        </p:nvSpPr>
        <p:spPr>
          <a:xfrm>
            <a:off x="3001617" y="5307516"/>
            <a:ext cx="2604051"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100">
                <a:latin typeface="Meiryo UI" panose="020B0604030504040204" pitchFamily="34" charset="-128"/>
                <a:ea typeface="Meiryo UI" panose="020B0604030504040204" pitchFamily="34" charset="-128"/>
              </a:rPr>
              <a:t>品質維持に重要な推奨ブラウザでの正常表示を確認</a:t>
            </a:r>
            <a:endParaRPr kumimoji="1" lang="ja-JP" altLang="en-US" sz="110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B4E19026-58F3-F7A3-2327-39C893C596F7}"/>
              </a:ext>
            </a:extLst>
          </p:cNvPr>
          <p:cNvSpPr/>
          <p:nvPr/>
        </p:nvSpPr>
        <p:spPr>
          <a:xfrm>
            <a:off x="3001619" y="1074408"/>
            <a:ext cx="2604050"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テストの目的</a:t>
            </a:r>
          </a:p>
        </p:txBody>
      </p:sp>
      <p:sp>
        <p:nvSpPr>
          <p:cNvPr id="28" name="正方形/長方形 27">
            <a:extLst>
              <a:ext uri="{FF2B5EF4-FFF2-40B4-BE49-F238E27FC236}">
                <a16:creationId xmlns:a16="http://schemas.microsoft.com/office/drawing/2014/main" id="{E06618E8-9693-1D9C-2065-DF4A8420B4B1}"/>
              </a:ext>
            </a:extLst>
          </p:cNvPr>
          <p:cNvSpPr/>
          <p:nvPr/>
        </p:nvSpPr>
        <p:spPr>
          <a:xfrm>
            <a:off x="5605669" y="1779926"/>
            <a:ext cx="2604051"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テストフレームワーク（</a:t>
            </a:r>
            <a:r>
              <a:rPr lang="en-US" altLang="ja-JP" sz="1200" dirty="0">
                <a:latin typeface="Meiryo UI" panose="020B0604030504040204" pitchFamily="34" charset="-128"/>
                <a:ea typeface="Meiryo UI" panose="020B0604030504040204" pitchFamily="34" charset="-128"/>
              </a:rPr>
              <a:t>jest, </a:t>
            </a:r>
            <a:r>
              <a:rPr lang="en-US" altLang="ja-JP" sz="1200" dirty="0" err="1">
                <a:latin typeface="Meiryo UI" panose="020B0604030504040204" pitchFamily="34" charset="-128"/>
                <a:ea typeface="Meiryo UI" panose="020B0604030504040204" pitchFamily="34" charset="-128"/>
              </a:rPr>
              <a:t>frisby</a:t>
            </a:r>
            <a:r>
              <a:rPr lang="en-US" altLang="ja-JP" sz="1200" dirty="0">
                <a:latin typeface="Meiryo UI" panose="020B0604030504040204" pitchFamily="34" charset="-128"/>
                <a:ea typeface="Meiryo UI" panose="020B0604030504040204" pitchFamily="34" charset="-128"/>
              </a:rPr>
              <a:t>)</a:t>
            </a:r>
            <a:r>
              <a:rPr lang="ja-JP" altLang="en-US" sz="1200">
                <a:latin typeface="Meiryo UI" panose="020B0604030504040204" pitchFamily="34" charset="-128"/>
                <a:ea typeface="Meiryo UI" panose="020B0604030504040204" pitchFamily="34" charset="-128"/>
              </a:rPr>
              <a:t>を利用してテストを実装・確認</a:t>
            </a:r>
            <a:endParaRPr kumimoji="1" lang="ja-JP" altLang="en-US" sz="1200">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E18F0C5A-7CF3-D3C2-2043-FF38253354A8}"/>
              </a:ext>
            </a:extLst>
          </p:cNvPr>
          <p:cNvSpPr/>
          <p:nvPr/>
        </p:nvSpPr>
        <p:spPr>
          <a:xfrm>
            <a:off x="5605669" y="2485444"/>
            <a:ext cx="2604052"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お客様の利用パターンを想定したシナリオを定義、手動テスト後、</a:t>
            </a:r>
            <a:r>
              <a:rPr lang="en-US" altLang="ja-JP" sz="1200" dirty="0">
                <a:latin typeface="Meiryo UI" panose="020B0604030504040204" pitchFamily="34" charset="-128"/>
                <a:ea typeface="Meiryo UI" panose="020B0604030504040204" pitchFamily="34" charset="-128"/>
              </a:rPr>
              <a:t>selenium</a:t>
            </a:r>
            <a:r>
              <a:rPr lang="ja-JP" altLang="en-US" sz="1200">
                <a:latin typeface="Meiryo UI" panose="020B0604030504040204" pitchFamily="34" charset="-128"/>
                <a:ea typeface="Meiryo UI" panose="020B0604030504040204" pitchFamily="34" charset="-128"/>
              </a:rPr>
              <a:t>等で基本的なシナリオを自動化する</a:t>
            </a:r>
            <a:endParaRPr kumimoji="1" lang="ja-JP" altLang="en-US" sz="1200">
              <a:latin typeface="Meiryo UI" panose="020B0604030504040204" pitchFamily="34" charset="-128"/>
              <a:ea typeface="Meiryo UI" panose="020B0604030504040204" pitchFamily="34" charset="-128"/>
            </a:endParaRPr>
          </a:p>
        </p:txBody>
      </p:sp>
      <p:sp>
        <p:nvSpPr>
          <p:cNvPr id="30" name="正方形/長方形 29">
            <a:extLst>
              <a:ext uri="{FF2B5EF4-FFF2-40B4-BE49-F238E27FC236}">
                <a16:creationId xmlns:a16="http://schemas.microsoft.com/office/drawing/2014/main" id="{9FF41409-EC57-E5BF-3386-6086492B4FB8}"/>
              </a:ext>
            </a:extLst>
          </p:cNvPr>
          <p:cNvSpPr/>
          <p:nvPr/>
        </p:nvSpPr>
        <p:spPr>
          <a:xfrm>
            <a:off x="5605669" y="3190962"/>
            <a:ext cx="2604051" cy="705518"/>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クラウド環境のためテストは実施しない。</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クラウドサービスの</a:t>
            </a:r>
            <a:r>
              <a:rPr lang="en-US" altLang="ja-JP" sz="1200" dirty="0">
                <a:latin typeface="Meiryo UI" panose="020B0604030504040204" pitchFamily="34" charset="-128"/>
                <a:ea typeface="Meiryo UI" panose="020B0604030504040204" pitchFamily="34" charset="-128"/>
              </a:rPr>
              <a:t>SLA</a:t>
            </a:r>
            <a:r>
              <a:rPr lang="ja-JP" altLang="en-US" sz="1200">
                <a:latin typeface="Meiryo UI" panose="020B0604030504040204" pitchFamily="34" charset="-128"/>
                <a:ea typeface="Meiryo UI" panose="020B0604030504040204" pitchFamily="34" charset="-128"/>
              </a:rPr>
              <a:t>をエビデンスとして提示（直近の稼働実績も可能なら）</a:t>
            </a:r>
            <a:endParaRPr lang="en-US" altLang="ja-JP" sz="1200" dirty="0">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FFA31289-96A7-B5A7-1127-7D2E85ECD223}"/>
              </a:ext>
            </a:extLst>
          </p:cNvPr>
          <p:cNvSpPr/>
          <p:nvPr/>
        </p:nvSpPr>
        <p:spPr>
          <a:xfrm>
            <a:off x="5605668" y="3896480"/>
            <a:ext cx="2604051"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性能確認用のスクリプトを</a:t>
            </a:r>
            <a:r>
              <a:rPr lang="en-US" altLang="ja-JP" sz="1200" dirty="0">
                <a:latin typeface="Meiryo UI" panose="020B0604030504040204" pitchFamily="34" charset="-128"/>
                <a:ea typeface="Meiryo UI" panose="020B0604030504040204" pitchFamily="34" charset="-128"/>
              </a:rPr>
              <a:t>(</a:t>
            </a:r>
            <a:r>
              <a:rPr lang="en-US" altLang="ja-JP" sz="1200" dirty="0" err="1">
                <a:latin typeface="Meiryo UI" panose="020B0604030504040204" pitchFamily="34" charset="-128"/>
                <a:ea typeface="Meiryo UI" panose="020B0604030504040204" pitchFamily="34" charset="-128"/>
              </a:rPr>
              <a:t>node.js</a:t>
            </a:r>
            <a:r>
              <a:rPr lang="ja-JP" altLang="en-US" sz="1200">
                <a:latin typeface="Meiryo UI" panose="020B0604030504040204" pitchFamily="34" charset="-128"/>
                <a:ea typeface="Meiryo UI" panose="020B0604030504040204" pitchFamily="34" charset="-128"/>
              </a:rPr>
              <a:t>環境で）記述し、性能を確認</a:t>
            </a:r>
            <a:endParaRPr kumimoji="1" lang="ja-JP" altLang="en-US" sz="120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20C211D0-4914-92EE-80CA-B5AB7C3F5E64}"/>
              </a:ext>
            </a:extLst>
          </p:cNvPr>
          <p:cNvSpPr/>
          <p:nvPr/>
        </p:nvSpPr>
        <p:spPr>
          <a:xfrm>
            <a:off x="5605668" y="4601998"/>
            <a:ext cx="2604051"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OWASP-ZAP</a:t>
            </a:r>
            <a:r>
              <a:rPr kumimoji="1" lang="ja-JP" altLang="en-US" sz="1200">
                <a:latin typeface="Meiryo UI" panose="020B0604030504040204" pitchFamily="34" charset="-128"/>
                <a:ea typeface="Meiryo UI" panose="020B0604030504040204" pitchFamily="34" charset="-128"/>
              </a:rPr>
              <a:t>を利用してテストを実施</a:t>
            </a:r>
          </a:p>
        </p:txBody>
      </p:sp>
      <p:sp>
        <p:nvSpPr>
          <p:cNvPr id="33" name="正方形/長方形 32">
            <a:extLst>
              <a:ext uri="{FF2B5EF4-FFF2-40B4-BE49-F238E27FC236}">
                <a16:creationId xmlns:a16="http://schemas.microsoft.com/office/drawing/2014/main" id="{3D566E3C-F908-B6D3-D9A5-224333DEEF09}"/>
              </a:ext>
            </a:extLst>
          </p:cNvPr>
          <p:cNvSpPr/>
          <p:nvPr/>
        </p:nvSpPr>
        <p:spPr>
          <a:xfrm>
            <a:off x="5605668" y="5307516"/>
            <a:ext cx="2604051"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対象ブラウザで動作を目視で検証</a:t>
            </a:r>
            <a:endParaRPr kumimoji="1" lang="ja-JP" altLang="en-US" sz="120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0B799A91-1D05-D0DC-E972-7D18F4EA6072}"/>
              </a:ext>
            </a:extLst>
          </p:cNvPr>
          <p:cNvSpPr/>
          <p:nvPr/>
        </p:nvSpPr>
        <p:spPr>
          <a:xfrm>
            <a:off x="5605670" y="1074408"/>
            <a:ext cx="2604050"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方法</a:t>
            </a:r>
          </a:p>
        </p:txBody>
      </p:sp>
      <p:sp>
        <p:nvSpPr>
          <p:cNvPr id="35" name="正方形/長方形 34">
            <a:extLst>
              <a:ext uri="{FF2B5EF4-FFF2-40B4-BE49-F238E27FC236}">
                <a16:creationId xmlns:a16="http://schemas.microsoft.com/office/drawing/2014/main" id="{77D67779-3B61-9582-3D5D-4EA88A36F1C9}"/>
              </a:ext>
            </a:extLst>
          </p:cNvPr>
          <p:cNvSpPr/>
          <p:nvPr/>
        </p:nvSpPr>
        <p:spPr>
          <a:xfrm>
            <a:off x="8209718" y="1779926"/>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開発中</a:t>
            </a:r>
            <a:endParaRPr lang="en-US" altLang="ja-JP" sz="1200" dirty="0">
              <a:latin typeface="Meiryo UI" panose="020B0604030504040204" pitchFamily="34" charset="-128"/>
              <a:ea typeface="Meiryo UI" panose="020B0604030504040204" pitchFamily="34" charset="-128"/>
            </a:endParaRPr>
          </a:p>
          <a:p>
            <a:pPr algn="ct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API</a:t>
            </a:r>
            <a:r>
              <a:rPr lang="ja-JP" altLang="en-US" sz="1200">
                <a:latin typeface="Meiryo UI" panose="020B0604030504040204" pitchFamily="34" charset="-128"/>
                <a:ea typeface="Meiryo UI" panose="020B0604030504040204" pitchFamily="34" charset="-128"/>
              </a:rPr>
              <a:t>実装時）</a:t>
            </a:r>
            <a:endParaRPr kumimoji="1" lang="ja-JP" altLang="en-US" sz="1200">
              <a:latin typeface="Meiryo UI" panose="020B0604030504040204" pitchFamily="34" charset="-128"/>
              <a:ea typeface="Meiryo UI" panose="020B0604030504040204" pitchFamily="34" charset="-128"/>
            </a:endParaRPr>
          </a:p>
        </p:txBody>
      </p:sp>
      <p:sp>
        <p:nvSpPr>
          <p:cNvPr id="36" name="正方形/長方形 35">
            <a:extLst>
              <a:ext uri="{FF2B5EF4-FFF2-40B4-BE49-F238E27FC236}">
                <a16:creationId xmlns:a16="http://schemas.microsoft.com/office/drawing/2014/main" id="{07E2882B-3ACE-89B8-7299-7448CF6E722C}"/>
              </a:ext>
            </a:extLst>
          </p:cNvPr>
          <p:cNvSpPr/>
          <p:nvPr/>
        </p:nvSpPr>
        <p:spPr>
          <a:xfrm>
            <a:off x="8209718" y="2485444"/>
            <a:ext cx="1689658"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結合テスト時</a:t>
            </a:r>
          </a:p>
        </p:txBody>
      </p:sp>
      <p:sp>
        <p:nvSpPr>
          <p:cNvPr id="37" name="正方形/長方形 36">
            <a:extLst>
              <a:ext uri="{FF2B5EF4-FFF2-40B4-BE49-F238E27FC236}">
                <a16:creationId xmlns:a16="http://schemas.microsoft.com/office/drawing/2014/main" id="{95238300-F1BA-AEEC-BA6D-918C089E10FB}"/>
              </a:ext>
            </a:extLst>
          </p:cNvPr>
          <p:cNvSpPr/>
          <p:nvPr/>
        </p:nvSpPr>
        <p:spPr>
          <a:xfrm>
            <a:off x="8209718" y="3190962"/>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結合テストと平行して</a:t>
            </a:r>
          </a:p>
        </p:txBody>
      </p:sp>
      <p:sp>
        <p:nvSpPr>
          <p:cNvPr id="38" name="正方形/長方形 37">
            <a:extLst>
              <a:ext uri="{FF2B5EF4-FFF2-40B4-BE49-F238E27FC236}">
                <a16:creationId xmlns:a16="http://schemas.microsoft.com/office/drawing/2014/main" id="{47FCAC0C-6178-BBA6-A2C3-3B59EFAB2858}"/>
              </a:ext>
            </a:extLst>
          </p:cNvPr>
          <p:cNvSpPr/>
          <p:nvPr/>
        </p:nvSpPr>
        <p:spPr>
          <a:xfrm>
            <a:off x="8209717" y="3896480"/>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結合テストと平行して</a:t>
            </a:r>
          </a:p>
        </p:txBody>
      </p:sp>
      <p:sp>
        <p:nvSpPr>
          <p:cNvPr id="39" name="正方形/長方形 38">
            <a:extLst>
              <a:ext uri="{FF2B5EF4-FFF2-40B4-BE49-F238E27FC236}">
                <a16:creationId xmlns:a16="http://schemas.microsoft.com/office/drawing/2014/main" id="{889C6F9F-C418-9EDE-DD96-29A0BBFF3BBB}"/>
              </a:ext>
            </a:extLst>
          </p:cNvPr>
          <p:cNvSpPr/>
          <p:nvPr/>
        </p:nvSpPr>
        <p:spPr>
          <a:xfrm>
            <a:off x="8209717" y="4601998"/>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結合テストと平行して</a:t>
            </a:r>
          </a:p>
        </p:txBody>
      </p:sp>
      <p:sp>
        <p:nvSpPr>
          <p:cNvPr id="40" name="正方形/長方形 39">
            <a:extLst>
              <a:ext uri="{FF2B5EF4-FFF2-40B4-BE49-F238E27FC236}">
                <a16:creationId xmlns:a16="http://schemas.microsoft.com/office/drawing/2014/main" id="{98EB801E-0607-62C8-795B-C55471382A23}"/>
              </a:ext>
            </a:extLst>
          </p:cNvPr>
          <p:cNvSpPr/>
          <p:nvPr/>
        </p:nvSpPr>
        <p:spPr>
          <a:xfrm>
            <a:off x="8209717" y="5307516"/>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結合テストと平行して</a:t>
            </a:r>
          </a:p>
        </p:txBody>
      </p:sp>
      <p:sp>
        <p:nvSpPr>
          <p:cNvPr id="41" name="正方形/長方形 40">
            <a:extLst>
              <a:ext uri="{FF2B5EF4-FFF2-40B4-BE49-F238E27FC236}">
                <a16:creationId xmlns:a16="http://schemas.microsoft.com/office/drawing/2014/main" id="{13D01F20-79EC-5821-0C8F-C2977235092F}"/>
              </a:ext>
            </a:extLst>
          </p:cNvPr>
          <p:cNvSpPr/>
          <p:nvPr/>
        </p:nvSpPr>
        <p:spPr>
          <a:xfrm>
            <a:off x="8209719" y="1074408"/>
            <a:ext cx="1689656"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実施のタイミング</a:t>
            </a:r>
          </a:p>
        </p:txBody>
      </p:sp>
      <p:sp>
        <p:nvSpPr>
          <p:cNvPr id="42" name="正方形/長方形 41">
            <a:extLst>
              <a:ext uri="{FF2B5EF4-FFF2-40B4-BE49-F238E27FC236}">
                <a16:creationId xmlns:a16="http://schemas.microsoft.com/office/drawing/2014/main" id="{80A4F991-C002-E123-10D7-B3C6C64CD91F}"/>
              </a:ext>
            </a:extLst>
          </p:cNvPr>
          <p:cNvSpPr/>
          <p:nvPr/>
        </p:nvSpPr>
        <p:spPr>
          <a:xfrm>
            <a:off x="9899375" y="1779926"/>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設定した全てのテストをクリアすること</a:t>
            </a:r>
          </a:p>
        </p:txBody>
      </p:sp>
      <p:sp>
        <p:nvSpPr>
          <p:cNvPr id="43" name="正方形/長方形 42">
            <a:extLst>
              <a:ext uri="{FF2B5EF4-FFF2-40B4-BE49-F238E27FC236}">
                <a16:creationId xmlns:a16="http://schemas.microsoft.com/office/drawing/2014/main" id="{66A6D125-7DD6-63EF-00A1-2FD27368BEDE}"/>
              </a:ext>
            </a:extLst>
          </p:cNvPr>
          <p:cNvSpPr/>
          <p:nvPr/>
        </p:nvSpPr>
        <p:spPr>
          <a:xfrm>
            <a:off x="9899375" y="2485444"/>
            <a:ext cx="1689658"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設定した全てのテストをクリアすること</a:t>
            </a:r>
          </a:p>
        </p:txBody>
      </p:sp>
      <p:sp>
        <p:nvSpPr>
          <p:cNvPr id="44" name="正方形/長方形 43">
            <a:extLst>
              <a:ext uri="{FF2B5EF4-FFF2-40B4-BE49-F238E27FC236}">
                <a16:creationId xmlns:a16="http://schemas.microsoft.com/office/drawing/2014/main" id="{D09011FF-3F42-8445-2334-9B1FB6E9ACEF}"/>
              </a:ext>
            </a:extLst>
          </p:cNvPr>
          <p:cNvSpPr/>
          <p:nvPr/>
        </p:nvSpPr>
        <p:spPr>
          <a:xfrm>
            <a:off x="9899375" y="3190962"/>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利用するクラウドの</a:t>
            </a:r>
            <a:r>
              <a:rPr kumimoji="1" lang="en-US" altLang="ja-JP" sz="1200" dirty="0">
                <a:latin typeface="Meiryo UI" panose="020B0604030504040204" pitchFamily="34" charset="-128"/>
                <a:ea typeface="Meiryo UI" panose="020B0604030504040204" pitchFamily="34" charset="-128"/>
              </a:rPr>
              <a:t>SLA</a:t>
            </a:r>
            <a:r>
              <a:rPr kumimoji="1" lang="ja-JP" altLang="en-US" sz="1200">
                <a:latin typeface="Meiryo UI" panose="020B0604030504040204" pitchFamily="34" charset="-128"/>
                <a:ea typeface="Meiryo UI" panose="020B0604030504040204" pitchFamily="34" charset="-128"/>
              </a:rPr>
              <a:t>が要件</a:t>
            </a:r>
            <a:r>
              <a:rPr kumimoji="1" lang="en-US" altLang="ja-JP" sz="1200" dirty="0">
                <a:latin typeface="Meiryo UI" panose="020B0604030504040204" pitchFamily="34" charset="-128"/>
                <a:ea typeface="Meiryo UI" panose="020B0604030504040204" pitchFamily="34" charset="-128"/>
              </a:rPr>
              <a:t>(99.95</a:t>
            </a:r>
            <a:r>
              <a:rPr kumimoji="1" lang="ja-JP" altLang="en-US" sz="1200">
                <a:latin typeface="Meiryo UI" panose="020B0604030504040204" pitchFamily="34" charset="-128"/>
                <a:ea typeface="Meiryo UI" panose="020B0604030504040204" pitchFamily="34" charset="-128"/>
              </a:rPr>
              <a:t>以上）を満たすこと</a:t>
            </a:r>
          </a:p>
        </p:txBody>
      </p:sp>
      <p:sp>
        <p:nvSpPr>
          <p:cNvPr id="45" name="正方形/長方形 44">
            <a:extLst>
              <a:ext uri="{FF2B5EF4-FFF2-40B4-BE49-F238E27FC236}">
                <a16:creationId xmlns:a16="http://schemas.microsoft.com/office/drawing/2014/main" id="{575923E3-3F99-BC15-2D62-CB2A18CA320B}"/>
              </a:ext>
            </a:extLst>
          </p:cNvPr>
          <p:cNvSpPr/>
          <p:nvPr/>
        </p:nvSpPr>
        <p:spPr>
          <a:xfrm>
            <a:off x="9899374" y="3896480"/>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100">
                <a:latin typeface="Meiryo UI" panose="020B0604030504040204" pitchFamily="34" charset="-128"/>
                <a:ea typeface="Meiryo UI" panose="020B0604030504040204" pitchFamily="34" charset="-128"/>
              </a:rPr>
              <a:t>静的ページ</a:t>
            </a:r>
            <a:r>
              <a:rPr kumimoji="1" lang="en-US" altLang="ja-JP" sz="1100" dirty="0">
                <a:latin typeface="Meiryo UI" panose="020B0604030504040204" pitchFamily="34" charset="-128"/>
                <a:ea typeface="Meiryo UI" panose="020B0604030504040204" pitchFamily="34" charset="-128"/>
              </a:rPr>
              <a:t> 10PV/10</a:t>
            </a:r>
            <a:r>
              <a:rPr kumimoji="1" lang="ja-JP" altLang="en-US" sz="1100">
                <a:latin typeface="Meiryo UI" panose="020B0604030504040204" pitchFamily="34" charset="-128"/>
                <a:ea typeface="Meiryo UI" panose="020B0604030504040204" pitchFamily="34" charset="-128"/>
              </a:rPr>
              <a:t>秒</a:t>
            </a:r>
            <a:endParaRPr kumimoji="1" lang="en-US" altLang="ja-JP" sz="1100" dirty="0">
              <a:latin typeface="Meiryo UI" panose="020B0604030504040204" pitchFamily="34" charset="-128"/>
              <a:ea typeface="Meiryo UI" panose="020B0604030504040204" pitchFamily="34" charset="-128"/>
            </a:endParaRPr>
          </a:p>
          <a:p>
            <a:r>
              <a:rPr lang="ja-JP" altLang="en-US" sz="1100">
                <a:latin typeface="Meiryo UI" panose="020B0604030504040204" pitchFamily="34" charset="-128"/>
                <a:ea typeface="Meiryo UI" panose="020B0604030504040204" pitchFamily="34" charset="-128"/>
              </a:rPr>
              <a:t>動的ページ</a:t>
            </a:r>
            <a:r>
              <a:rPr lang="en-US" altLang="ja-JP" sz="1100" dirty="0">
                <a:latin typeface="Meiryo UI" panose="020B0604030504040204" pitchFamily="34" charset="-128"/>
                <a:ea typeface="Meiryo UI" panose="020B0604030504040204" pitchFamily="34" charset="-128"/>
              </a:rPr>
              <a:t>1TPS</a:t>
            </a:r>
            <a:endParaRPr kumimoji="1" lang="ja-JP" altLang="en-US" sz="1100">
              <a:latin typeface="Meiryo UI" panose="020B0604030504040204" pitchFamily="34" charset="-128"/>
              <a:ea typeface="Meiryo UI" panose="020B0604030504040204" pitchFamily="34" charset="-128"/>
            </a:endParaRPr>
          </a:p>
        </p:txBody>
      </p:sp>
      <p:sp>
        <p:nvSpPr>
          <p:cNvPr id="46" name="正方形/長方形 45">
            <a:extLst>
              <a:ext uri="{FF2B5EF4-FFF2-40B4-BE49-F238E27FC236}">
                <a16:creationId xmlns:a16="http://schemas.microsoft.com/office/drawing/2014/main" id="{18260BE5-74E5-E0D5-C4C5-E593958D51D8}"/>
              </a:ext>
            </a:extLst>
          </p:cNvPr>
          <p:cNvSpPr/>
          <p:nvPr/>
        </p:nvSpPr>
        <p:spPr>
          <a:xfrm>
            <a:off x="9899374" y="4601998"/>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重要（</a:t>
            </a:r>
            <a:r>
              <a:rPr lang="en-US" altLang="ja-JP" sz="1200" dirty="0">
                <a:latin typeface="Meiryo UI" panose="020B0604030504040204" pitchFamily="34" charset="-128"/>
                <a:ea typeface="Meiryo UI" panose="020B0604030504040204" pitchFamily="34" charset="-128"/>
              </a:rPr>
              <a:t>High)</a:t>
            </a:r>
            <a:r>
              <a:rPr lang="ja-JP" altLang="en-US" sz="1200">
                <a:latin typeface="Meiryo UI" panose="020B0604030504040204" pitchFamily="34" charset="-128"/>
                <a:ea typeface="Meiryo UI" panose="020B0604030504040204" pitchFamily="34" charset="-128"/>
              </a:rPr>
              <a:t>なエラーがないこと</a:t>
            </a:r>
            <a:endParaRPr kumimoji="1" lang="ja-JP" altLang="en-US" sz="1200">
              <a:latin typeface="Meiryo UI" panose="020B0604030504040204" pitchFamily="34" charset="-128"/>
              <a:ea typeface="Meiryo UI" panose="020B0604030504040204" pitchFamily="34" charset="-128"/>
            </a:endParaRPr>
          </a:p>
        </p:txBody>
      </p:sp>
      <p:sp>
        <p:nvSpPr>
          <p:cNvPr id="47" name="正方形/長方形 46">
            <a:extLst>
              <a:ext uri="{FF2B5EF4-FFF2-40B4-BE49-F238E27FC236}">
                <a16:creationId xmlns:a16="http://schemas.microsoft.com/office/drawing/2014/main" id="{5D550224-E474-EA7A-ACB3-CA9D279EB221}"/>
              </a:ext>
            </a:extLst>
          </p:cNvPr>
          <p:cNvSpPr/>
          <p:nvPr/>
        </p:nvSpPr>
        <p:spPr>
          <a:xfrm>
            <a:off x="9899374" y="5307516"/>
            <a:ext cx="1689657" cy="7055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設定した全てのテストをクリアすること</a:t>
            </a:r>
          </a:p>
        </p:txBody>
      </p:sp>
      <p:sp>
        <p:nvSpPr>
          <p:cNvPr id="48" name="正方形/長方形 47">
            <a:extLst>
              <a:ext uri="{FF2B5EF4-FFF2-40B4-BE49-F238E27FC236}">
                <a16:creationId xmlns:a16="http://schemas.microsoft.com/office/drawing/2014/main" id="{5F0E7868-31E2-74B4-BC28-2B304F33D183}"/>
              </a:ext>
            </a:extLst>
          </p:cNvPr>
          <p:cNvSpPr/>
          <p:nvPr/>
        </p:nvSpPr>
        <p:spPr>
          <a:xfrm>
            <a:off x="9899376" y="1074408"/>
            <a:ext cx="1689656" cy="70551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備考</a:t>
            </a:r>
            <a:endParaRPr lang="en-US" altLang="ja-JP" sz="1200" dirty="0">
              <a:latin typeface="Meiryo UI" panose="020B0604030504040204" pitchFamily="34" charset="-128"/>
              <a:ea typeface="Meiryo UI" panose="020B0604030504040204" pitchFamily="34" charset="-128"/>
            </a:endParaRPr>
          </a:p>
          <a:p>
            <a:pPr algn="ctr"/>
            <a:r>
              <a:rPr kumimoji="1" lang="ja-JP" altLang="en-US" sz="1200">
                <a:latin typeface="Meiryo UI" panose="020B0604030504040204" pitchFamily="34" charset="-128"/>
                <a:ea typeface="Meiryo UI" panose="020B0604030504040204" pitchFamily="34" charset="-128"/>
              </a:rPr>
              <a:t>（完了基準）</a:t>
            </a:r>
          </a:p>
        </p:txBody>
      </p:sp>
    </p:spTree>
    <p:extLst>
      <p:ext uri="{BB962C8B-B14F-4D97-AF65-F5344CB8AC3E}">
        <p14:creationId xmlns:p14="http://schemas.microsoft.com/office/powerpoint/2010/main" val="273386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3DD72-D027-66B6-9A85-6D34154D283B}"/>
              </a:ext>
            </a:extLst>
          </p:cNvPr>
          <p:cNvSpPr>
            <a:spLocks noGrp="1"/>
          </p:cNvSpPr>
          <p:nvPr>
            <p:ph type="title"/>
          </p:nvPr>
        </p:nvSpPr>
        <p:spPr/>
        <p:txBody>
          <a:bodyPr>
            <a:normAutofit fontScale="90000"/>
          </a:bodyPr>
          <a:lstStyle/>
          <a:p>
            <a:r>
              <a:rPr kumimoji="1" lang="ja-JP" altLang="en-US"/>
              <a:t>機能テスト：単体テスト</a:t>
            </a:r>
          </a:p>
        </p:txBody>
      </p:sp>
      <p:sp>
        <p:nvSpPr>
          <p:cNvPr id="4" name="フッター プレースホルダー 3">
            <a:extLst>
              <a:ext uri="{FF2B5EF4-FFF2-40B4-BE49-F238E27FC236}">
                <a16:creationId xmlns:a16="http://schemas.microsoft.com/office/drawing/2014/main" id="{D19C0CC1-78E8-8F29-D513-FA4D42674B4C}"/>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B9B7E95-DACE-FC70-BF90-9B4043BF36C7}"/>
              </a:ext>
            </a:extLst>
          </p:cNvPr>
          <p:cNvSpPr>
            <a:spLocks noGrp="1"/>
          </p:cNvSpPr>
          <p:nvPr>
            <p:ph type="sldNum" sz="quarter" idx="12"/>
          </p:nvPr>
        </p:nvSpPr>
        <p:spPr/>
        <p:txBody>
          <a:bodyPr/>
          <a:lstStyle/>
          <a:p>
            <a:fld id="{462052E6-07CA-9B46-B866-FDE18BF74505}" type="slidenum">
              <a:rPr lang="ja-JP" altLang="en-US" smtClean="0"/>
              <a:pPr/>
              <a:t>5</a:t>
            </a:fld>
            <a:endParaRPr lang="ja-JP" altLang="en-US"/>
          </a:p>
        </p:txBody>
      </p:sp>
      <p:sp>
        <p:nvSpPr>
          <p:cNvPr id="6" name="正方形/長方形 5">
            <a:extLst>
              <a:ext uri="{FF2B5EF4-FFF2-40B4-BE49-F238E27FC236}">
                <a16:creationId xmlns:a16="http://schemas.microsoft.com/office/drawing/2014/main" id="{F3C29DAC-BE58-B634-678D-41CFC3E6FCC3}"/>
              </a:ext>
            </a:extLst>
          </p:cNvPr>
          <p:cNvSpPr/>
          <p:nvPr/>
        </p:nvSpPr>
        <p:spPr>
          <a:xfrm>
            <a:off x="563217" y="1014436"/>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目的</a:t>
            </a:r>
          </a:p>
        </p:txBody>
      </p:sp>
      <p:sp>
        <p:nvSpPr>
          <p:cNvPr id="7" name="正方形/長方形 6">
            <a:extLst>
              <a:ext uri="{FF2B5EF4-FFF2-40B4-BE49-F238E27FC236}">
                <a16:creationId xmlns:a16="http://schemas.microsoft.com/office/drawing/2014/main" id="{D9A46322-60F7-2B98-6F94-69D9FDE5ADB8}"/>
              </a:ext>
            </a:extLst>
          </p:cNvPr>
          <p:cNvSpPr/>
          <p:nvPr/>
        </p:nvSpPr>
        <p:spPr>
          <a:xfrm>
            <a:off x="2431771" y="1014436"/>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システム開発で利用してるライブラリ、</a:t>
            </a:r>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等の機能を個別に確認</a:t>
            </a:r>
            <a:endParaRPr kumimoji="1" lang="en-US" altLang="ja-JP" sz="12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1E387ED8-7375-E1E9-EA77-62B0BC34679F}"/>
              </a:ext>
            </a:extLst>
          </p:cNvPr>
          <p:cNvSpPr/>
          <p:nvPr/>
        </p:nvSpPr>
        <p:spPr>
          <a:xfrm>
            <a:off x="563215" y="1514668"/>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方法</a:t>
            </a:r>
          </a:p>
        </p:txBody>
      </p:sp>
      <p:sp>
        <p:nvSpPr>
          <p:cNvPr id="10" name="正方形/長方形 9">
            <a:extLst>
              <a:ext uri="{FF2B5EF4-FFF2-40B4-BE49-F238E27FC236}">
                <a16:creationId xmlns:a16="http://schemas.microsoft.com/office/drawing/2014/main" id="{5A50AB6A-69FE-A8BC-D8BB-73B33502E968}"/>
              </a:ext>
            </a:extLst>
          </p:cNvPr>
          <p:cNvSpPr/>
          <p:nvPr/>
        </p:nvSpPr>
        <p:spPr>
          <a:xfrm>
            <a:off x="2431769" y="1514668"/>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単体テストツールを利用してテスト（テストフレームワークは</a:t>
            </a:r>
            <a:r>
              <a:rPr kumimoji="1" lang="en-US" altLang="ja-JP" sz="1200" dirty="0">
                <a:latin typeface="Meiryo UI" panose="020B0604030504040204" pitchFamily="34" charset="-128"/>
                <a:ea typeface="Meiryo UI" panose="020B0604030504040204" pitchFamily="34" charset="-128"/>
              </a:rPr>
              <a:t>jest</a:t>
            </a:r>
            <a:r>
              <a:rPr kumimoji="1" lang="ja-JP" altLang="en-US" sz="1200">
                <a:latin typeface="Meiryo UI" panose="020B0604030504040204" pitchFamily="34" charset="-128"/>
                <a:ea typeface="Meiryo UI" panose="020B0604030504040204" pitchFamily="34" charset="-128"/>
              </a:rPr>
              <a:t>を利用。</a:t>
            </a:r>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テストの簡素化のために</a:t>
            </a:r>
            <a:r>
              <a:rPr kumimoji="1" lang="en-US" altLang="ja-JP" sz="1200" dirty="0" err="1">
                <a:latin typeface="Meiryo UI" panose="020B0604030504040204" pitchFamily="34" charset="-128"/>
                <a:ea typeface="Meiryo UI" panose="020B0604030504040204" pitchFamily="34" charset="-128"/>
              </a:rPr>
              <a:t>frisby</a:t>
            </a:r>
            <a:r>
              <a:rPr kumimoji="1" lang="ja-JP" altLang="en-US" sz="1200">
                <a:latin typeface="Meiryo UI" panose="020B0604030504040204" pitchFamily="34" charset="-128"/>
                <a:ea typeface="Meiryo UI" panose="020B0604030504040204" pitchFamily="34" charset="-128"/>
              </a:rPr>
              <a:t>を利用）</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詳細な手順はテストシナリオで定義</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0F8BDCCD-9026-EDE7-C06D-8AC86B548BB8}"/>
              </a:ext>
            </a:extLst>
          </p:cNvPr>
          <p:cNvSpPr/>
          <p:nvPr/>
        </p:nvSpPr>
        <p:spPr>
          <a:xfrm>
            <a:off x="563215" y="201911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タイミング</a:t>
            </a:r>
          </a:p>
        </p:txBody>
      </p:sp>
      <p:sp>
        <p:nvSpPr>
          <p:cNvPr id="19" name="正方形/長方形 18">
            <a:extLst>
              <a:ext uri="{FF2B5EF4-FFF2-40B4-BE49-F238E27FC236}">
                <a16:creationId xmlns:a16="http://schemas.microsoft.com/office/drawing/2014/main" id="{EB36ED65-0F71-04A4-C6DB-59707466F569}"/>
              </a:ext>
            </a:extLst>
          </p:cNvPr>
          <p:cNvSpPr/>
          <p:nvPr/>
        </p:nvSpPr>
        <p:spPr>
          <a:xfrm>
            <a:off x="2431769" y="201911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の実装時に行う（</a:t>
            </a:r>
            <a:r>
              <a:rPr kumimoji="1" lang="en-US" altLang="ja-JP" sz="1200" dirty="0">
                <a:latin typeface="Meiryo UI" panose="020B0604030504040204" pitchFamily="34" charset="-128"/>
                <a:ea typeface="Meiryo UI" panose="020B0604030504040204" pitchFamily="34" charset="-128"/>
              </a:rPr>
              <a:t>2023</a:t>
            </a:r>
            <a:r>
              <a:rPr kumimoji="1" lang="ja-JP" altLang="en-US" sz="1200">
                <a:latin typeface="Meiryo UI" panose="020B0604030504040204" pitchFamily="34" charset="-128"/>
                <a:ea typeface="Meiryo UI" panose="020B0604030504040204" pitchFamily="34" charset="-128"/>
              </a:rPr>
              <a:t>年</a:t>
            </a:r>
            <a:r>
              <a:rPr lang="en-US" altLang="ja-JP" sz="1200" dirty="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月</a:t>
            </a:r>
            <a:r>
              <a:rPr lang="en-US" altLang="ja-JP" sz="1200">
                <a:latin typeface="Meiryo UI" panose="020B0604030504040204" pitchFamily="34" charset="-128"/>
                <a:ea typeface="Meiryo UI" panose="020B0604030504040204" pitchFamily="34" charset="-128"/>
              </a:rPr>
              <a:t>31</a:t>
            </a:r>
            <a:r>
              <a:rPr kumimoji="1" lang="ja-JP" altLang="en-US" sz="1200">
                <a:latin typeface="Meiryo UI" panose="020B0604030504040204" pitchFamily="34" charset="-128"/>
                <a:ea typeface="Meiryo UI" panose="020B0604030504040204" pitchFamily="34" charset="-128"/>
              </a:rPr>
              <a:t>日までに完了）</a:t>
            </a:r>
          </a:p>
        </p:txBody>
      </p:sp>
      <p:sp>
        <p:nvSpPr>
          <p:cNvPr id="21" name="正方形/長方形 20">
            <a:extLst>
              <a:ext uri="{FF2B5EF4-FFF2-40B4-BE49-F238E27FC236}">
                <a16:creationId xmlns:a16="http://schemas.microsoft.com/office/drawing/2014/main" id="{B1F51FC8-6323-06F1-5F80-126A2259FD2A}"/>
              </a:ext>
            </a:extLst>
          </p:cNvPr>
          <p:cNvSpPr/>
          <p:nvPr/>
        </p:nvSpPr>
        <p:spPr>
          <a:xfrm>
            <a:off x="563217" y="302380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準備・環境</a:t>
            </a:r>
          </a:p>
        </p:txBody>
      </p:sp>
      <p:sp>
        <p:nvSpPr>
          <p:cNvPr id="22" name="正方形/長方形 21">
            <a:extLst>
              <a:ext uri="{FF2B5EF4-FFF2-40B4-BE49-F238E27FC236}">
                <a16:creationId xmlns:a16="http://schemas.microsoft.com/office/drawing/2014/main" id="{F1C5F55A-D583-199B-A4A2-8C5B893C8146}"/>
              </a:ext>
            </a:extLst>
          </p:cNvPr>
          <p:cNvSpPr/>
          <p:nvPr/>
        </p:nvSpPr>
        <p:spPr>
          <a:xfrm>
            <a:off x="2431771" y="302380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特になし。実施は開発者各</a:t>
            </a:r>
            <a:r>
              <a:rPr kumimoji="1" lang="en-US" altLang="ja-JP" sz="1200" dirty="0">
                <a:latin typeface="Meiryo UI" panose="020B0604030504040204" pitchFamily="34" charset="-128"/>
                <a:ea typeface="Meiryo UI" panose="020B0604030504040204" pitchFamily="34" charset="-128"/>
              </a:rPr>
              <a:t>PC</a:t>
            </a:r>
            <a:r>
              <a:rPr kumimoji="1" lang="ja-JP" altLang="en-US" sz="1200">
                <a:latin typeface="Meiryo UI" panose="020B0604030504040204" pitchFamily="34" charset="-128"/>
                <a:ea typeface="Meiryo UI" panose="020B0604030504040204" pitchFamily="34" charset="-128"/>
              </a:rPr>
              <a:t>にて実施</a:t>
            </a:r>
          </a:p>
        </p:txBody>
      </p:sp>
      <p:sp>
        <p:nvSpPr>
          <p:cNvPr id="24" name="正方形/長方形 23">
            <a:extLst>
              <a:ext uri="{FF2B5EF4-FFF2-40B4-BE49-F238E27FC236}">
                <a16:creationId xmlns:a16="http://schemas.microsoft.com/office/drawing/2014/main" id="{F9C6D1B1-1925-A7AD-37AF-0FF67394C0A8}"/>
              </a:ext>
            </a:extLst>
          </p:cNvPr>
          <p:cNvSpPr/>
          <p:nvPr/>
        </p:nvSpPr>
        <p:spPr>
          <a:xfrm>
            <a:off x="563217" y="3524034"/>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成果物</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（エビデンス）</a:t>
            </a:r>
            <a:endParaRPr kumimoji="1" lang="ja-JP" altLang="en-US" sz="120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E5F3275-8FCB-3C87-BD92-A6759B5A8970}"/>
              </a:ext>
            </a:extLst>
          </p:cNvPr>
          <p:cNvSpPr/>
          <p:nvPr/>
        </p:nvSpPr>
        <p:spPr>
          <a:xfrm>
            <a:off x="2431771" y="3524034"/>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テスト結果報告書にテストコードおよびテスト結果（キャプチャ）を記載</a:t>
            </a:r>
          </a:p>
        </p:txBody>
      </p:sp>
      <p:sp>
        <p:nvSpPr>
          <p:cNvPr id="32" name="正方形/長方形 31">
            <a:extLst>
              <a:ext uri="{FF2B5EF4-FFF2-40B4-BE49-F238E27FC236}">
                <a16:creationId xmlns:a16="http://schemas.microsoft.com/office/drawing/2014/main" id="{754FADF1-B4C6-0FFE-AAE1-38A83B9E5CFA}"/>
              </a:ext>
            </a:extLst>
          </p:cNvPr>
          <p:cNvSpPr/>
          <p:nvPr/>
        </p:nvSpPr>
        <p:spPr>
          <a:xfrm>
            <a:off x="563215" y="2519351"/>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対象</a:t>
            </a:r>
            <a:endParaRPr kumimoji="1" lang="ja-JP" altLang="en-US" sz="120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7066A9A4-4443-AE47-5AC2-FE48670388DD}"/>
              </a:ext>
            </a:extLst>
          </p:cNvPr>
          <p:cNvSpPr/>
          <p:nvPr/>
        </p:nvSpPr>
        <p:spPr>
          <a:xfrm>
            <a:off x="2431769" y="2519351"/>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問合せ受付</a:t>
            </a:r>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（のみ）</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内部公開したバージョンに対して実施</a:t>
            </a:r>
            <a:endParaRPr kumimoji="1" lang="ja-JP" altLang="en-US" sz="120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DD58F89A-D154-920D-239A-745BC2ADA92D}"/>
              </a:ext>
            </a:extLst>
          </p:cNvPr>
          <p:cNvSpPr/>
          <p:nvPr/>
        </p:nvSpPr>
        <p:spPr>
          <a:xfrm>
            <a:off x="1396181" y="4028485"/>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中断基準</a:t>
            </a:r>
          </a:p>
        </p:txBody>
      </p:sp>
      <p:sp>
        <p:nvSpPr>
          <p:cNvPr id="35" name="正方形/長方形 34">
            <a:extLst>
              <a:ext uri="{FF2B5EF4-FFF2-40B4-BE49-F238E27FC236}">
                <a16:creationId xmlns:a16="http://schemas.microsoft.com/office/drawing/2014/main" id="{86337E82-5725-5845-94F9-7CE732575E84}"/>
              </a:ext>
            </a:extLst>
          </p:cNvPr>
          <p:cNvSpPr/>
          <p:nvPr/>
        </p:nvSpPr>
        <p:spPr>
          <a:xfrm>
            <a:off x="2431771" y="4028485"/>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テストにて</a:t>
            </a:r>
            <a:r>
              <a:rPr kumimoji="1" lang="en-US" altLang="ja-JP" sz="1200" dirty="0">
                <a:latin typeface="Meiryo UI" panose="020B0604030504040204" pitchFamily="34" charset="-128"/>
                <a:ea typeface="Meiryo UI" panose="020B0604030504040204" pitchFamily="34" charset="-128"/>
              </a:rPr>
              <a:t>50%</a:t>
            </a:r>
            <a:r>
              <a:rPr kumimoji="1" lang="ja-JP" altLang="en-US" sz="1200">
                <a:latin typeface="Meiryo UI" panose="020B0604030504040204" pitchFamily="34" charset="-128"/>
                <a:ea typeface="Meiryo UI" panose="020B0604030504040204" pitchFamily="34" charset="-128"/>
              </a:rPr>
              <a:t>以上のエラー率が</a:t>
            </a:r>
            <a:r>
              <a:rPr kumimoji="1" lang="en-US" altLang="ja-JP" sz="1200" dirty="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日以上継続する場合</a:t>
            </a:r>
          </a:p>
        </p:txBody>
      </p:sp>
      <p:sp>
        <p:nvSpPr>
          <p:cNvPr id="36" name="正方形/長方形 35">
            <a:extLst>
              <a:ext uri="{FF2B5EF4-FFF2-40B4-BE49-F238E27FC236}">
                <a16:creationId xmlns:a16="http://schemas.microsoft.com/office/drawing/2014/main" id="{411D9862-33C0-FA61-7115-2BF15F27F73B}"/>
              </a:ext>
            </a:extLst>
          </p:cNvPr>
          <p:cNvSpPr/>
          <p:nvPr/>
        </p:nvSpPr>
        <p:spPr>
          <a:xfrm>
            <a:off x="1396181" y="4528717"/>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完了</a:t>
            </a:r>
            <a:r>
              <a:rPr kumimoji="1" lang="ja-JP" altLang="en-US" sz="1200">
                <a:latin typeface="Meiryo UI" panose="020B0604030504040204" pitchFamily="34" charset="-128"/>
                <a:ea typeface="Meiryo UI" panose="020B0604030504040204" pitchFamily="34" charset="-128"/>
              </a:rPr>
              <a:t>基準</a:t>
            </a:r>
          </a:p>
        </p:txBody>
      </p:sp>
      <p:sp>
        <p:nvSpPr>
          <p:cNvPr id="37" name="正方形/長方形 36">
            <a:extLst>
              <a:ext uri="{FF2B5EF4-FFF2-40B4-BE49-F238E27FC236}">
                <a16:creationId xmlns:a16="http://schemas.microsoft.com/office/drawing/2014/main" id="{E633F61A-4CBE-9378-6422-680097C36EC8}"/>
              </a:ext>
            </a:extLst>
          </p:cNvPr>
          <p:cNvSpPr/>
          <p:nvPr/>
        </p:nvSpPr>
        <p:spPr>
          <a:xfrm>
            <a:off x="2431771" y="4528717"/>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全てのテストをクリア</a:t>
            </a:r>
            <a:r>
              <a:rPr lang="ja-JP" altLang="en-US" sz="1200">
                <a:latin typeface="Meiryo UI" panose="020B0604030504040204" pitchFamily="34" charset="-128"/>
                <a:ea typeface="Meiryo UI" panose="020B0604030504040204" pitchFamily="34" charset="-128"/>
              </a:rPr>
              <a:t>し、エビデンスを取得すること</a:t>
            </a:r>
            <a:endParaRPr kumimoji="1" lang="ja-JP" altLang="en-US" sz="1200">
              <a:latin typeface="Meiryo UI" panose="020B0604030504040204" pitchFamily="34" charset="-128"/>
              <a:ea typeface="Meiryo UI" panose="020B0604030504040204" pitchFamily="34" charset="-128"/>
            </a:endParaRPr>
          </a:p>
        </p:txBody>
      </p:sp>
      <p:sp>
        <p:nvSpPr>
          <p:cNvPr id="38" name="正方形/長方形 37">
            <a:extLst>
              <a:ext uri="{FF2B5EF4-FFF2-40B4-BE49-F238E27FC236}">
                <a16:creationId xmlns:a16="http://schemas.microsoft.com/office/drawing/2014/main" id="{06793391-4894-939E-DD92-63B0D7A4621C}"/>
              </a:ext>
            </a:extLst>
          </p:cNvPr>
          <p:cNvSpPr/>
          <p:nvPr/>
        </p:nvSpPr>
        <p:spPr>
          <a:xfrm>
            <a:off x="563215" y="4028484"/>
            <a:ext cx="832966" cy="10046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指標</a:t>
            </a:r>
          </a:p>
        </p:txBody>
      </p:sp>
      <p:sp>
        <p:nvSpPr>
          <p:cNvPr id="39" name="正方形/長方形 38">
            <a:extLst>
              <a:ext uri="{FF2B5EF4-FFF2-40B4-BE49-F238E27FC236}">
                <a16:creationId xmlns:a16="http://schemas.microsoft.com/office/drawing/2014/main" id="{3EF83F69-B6C5-1E40-4562-26E05CAB7D3B}"/>
              </a:ext>
            </a:extLst>
          </p:cNvPr>
          <p:cNvSpPr/>
          <p:nvPr/>
        </p:nvSpPr>
        <p:spPr>
          <a:xfrm>
            <a:off x="563217" y="503105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実施者</a:t>
            </a:r>
          </a:p>
        </p:txBody>
      </p:sp>
      <p:sp>
        <p:nvSpPr>
          <p:cNvPr id="40" name="正方形/長方形 39">
            <a:extLst>
              <a:ext uri="{FF2B5EF4-FFF2-40B4-BE49-F238E27FC236}">
                <a16:creationId xmlns:a16="http://schemas.microsoft.com/office/drawing/2014/main" id="{9326B119-502E-0F66-B2D0-8EB877CAA1A7}"/>
              </a:ext>
            </a:extLst>
          </p:cNvPr>
          <p:cNvSpPr/>
          <p:nvPr/>
        </p:nvSpPr>
        <p:spPr>
          <a:xfrm>
            <a:off x="2431771" y="503105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架空開発社担当者</a:t>
            </a:r>
            <a:endParaRPr kumimoji="1" lang="ja-JP" altLang="en-US" sz="120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F2C9917-57A6-F3E2-3FFC-D39816B3D6F8}"/>
              </a:ext>
            </a:extLst>
          </p:cNvPr>
          <p:cNvSpPr/>
          <p:nvPr/>
        </p:nvSpPr>
        <p:spPr>
          <a:xfrm>
            <a:off x="563217" y="552918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p>
        </p:txBody>
      </p:sp>
      <p:sp>
        <p:nvSpPr>
          <p:cNvPr id="42" name="正方形/長方形 41">
            <a:extLst>
              <a:ext uri="{FF2B5EF4-FFF2-40B4-BE49-F238E27FC236}">
                <a16:creationId xmlns:a16="http://schemas.microsoft.com/office/drawing/2014/main" id="{335B814A-481F-70C7-E82D-B4F55AC332F6}"/>
              </a:ext>
            </a:extLst>
          </p:cNvPr>
          <p:cNvSpPr/>
          <p:nvPr/>
        </p:nvSpPr>
        <p:spPr>
          <a:xfrm>
            <a:off x="2431771" y="552918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実施状況は</a:t>
            </a:r>
            <a:r>
              <a:rPr lang="en-US" altLang="ja-JP" sz="1200" dirty="0">
                <a:latin typeface="Meiryo UI" panose="020B0604030504040204" pitchFamily="34" charset="-128"/>
                <a:ea typeface="Meiryo UI" panose="020B0604030504040204" pitchFamily="34" charset="-128"/>
              </a:rPr>
              <a:t>Slack #</a:t>
            </a:r>
            <a:r>
              <a:rPr lang="ja-JP" altLang="en-US" sz="1200">
                <a:latin typeface="Meiryo UI" panose="020B0604030504040204" pitchFamily="34" charset="-128"/>
                <a:ea typeface="Meiryo UI" panose="020B0604030504040204" pitchFamily="34" charset="-128"/>
              </a:rPr>
              <a:t>テスト関連</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にて随時共有</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8419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3DD72-D027-66B6-9A85-6D34154D283B}"/>
              </a:ext>
            </a:extLst>
          </p:cNvPr>
          <p:cNvSpPr>
            <a:spLocks noGrp="1"/>
          </p:cNvSpPr>
          <p:nvPr>
            <p:ph type="title"/>
          </p:nvPr>
        </p:nvSpPr>
        <p:spPr/>
        <p:txBody>
          <a:bodyPr>
            <a:normAutofit fontScale="90000"/>
          </a:bodyPr>
          <a:lstStyle/>
          <a:p>
            <a:r>
              <a:rPr kumimoji="1" lang="ja-JP" altLang="en-US"/>
              <a:t>機能テスト：</a:t>
            </a:r>
            <a:r>
              <a:rPr lang="ja-JP" altLang="en-US"/>
              <a:t>結合テスト（シナリオテスト）</a:t>
            </a:r>
            <a:endParaRPr kumimoji="1" lang="ja-JP" altLang="en-US"/>
          </a:p>
        </p:txBody>
      </p:sp>
      <p:sp>
        <p:nvSpPr>
          <p:cNvPr id="4" name="フッター プレースホルダー 3">
            <a:extLst>
              <a:ext uri="{FF2B5EF4-FFF2-40B4-BE49-F238E27FC236}">
                <a16:creationId xmlns:a16="http://schemas.microsoft.com/office/drawing/2014/main" id="{D19C0CC1-78E8-8F29-D513-FA4D42674B4C}"/>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B9B7E95-DACE-FC70-BF90-9B4043BF36C7}"/>
              </a:ext>
            </a:extLst>
          </p:cNvPr>
          <p:cNvSpPr>
            <a:spLocks noGrp="1"/>
          </p:cNvSpPr>
          <p:nvPr>
            <p:ph type="sldNum" sz="quarter" idx="12"/>
          </p:nvPr>
        </p:nvSpPr>
        <p:spPr/>
        <p:txBody>
          <a:bodyPr/>
          <a:lstStyle/>
          <a:p>
            <a:fld id="{462052E6-07CA-9B46-B866-FDE18BF74505}" type="slidenum">
              <a:rPr lang="ja-JP" altLang="en-US" smtClean="0"/>
              <a:pPr/>
              <a:t>6</a:t>
            </a:fld>
            <a:endParaRPr lang="ja-JP" altLang="en-US"/>
          </a:p>
        </p:txBody>
      </p:sp>
      <p:sp>
        <p:nvSpPr>
          <p:cNvPr id="6" name="正方形/長方形 5">
            <a:extLst>
              <a:ext uri="{FF2B5EF4-FFF2-40B4-BE49-F238E27FC236}">
                <a16:creationId xmlns:a16="http://schemas.microsoft.com/office/drawing/2014/main" id="{F3C29DAC-BE58-B634-678D-41CFC3E6FCC3}"/>
              </a:ext>
            </a:extLst>
          </p:cNvPr>
          <p:cNvSpPr/>
          <p:nvPr/>
        </p:nvSpPr>
        <p:spPr>
          <a:xfrm>
            <a:off x="563217" y="1014436"/>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目的</a:t>
            </a:r>
          </a:p>
        </p:txBody>
      </p:sp>
      <p:sp>
        <p:nvSpPr>
          <p:cNvPr id="7" name="正方形/長方形 6">
            <a:extLst>
              <a:ext uri="{FF2B5EF4-FFF2-40B4-BE49-F238E27FC236}">
                <a16:creationId xmlns:a16="http://schemas.microsoft.com/office/drawing/2014/main" id="{D9A46322-60F7-2B98-6F94-69D9FDE5ADB8}"/>
              </a:ext>
            </a:extLst>
          </p:cNvPr>
          <p:cNvSpPr/>
          <p:nvPr/>
        </p:nvSpPr>
        <p:spPr>
          <a:xfrm>
            <a:off x="2431771" y="1014436"/>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フロントエンドとバックエンドが連携してシステムとして期待した動きをするかを確認</a:t>
            </a:r>
            <a:endParaRPr kumimoji="1" lang="en-US" altLang="ja-JP" sz="12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1E387ED8-7375-E1E9-EA77-62B0BC34679F}"/>
              </a:ext>
            </a:extLst>
          </p:cNvPr>
          <p:cNvSpPr/>
          <p:nvPr/>
        </p:nvSpPr>
        <p:spPr>
          <a:xfrm>
            <a:off x="563215" y="1514668"/>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方法</a:t>
            </a:r>
          </a:p>
        </p:txBody>
      </p:sp>
      <p:sp>
        <p:nvSpPr>
          <p:cNvPr id="10" name="正方形/長方形 9">
            <a:extLst>
              <a:ext uri="{FF2B5EF4-FFF2-40B4-BE49-F238E27FC236}">
                <a16:creationId xmlns:a16="http://schemas.microsoft.com/office/drawing/2014/main" id="{5A50AB6A-69FE-A8BC-D8BB-73B33502E968}"/>
              </a:ext>
            </a:extLst>
          </p:cNvPr>
          <p:cNvSpPr/>
          <p:nvPr/>
        </p:nvSpPr>
        <p:spPr>
          <a:xfrm>
            <a:off x="2431769" y="1514668"/>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シナリオに従って手動でテスト後、継続テストに備え可能な限り自動化を行う（自動化フレームワークとして</a:t>
            </a:r>
            <a:r>
              <a:rPr kumimoji="1" lang="en-US" altLang="ja-JP" sz="1200" dirty="0">
                <a:latin typeface="Meiryo UI" panose="020B0604030504040204" pitchFamily="34" charset="-128"/>
                <a:ea typeface="Meiryo UI" panose="020B0604030504040204" pitchFamily="34" charset="-128"/>
              </a:rPr>
              <a:t>Selenium</a:t>
            </a:r>
            <a:r>
              <a:rPr kumimoji="1" lang="ja-JP" altLang="en-US" sz="1200">
                <a:latin typeface="Meiryo UI" panose="020B0604030504040204" pitchFamily="34" charset="-128"/>
                <a:ea typeface="Meiryo UI" panose="020B0604030504040204" pitchFamily="34" charset="-128"/>
              </a:rPr>
              <a:t>、言語は</a:t>
            </a:r>
            <a:r>
              <a:rPr kumimoji="1" lang="en-US" altLang="ja-JP" sz="1200" dirty="0">
                <a:latin typeface="Meiryo UI" panose="020B0604030504040204" pitchFamily="34" charset="-128"/>
                <a:ea typeface="Meiryo UI" panose="020B0604030504040204" pitchFamily="34" charset="-128"/>
              </a:rPr>
              <a:t>JavaScript</a:t>
            </a:r>
            <a:r>
              <a:rPr kumimoji="1" lang="ja-JP" altLang="en-US" sz="1200">
                <a:latin typeface="Meiryo UI" panose="020B0604030504040204" pitchFamily="34" charset="-128"/>
                <a:ea typeface="Meiryo UI" panose="020B0604030504040204" pitchFamily="34" charset="-128"/>
              </a:rPr>
              <a:t>を利用）</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詳細な手順はテストシナリオで定義</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0F8BDCCD-9026-EDE7-C06D-8AC86B548BB8}"/>
              </a:ext>
            </a:extLst>
          </p:cNvPr>
          <p:cNvSpPr/>
          <p:nvPr/>
        </p:nvSpPr>
        <p:spPr>
          <a:xfrm>
            <a:off x="563215" y="201911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タイミング</a:t>
            </a:r>
          </a:p>
        </p:txBody>
      </p:sp>
      <p:sp>
        <p:nvSpPr>
          <p:cNvPr id="19" name="正方形/長方形 18">
            <a:extLst>
              <a:ext uri="{FF2B5EF4-FFF2-40B4-BE49-F238E27FC236}">
                <a16:creationId xmlns:a16="http://schemas.microsoft.com/office/drawing/2014/main" id="{EB36ED65-0F71-04A4-C6DB-59707466F569}"/>
              </a:ext>
            </a:extLst>
          </p:cNvPr>
          <p:cNvSpPr/>
          <p:nvPr/>
        </p:nvSpPr>
        <p:spPr>
          <a:xfrm>
            <a:off x="2431769" y="201911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結合テストフェーズ（開発完了後）</a:t>
            </a:r>
            <a:endParaRPr kumimoji="1" lang="ja-JP" altLang="en-US" sz="120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B1F51FC8-6323-06F1-5F80-126A2259FD2A}"/>
              </a:ext>
            </a:extLst>
          </p:cNvPr>
          <p:cNvSpPr/>
          <p:nvPr/>
        </p:nvSpPr>
        <p:spPr>
          <a:xfrm>
            <a:off x="563217" y="302380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準備・環境</a:t>
            </a:r>
          </a:p>
        </p:txBody>
      </p:sp>
      <p:sp>
        <p:nvSpPr>
          <p:cNvPr id="22" name="正方形/長方形 21">
            <a:extLst>
              <a:ext uri="{FF2B5EF4-FFF2-40B4-BE49-F238E27FC236}">
                <a16:creationId xmlns:a16="http://schemas.microsoft.com/office/drawing/2014/main" id="{F1C5F55A-D583-199B-A4A2-8C5B893C8146}"/>
              </a:ext>
            </a:extLst>
          </p:cNvPr>
          <p:cNvSpPr/>
          <p:nvPr/>
        </p:nvSpPr>
        <p:spPr>
          <a:xfrm>
            <a:off x="2431771" y="302380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特</a:t>
            </a:r>
            <a:r>
              <a:rPr kumimoji="1" lang="ja-JP" altLang="en-US" sz="1200">
                <a:latin typeface="Meiryo UI" panose="020B0604030504040204" pitchFamily="34" charset="-128"/>
                <a:ea typeface="Meiryo UI" panose="020B0604030504040204" pitchFamily="34" charset="-128"/>
              </a:rPr>
              <a:t>になし。内部公開（</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）を対象に、テスト実施者</a:t>
            </a:r>
            <a:r>
              <a:rPr kumimoji="1" lang="en-US" altLang="ja-JP" sz="1200" dirty="0">
                <a:latin typeface="Meiryo UI" panose="020B0604030504040204" pitchFamily="34" charset="-128"/>
                <a:ea typeface="Meiryo UI" panose="020B0604030504040204" pitchFamily="34" charset="-128"/>
              </a:rPr>
              <a:t>PC</a:t>
            </a:r>
            <a:r>
              <a:rPr kumimoji="1" lang="ja-JP" altLang="en-US" sz="1200">
                <a:latin typeface="Meiryo UI" panose="020B0604030504040204" pitchFamily="34" charset="-128"/>
                <a:ea typeface="Meiryo UI" panose="020B0604030504040204" pitchFamily="34" charset="-128"/>
              </a:rPr>
              <a:t>にて行う</a:t>
            </a:r>
          </a:p>
        </p:txBody>
      </p:sp>
      <p:sp>
        <p:nvSpPr>
          <p:cNvPr id="24" name="正方形/長方形 23">
            <a:extLst>
              <a:ext uri="{FF2B5EF4-FFF2-40B4-BE49-F238E27FC236}">
                <a16:creationId xmlns:a16="http://schemas.microsoft.com/office/drawing/2014/main" id="{F9C6D1B1-1925-A7AD-37AF-0FF67394C0A8}"/>
              </a:ext>
            </a:extLst>
          </p:cNvPr>
          <p:cNvSpPr/>
          <p:nvPr/>
        </p:nvSpPr>
        <p:spPr>
          <a:xfrm>
            <a:off x="563217" y="3524034"/>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成果物</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（エビデンス）</a:t>
            </a:r>
            <a:endParaRPr kumimoji="1" lang="ja-JP" altLang="en-US" sz="120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E5F3275-8FCB-3C87-BD92-A6759B5A8970}"/>
              </a:ext>
            </a:extLst>
          </p:cNvPr>
          <p:cNvSpPr/>
          <p:nvPr/>
        </p:nvSpPr>
        <p:spPr>
          <a:xfrm>
            <a:off x="2431771" y="3524034"/>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テスト結果報告書にテスト結果（キャプチャ）を記載</a:t>
            </a:r>
          </a:p>
        </p:txBody>
      </p:sp>
      <p:sp>
        <p:nvSpPr>
          <p:cNvPr id="32" name="正方形/長方形 31">
            <a:extLst>
              <a:ext uri="{FF2B5EF4-FFF2-40B4-BE49-F238E27FC236}">
                <a16:creationId xmlns:a16="http://schemas.microsoft.com/office/drawing/2014/main" id="{754FADF1-B4C6-0FFE-AAE1-38A83B9E5CFA}"/>
              </a:ext>
            </a:extLst>
          </p:cNvPr>
          <p:cNvSpPr/>
          <p:nvPr/>
        </p:nvSpPr>
        <p:spPr>
          <a:xfrm>
            <a:off x="563215" y="2519351"/>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対象</a:t>
            </a:r>
            <a:endParaRPr kumimoji="1" lang="ja-JP" altLang="en-US" sz="120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7066A9A4-4443-AE47-5AC2-FE48670388DD}"/>
              </a:ext>
            </a:extLst>
          </p:cNvPr>
          <p:cNvSpPr/>
          <p:nvPr/>
        </p:nvSpPr>
        <p:spPr>
          <a:xfrm>
            <a:off x="2431769" y="2519351"/>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システム全体（</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からスプレッドシート確認まで）</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内部公開したバージョンに対して実施</a:t>
            </a:r>
            <a:endParaRPr kumimoji="1" lang="ja-JP" altLang="en-US" sz="120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DD58F89A-D154-920D-239A-745BC2ADA92D}"/>
              </a:ext>
            </a:extLst>
          </p:cNvPr>
          <p:cNvSpPr/>
          <p:nvPr/>
        </p:nvSpPr>
        <p:spPr>
          <a:xfrm>
            <a:off x="1396181" y="4028485"/>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中断基準</a:t>
            </a:r>
          </a:p>
        </p:txBody>
      </p:sp>
      <p:sp>
        <p:nvSpPr>
          <p:cNvPr id="35" name="正方形/長方形 34">
            <a:extLst>
              <a:ext uri="{FF2B5EF4-FFF2-40B4-BE49-F238E27FC236}">
                <a16:creationId xmlns:a16="http://schemas.microsoft.com/office/drawing/2014/main" id="{86337E82-5725-5845-94F9-7CE732575E84}"/>
              </a:ext>
            </a:extLst>
          </p:cNvPr>
          <p:cNvSpPr/>
          <p:nvPr/>
        </p:nvSpPr>
        <p:spPr>
          <a:xfrm>
            <a:off x="2431771" y="4028485"/>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テストにて</a:t>
            </a:r>
            <a:r>
              <a:rPr kumimoji="1" lang="en-US" altLang="ja-JP" sz="1200" dirty="0">
                <a:latin typeface="Meiryo UI" panose="020B0604030504040204" pitchFamily="34" charset="-128"/>
                <a:ea typeface="Meiryo UI" panose="020B0604030504040204" pitchFamily="34" charset="-128"/>
              </a:rPr>
              <a:t>50%</a:t>
            </a:r>
            <a:r>
              <a:rPr kumimoji="1" lang="ja-JP" altLang="en-US" sz="1200">
                <a:latin typeface="Meiryo UI" panose="020B0604030504040204" pitchFamily="34" charset="-128"/>
                <a:ea typeface="Meiryo UI" panose="020B0604030504040204" pitchFamily="34" charset="-128"/>
              </a:rPr>
              <a:t>以上のエラー率が</a:t>
            </a:r>
            <a:r>
              <a:rPr kumimoji="1" lang="en-US" altLang="ja-JP" sz="1200" dirty="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日以上継続する場合</a:t>
            </a:r>
          </a:p>
        </p:txBody>
      </p:sp>
      <p:sp>
        <p:nvSpPr>
          <p:cNvPr id="36" name="正方形/長方形 35">
            <a:extLst>
              <a:ext uri="{FF2B5EF4-FFF2-40B4-BE49-F238E27FC236}">
                <a16:creationId xmlns:a16="http://schemas.microsoft.com/office/drawing/2014/main" id="{411D9862-33C0-FA61-7115-2BF15F27F73B}"/>
              </a:ext>
            </a:extLst>
          </p:cNvPr>
          <p:cNvSpPr/>
          <p:nvPr/>
        </p:nvSpPr>
        <p:spPr>
          <a:xfrm>
            <a:off x="1396181" y="4528717"/>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完了</a:t>
            </a:r>
            <a:r>
              <a:rPr kumimoji="1" lang="ja-JP" altLang="en-US" sz="1200">
                <a:latin typeface="Meiryo UI" panose="020B0604030504040204" pitchFamily="34" charset="-128"/>
                <a:ea typeface="Meiryo UI" panose="020B0604030504040204" pitchFamily="34" charset="-128"/>
              </a:rPr>
              <a:t>基準</a:t>
            </a:r>
          </a:p>
        </p:txBody>
      </p:sp>
      <p:sp>
        <p:nvSpPr>
          <p:cNvPr id="37" name="正方形/長方形 36">
            <a:extLst>
              <a:ext uri="{FF2B5EF4-FFF2-40B4-BE49-F238E27FC236}">
                <a16:creationId xmlns:a16="http://schemas.microsoft.com/office/drawing/2014/main" id="{E633F61A-4CBE-9378-6422-680097C36EC8}"/>
              </a:ext>
            </a:extLst>
          </p:cNvPr>
          <p:cNvSpPr/>
          <p:nvPr/>
        </p:nvSpPr>
        <p:spPr>
          <a:xfrm>
            <a:off x="2431771" y="4528717"/>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全てのテストをクリア</a:t>
            </a:r>
            <a:r>
              <a:rPr lang="ja-JP" altLang="en-US" sz="1200">
                <a:latin typeface="Meiryo UI" panose="020B0604030504040204" pitchFamily="34" charset="-128"/>
                <a:ea typeface="Meiryo UI" panose="020B0604030504040204" pitchFamily="34" charset="-128"/>
              </a:rPr>
              <a:t>し、エビデンスを取得すること</a:t>
            </a:r>
            <a:endParaRPr kumimoji="1" lang="ja-JP" altLang="en-US" sz="1200">
              <a:latin typeface="Meiryo UI" panose="020B0604030504040204" pitchFamily="34" charset="-128"/>
              <a:ea typeface="Meiryo UI" panose="020B0604030504040204" pitchFamily="34" charset="-128"/>
            </a:endParaRPr>
          </a:p>
        </p:txBody>
      </p:sp>
      <p:sp>
        <p:nvSpPr>
          <p:cNvPr id="38" name="正方形/長方形 37">
            <a:extLst>
              <a:ext uri="{FF2B5EF4-FFF2-40B4-BE49-F238E27FC236}">
                <a16:creationId xmlns:a16="http://schemas.microsoft.com/office/drawing/2014/main" id="{06793391-4894-939E-DD92-63B0D7A4621C}"/>
              </a:ext>
            </a:extLst>
          </p:cNvPr>
          <p:cNvSpPr/>
          <p:nvPr/>
        </p:nvSpPr>
        <p:spPr>
          <a:xfrm>
            <a:off x="563215" y="4028484"/>
            <a:ext cx="832966" cy="10046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指標</a:t>
            </a:r>
          </a:p>
        </p:txBody>
      </p:sp>
      <p:sp>
        <p:nvSpPr>
          <p:cNvPr id="39" name="正方形/長方形 38">
            <a:extLst>
              <a:ext uri="{FF2B5EF4-FFF2-40B4-BE49-F238E27FC236}">
                <a16:creationId xmlns:a16="http://schemas.microsoft.com/office/drawing/2014/main" id="{3EF83F69-B6C5-1E40-4562-26E05CAB7D3B}"/>
              </a:ext>
            </a:extLst>
          </p:cNvPr>
          <p:cNvSpPr/>
          <p:nvPr/>
        </p:nvSpPr>
        <p:spPr>
          <a:xfrm>
            <a:off x="563217" y="503105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実施者</a:t>
            </a:r>
          </a:p>
        </p:txBody>
      </p:sp>
      <p:sp>
        <p:nvSpPr>
          <p:cNvPr id="40" name="正方形/長方形 39">
            <a:extLst>
              <a:ext uri="{FF2B5EF4-FFF2-40B4-BE49-F238E27FC236}">
                <a16:creationId xmlns:a16="http://schemas.microsoft.com/office/drawing/2014/main" id="{9326B119-502E-0F66-B2D0-8EB877CAA1A7}"/>
              </a:ext>
            </a:extLst>
          </p:cNvPr>
          <p:cNvSpPr/>
          <p:nvPr/>
        </p:nvSpPr>
        <p:spPr>
          <a:xfrm>
            <a:off x="2431771" y="503105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架空開発社および当社担当</a:t>
            </a:r>
            <a:endParaRPr kumimoji="1" lang="ja-JP" altLang="en-US" sz="120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F2C9917-57A6-F3E2-3FFC-D39816B3D6F8}"/>
              </a:ext>
            </a:extLst>
          </p:cNvPr>
          <p:cNvSpPr/>
          <p:nvPr/>
        </p:nvSpPr>
        <p:spPr>
          <a:xfrm>
            <a:off x="563217" y="552918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p>
        </p:txBody>
      </p:sp>
      <p:sp>
        <p:nvSpPr>
          <p:cNvPr id="42" name="正方形/長方形 41">
            <a:extLst>
              <a:ext uri="{FF2B5EF4-FFF2-40B4-BE49-F238E27FC236}">
                <a16:creationId xmlns:a16="http://schemas.microsoft.com/office/drawing/2014/main" id="{335B814A-481F-70C7-E82D-B4F55AC332F6}"/>
              </a:ext>
            </a:extLst>
          </p:cNvPr>
          <p:cNvSpPr/>
          <p:nvPr/>
        </p:nvSpPr>
        <p:spPr>
          <a:xfrm>
            <a:off x="2431771" y="552918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実施状況は</a:t>
            </a:r>
            <a:r>
              <a:rPr lang="en-US" altLang="ja-JP" sz="1200" dirty="0">
                <a:latin typeface="Meiryo UI" panose="020B0604030504040204" pitchFamily="34" charset="-128"/>
                <a:ea typeface="Meiryo UI" panose="020B0604030504040204" pitchFamily="34" charset="-128"/>
              </a:rPr>
              <a:t>Slack #</a:t>
            </a:r>
            <a:r>
              <a:rPr lang="ja-JP" altLang="en-US" sz="1200">
                <a:latin typeface="Meiryo UI" panose="020B0604030504040204" pitchFamily="34" charset="-128"/>
                <a:ea typeface="Meiryo UI" panose="020B0604030504040204" pitchFamily="34" charset="-128"/>
              </a:rPr>
              <a:t>テスト関連</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にて随時共有</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78848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3DD72-D027-66B6-9A85-6D34154D283B}"/>
              </a:ext>
            </a:extLst>
          </p:cNvPr>
          <p:cNvSpPr>
            <a:spLocks noGrp="1"/>
          </p:cNvSpPr>
          <p:nvPr>
            <p:ph type="title"/>
          </p:nvPr>
        </p:nvSpPr>
        <p:spPr/>
        <p:txBody>
          <a:bodyPr>
            <a:normAutofit fontScale="90000"/>
          </a:bodyPr>
          <a:lstStyle/>
          <a:p>
            <a:r>
              <a:rPr kumimoji="1" lang="ja-JP" altLang="en-US"/>
              <a:t>非機能テスト：</a:t>
            </a:r>
            <a:r>
              <a:rPr lang="ja-JP" altLang="en-US"/>
              <a:t>可用性テスト</a:t>
            </a:r>
            <a:endParaRPr kumimoji="1" lang="ja-JP" altLang="en-US"/>
          </a:p>
        </p:txBody>
      </p:sp>
      <p:sp>
        <p:nvSpPr>
          <p:cNvPr id="4" name="フッター プレースホルダー 3">
            <a:extLst>
              <a:ext uri="{FF2B5EF4-FFF2-40B4-BE49-F238E27FC236}">
                <a16:creationId xmlns:a16="http://schemas.microsoft.com/office/drawing/2014/main" id="{D19C0CC1-78E8-8F29-D513-FA4D42674B4C}"/>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B9B7E95-DACE-FC70-BF90-9B4043BF36C7}"/>
              </a:ext>
            </a:extLst>
          </p:cNvPr>
          <p:cNvSpPr>
            <a:spLocks noGrp="1"/>
          </p:cNvSpPr>
          <p:nvPr>
            <p:ph type="sldNum" sz="quarter" idx="12"/>
          </p:nvPr>
        </p:nvSpPr>
        <p:spPr/>
        <p:txBody>
          <a:bodyPr/>
          <a:lstStyle/>
          <a:p>
            <a:fld id="{462052E6-07CA-9B46-B866-FDE18BF74505}" type="slidenum">
              <a:rPr lang="ja-JP" altLang="en-US" smtClean="0"/>
              <a:pPr/>
              <a:t>7</a:t>
            </a:fld>
            <a:endParaRPr lang="ja-JP" altLang="en-US"/>
          </a:p>
        </p:txBody>
      </p:sp>
      <p:sp>
        <p:nvSpPr>
          <p:cNvPr id="6" name="正方形/長方形 5">
            <a:extLst>
              <a:ext uri="{FF2B5EF4-FFF2-40B4-BE49-F238E27FC236}">
                <a16:creationId xmlns:a16="http://schemas.microsoft.com/office/drawing/2014/main" id="{F3C29DAC-BE58-B634-678D-41CFC3E6FCC3}"/>
              </a:ext>
            </a:extLst>
          </p:cNvPr>
          <p:cNvSpPr/>
          <p:nvPr/>
        </p:nvSpPr>
        <p:spPr>
          <a:xfrm>
            <a:off x="563217" y="1014436"/>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目的</a:t>
            </a:r>
          </a:p>
        </p:txBody>
      </p:sp>
      <p:sp>
        <p:nvSpPr>
          <p:cNvPr id="7" name="正方形/長方形 6">
            <a:extLst>
              <a:ext uri="{FF2B5EF4-FFF2-40B4-BE49-F238E27FC236}">
                <a16:creationId xmlns:a16="http://schemas.microsoft.com/office/drawing/2014/main" id="{D9A46322-60F7-2B98-6F94-69D9FDE5ADB8}"/>
              </a:ext>
            </a:extLst>
          </p:cNvPr>
          <p:cNvSpPr/>
          <p:nvPr/>
        </p:nvSpPr>
        <p:spPr>
          <a:xfrm>
            <a:off x="2431771" y="1014436"/>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システムが継続的に稼働可能か（要件を満たすか）確認</a:t>
            </a:r>
            <a:endParaRPr kumimoji="1" lang="en-US" altLang="ja-JP" sz="12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1E387ED8-7375-E1E9-EA77-62B0BC34679F}"/>
              </a:ext>
            </a:extLst>
          </p:cNvPr>
          <p:cNvSpPr/>
          <p:nvPr/>
        </p:nvSpPr>
        <p:spPr>
          <a:xfrm>
            <a:off x="563215" y="1514668"/>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方法</a:t>
            </a:r>
          </a:p>
        </p:txBody>
      </p:sp>
      <p:sp>
        <p:nvSpPr>
          <p:cNvPr id="10" name="正方形/長方形 9">
            <a:extLst>
              <a:ext uri="{FF2B5EF4-FFF2-40B4-BE49-F238E27FC236}">
                <a16:creationId xmlns:a16="http://schemas.microsoft.com/office/drawing/2014/main" id="{5A50AB6A-69FE-A8BC-D8BB-73B33502E968}"/>
              </a:ext>
            </a:extLst>
          </p:cNvPr>
          <p:cNvSpPr/>
          <p:nvPr/>
        </p:nvSpPr>
        <p:spPr>
          <a:xfrm>
            <a:off x="2431769" y="1514668"/>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システムのインフラとしてクラウドサービスを利用するため、ダウンテスト等のテストは実施できない</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そのため、利用サービスの</a:t>
            </a:r>
            <a:r>
              <a:rPr lang="en-US" altLang="ja-JP" sz="1200" dirty="0">
                <a:latin typeface="Meiryo UI" panose="020B0604030504040204" pitchFamily="34" charset="-128"/>
                <a:ea typeface="Meiryo UI" panose="020B0604030504040204" pitchFamily="34" charset="-128"/>
              </a:rPr>
              <a:t>SLA</a:t>
            </a:r>
            <a:r>
              <a:rPr lang="ja-JP" altLang="en-US" sz="1200">
                <a:latin typeface="Meiryo UI" panose="020B0604030504040204" pitchFamily="34" charset="-128"/>
                <a:ea typeface="Meiryo UI" panose="020B0604030504040204" pitchFamily="34" charset="-128"/>
              </a:rPr>
              <a:t>や稼働状況を確認することでテストの代用とする。詳細な手順はテストシナリオで定義</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0F8BDCCD-9026-EDE7-C06D-8AC86B548BB8}"/>
              </a:ext>
            </a:extLst>
          </p:cNvPr>
          <p:cNvSpPr/>
          <p:nvPr/>
        </p:nvSpPr>
        <p:spPr>
          <a:xfrm>
            <a:off x="563215" y="201911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タイミング</a:t>
            </a:r>
          </a:p>
        </p:txBody>
      </p:sp>
      <p:sp>
        <p:nvSpPr>
          <p:cNvPr id="19" name="正方形/長方形 18">
            <a:extLst>
              <a:ext uri="{FF2B5EF4-FFF2-40B4-BE49-F238E27FC236}">
                <a16:creationId xmlns:a16="http://schemas.microsoft.com/office/drawing/2014/main" id="{EB36ED65-0F71-04A4-C6DB-59707466F569}"/>
              </a:ext>
            </a:extLst>
          </p:cNvPr>
          <p:cNvSpPr/>
          <p:nvPr/>
        </p:nvSpPr>
        <p:spPr>
          <a:xfrm>
            <a:off x="2431769" y="201911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随時可能だが、結合テスト終了時までに実施</a:t>
            </a:r>
            <a:endParaRPr kumimoji="1" lang="ja-JP" altLang="en-US" sz="120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B1F51FC8-6323-06F1-5F80-126A2259FD2A}"/>
              </a:ext>
            </a:extLst>
          </p:cNvPr>
          <p:cNvSpPr/>
          <p:nvPr/>
        </p:nvSpPr>
        <p:spPr>
          <a:xfrm>
            <a:off x="563217" y="302380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準備・環境</a:t>
            </a:r>
          </a:p>
        </p:txBody>
      </p:sp>
      <p:sp>
        <p:nvSpPr>
          <p:cNvPr id="22" name="正方形/長方形 21">
            <a:extLst>
              <a:ext uri="{FF2B5EF4-FFF2-40B4-BE49-F238E27FC236}">
                <a16:creationId xmlns:a16="http://schemas.microsoft.com/office/drawing/2014/main" id="{F1C5F55A-D583-199B-A4A2-8C5B893C8146}"/>
              </a:ext>
            </a:extLst>
          </p:cNvPr>
          <p:cNvSpPr/>
          <p:nvPr/>
        </p:nvSpPr>
        <p:spPr>
          <a:xfrm>
            <a:off x="2431771" y="302380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特になし</a:t>
            </a:r>
          </a:p>
        </p:txBody>
      </p:sp>
      <p:sp>
        <p:nvSpPr>
          <p:cNvPr id="24" name="正方形/長方形 23">
            <a:extLst>
              <a:ext uri="{FF2B5EF4-FFF2-40B4-BE49-F238E27FC236}">
                <a16:creationId xmlns:a16="http://schemas.microsoft.com/office/drawing/2014/main" id="{F9C6D1B1-1925-A7AD-37AF-0FF67394C0A8}"/>
              </a:ext>
            </a:extLst>
          </p:cNvPr>
          <p:cNvSpPr/>
          <p:nvPr/>
        </p:nvSpPr>
        <p:spPr>
          <a:xfrm>
            <a:off x="563217" y="3524034"/>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成果物</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（エビデンス）</a:t>
            </a:r>
            <a:endParaRPr kumimoji="1" lang="ja-JP" altLang="en-US" sz="120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E5F3275-8FCB-3C87-BD92-A6759B5A8970}"/>
              </a:ext>
            </a:extLst>
          </p:cNvPr>
          <p:cNvSpPr/>
          <p:nvPr/>
        </p:nvSpPr>
        <p:spPr>
          <a:xfrm>
            <a:off x="2431771" y="3524034"/>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テスト結果報告書にクラウドサービスの</a:t>
            </a:r>
            <a:r>
              <a:rPr kumimoji="1" lang="en-US" altLang="ja-JP" sz="1200" dirty="0">
                <a:latin typeface="Meiryo UI" panose="020B0604030504040204" pitchFamily="34" charset="-128"/>
                <a:ea typeface="Meiryo UI" panose="020B0604030504040204" pitchFamily="34" charset="-128"/>
              </a:rPr>
              <a:t>SLA</a:t>
            </a:r>
            <a:r>
              <a:rPr kumimoji="1" lang="ja-JP" altLang="en-US" sz="1200">
                <a:latin typeface="Meiryo UI" panose="020B0604030504040204" pitchFamily="34" charset="-128"/>
                <a:ea typeface="Meiryo UI" panose="020B0604030504040204" pitchFamily="34" charset="-128"/>
              </a:rPr>
              <a:t>記述、稼働状況</a:t>
            </a:r>
          </a:p>
        </p:txBody>
      </p:sp>
      <p:sp>
        <p:nvSpPr>
          <p:cNvPr id="32" name="正方形/長方形 31">
            <a:extLst>
              <a:ext uri="{FF2B5EF4-FFF2-40B4-BE49-F238E27FC236}">
                <a16:creationId xmlns:a16="http://schemas.microsoft.com/office/drawing/2014/main" id="{754FADF1-B4C6-0FFE-AAE1-38A83B9E5CFA}"/>
              </a:ext>
            </a:extLst>
          </p:cNvPr>
          <p:cNvSpPr/>
          <p:nvPr/>
        </p:nvSpPr>
        <p:spPr>
          <a:xfrm>
            <a:off x="563215" y="2519351"/>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対象</a:t>
            </a:r>
            <a:endParaRPr kumimoji="1" lang="ja-JP" altLang="en-US" sz="120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7066A9A4-4443-AE47-5AC2-FE48670388DD}"/>
              </a:ext>
            </a:extLst>
          </p:cNvPr>
          <p:cNvSpPr/>
          <p:nvPr/>
        </p:nvSpPr>
        <p:spPr>
          <a:xfrm>
            <a:off x="2431769" y="2519351"/>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システム全体（</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Google</a:t>
            </a:r>
            <a:r>
              <a:rPr kumimoji="1" lang="ja-JP" altLang="en-US" sz="120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Drive, API, </a:t>
            </a:r>
            <a:r>
              <a:rPr kumimoji="1" lang="ja-JP" altLang="en-US" sz="1200">
                <a:latin typeface="Meiryo UI" panose="020B0604030504040204" pitchFamily="34" charset="-128"/>
                <a:ea typeface="Meiryo UI" panose="020B0604030504040204" pitchFamily="34" charset="-128"/>
              </a:rPr>
              <a:t>スプレッドシート：</a:t>
            </a:r>
            <a:r>
              <a:rPr kumimoji="1" lang="en-US" altLang="ja-JP" sz="1200" dirty="0">
                <a:latin typeface="Meiryo UI" panose="020B0604030504040204" pitchFamily="34" charset="-128"/>
                <a:ea typeface="Meiryo UI" panose="020B0604030504040204" pitchFamily="34" charset="-128"/>
              </a:rPr>
              <a:t>Google</a:t>
            </a:r>
            <a:r>
              <a:rPr kumimoji="1" lang="ja-JP" altLang="en-US" sz="1200">
                <a:latin typeface="Meiryo UI" panose="020B0604030504040204" pitchFamily="34" charset="-128"/>
                <a:ea typeface="Meiryo UI" panose="020B0604030504040204" pitchFamily="34" charset="-128"/>
              </a:rPr>
              <a:t>スプレッドシート）</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内部公開したバージョンに対して実施</a:t>
            </a:r>
            <a:endParaRPr kumimoji="1" lang="ja-JP" altLang="en-US" sz="120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DD58F89A-D154-920D-239A-745BC2ADA92D}"/>
              </a:ext>
            </a:extLst>
          </p:cNvPr>
          <p:cNvSpPr/>
          <p:nvPr/>
        </p:nvSpPr>
        <p:spPr>
          <a:xfrm>
            <a:off x="1396181" y="4028485"/>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中断基準</a:t>
            </a:r>
          </a:p>
        </p:txBody>
      </p:sp>
      <p:sp>
        <p:nvSpPr>
          <p:cNvPr id="35" name="正方形/長方形 34">
            <a:extLst>
              <a:ext uri="{FF2B5EF4-FFF2-40B4-BE49-F238E27FC236}">
                <a16:creationId xmlns:a16="http://schemas.microsoft.com/office/drawing/2014/main" id="{86337E82-5725-5845-94F9-7CE732575E84}"/>
              </a:ext>
            </a:extLst>
          </p:cNvPr>
          <p:cNvSpPr/>
          <p:nvPr/>
        </p:nvSpPr>
        <p:spPr>
          <a:xfrm>
            <a:off x="2431771" y="4028485"/>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クラウドサービスが要件を満たさない可能性が判明したとき</a:t>
            </a:r>
          </a:p>
        </p:txBody>
      </p:sp>
      <p:sp>
        <p:nvSpPr>
          <p:cNvPr id="36" name="正方形/長方形 35">
            <a:extLst>
              <a:ext uri="{FF2B5EF4-FFF2-40B4-BE49-F238E27FC236}">
                <a16:creationId xmlns:a16="http://schemas.microsoft.com/office/drawing/2014/main" id="{411D9862-33C0-FA61-7115-2BF15F27F73B}"/>
              </a:ext>
            </a:extLst>
          </p:cNvPr>
          <p:cNvSpPr/>
          <p:nvPr/>
        </p:nvSpPr>
        <p:spPr>
          <a:xfrm>
            <a:off x="1396181" y="4528717"/>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完了</a:t>
            </a:r>
            <a:r>
              <a:rPr kumimoji="1" lang="ja-JP" altLang="en-US" sz="1200">
                <a:latin typeface="Meiryo UI" panose="020B0604030504040204" pitchFamily="34" charset="-128"/>
                <a:ea typeface="Meiryo UI" panose="020B0604030504040204" pitchFamily="34" charset="-128"/>
              </a:rPr>
              <a:t>基準</a:t>
            </a:r>
          </a:p>
        </p:txBody>
      </p:sp>
      <p:sp>
        <p:nvSpPr>
          <p:cNvPr id="37" name="正方形/長方形 36">
            <a:extLst>
              <a:ext uri="{FF2B5EF4-FFF2-40B4-BE49-F238E27FC236}">
                <a16:creationId xmlns:a16="http://schemas.microsoft.com/office/drawing/2014/main" id="{E633F61A-4CBE-9378-6422-680097C36EC8}"/>
              </a:ext>
            </a:extLst>
          </p:cNvPr>
          <p:cNvSpPr/>
          <p:nvPr/>
        </p:nvSpPr>
        <p:spPr>
          <a:xfrm>
            <a:off x="2431771" y="4528717"/>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要件を満たすエビデンスの取得（</a:t>
            </a:r>
            <a:r>
              <a:rPr lang="en-US" altLang="ja-JP" sz="1200" dirty="0">
                <a:latin typeface="Meiryo UI" panose="020B0604030504040204" pitchFamily="34" charset="-128"/>
                <a:ea typeface="Meiryo UI" panose="020B0604030504040204" pitchFamily="34" charset="-128"/>
              </a:rPr>
              <a:t>99.95</a:t>
            </a:r>
            <a:r>
              <a:rPr lang="ja-JP" altLang="en-US" sz="1200">
                <a:latin typeface="Meiryo UI" panose="020B0604030504040204" pitchFamily="34" charset="-128"/>
                <a:ea typeface="Meiryo UI" panose="020B0604030504040204" pitchFamily="34" charset="-128"/>
              </a:rPr>
              <a:t>以上の可用性を有すること）</a:t>
            </a:r>
            <a:endParaRPr kumimoji="1" lang="ja-JP" altLang="en-US" sz="1200">
              <a:latin typeface="Meiryo UI" panose="020B0604030504040204" pitchFamily="34" charset="-128"/>
              <a:ea typeface="Meiryo UI" panose="020B0604030504040204" pitchFamily="34" charset="-128"/>
            </a:endParaRPr>
          </a:p>
        </p:txBody>
      </p:sp>
      <p:sp>
        <p:nvSpPr>
          <p:cNvPr id="38" name="正方形/長方形 37">
            <a:extLst>
              <a:ext uri="{FF2B5EF4-FFF2-40B4-BE49-F238E27FC236}">
                <a16:creationId xmlns:a16="http://schemas.microsoft.com/office/drawing/2014/main" id="{06793391-4894-939E-DD92-63B0D7A4621C}"/>
              </a:ext>
            </a:extLst>
          </p:cNvPr>
          <p:cNvSpPr/>
          <p:nvPr/>
        </p:nvSpPr>
        <p:spPr>
          <a:xfrm>
            <a:off x="563215" y="4028484"/>
            <a:ext cx="832966" cy="10046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指標</a:t>
            </a:r>
          </a:p>
        </p:txBody>
      </p:sp>
      <p:sp>
        <p:nvSpPr>
          <p:cNvPr id="39" name="正方形/長方形 38">
            <a:extLst>
              <a:ext uri="{FF2B5EF4-FFF2-40B4-BE49-F238E27FC236}">
                <a16:creationId xmlns:a16="http://schemas.microsoft.com/office/drawing/2014/main" id="{3EF83F69-B6C5-1E40-4562-26E05CAB7D3B}"/>
              </a:ext>
            </a:extLst>
          </p:cNvPr>
          <p:cNvSpPr/>
          <p:nvPr/>
        </p:nvSpPr>
        <p:spPr>
          <a:xfrm>
            <a:off x="563217" y="503105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実施者</a:t>
            </a:r>
          </a:p>
        </p:txBody>
      </p:sp>
      <p:sp>
        <p:nvSpPr>
          <p:cNvPr id="40" name="正方形/長方形 39">
            <a:extLst>
              <a:ext uri="{FF2B5EF4-FFF2-40B4-BE49-F238E27FC236}">
                <a16:creationId xmlns:a16="http://schemas.microsoft.com/office/drawing/2014/main" id="{9326B119-502E-0F66-B2D0-8EB877CAA1A7}"/>
              </a:ext>
            </a:extLst>
          </p:cNvPr>
          <p:cNvSpPr/>
          <p:nvPr/>
        </p:nvSpPr>
        <p:spPr>
          <a:xfrm>
            <a:off x="2431771" y="503105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架空開発社担当者</a:t>
            </a:r>
            <a:endParaRPr kumimoji="1" lang="ja-JP" altLang="en-US" sz="120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F2C9917-57A6-F3E2-3FFC-D39816B3D6F8}"/>
              </a:ext>
            </a:extLst>
          </p:cNvPr>
          <p:cNvSpPr/>
          <p:nvPr/>
        </p:nvSpPr>
        <p:spPr>
          <a:xfrm>
            <a:off x="563217" y="552918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p>
        </p:txBody>
      </p:sp>
      <p:sp>
        <p:nvSpPr>
          <p:cNvPr id="42" name="正方形/長方形 41">
            <a:extLst>
              <a:ext uri="{FF2B5EF4-FFF2-40B4-BE49-F238E27FC236}">
                <a16:creationId xmlns:a16="http://schemas.microsoft.com/office/drawing/2014/main" id="{335B814A-481F-70C7-E82D-B4F55AC332F6}"/>
              </a:ext>
            </a:extLst>
          </p:cNvPr>
          <p:cNvSpPr/>
          <p:nvPr/>
        </p:nvSpPr>
        <p:spPr>
          <a:xfrm>
            <a:off x="2431771" y="552918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実施状況は</a:t>
            </a:r>
            <a:r>
              <a:rPr lang="en-US" altLang="ja-JP" sz="1200" dirty="0">
                <a:latin typeface="Meiryo UI" panose="020B0604030504040204" pitchFamily="34" charset="-128"/>
                <a:ea typeface="Meiryo UI" panose="020B0604030504040204" pitchFamily="34" charset="-128"/>
              </a:rPr>
              <a:t>Slack #</a:t>
            </a:r>
            <a:r>
              <a:rPr lang="ja-JP" altLang="en-US" sz="1200">
                <a:latin typeface="Meiryo UI" panose="020B0604030504040204" pitchFamily="34" charset="-128"/>
                <a:ea typeface="Meiryo UI" panose="020B0604030504040204" pitchFamily="34" charset="-128"/>
              </a:rPr>
              <a:t>テスト関連</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にて随時共有</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2196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3DD72-D027-66B6-9A85-6D34154D283B}"/>
              </a:ext>
            </a:extLst>
          </p:cNvPr>
          <p:cNvSpPr>
            <a:spLocks noGrp="1"/>
          </p:cNvSpPr>
          <p:nvPr>
            <p:ph type="title"/>
          </p:nvPr>
        </p:nvSpPr>
        <p:spPr/>
        <p:txBody>
          <a:bodyPr>
            <a:normAutofit fontScale="90000"/>
          </a:bodyPr>
          <a:lstStyle/>
          <a:p>
            <a:r>
              <a:rPr kumimoji="1" lang="ja-JP" altLang="en-US"/>
              <a:t>非機能テスト：性能</a:t>
            </a:r>
            <a:r>
              <a:rPr lang="ja-JP" altLang="en-US"/>
              <a:t>テスト</a:t>
            </a:r>
            <a:endParaRPr kumimoji="1" lang="ja-JP" altLang="en-US"/>
          </a:p>
        </p:txBody>
      </p:sp>
      <p:sp>
        <p:nvSpPr>
          <p:cNvPr id="4" name="フッター プレースホルダー 3">
            <a:extLst>
              <a:ext uri="{FF2B5EF4-FFF2-40B4-BE49-F238E27FC236}">
                <a16:creationId xmlns:a16="http://schemas.microsoft.com/office/drawing/2014/main" id="{D19C0CC1-78E8-8F29-D513-FA4D42674B4C}"/>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B9B7E95-DACE-FC70-BF90-9B4043BF36C7}"/>
              </a:ext>
            </a:extLst>
          </p:cNvPr>
          <p:cNvSpPr>
            <a:spLocks noGrp="1"/>
          </p:cNvSpPr>
          <p:nvPr>
            <p:ph type="sldNum" sz="quarter" idx="12"/>
          </p:nvPr>
        </p:nvSpPr>
        <p:spPr/>
        <p:txBody>
          <a:bodyPr/>
          <a:lstStyle/>
          <a:p>
            <a:fld id="{462052E6-07CA-9B46-B866-FDE18BF74505}" type="slidenum">
              <a:rPr lang="ja-JP" altLang="en-US" smtClean="0"/>
              <a:pPr/>
              <a:t>8</a:t>
            </a:fld>
            <a:endParaRPr lang="ja-JP" altLang="en-US"/>
          </a:p>
        </p:txBody>
      </p:sp>
      <p:sp>
        <p:nvSpPr>
          <p:cNvPr id="6" name="正方形/長方形 5">
            <a:extLst>
              <a:ext uri="{FF2B5EF4-FFF2-40B4-BE49-F238E27FC236}">
                <a16:creationId xmlns:a16="http://schemas.microsoft.com/office/drawing/2014/main" id="{F3C29DAC-BE58-B634-678D-41CFC3E6FCC3}"/>
              </a:ext>
            </a:extLst>
          </p:cNvPr>
          <p:cNvSpPr/>
          <p:nvPr/>
        </p:nvSpPr>
        <p:spPr>
          <a:xfrm>
            <a:off x="563217" y="1014436"/>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目的</a:t>
            </a:r>
          </a:p>
        </p:txBody>
      </p:sp>
      <p:sp>
        <p:nvSpPr>
          <p:cNvPr id="7" name="正方形/長方形 6">
            <a:extLst>
              <a:ext uri="{FF2B5EF4-FFF2-40B4-BE49-F238E27FC236}">
                <a16:creationId xmlns:a16="http://schemas.microsoft.com/office/drawing/2014/main" id="{D9A46322-60F7-2B98-6F94-69D9FDE5ADB8}"/>
              </a:ext>
            </a:extLst>
          </p:cNvPr>
          <p:cNvSpPr/>
          <p:nvPr/>
        </p:nvSpPr>
        <p:spPr>
          <a:xfrm>
            <a:off x="2431771" y="1014436"/>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システムが性能要件を満たすか確認</a:t>
            </a:r>
            <a:endParaRPr kumimoji="1" lang="en-US" altLang="ja-JP" sz="12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1E387ED8-7375-E1E9-EA77-62B0BC34679F}"/>
              </a:ext>
            </a:extLst>
          </p:cNvPr>
          <p:cNvSpPr/>
          <p:nvPr/>
        </p:nvSpPr>
        <p:spPr>
          <a:xfrm>
            <a:off x="563215" y="1514668"/>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方法</a:t>
            </a:r>
          </a:p>
        </p:txBody>
      </p:sp>
      <p:sp>
        <p:nvSpPr>
          <p:cNvPr id="10" name="正方形/長方形 9">
            <a:extLst>
              <a:ext uri="{FF2B5EF4-FFF2-40B4-BE49-F238E27FC236}">
                <a16:creationId xmlns:a16="http://schemas.microsoft.com/office/drawing/2014/main" id="{5A50AB6A-69FE-A8BC-D8BB-73B33502E968}"/>
              </a:ext>
            </a:extLst>
          </p:cNvPr>
          <p:cNvSpPr/>
          <p:nvPr/>
        </p:nvSpPr>
        <p:spPr>
          <a:xfrm>
            <a:off x="2431769" y="1514668"/>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静的ページ、動的ページのレスポンスタイムを計測するスクリプトを作成</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詳細な手順はテストシナリオで定義</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0F8BDCCD-9026-EDE7-C06D-8AC86B548BB8}"/>
              </a:ext>
            </a:extLst>
          </p:cNvPr>
          <p:cNvSpPr/>
          <p:nvPr/>
        </p:nvSpPr>
        <p:spPr>
          <a:xfrm>
            <a:off x="563215" y="201911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タイミング</a:t>
            </a:r>
          </a:p>
        </p:txBody>
      </p:sp>
      <p:sp>
        <p:nvSpPr>
          <p:cNvPr id="19" name="正方形/長方形 18">
            <a:extLst>
              <a:ext uri="{FF2B5EF4-FFF2-40B4-BE49-F238E27FC236}">
                <a16:creationId xmlns:a16="http://schemas.microsoft.com/office/drawing/2014/main" id="{EB36ED65-0F71-04A4-C6DB-59707466F569}"/>
              </a:ext>
            </a:extLst>
          </p:cNvPr>
          <p:cNvSpPr/>
          <p:nvPr/>
        </p:nvSpPr>
        <p:spPr>
          <a:xfrm>
            <a:off x="2431769" y="201911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結合テストフェーズ（開発完了後）</a:t>
            </a:r>
            <a:endParaRPr kumimoji="1" lang="ja-JP" altLang="en-US" sz="120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B1F51FC8-6323-06F1-5F80-126A2259FD2A}"/>
              </a:ext>
            </a:extLst>
          </p:cNvPr>
          <p:cNvSpPr/>
          <p:nvPr/>
        </p:nvSpPr>
        <p:spPr>
          <a:xfrm>
            <a:off x="563217" y="302380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準備・環境</a:t>
            </a:r>
          </a:p>
        </p:txBody>
      </p:sp>
      <p:sp>
        <p:nvSpPr>
          <p:cNvPr id="22" name="正方形/長方形 21">
            <a:extLst>
              <a:ext uri="{FF2B5EF4-FFF2-40B4-BE49-F238E27FC236}">
                <a16:creationId xmlns:a16="http://schemas.microsoft.com/office/drawing/2014/main" id="{F1C5F55A-D583-199B-A4A2-8C5B893C8146}"/>
              </a:ext>
            </a:extLst>
          </p:cNvPr>
          <p:cNvSpPr/>
          <p:nvPr/>
        </p:nvSpPr>
        <p:spPr>
          <a:xfrm>
            <a:off x="2431771" y="302380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特になし。内部公開（</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）を対象に、テスト実施者</a:t>
            </a:r>
            <a:r>
              <a:rPr kumimoji="1" lang="en-US" altLang="ja-JP" sz="1200" dirty="0">
                <a:latin typeface="Meiryo UI" panose="020B0604030504040204" pitchFamily="34" charset="-128"/>
                <a:ea typeface="Meiryo UI" panose="020B0604030504040204" pitchFamily="34" charset="-128"/>
              </a:rPr>
              <a:t>PC</a:t>
            </a:r>
            <a:r>
              <a:rPr kumimoji="1" lang="ja-JP" altLang="en-US" sz="1200">
                <a:latin typeface="Meiryo UI" panose="020B0604030504040204" pitchFamily="34" charset="-128"/>
                <a:ea typeface="Meiryo UI" panose="020B0604030504040204" pitchFamily="34" charset="-128"/>
              </a:rPr>
              <a:t>にて行う</a:t>
            </a:r>
          </a:p>
        </p:txBody>
      </p:sp>
      <p:sp>
        <p:nvSpPr>
          <p:cNvPr id="24" name="正方形/長方形 23">
            <a:extLst>
              <a:ext uri="{FF2B5EF4-FFF2-40B4-BE49-F238E27FC236}">
                <a16:creationId xmlns:a16="http://schemas.microsoft.com/office/drawing/2014/main" id="{F9C6D1B1-1925-A7AD-37AF-0FF67394C0A8}"/>
              </a:ext>
            </a:extLst>
          </p:cNvPr>
          <p:cNvSpPr/>
          <p:nvPr/>
        </p:nvSpPr>
        <p:spPr>
          <a:xfrm>
            <a:off x="563217" y="3524034"/>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成果物</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（エビデンス）</a:t>
            </a:r>
            <a:endParaRPr kumimoji="1" lang="ja-JP" altLang="en-US" sz="120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E5F3275-8FCB-3C87-BD92-A6759B5A8970}"/>
              </a:ext>
            </a:extLst>
          </p:cNvPr>
          <p:cNvSpPr/>
          <p:nvPr/>
        </p:nvSpPr>
        <p:spPr>
          <a:xfrm>
            <a:off x="2431771" y="3524034"/>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テスト結果報告書にテスト結果（キャプチャ）を記載</a:t>
            </a:r>
          </a:p>
        </p:txBody>
      </p:sp>
      <p:sp>
        <p:nvSpPr>
          <p:cNvPr id="32" name="正方形/長方形 31">
            <a:extLst>
              <a:ext uri="{FF2B5EF4-FFF2-40B4-BE49-F238E27FC236}">
                <a16:creationId xmlns:a16="http://schemas.microsoft.com/office/drawing/2014/main" id="{754FADF1-B4C6-0FFE-AAE1-38A83B9E5CFA}"/>
              </a:ext>
            </a:extLst>
          </p:cNvPr>
          <p:cNvSpPr/>
          <p:nvPr/>
        </p:nvSpPr>
        <p:spPr>
          <a:xfrm>
            <a:off x="563215" y="2519351"/>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対象</a:t>
            </a:r>
            <a:endParaRPr kumimoji="1" lang="ja-JP" altLang="en-US" sz="120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7066A9A4-4443-AE47-5AC2-FE48670388DD}"/>
              </a:ext>
            </a:extLst>
          </p:cNvPr>
          <p:cNvSpPr/>
          <p:nvPr/>
        </p:nvSpPr>
        <p:spPr>
          <a:xfrm>
            <a:off x="2431769" y="2519351"/>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静的ページ：</a:t>
            </a:r>
            <a:r>
              <a:rPr kumimoji="1" lang="en-US" altLang="ja-JP" sz="1200" dirty="0">
                <a:latin typeface="Meiryo UI" panose="020B0604030504040204" pitchFamily="34" charset="-128"/>
                <a:ea typeface="Meiryo UI" panose="020B0604030504040204" pitchFamily="34" charset="-128"/>
              </a:rPr>
              <a:t>TOP</a:t>
            </a:r>
            <a:r>
              <a:rPr kumimoji="1" lang="ja-JP" altLang="en-US" sz="1200">
                <a:latin typeface="Meiryo UI" panose="020B0604030504040204" pitchFamily="34" charset="-128"/>
                <a:ea typeface="Meiryo UI" panose="020B0604030504040204" pitchFamily="34" charset="-128"/>
              </a:rPr>
              <a:t>ページ</a:t>
            </a:r>
            <a:r>
              <a:rPr lang="ja-JP" altLang="en-US" sz="1200">
                <a:latin typeface="Meiryo UI" panose="020B0604030504040204" pitchFamily="34" charset="-128"/>
                <a:ea typeface="Meiryo UI" panose="020B0604030504040204" pitchFamily="34" charset="-128"/>
              </a:rPr>
              <a:t>。動的ページ：</a:t>
            </a:r>
            <a:r>
              <a:rPr lang="en-US" altLang="ja-JP" sz="1200" dirty="0">
                <a:latin typeface="Meiryo UI" panose="020B0604030504040204" pitchFamily="34" charset="-128"/>
                <a:ea typeface="Meiryo UI" panose="020B0604030504040204" pitchFamily="34" charset="-128"/>
              </a:rPr>
              <a:t>API</a:t>
            </a:r>
            <a:r>
              <a:rPr lang="ja-JP" altLang="en-US" sz="1200">
                <a:latin typeface="Meiryo UI" panose="020B0604030504040204" pitchFamily="34" charset="-128"/>
                <a:ea typeface="Meiryo UI" panose="020B0604030504040204" pitchFamily="34" charset="-128"/>
              </a:rPr>
              <a:t>（静的ページ＋</a:t>
            </a:r>
            <a:r>
              <a:rPr lang="en-US" altLang="ja-JP" sz="1200" dirty="0">
                <a:latin typeface="Meiryo UI" panose="020B0604030504040204" pitchFamily="34" charset="-128"/>
                <a:ea typeface="Meiryo UI" panose="020B0604030504040204" pitchFamily="34" charset="-128"/>
              </a:rPr>
              <a:t>API</a:t>
            </a:r>
            <a:r>
              <a:rPr lang="ja-JP" altLang="en-US" sz="1200">
                <a:latin typeface="Meiryo UI" panose="020B0604030504040204" pitchFamily="34" charset="-128"/>
                <a:ea typeface="Meiryo UI" panose="020B0604030504040204" pitchFamily="34" charset="-128"/>
              </a:rPr>
              <a:t>の結果をレスポンスタイムとする）</a:t>
            </a:r>
            <a:endParaRPr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内部公開したバージョンに対して実施</a:t>
            </a:r>
            <a:endParaRPr kumimoji="1" lang="ja-JP" altLang="en-US" sz="120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DD58F89A-D154-920D-239A-745BC2ADA92D}"/>
              </a:ext>
            </a:extLst>
          </p:cNvPr>
          <p:cNvSpPr/>
          <p:nvPr/>
        </p:nvSpPr>
        <p:spPr>
          <a:xfrm>
            <a:off x="1396181" y="4028485"/>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中断基準</a:t>
            </a:r>
          </a:p>
        </p:txBody>
      </p:sp>
      <p:sp>
        <p:nvSpPr>
          <p:cNvPr id="35" name="正方形/長方形 34">
            <a:extLst>
              <a:ext uri="{FF2B5EF4-FFF2-40B4-BE49-F238E27FC236}">
                <a16:creationId xmlns:a16="http://schemas.microsoft.com/office/drawing/2014/main" id="{86337E82-5725-5845-94F9-7CE732575E84}"/>
              </a:ext>
            </a:extLst>
          </p:cNvPr>
          <p:cNvSpPr/>
          <p:nvPr/>
        </p:nvSpPr>
        <p:spPr>
          <a:xfrm>
            <a:off x="2431771" y="4028485"/>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テストにて</a:t>
            </a:r>
            <a:r>
              <a:rPr kumimoji="1" lang="en-US" altLang="ja-JP" sz="1200" dirty="0">
                <a:latin typeface="Meiryo UI" panose="020B0604030504040204" pitchFamily="34" charset="-128"/>
                <a:ea typeface="Meiryo UI" panose="020B0604030504040204" pitchFamily="34" charset="-128"/>
              </a:rPr>
              <a:t>50%</a:t>
            </a:r>
            <a:r>
              <a:rPr kumimoji="1" lang="ja-JP" altLang="en-US" sz="1200">
                <a:latin typeface="Meiryo UI" panose="020B0604030504040204" pitchFamily="34" charset="-128"/>
                <a:ea typeface="Meiryo UI" panose="020B0604030504040204" pitchFamily="34" charset="-128"/>
              </a:rPr>
              <a:t>以上のエラー率が</a:t>
            </a:r>
            <a:r>
              <a:rPr kumimoji="1" lang="en-US" altLang="ja-JP" sz="1200" dirty="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日以上継続する場合</a:t>
            </a:r>
          </a:p>
        </p:txBody>
      </p:sp>
      <p:sp>
        <p:nvSpPr>
          <p:cNvPr id="36" name="正方形/長方形 35">
            <a:extLst>
              <a:ext uri="{FF2B5EF4-FFF2-40B4-BE49-F238E27FC236}">
                <a16:creationId xmlns:a16="http://schemas.microsoft.com/office/drawing/2014/main" id="{411D9862-33C0-FA61-7115-2BF15F27F73B}"/>
              </a:ext>
            </a:extLst>
          </p:cNvPr>
          <p:cNvSpPr/>
          <p:nvPr/>
        </p:nvSpPr>
        <p:spPr>
          <a:xfrm>
            <a:off x="1396181" y="4528717"/>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完了</a:t>
            </a:r>
            <a:r>
              <a:rPr kumimoji="1" lang="ja-JP" altLang="en-US" sz="1200">
                <a:latin typeface="Meiryo UI" panose="020B0604030504040204" pitchFamily="34" charset="-128"/>
                <a:ea typeface="Meiryo UI" panose="020B0604030504040204" pitchFamily="34" charset="-128"/>
              </a:rPr>
              <a:t>基準</a:t>
            </a:r>
          </a:p>
        </p:txBody>
      </p:sp>
      <p:sp>
        <p:nvSpPr>
          <p:cNvPr id="37" name="正方形/長方形 36">
            <a:extLst>
              <a:ext uri="{FF2B5EF4-FFF2-40B4-BE49-F238E27FC236}">
                <a16:creationId xmlns:a16="http://schemas.microsoft.com/office/drawing/2014/main" id="{E633F61A-4CBE-9378-6422-680097C36EC8}"/>
              </a:ext>
            </a:extLst>
          </p:cNvPr>
          <p:cNvSpPr/>
          <p:nvPr/>
        </p:nvSpPr>
        <p:spPr>
          <a:xfrm>
            <a:off x="2431771" y="4528717"/>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全てのテストをクリア</a:t>
            </a:r>
            <a:r>
              <a:rPr lang="ja-JP" altLang="en-US" sz="1200">
                <a:latin typeface="Meiryo UI" panose="020B0604030504040204" pitchFamily="34" charset="-128"/>
                <a:ea typeface="Meiryo UI" panose="020B0604030504040204" pitchFamily="34" charset="-128"/>
              </a:rPr>
              <a:t>し、エビデンスを取得すること</a:t>
            </a:r>
            <a:r>
              <a:rPr kumimoji="1" lang="ja-JP" altLang="en-US" sz="1200">
                <a:latin typeface="Meiryo UI" panose="020B0604030504040204" pitchFamily="34" charset="-128"/>
                <a:ea typeface="Meiryo UI" panose="020B0604030504040204" pitchFamily="34" charset="-128"/>
              </a:rPr>
              <a:t>（静的ページ平均</a:t>
            </a:r>
            <a:r>
              <a:rPr kumimoji="1" lang="en-US" altLang="ja-JP" sz="1200" dirty="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秒以内のレスポンス、動的ページ平均</a:t>
            </a:r>
            <a:r>
              <a:rPr kumimoji="1" lang="en-US" altLang="ja-JP" sz="1200" dirty="0">
                <a:latin typeface="Meiryo UI" panose="020B0604030504040204" pitchFamily="34" charset="-128"/>
                <a:ea typeface="Meiryo UI" panose="020B0604030504040204" pitchFamily="34" charset="-128"/>
              </a:rPr>
              <a:t>2</a:t>
            </a:r>
            <a:r>
              <a:rPr kumimoji="1" lang="ja-JP" altLang="en-US" sz="1200">
                <a:latin typeface="Meiryo UI" panose="020B0604030504040204" pitchFamily="34" charset="-128"/>
                <a:ea typeface="Meiryo UI" panose="020B0604030504040204" pitchFamily="34" charset="-128"/>
              </a:rPr>
              <a:t>秒以内のレスポンス）</a:t>
            </a:r>
          </a:p>
        </p:txBody>
      </p:sp>
      <p:sp>
        <p:nvSpPr>
          <p:cNvPr id="38" name="正方形/長方形 37">
            <a:extLst>
              <a:ext uri="{FF2B5EF4-FFF2-40B4-BE49-F238E27FC236}">
                <a16:creationId xmlns:a16="http://schemas.microsoft.com/office/drawing/2014/main" id="{06793391-4894-939E-DD92-63B0D7A4621C}"/>
              </a:ext>
            </a:extLst>
          </p:cNvPr>
          <p:cNvSpPr/>
          <p:nvPr/>
        </p:nvSpPr>
        <p:spPr>
          <a:xfrm>
            <a:off x="563215" y="4028484"/>
            <a:ext cx="832966" cy="10046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指標</a:t>
            </a:r>
          </a:p>
        </p:txBody>
      </p:sp>
      <p:sp>
        <p:nvSpPr>
          <p:cNvPr id="39" name="正方形/長方形 38">
            <a:extLst>
              <a:ext uri="{FF2B5EF4-FFF2-40B4-BE49-F238E27FC236}">
                <a16:creationId xmlns:a16="http://schemas.microsoft.com/office/drawing/2014/main" id="{3EF83F69-B6C5-1E40-4562-26E05CAB7D3B}"/>
              </a:ext>
            </a:extLst>
          </p:cNvPr>
          <p:cNvSpPr/>
          <p:nvPr/>
        </p:nvSpPr>
        <p:spPr>
          <a:xfrm>
            <a:off x="563217" y="503105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実施者</a:t>
            </a:r>
          </a:p>
        </p:txBody>
      </p:sp>
      <p:sp>
        <p:nvSpPr>
          <p:cNvPr id="40" name="正方形/長方形 39">
            <a:extLst>
              <a:ext uri="{FF2B5EF4-FFF2-40B4-BE49-F238E27FC236}">
                <a16:creationId xmlns:a16="http://schemas.microsoft.com/office/drawing/2014/main" id="{9326B119-502E-0F66-B2D0-8EB877CAA1A7}"/>
              </a:ext>
            </a:extLst>
          </p:cNvPr>
          <p:cNvSpPr/>
          <p:nvPr/>
        </p:nvSpPr>
        <p:spPr>
          <a:xfrm>
            <a:off x="2431771" y="503105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架空開発社担当者</a:t>
            </a:r>
            <a:endParaRPr kumimoji="1" lang="ja-JP" altLang="en-US" sz="120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F2C9917-57A6-F3E2-3FFC-D39816B3D6F8}"/>
              </a:ext>
            </a:extLst>
          </p:cNvPr>
          <p:cNvSpPr/>
          <p:nvPr/>
        </p:nvSpPr>
        <p:spPr>
          <a:xfrm>
            <a:off x="563217" y="552918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p>
        </p:txBody>
      </p:sp>
      <p:sp>
        <p:nvSpPr>
          <p:cNvPr id="42" name="正方形/長方形 41">
            <a:extLst>
              <a:ext uri="{FF2B5EF4-FFF2-40B4-BE49-F238E27FC236}">
                <a16:creationId xmlns:a16="http://schemas.microsoft.com/office/drawing/2014/main" id="{335B814A-481F-70C7-E82D-B4F55AC332F6}"/>
              </a:ext>
            </a:extLst>
          </p:cNvPr>
          <p:cNvSpPr/>
          <p:nvPr/>
        </p:nvSpPr>
        <p:spPr>
          <a:xfrm>
            <a:off x="2431771" y="552918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実施状況は</a:t>
            </a:r>
            <a:r>
              <a:rPr lang="en-US" altLang="ja-JP" sz="1200" dirty="0">
                <a:latin typeface="Meiryo UI" panose="020B0604030504040204" pitchFamily="34" charset="-128"/>
                <a:ea typeface="Meiryo UI" panose="020B0604030504040204" pitchFamily="34" charset="-128"/>
              </a:rPr>
              <a:t>Slack #</a:t>
            </a:r>
            <a:r>
              <a:rPr lang="ja-JP" altLang="en-US" sz="1200">
                <a:latin typeface="Meiryo UI" panose="020B0604030504040204" pitchFamily="34" charset="-128"/>
                <a:ea typeface="Meiryo UI" panose="020B0604030504040204" pitchFamily="34" charset="-128"/>
              </a:rPr>
              <a:t>テスト関連</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にて随時共有</a:t>
            </a:r>
            <a:endParaRPr kumimoji="1" lang="ja-JP" altLang="en-US" sz="120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他のテストの妨げにならないよう連携して実施すること</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52606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3DD72-D027-66B6-9A85-6D34154D283B}"/>
              </a:ext>
            </a:extLst>
          </p:cNvPr>
          <p:cNvSpPr>
            <a:spLocks noGrp="1"/>
          </p:cNvSpPr>
          <p:nvPr>
            <p:ph type="title"/>
          </p:nvPr>
        </p:nvSpPr>
        <p:spPr/>
        <p:txBody>
          <a:bodyPr>
            <a:normAutofit fontScale="90000"/>
          </a:bodyPr>
          <a:lstStyle/>
          <a:p>
            <a:r>
              <a:rPr kumimoji="1" lang="ja-JP" altLang="en-US"/>
              <a:t>非機能テスト：セキュリティー</a:t>
            </a:r>
            <a:r>
              <a:rPr lang="ja-JP" altLang="en-US"/>
              <a:t>テスト</a:t>
            </a:r>
            <a:endParaRPr kumimoji="1" lang="ja-JP" altLang="en-US"/>
          </a:p>
        </p:txBody>
      </p:sp>
      <p:sp>
        <p:nvSpPr>
          <p:cNvPr id="4" name="フッター プレースホルダー 3">
            <a:extLst>
              <a:ext uri="{FF2B5EF4-FFF2-40B4-BE49-F238E27FC236}">
                <a16:creationId xmlns:a16="http://schemas.microsoft.com/office/drawing/2014/main" id="{D19C0CC1-78E8-8F29-D513-FA4D42674B4C}"/>
              </a:ext>
            </a:extLst>
          </p:cNvPr>
          <p:cNvSpPr>
            <a:spLocks noGrp="1"/>
          </p:cNvSpPr>
          <p:nvPr>
            <p:ph type="ftr" sz="quarter" idx="11"/>
          </p:nvPr>
        </p:nvSpPr>
        <p:spPr/>
        <p:txBody>
          <a:bodyPr/>
          <a:lstStyle/>
          <a:p>
            <a:r>
              <a:rPr lang="en-US" altLang="ja-JP" dirty="0"/>
              <a:t>bluecode inc.</a:t>
            </a:r>
            <a:endParaRPr lang="ja-JP" altLang="en-US"/>
          </a:p>
        </p:txBody>
      </p:sp>
      <p:sp>
        <p:nvSpPr>
          <p:cNvPr id="5" name="スライド番号プレースホルダー 4">
            <a:extLst>
              <a:ext uri="{FF2B5EF4-FFF2-40B4-BE49-F238E27FC236}">
                <a16:creationId xmlns:a16="http://schemas.microsoft.com/office/drawing/2014/main" id="{1B9B7E95-DACE-FC70-BF90-9B4043BF36C7}"/>
              </a:ext>
            </a:extLst>
          </p:cNvPr>
          <p:cNvSpPr>
            <a:spLocks noGrp="1"/>
          </p:cNvSpPr>
          <p:nvPr>
            <p:ph type="sldNum" sz="quarter" idx="12"/>
          </p:nvPr>
        </p:nvSpPr>
        <p:spPr/>
        <p:txBody>
          <a:bodyPr/>
          <a:lstStyle/>
          <a:p>
            <a:fld id="{462052E6-07CA-9B46-B866-FDE18BF74505}" type="slidenum">
              <a:rPr lang="ja-JP" altLang="en-US" smtClean="0"/>
              <a:pPr/>
              <a:t>9</a:t>
            </a:fld>
            <a:endParaRPr lang="ja-JP" altLang="en-US"/>
          </a:p>
        </p:txBody>
      </p:sp>
      <p:sp>
        <p:nvSpPr>
          <p:cNvPr id="6" name="正方形/長方形 5">
            <a:extLst>
              <a:ext uri="{FF2B5EF4-FFF2-40B4-BE49-F238E27FC236}">
                <a16:creationId xmlns:a16="http://schemas.microsoft.com/office/drawing/2014/main" id="{F3C29DAC-BE58-B634-678D-41CFC3E6FCC3}"/>
              </a:ext>
            </a:extLst>
          </p:cNvPr>
          <p:cNvSpPr/>
          <p:nvPr/>
        </p:nvSpPr>
        <p:spPr>
          <a:xfrm>
            <a:off x="563217" y="1014436"/>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目的</a:t>
            </a:r>
          </a:p>
        </p:txBody>
      </p:sp>
      <p:sp>
        <p:nvSpPr>
          <p:cNvPr id="7" name="正方形/長方形 6">
            <a:extLst>
              <a:ext uri="{FF2B5EF4-FFF2-40B4-BE49-F238E27FC236}">
                <a16:creationId xmlns:a16="http://schemas.microsoft.com/office/drawing/2014/main" id="{D9A46322-60F7-2B98-6F94-69D9FDE5ADB8}"/>
              </a:ext>
            </a:extLst>
          </p:cNvPr>
          <p:cNvSpPr/>
          <p:nvPr/>
        </p:nvSpPr>
        <p:spPr>
          <a:xfrm>
            <a:off x="2431771" y="1014436"/>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システム（</a:t>
            </a:r>
            <a:r>
              <a:rPr lang="en-US" altLang="ja-JP" sz="1200" dirty="0">
                <a:latin typeface="Meiryo UI" panose="020B0604030504040204" pitchFamily="34" charset="-128"/>
                <a:ea typeface="Meiryo UI" panose="020B0604030504040204" pitchFamily="34" charset="-128"/>
              </a:rPr>
              <a:t>Web</a:t>
            </a:r>
            <a:r>
              <a:rPr lang="ja-JP" altLang="en-US" sz="1200">
                <a:latin typeface="Meiryo UI" panose="020B0604030504040204" pitchFamily="34" charset="-128"/>
                <a:ea typeface="Meiryo UI" panose="020B0604030504040204" pitchFamily="34" charset="-128"/>
              </a:rPr>
              <a:t>）が一般的な攻撃に対する耐性を有しているか確認</a:t>
            </a:r>
            <a:endParaRPr kumimoji="1" lang="en-US" altLang="ja-JP" sz="12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1E387ED8-7375-E1E9-EA77-62B0BC34679F}"/>
              </a:ext>
            </a:extLst>
          </p:cNvPr>
          <p:cNvSpPr/>
          <p:nvPr/>
        </p:nvSpPr>
        <p:spPr>
          <a:xfrm>
            <a:off x="563215" y="1514668"/>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方法</a:t>
            </a:r>
          </a:p>
        </p:txBody>
      </p:sp>
      <p:sp>
        <p:nvSpPr>
          <p:cNvPr id="10" name="正方形/長方形 9">
            <a:extLst>
              <a:ext uri="{FF2B5EF4-FFF2-40B4-BE49-F238E27FC236}">
                <a16:creationId xmlns:a16="http://schemas.microsoft.com/office/drawing/2014/main" id="{5A50AB6A-69FE-A8BC-D8BB-73B33502E968}"/>
              </a:ext>
            </a:extLst>
          </p:cNvPr>
          <p:cNvSpPr/>
          <p:nvPr/>
        </p:nvSpPr>
        <p:spPr>
          <a:xfrm>
            <a:off x="2431769" y="1514668"/>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脆弱性チェックツール（</a:t>
            </a:r>
            <a:r>
              <a:rPr kumimoji="1" lang="en-US" altLang="ja-JP" sz="1200" dirty="0">
                <a:latin typeface="Meiryo UI" panose="020B0604030504040204" pitchFamily="34" charset="-128"/>
                <a:ea typeface="Meiryo UI" panose="020B0604030504040204" pitchFamily="34" charset="-128"/>
              </a:rPr>
              <a:t>OWASP-ZAP</a:t>
            </a:r>
            <a:r>
              <a:rPr kumimoji="1" lang="ja-JP" altLang="en-US" sz="1200">
                <a:latin typeface="Meiryo UI" panose="020B0604030504040204" pitchFamily="34" charset="-128"/>
                <a:ea typeface="Meiryo UI" panose="020B0604030504040204" pitchFamily="34" charset="-128"/>
              </a:rPr>
              <a:t>）の手動テストを利用して静的ページおよび動的ページ（</a:t>
            </a:r>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）のテストを実施</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詳細な手順はテストシナリオで定義</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0F8BDCCD-9026-EDE7-C06D-8AC86B548BB8}"/>
              </a:ext>
            </a:extLst>
          </p:cNvPr>
          <p:cNvSpPr/>
          <p:nvPr/>
        </p:nvSpPr>
        <p:spPr>
          <a:xfrm>
            <a:off x="563215" y="201911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タイミング</a:t>
            </a:r>
          </a:p>
        </p:txBody>
      </p:sp>
      <p:sp>
        <p:nvSpPr>
          <p:cNvPr id="19" name="正方形/長方形 18">
            <a:extLst>
              <a:ext uri="{FF2B5EF4-FFF2-40B4-BE49-F238E27FC236}">
                <a16:creationId xmlns:a16="http://schemas.microsoft.com/office/drawing/2014/main" id="{EB36ED65-0F71-04A4-C6DB-59707466F569}"/>
              </a:ext>
            </a:extLst>
          </p:cNvPr>
          <p:cNvSpPr/>
          <p:nvPr/>
        </p:nvSpPr>
        <p:spPr>
          <a:xfrm>
            <a:off x="2431769" y="201911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結合テストフェーズ（開発完了後）</a:t>
            </a:r>
            <a:endParaRPr kumimoji="1" lang="ja-JP" altLang="en-US" sz="120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B1F51FC8-6323-06F1-5F80-126A2259FD2A}"/>
              </a:ext>
            </a:extLst>
          </p:cNvPr>
          <p:cNvSpPr/>
          <p:nvPr/>
        </p:nvSpPr>
        <p:spPr>
          <a:xfrm>
            <a:off x="563217" y="302380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準備・環境</a:t>
            </a:r>
          </a:p>
        </p:txBody>
      </p:sp>
      <p:sp>
        <p:nvSpPr>
          <p:cNvPr id="22" name="正方形/長方形 21">
            <a:extLst>
              <a:ext uri="{FF2B5EF4-FFF2-40B4-BE49-F238E27FC236}">
                <a16:creationId xmlns:a16="http://schemas.microsoft.com/office/drawing/2014/main" id="{F1C5F55A-D583-199B-A4A2-8C5B893C8146}"/>
              </a:ext>
            </a:extLst>
          </p:cNvPr>
          <p:cNvSpPr/>
          <p:nvPr/>
        </p:nvSpPr>
        <p:spPr>
          <a:xfrm>
            <a:off x="2431771" y="302380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特になし。内部公開（</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API</a:t>
            </a:r>
            <a:r>
              <a:rPr kumimoji="1" lang="ja-JP" altLang="en-US" sz="1200">
                <a:latin typeface="Meiryo UI" panose="020B0604030504040204" pitchFamily="34" charset="-128"/>
                <a:ea typeface="Meiryo UI" panose="020B0604030504040204" pitchFamily="34" charset="-128"/>
              </a:rPr>
              <a:t>）を対象に、テスト実施者</a:t>
            </a:r>
            <a:r>
              <a:rPr kumimoji="1" lang="en-US" altLang="ja-JP" sz="1200" dirty="0">
                <a:latin typeface="Meiryo UI" panose="020B0604030504040204" pitchFamily="34" charset="-128"/>
                <a:ea typeface="Meiryo UI" panose="020B0604030504040204" pitchFamily="34" charset="-128"/>
              </a:rPr>
              <a:t>PC</a:t>
            </a:r>
            <a:r>
              <a:rPr kumimoji="1" lang="ja-JP" altLang="en-US" sz="1200">
                <a:latin typeface="Meiryo UI" panose="020B0604030504040204" pitchFamily="34" charset="-128"/>
                <a:ea typeface="Meiryo UI" panose="020B0604030504040204" pitchFamily="34" charset="-128"/>
              </a:rPr>
              <a:t>にて行う</a:t>
            </a:r>
          </a:p>
        </p:txBody>
      </p:sp>
      <p:sp>
        <p:nvSpPr>
          <p:cNvPr id="24" name="正方形/長方形 23">
            <a:extLst>
              <a:ext uri="{FF2B5EF4-FFF2-40B4-BE49-F238E27FC236}">
                <a16:creationId xmlns:a16="http://schemas.microsoft.com/office/drawing/2014/main" id="{F9C6D1B1-1925-A7AD-37AF-0FF67394C0A8}"/>
              </a:ext>
            </a:extLst>
          </p:cNvPr>
          <p:cNvSpPr/>
          <p:nvPr/>
        </p:nvSpPr>
        <p:spPr>
          <a:xfrm>
            <a:off x="563217" y="3524034"/>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成果物</a:t>
            </a:r>
            <a:endParaRPr kumimoji="1" lang="en-US" altLang="ja-JP" sz="1200" dirty="0">
              <a:latin typeface="Meiryo UI" panose="020B0604030504040204" pitchFamily="34" charset="-128"/>
              <a:ea typeface="Meiryo UI" panose="020B0604030504040204" pitchFamily="34" charset="-128"/>
            </a:endParaRPr>
          </a:p>
          <a:p>
            <a:pPr algn="ctr"/>
            <a:r>
              <a:rPr lang="ja-JP" altLang="en-US" sz="1200">
                <a:latin typeface="Meiryo UI" panose="020B0604030504040204" pitchFamily="34" charset="-128"/>
                <a:ea typeface="Meiryo UI" panose="020B0604030504040204" pitchFamily="34" charset="-128"/>
              </a:rPr>
              <a:t>（エビデンス）</a:t>
            </a:r>
            <a:endParaRPr kumimoji="1" lang="ja-JP" altLang="en-US" sz="1200">
              <a:latin typeface="Meiryo UI" panose="020B0604030504040204" pitchFamily="34" charset="-128"/>
              <a:ea typeface="Meiryo UI" panose="020B0604030504040204" pitchFamily="34" charset="-128"/>
            </a:endParaRPr>
          </a:p>
        </p:txBody>
      </p:sp>
      <p:sp>
        <p:nvSpPr>
          <p:cNvPr id="25" name="正方形/長方形 24">
            <a:extLst>
              <a:ext uri="{FF2B5EF4-FFF2-40B4-BE49-F238E27FC236}">
                <a16:creationId xmlns:a16="http://schemas.microsoft.com/office/drawing/2014/main" id="{DE5F3275-8FCB-3C87-BD92-A6759B5A8970}"/>
              </a:ext>
            </a:extLst>
          </p:cNvPr>
          <p:cNvSpPr/>
          <p:nvPr/>
        </p:nvSpPr>
        <p:spPr>
          <a:xfrm>
            <a:off x="2431771" y="3524034"/>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テスト結果報告書にテスト結果（キャプチャ）を記載</a:t>
            </a:r>
          </a:p>
        </p:txBody>
      </p:sp>
      <p:sp>
        <p:nvSpPr>
          <p:cNvPr id="32" name="正方形/長方形 31">
            <a:extLst>
              <a:ext uri="{FF2B5EF4-FFF2-40B4-BE49-F238E27FC236}">
                <a16:creationId xmlns:a16="http://schemas.microsoft.com/office/drawing/2014/main" id="{754FADF1-B4C6-0FFE-AAE1-38A83B9E5CFA}"/>
              </a:ext>
            </a:extLst>
          </p:cNvPr>
          <p:cNvSpPr/>
          <p:nvPr/>
        </p:nvSpPr>
        <p:spPr>
          <a:xfrm>
            <a:off x="563215" y="2519351"/>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対象</a:t>
            </a:r>
            <a:endParaRPr kumimoji="1" lang="ja-JP" altLang="en-US" sz="120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7066A9A4-4443-AE47-5AC2-FE48670388DD}"/>
              </a:ext>
            </a:extLst>
          </p:cNvPr>
          <p:cNvSpPr/>
          <p:nvPr/>
        </p:nvSpPr>
        <p:spPr>
          <a:xfrm>
            <a:off x="2431769" y="2519351"/>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システム（</a:t>
            </a:r>
            <a:r>
              <a:rPr kumimoji="1" lang="en-US" altLang="ja-JP" sz="1200" dirty="0">
                <a:latin typeface="Meiryo UI" panose="020B0604030504040204" pitchFamily="34" charset="-128"/>
                <a:ea typeface="Meiryo UI" panose="020B0604030504040204" pitchFamily="34" charset="-128"/>
              </a:rPr>
              <a:t>Web</a:t>
            </a:r>
            <a:r>
              <a:rPr kumimoji="1" lang="ja-JP" altLang="en-US" sz="1200">
                <a:latin typeface="Meiryo UI" panose="020B0604030504040204" pitchFamily="34" charset="-128"/>
                <a:ea typeface="Meiryo UI" panose="020B0604030504040204" pitchFamily="34" charset="-128"/>
              </a:rPr>
              <a:t>）全体</a:t>
            </a:r>
            <a:endParaRPr kumimoji="1" lang="en-US" altLang="ja-JP" sz="1200" dirty="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内部公開したバージョンに対して実施</a:t>
            </a:r>
            <a:endParaRPr kumimoji="1" lang="ja-JP" altLang="en-US" sz="1200">
              <a:latin typeface="Meiryo UI" panose="020B0604030504040204" pitchFamily="34" charset="-128"/>
              <a:ea typeface="Meiryo UI" panose="020B0604030504040204" pitchFamily="34" charset="-128"/>
            </a:endParaRPr>
          </a:p>
        </p:txBody>
      </p:sp>
      <p:sp>
        <p:nvSpPr>
          <p:cNvPr id="34" name="正方形/長方形 33">
            <a:extLst>
              <a:ext uri="{FF2B5EF4-FFF2-40B4-BE49-F238E27FC236}">
                <a16:creationId xmlns:a16="http://schemas.microsoft.com/office/drawing/2014/main" id="{DD58F89A-D154-920D-239A-745BC2ADA92D}"/>
              </a:ext>
            </a:extLst>
          </p:cNvPr>
          <p:cNvSpPr/>
          <p:nvPr/>
        </p:nvSpPr>
        <p:spPr>
          <a:xfrm>
            <a:off x="1396181" y="4028485"/>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中断基準</a:t>
            </a:r>
          </a:p>
        </p:txBody>
      </p:sp>
      <p:sp>
        <p:nvSpPr>
          <p:cNvPr id="35" name="正方形/長方形 34">
            <a:extLst>
              <a:ext uri="{FF2B5EF4-FFF2-40B4-BE49-F238E27FC236}">
                <a16:creationId xmlns:a16="http://schemas.microsoft.com/office/drawing/2014/main" id="{86337E82-5725-5845-94F9-7CE732575E84}"/>
              </a:ext>
            </a:extLst>
          </p:cNvPr>
          <p:cNvSpPr/>
          <p:nvPr/>
        </p:nvSpPr>
        <p:spPr>
          <a:xfrm>
            <a:off x="2431771" y="4028485"/>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High</a:t>
            </a:r>
            <a:r>
              <a:rPr kumimoji="1" lang="ja-JP" altLang="en-US" sz="1200">
                <a:latin typeface="Meiryo UI" panose="020B0604030504040204" pitchFamily="34" charset="-128"/>
                <a:ea typeface="Meiryo UI" panose="020B0604030504040204" pitchFamily="34" charset="-128"/>
              </a:rPr>
              <a:t>（重要）なリスク項目を</a:t>
            </a:r>
            <a:r>
              <a:rPr kumimoji="1" lang="en-US" altLang="ja-JP" sz="1200" dirty="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日以上解消できない場合</a:t>
            </a:r>
          </a:p>
        </p:txBody>
      </p:sp>
      <p:sp>
        <p:nvSpPr>
          <p:cNvPr id="36" name="正方形/長方形 35">
            <a:extLst>
              <a:ext uri="{FF2B5EF4-FFF2-40B4-BE49-F238E27FC236}">
                <a16:creationId xmlns:a16="http://schemas.microsoft.com/office/drawing/2014/main" id="{411D9862-33C0-FA61-7115-2BF15F27F73B}"/>
              </a:ext>
            </a:extLst>
          </p:cNvPr>
          <p:cNvSpPr/>
          <p:nvPr/>
        </p:nvSpPr>
        <p:spPr>
          <a:xfrm>
            <a:off x="1396181" y="4528717"/>
            <a:ext cx="1035592"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完了</a:t>
            </a:r>
            <a:r>
              <a:rPr kumimoji="1" lang="ja-JP" altLang="en-US" sz="1200">
                <a:latin typeface="Meiryo UI" panose="020B0604030504040204" pitchFamily="34" charset="-128"/>
                <a:ea typeface="Meiryo UI" panose="020B0604030504040204" pitchFamily="34" charset="-128"/>
              </a:rPr>
              <a:t>基準</a:t>
            </a:r>
          </a:p>
        </p:txBody>
      </p:sp>
      <p:sp>
        <p:nvSpPr>
          <p:cNvPr id="37" name="正方形/長方形 36">
            <a:extLst>
              <a:ext uri="{FF2B5EF4-FFF2-40B4-BE49-F238E27FC236}">
                <a16:creationId xmlns:a16="http://schemas.microsoft.com/office/drawing/2014/main" id="{E633F61A-4CBE-9378-6422-680097C36EC8}"/>
              </a:ext>
            </a:extLst>
          </p:cNvPr>
          <p:cNvSpPr/>
          <p:nvPr/>
        </p:nvSpPr>
        <p:spPr>
          <a:xfrm>
            <a:off x="2431771" y="4528717"/>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sz="1200" dirty="0">
                <a:latin typeface="Meiryo UI" panose="020B0604030504040204" pitchFamily="34" charset="-128"/>
                <a:ea typeface="Meiryo UI" panose="020B0604030504040204" pitchFamily="34" charset="-128"/>
              </a:rPr>
              <a:t>OWASP-ZAP</a:t>
            </a:r>
            <a:r>
              <a:rPr kumimoji="1" lang="ja-JP" altLang="en-US" sz="1200">
                <a:latin typeface="Meiryo UI" panose="020B0604030504040204" pitchFamily="34" charset="-128"/>
                <a:ea typeface="Meiryo UI" panose="020B0604030504040204" pitchFamily="34" charset="-128"/>
              </a:rPr>
              <a:t>による脆弱性テスト結果、</a:t>
            </a:r>
            <a:r>
              <a:rPr kumimoji="1" lang="en-US" altLang="ja-JP" sz="1200" dirty="0">
                <a:latin typeface="Meiryo UI" panose="020B0604030504040204" pitchFamily="34" charset="-128"/>
                <a:ea typeface="Meiryo UI" panose="020B0604030504040204" pitchFamily="34" charset="-128"/>
              </a:rPr>
              <a:t>High</a:t>
            </a:r>
            <a:r>
              <a:rPr kumimoji="1" lang="ja-JP" altLang="en-US" sz="1200">
                <a:latin typeface="Meiryo UI" panose="020B0604030504040204" pitchFamily="34" charset="-128"/>
                <a:ea typeface="Meiryo UI" panose="020B0604030504040204" pitchFamily="34" charset="-128"/>
              </a:rPr>
              <a:t>リスクの項目が無いこと。</a:t>
            </a:r>
            <a:r>
              <a:rPr lang="ja-JP" altLang="en-US" sz="1200">
                <a:latin typeface="Meiryo UI" panose="020B0604030504040204" pitchFamily="34" charset="-128"/>
                <a:ea typeface="Meiryo UI" panose="020B0604030504040204" pitchFamily="34" charset="-128"/>
              </a:rPr>
              <a:t>エビデンスを取得すること</a:t>
            </a:r>
            <a:endParaRPr kumimoji="1" lang="ja-JP" altLang="en-US" sz="1200">
              <a:latin typeface="Meiryo UI" panose="020B0604030504040204" pitchFamily="34" charset="-128"/>
              <a:ea typeface="Meiryo UI" panose="020B0604030504040204" pitchFamily="34" charset="-128"/>
            </a:endParaRPr>
          </a:p>
        </p:txBody>
      </p:sp>
      <p:sp>
        <p:nvSpPr>
          <p:cNvPr id="38" name="正方形/長方形 37">
            <a:extLst>
              <a:ext uri="{FF2B5EF4-FFF2-40B4-BE49-F238E27FC236}">
                <a16:creationId xmlns:a16="http://schemas.microsoft.com/office/drawing/2014/main" id="{06793391-4894-939E-DD92-63B0D7A4621C}"/>
              </a:ext>
            </a:extLst>
          </p:cNvPr>
          <p:cNvSpPr/>
          <p:nvPr/>
        </p:nvSpPr>
        <p:spPr>
          <a:xfrm>
            <a:off x="563215" y="4028484"/>
            <a:ext cx="832966" cy="1004684"/>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指標</a:t>
            </a:r>
          </a:p>
        </p:txBody>
      </p:sp>
      <p:sp>
        <p:nvSpPr>
          <p:cNvPr id="39" name="正方形/長方形 38">
            <a:extLst>
              <a:ext uri="{FF2B5EF4-FFF2-40B4-BE49-F238E27FC236}">
                <a16:creationId xmlns:a16="http://schemas.microsoft.com/office/drawing/2014/main" id="{3EF83F69-B6C5-1E40-4562-26E05CAB7D3B}"/>
              </a:ext>
            </a:extLst>
          </p:cNvPr>
          <p:cNvSpPr/>
          <p:nvPr/>
        </p:nvSpPr>
        <p:spPr>
          <a:xfrm>
            <a:off x="563217" y="5031059"/>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実施者</a:t>
            </a:r>
          </a:p>
        </p:txBody>
      </p:sp>
      <p:sp>
        <p:nvSpPr>
          <p:cNvPr id="40" name="正方形/長方形 39">
            <a:extLst>
              <a:ext uri="{FF2B5EF4-FFF2-40B4-BE49-F238E27FC236}">
                <a16:creationId xmlns:a16="http://schemas.microsoft.com/office/drawing/2014/main" id="{9326B119-502E-0F66-B2D0-8EB877CAA1A7}"/>
              </a:ext>
            </a:extLst>
          </p:cNvPr>
          <p:cNvSpPr/>
          <p:nvPr/>
        </p:nvSpPr>
        <p:spPr>
          <a:xfrm>
            <a:off x="2431771" y="5031059"/>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a:latin typeface="Meiryo UI" panose="020B0604030504040204" pitchFamily="34" charset="-128"/>
                <a:ea typeface="Meiryo UI" panose="020B0604030504040204" pitchFamily="34" charset="-128"/>
              </a:rPr>
              <a:t>架空開発社担当者</a:t>
            </a:r>
            <a:endParaRPr kumimoji="1" lang="ja-JP" altLang="en-US" sz="1200">
              <a:latin typeface="Meiryo UI" panose="020B0604030504040204" pitchFamily="34" charset="-128"/>
              <a:ea typeface="Meiryo UI" panose="020B0604030504040204" pitchFamily="34" charset="-128"/>
            </a:endParaRPr>
          </a:p>
        </p:txBody>
      </p:sp>
      <p:sp>
        <p:nvSpPr>
          <p:cNvPr id="41" name="正方形/長方形 40">
            <a:extLst>
              <a:ext uri="{FF2B5EF4-FFF2-40B4-BE49-F238E27FC236}">
                <a16:creationId xmlns:a16="http://schemas.microsoft.com/office/drawing/2014/main" id="{6F2C9917-57A6-F3E2-3FFC-D39816B3D6F8}"/>
              </a:ext>
            </a:extLst>
          </p:cNvPr>
          <p:cNvSpPr/>
          <p:nvPr/>
        </p:nvSpPr>
        <p:spPr>
          <a:xfrm>
            <a:off x="563217" y="5529182"/>
            <a:ext cx="1868556" cy="50445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a:latin typeface="Meiryo UI" panose="020B0604030504040204" pitchFamily="34" charset="-128"/>
                <a:ea typeface="Meiryo UI" panose="020B0604030504040204" pitchFamily="34" charset="-128"/>
              </a:rPr>
              <a:t>備考</a:t>
            </a:r>
          </a:p>
        </p:txBody>
      </p:sp>
      <p:sp>
        <p:nvSpPr>
          <p:cNvPr id="42" name="正方形/長方形 41">
            <a:extLst>
              <a:ext uri="{FF2B5EF4-FFF2-40B4-BE49-F238E27FC236}">
                <a16:creationId xmlns:a16="http://schemas.microsoft.com/office/drawing/2014/main" id="{335B814A-481F-70C7-E82D-B4F55AC332F6}"/>
              </a:ext>
            </a:extLst>
          </p:cNvPr>
          <p:cNvSpPr/>
          <p:nvPr/>
        </p:nvSpPr>
        <p:spPr>
          <a:xfrm>
            <a:off x="2431771" y="5529182"/>
            <a:ext cx="9197011" cy="504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200">
                <a:latin typeface="Meiryo UI" panose="020B0604030504040204" pitchFamily="34" charset="-128"/>
                <a:ea typeface="Meiryo UI" panose="020B0604030504040204" pitchFamily="34" charset="-128"/>
              </a:rPr>
              <a:t>実施状況は</a:t>
            </a:r>
            <a:r>
              <a:rPr lang="en-US" altLang="ja-JP" sz="1200" dirty="0">
                <a:latin typeface="Meiryo UI" panose="020B0604030504040204" pitchFamily="34" charset="-128"/>
                <a:ea typeface="Meiryo UI" panose="020B0604030504040204" pitchFamily="34" charset="-128"/>
              </a:rPr>
              <a:t>Slack #</a:t>
            </a:r>
            <a:r>
              <a:rPr lang="ja-JP" altLang="en-US" sz="1200">
                <a:latin typeface="Meiryo UI" panose="020B0604030504040204" pitchFamily="34" charset="-128"/>
                <a:ea typeface="Meiryo UI" panose="020B0604030504040204" pitchFamily="34" charset="-128"/>
              </a:rPr>
              <a:t>テスト関連</a:t>
            </a:r>
            <a:r>
              <a:rPr lang="en-US" altLang="ja-JP" sz="1200" dirty="0">
                <a:latin typeface="Meiryo UI" panose="020B0604030504040204" pitchFamily="34" charset="-128"/>
                <a:ea typeface="Meiryo UI" panose="020B0604030504040204" pitchFamily="34" charset="-128"/>
              </a:rPr>
              <a:t> </a:t>
            </a:r>
            <a:r>
              <a:rPr lang="ja-JP" altLang="en-US" sz="1200">
                <a:latin typeface="Meiryo UI" panose="020B0604030504040204" pitchFamily="34" charset="-128"/>
                <a:ea typeface="Meiryo UI" panose="020B0604030504040204" pitchFamily="34" charset="-128"/>
              </a:rPr>
              <a:t>にて随時共有</a:t>
            </a:r>
            <a:endParaRPr kumimoji="1" lang="ja-JP" altLang="en-US" sz="1200">
              <a:latin typeface="Meiryo UI" panose="020B0604030504040204" pitchFamily="34" charset="-128"/>
              <a:ea typeface="Meiryo UI" panose="020B0604030504040204" pitchFamily="34" charset="-128"/>
            </a:endParaRPr>
          </a:p>
          <a:p>
            <a:r>
              <a:rPr lang="ja-JP" altLang="en-US" sz="1200">
                <a:latin typeface="Meiryo UI" panose="020B0604030504040204" pitchFamily="34" charset="-128"/>
                <a:ea typeface="Meiryo UI" panose="020B0604030504040204" pitchFamily="34" charset="-128"/>
              </a:rPr>
              <a:t>他のテストの妨げにならないよう連携して実施すること</a:t>
            </a:r>
            <a:endParaRPr kumimoji="1" lang="ja-JP" altLang="en-US" sz="12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2754207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_bluecode_2021テンプレpptx.pptx" id="{4AC11F32-13B2-F346-8483-75E65E631398}" vid="{B64C0586-CBAE-2E46-A836-FB0DA1B7282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1841</TotalTime>
  <Words>2133</Words>
  <Application>Microsoft Macintosh PowerPoint</Application>
  <PresentationFormat>ワイド画面</PresentationFormat>
  <Paragraphs>410</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Meiryo UI</vt:lpstr>
      <vt:lpstr>游ゴシック</vt:lpstr>
      <vt:lpstr>Arial</vt:lpstr>
      <vt:lpstr>Office テーマ</vt:lpstr>
      <vt:lpstr>問合せ受付Web テスト計画書</vt:lpstr>
      <vt:lpstr>目次</vt:lpstr>
      <vt:lpstr>テストの目的と品質基準</vt:lpstr>
      <vt:lpstr>テストの種類・目的・方法</vt:lpstr>
      <vt:lpstr>機能テスト：単体テスト</vt:lpstr>
      <vt:lpstr>機能テスト：結合テスト（シナリオテスト）</vt:lpstr>
      <vt:lpstr>非機能テスト：可用性テスト</vt:lpstr>
      <vt:lpstr>非機能テスト：性能テスト</vt:lpstr>
      <vt:lpstr>非機能テスト：セキュリティーテスト</vt:lpstr>
      <vt:lpstr>非機能テスト：留意事項１（移行：本番展開）</vt:lpstr>
      <vt:lpstr>非機能テスト：留意事項２（ブラウザ対応）</vt:lpstr>
      <vt:lpstr>参考：テスト関連ドキュメント</vt:lpstr>
      <vt:lpstr>テストスケジュール</vt:lpstr>
      <vt:lpstr>テスト体制</vt:lpstr>
      <vt:lpstr>コミュニケーション</vt:lpstr>
      <vt:lpstr>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ウェブサイトテスト計画書</dc:title>
  <dc:creator>小澤 慧利子</dc:creator>
  <cp:lastModifiedBy>bourgeon80@gmail.com</cp:lastModifiedBy>
  <cp:revision>175</cp:revision>
  <dcterms:created xsi:type="dcterms:W3CDTF">2022-06-27T06:00:08Z</dcterms:created>
  <dcterms:modified xsi:type="dcterms:W3CDTF">2022-10-11T04:47:32Z</dcterms:modified>
</cp:coreProperties>
</file>