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Lst>
  <p:sldSz cy="5143500" cx="9144000"/>
  <p:notesSz cx="6858000" cy="9144000"/>
  <p:embeddedFontLst>
    <p:embeddedFont>
      <p:font typeface="Nunito"/>
      <p:regular r:id="rId140"/>
      <p:bold r:id="rId141"/>
      <p:italic r:id="rId142"/>
      <p:boldItalic r:id="rId143"/>
    </p:embeddedFont>
    <p:embeddedFont>
      <p:font typeface="Lato"/>
      <p:regular r:id="rId144"/>
      <p:bold r:id="rId145"/>
      <p:italic r:id="rId146"/>
      <p:boldItalic r:id="rId147"/>
    </p:embeddedFont>
    <p:embeddedFont>
      <p:font typeface="Maven Pro"/>
      <p:regular r:id="rId148"/>
      <p:bold r:id="rId1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50" roundtripDataSignature="AMtx7mit+zGScpFI2L4ZZlP2KtzbSy2G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914459-B071-450F-B10E-568A9158E2E5}">
  <a:tblStyle styleId="{B3914459-B071-450F-B10E-568A9158E2E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customschemas.google.com/relationships/presentationmetadata" Target="meta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MavenPro-bold.fntdata"/><Relationship Id="rId4" Type="http://schemas.openxmlformats.org/officeDocument/2006/relationships/tableStyles" Target="tableStyles.xml"/><Relationship Id="rId148" Type="http://schemas.openxmlformats.org/officeDocument/2006/relationships/font" Target="fonts/MavenPro-regular.fntdata"/><Relationship Id="rId9" Type="http://schemas.openxmlformats.org/officeDocument/2006/relationships/slide" Target="slides/slide3.xml"/><Relationship Id="rId143" Type="http://schemas.openxmlformats.org/officeDocument/2006/relationships/font" Target="fonts/Nunito-boldItalic.fntdata"/><Relationship Id="rId142" Type="http://schemas.openxmlformats.org/officeDocument/2006/relationships/font" Target="fonts/Nunito-italic.fntdata"/><Relationship Id="rId141" Type="http://schemas.openxmlformats.org/officeDocument/2006/relationships/font" Target="fonts/Nunito-bold.fntdata"/><Relationship Id="rId140" Type="http://schemas.openxmlformats.org/officeDocument/2006/relationships/font" Target="fonts/Nunito-regular.fntdata"/><Relationship Id="rId5" Type="http://schemas.openxmlformats.org/officeDocument/2006/relationships/slideMaster" Target="slideMasters/slideMaster1.xml"/><Relationship Id="rId147" Type="http://schemas.openxmlformats.org/officeDocument/2006/relationships/font" Target="fonts/Lato-boldItalic.fntdata"/><Relationship Id="rId6" Type="http://schemas.openxmlformats.org/officeDocument/2006/relationships/notesMaster" Target="notesMasters/notesMaster1.xml"/><Relationship Id="rId146" Type="http://schemas.openxmlformats.org/officeDocument/2006/relationships/font" Target="fonts/Lato-italic.fntdata"/><Relationship Id="rId7" Type="http://schemas.openxmlformats.org/officeDocument/2006/relationships/slide" Target="slides/slide1.xml"/><Relationship Id="rId145" Type="http://schemas.openxmlformats.org/officeDocument/2006/relationships/font" Target="fonts/Lato-bold.fntdata"/><Relationship Id="rId8" Type="http://schemas.openxmlformats.org/officeDocument/2006/relationships/slide" Target="slides/slide2.xml"/><Relationship Id="rId144" Type="http://schemas.openxmlformats.org/officeDocument/2006/relationships/font" Target="fonts/Lato-regular.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p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9" name="Google Shape;989;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6" name="Google Shape;996;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p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3" name="Google Shape;1003;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p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4" name="Google Shape;1024;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p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8" name="Google Shape;1038;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p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5" name="Google Shape;1045;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2" name="Google Shape;1052;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3" name="Google Shape;1073;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0" name="Google Shape;1080;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p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7" name="Google Shape;1087;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p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4" name="Google Shape;1094;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Google Shape;1100;p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1" name="Google Shape;1101;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rPr b="1" i="1" lang="en" sz="1800">
                <a:solidFill>
                  <a:srgbClr val="F16524"/>
                </a:solidFill>
                <a:latin typeface="Trebuchet MS"/>
                <a:ea typeface="Trebuchet MS"/>
                <a:cs typeface="Trebuchet MS"/>
                <a:sym typeface="Trebuchet MS"/>
              </a:rPr>
              <a:t>Tip</a:t>
            </a:r>
            <a:r>
              <a:rPr i="1" lang="en" sz="1800">
                <a:solidFill>
                  <a:srgbClr val="F16524"/>
                </a:solidFill>
                <a:latin typeface="Trebuchet MS"/>
                <a:ea typeface="Trebuchet MS"/>
                <a:cs typeface="Trebuchet MS"/>
                <a:sym typeface="Trebuchet MS"/>
              </a:rPr>
              <a:t>: Center-aligning has no effect if the width is 100%.</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Google Shape;1107;p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p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5" name="Google Shape;1115;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p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2" name="Google Shape;1122;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Google Shape;1128;p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9" name="Google Shape;1129;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p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6" name="Google Shape;1136;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Google Shape;1143;p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9" name="Shape 1149"/>
        <p:cNvGrpSpPr/>
        <p:nvPr/>
      </p:nvGrpSpPr>
      <p:grpSpPr>
        <a:xfrm>
          <a:off x="0" y="0"/>
          <a:ext cx="0" cy="0"/>
          <a:chOff x="0" y="0"/>
          <a:chExt cx="0" cy="0"/>
        </a:xfrm>
      </p:grpSpPr>
      <p:sp>
        <p:nvSpPr>
          <p:cNvPr id="1150" name="Google Shape;1150;p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1" name="Google Shape;1151;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Google Shape;1157;p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8" name="Google Shape;1158;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3" name="Shape 1163"/>
        <p:cNvGrpSpPr/>
        <p:nvPr/>
      </p:nvGrpSpPr>
      <p:grpSpPr>
        <a:xfrm>
          <a:off x="0" y="0"/>
          <a:ext cx="0" cy="0"/>
          <a:chOff x="0" y="0"/>
          <a:chExt cx="0" cy="0"/>
        </a:xfrm>
      </p:grpSpPr>
      <p:sp>
        <p:nvSpPr>
          <p:cNvPr id="1164" name="Google Shape;1164;p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p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7" name="Shape 1177"/>
        <p:cNvGrpSpPr/>
        <p:nvPr/>
      </p:nvGrpSpPr>
      <p:grpSpPr>
        <a:xfrm>
          <a:off x="0" y="0"/>
          <a:ext cx="0" cy="0"/>
          <a:chOff x="0" y="0"/>
          <a:chExt cx="0" cy="0"/>
        </a:xfrm>
      </p:grpSpPr>
      <p:sp>
        <p:nvSpPr>
          <p:cNvPr id="1178" name="Google Shape;1178;p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9" name="Google Shape;1179;p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p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6" name="Google Shape;1186;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Google Shape;1192;p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3" name="Google Shape;1193;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8" name="Shape 1198"/>
        <p:cNvGrpSpPr/>
        <p:nvPr/>
      </p:nvGrpSpPr>
      <p:grpSpPr>
        <a:xfrm>
          <a:off x="0" y="0"/>
          <a:ext cx="0" cy="0"/>
          <a:chOff x="0" y="0"/>
          <a:chExt cx="0" cy="0"/>
        </a:xfrm>
      </p:grpSpPr>
      <p:sp>
        <p:nvSpPr>
          <p:cNvPr id="1199" name="Google Shape;1199;p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0" name="Google Shape;1200;p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Google Shape;1206;p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p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4" name="Shape 1214"/>
        <p:cNvGrpSpPr/>
        <p:nvPr/>
      </p:nvGrpSpPr>
      <p:grpSpPr>
        <a:xfrm>
          <a:off x="0" y="0"/>
          <a:ext cx="0" cy="0"/>
          <a:chOff x="0" y="0"/>
          <a:chExt cx="0" cy="0"/>
        </a:xfrm>
      </p:grpSpPr>
      <p:sp>
        <p:nvSpPr>
          <p:cNvPr id="1215" name="Google Shape;1215;p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6" name="Google Shape;1216;p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Google Shape;1222;p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p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800">
                <a:latin typeface="Trebuchet MS"/>
                <a:ea typeface="Trebuchet MS"/>
                <a:cs typeface="Trebuchet MS"/>
                <a:sym typeface="Trebuchet MS"/>
              </a:rPr>
              <a:t>You will also learn about the following new CSS3 properties:</a:t>
            </a:r>
            <a:endParaRPr sz="1800">
              <a:latin typeface="Trebuchet MS"/>
              <a:ea typeface="Trebuchet MS"/>
              <a:cs typeface="Trebuchet MS"/>
              <a:sym typeface="Trebuchet MS"/>
            </a:endParaRPr>
          </a:p>
          <a:p>
            <a:pPr indent="-342900" lvl="0" marL="457200" rtl="0" algn="l">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background-size</a:t>
            </a:r>
            <a:endParaRPr sz="1800">
              <a:latin typeface="Trebuchet MS"/>
              <a:ea typeface="Trebuchet MS"/>
              <a:cs typeface="Trebuchet MS"/>
              <a:sym typeface="Trebuchet MS"/>
            </a:endParaRPr>
          </a:p>
          <a:p>
            <a:pPr indent="-342900" lvl="0" marL="457200" rtl="0" algn="l">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background-origin</a:t>
            </a:r>
            <a:endParaRPr sz="1800">
              <a:latin typeface="Trebuchet MS"/>
              <a:ea typeface="Trebuchet MS"/>
              <a:cs typeface="Trebuchet MS"/>
              <a:sym typeface="Trebuchet MS"/>
            </a:endParaRPr>
          </a:p>
          <a:p>
            <a:pPr indent="-342900" lvl="0" marL="457200" rtl="0" algn="l">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background-clip</a:t>
            </a:r>
            <a:endParaRPr sz="18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sz="1800">
              <a:latin typeface="Trebuchet MS"/>
              <a:ea typeface="Trebuchet MS"/>
              <a:cs typeface="Trebuchet MS"/>
              <a:sym typeface="Trebuchet M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800">
              <a:latin typeface="Trebuchet MS"/>
              <a:ea typeface="Trebuchet MS"/>
              <a:cs typeface="Trebuchet MS"/>
              <a:sym typeface="Trebuchet M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400">
                <a:solidFill>
                  <a:srgbClr val="0170BA"/>
                </a:solidFill>
                <a:latin typeface="Trebuchet MS"/>
                <a:ea typeface="Trebuchet MS"/>
                <a:cs typeface="Trebuchet MS"/>
                <a:sym typeface="Trebuchet MS"/>
              </a:rPr>
              <a:t>CSS3 Multiple Backgrounds</a:t>
            </a:r>
            <a:endParaRPr b="1" sz="1400">
              <a:solidFill>
                <a:srgbClr val="0170BA"/>
              </a:solidFill>
              <a:latin typeface="Trebuchet MS"/>
              <a:ea typeface="Trebuchet MS"/>
              <a:cs typeface="Trebuchet MS"/>
              <a:sym typeface="Trebuchet MS"/>
            </a:endParaRPr>
          </a:p>
          <a:p>
            <a:pPr indent="-317500" lvl="0" marL="457200" rtl="0" algn="l">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CSS3 allows you to add multiple background images for an element, through the background-image property.</a:t>
            </a:r>
            <a:endParaRPr sz="1400">
              <a:latin typeface="Trebuchet MS"/>
              <a:ea typeface="Trebuchet MS"/>
              <a:cs typeface="Trebuchet MS"/>
              <a:sym typeface="Trebuchet MS"/>
            </a:endParaRPr>
          </a:p>
          <a:p>
            <a:pPr indent="-317500" lvl="0" marL="457200" rtl="0" algn="l">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400">
              <a:latin typeface="Trebuchet MS"/>
              <a:ea typeface="Trebuchet MS"/>
              <a:cs typeface="Trebuchet MS"/>
              <a:sym typeface="Trebuchet MS"/>
            </a:endParaRPr>
          </a:p>
          <a:p>
            <a:pPr indent="-317500" lvl="0" marL="457200" rtl="0" algn="l">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following example has two background images, the first image is a flower (aligned to the bottom and right) and the second image is a paper background (aligned to the top-left corner):</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#example1 {</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	background-image: url(img_flwr.gif), url(paper.gif);</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	background-position: right bottom, left top;</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	background-repeat: no-repeat, repeat;</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Multiple background images can be specified using either the individual background properties (as above) or the background shorthand property.</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The following example uses the background shorthand property (same result as example above):</a:t>
            </a:r>
            <a:endParaRPr sz="14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The two other possible values for background-size are </a:t>
            </a:r>
            <a:r>
              <a:rPr lang="en" sz="1400">
                <a:solidFill>
                  <a:srgbClr val="FF0000"/>
                </a:solidFill>
                <a:latin typeface="Trebuchet MS"/>
                <a:ea typeface="Trebuchet MS"/>
                <a:cs typeface="Trebuchet MS"/>
                <a:sym typeface="Trebuchet MS"/>
              </a:rPr>
              <a:t>contain</a:t>
            </a:r>
            <a:r>
              <a:rPr lang="en" sz="1400">
                <a:latin typeface="Trebuchet MS"/>
                <a:ea typeface="Trebuchet MS"/>
                <a:cs typeface="Trebuchet MS"/>
                <a:sym typeface="Trebuchet MS"/>
              </a:rPr>
              <a:t> and </a:t>
            </a:r>
            <a:r>
              <a:rPr lang="en" sz="1400">
                <a:solidFill>
                  <a:srgbClr val="FF0000"/>
                </a:solidFill>
                <a:latin typeface="Trebuchet MS"/>
                <a:ea typeface="Trebuchet MS"/>
                <a:cs typeface="Trebuchet MS"/>
                <a:sym typeface="Trebuchet MS"/>
              </a:rPr>
              <a:t>cover</a:t>
            </a: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 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 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sz="1400">
              <a:latin typeface="Trebuchet MS"/>
              <a:ea typeface="Trebuchet MS"/>
              <a:cs typeface="Trebuchet MS"/>
              <a:sym typeface="Trebuchet MS"/>
            </a:endParaRPr>
          </a:p>
          <a:p>
            <a:pPr indent="0" lvl="0" marL="0" rtl="0" algn="l">
              <a:lnSpc>
                <a:spcPct val="115000"/>
              </a:lnSpc>
              <a:spcBef>
                <a:spcPts val="0"/>
              </a:spcBef>
              <a:spcAft>
                <a:spcPts val="0"/>
              </a:spcAft>
              <a:buSzPts val="1400"/>
              <a:buNone/>
            </a:pPr>
            <a:r>
              <a:rPr lang="en" sz="1400">
                <a:latin typeface="Trebuchet MS"/>
                <a:ea typeface="Trebuchet MS"/>
                <a:cs typeface="Trebuchet MS"/>
                <a:sym typeface="Trebuchet MS"/>
              </a:rPr>
              <a:t>The following example illustrates the use of contain and cover:</a:t>
            </a:r>
            <a:endParaRPr sz="14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rPr b="1" lang="en" sz="1800">
                <a:solidFill>
                  <a:srgbClr val="FF0000"/>
                </a:solidFill>
                <a:latin typeface="Trebuchet MS"/>
                <a:ea typeface="Trebuchet MS"/>
                <a:cs typeface="Trebuchet MS"/>
                <a:sym typeface="Trebuchet MS"/>
              </a:rPr>
              <a:t>Note</a:t>
            </a:r>
            <a:r>
              <a:rPr lang="en" sz="1800">
                <a:solidFill>
                  <a:srgbClr val="FF0000"/>
                </a:solidFill>
                <a:latin typeface="Trebuchet MS"/>
                <a:ea typeface="Trebuchet MS"/>
                <a:cs typeface="Trebuchet MS"/>
                <a:sym typeface="Trebuchet MS"/>
              </a:rPr>
              <a:t>: </a:t>
            </a:r>
            <a:r>
              <a:rPr lang="en" sz="1800">
                <a:latin typeface="Trebuchet MS"/>
                <a:ea typeface="Trebuchet MS"/>
                <a:cs typeface="Trebuchet MS"/>
                <a:sym typeface="Trebuchet MS"/>
              </a:rPr>
              <a:t>It is also possible to use negative values, to overlap content.</a:t>
            </a:r>
            <a:endParaRPr sz="1400">
              <a:latin typeface="Trebuchet MS"/>
              <a:ea typeface="Trebuchet MS"/>
              <a:cs typeface="Trebuchet MS"/>
              <a:sym typeface="Trebuchet M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9" name="Google Shape;839;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sz="1400">
              <a:latin typeface="Trebuchet MS"/>
              <a:ea typeface="Trebuchet MS"/>
              <a:cs typeface="Trebuchet MS"/>
              <a:sym typeface="Trebuchet M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1400"/>
              <a:buNone/>
            </a:pPr>
            <a:r>
              <a:rPr b="1" i="1" lang="en" sz="1400">
                <a:solidFill>
                  <a:srgbClr val="F16524"/>
                </a:solidFill>
                <a:latin typeface="Trebuchet MS"/>
                <a:ea typeface="Trebuchet MS"/>
                <a:cs typeface="Trebuchet MS"/>
                <a:sym typeface="Trebuchet MS"/>
              </a:rPr>
              <a:t>Note</a:t>
            </a:r>
            <a:r>
              <a:rPr i="1" lang="en" sz="1400">
                <a:solidFill>
                  <a:srgbClr val="F16524"/>
                </a:solidFill>
                <a:latin typeface="Trebuchet MS"/>
                <a:ea typeface="Trebuchet MS"/>
                <a:cs typeface="Trebuchet MS"/>
                <a:sym typeface="Trebuchet MS"/>
              </a:rPr>
              <a:t>: For W3C compliant CSS: If you define the color property, you must also define the background-color property.</a:t>
            </a:r>
            <a:endParaRPr i="1" sz="1400">
              <a:solidFill>
                <a:srgbClr val="F16524"/>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9" name="Google Shape;889;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i="1" lang="en" sz="1400">
                <a:solidFill>
                  <a:srgbClr val="F16524"/>
                </a:solidFill>
                <a:latin typeface="Trebuchet MS"/>
                <a:ea typeface="Trebuchet MS"/>
                <a:cs typeface="Trebuchet MS"/>
                <a:sym typeface="Trebuchet MS"/>
              </a:rPr>
              <a:t>Note</a:t>
            </a:r>
            <a:r>
              <a:rPr i="1" lang="en" sz="1400">
                <a:solidFill>
                  <a:srgbClr val="F16524"/>
                </a:solidFill>
                <a:latin typeface="Trebuchet MS"/>
                <a:ea typeface="Trebuchet MS"/>
                <a:cs typeface="Trebuchet MS"/>
                <a:sym typeface="Trebuchet MS"/>
              </a:rPr>
              <a:t>: It is not recommended to underline text that is not a link, as this often confuses users.</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7" name="Google Shape;917;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4" name="Google Shape;924;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1" name="Google Shape;931;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p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 name="Google Shape;954;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p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1" name="Google Shape;961;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5" name="Google Shape;975;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p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2" name="Google Shape;982;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i="1" sz="1400">
              <a:solidFill>
                <a:srgbClr val="F16524"/>
              </a:solidFill>
              <a:latin typeface="Trebuchet MS"/>
              <a:ea typeface="Trebuchet MS"/>
              <a:cs typeface="Trebuchet MS"/>
              <a:sym typeface="Trebuchet M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138"/>
          <p:cNvGrpSpPr/>
          <p:nvPr/>
        </p:nvGrpSpPr>
        <p:grpSpPr>
          <a:xfrm>
            <a:off x="7343003" y="3409675"/>
            <a:ext cx="1691422" cy="1732548"/>
            <a:chOff x="7343003" y="3409675"/>
            <a:chExt cx="1691422" cy="1732548"/>
          </a:xfrm>
        </p:grpSpPr>
        <p:grpSp>
          <p:nvGrpSpPr>
            <p:cNvPr id="11" name="Google Shape;11;p138"/>
            <p:cNvGrpSpPr/>
            <p:nvPr/>
          </p:nvGrpSpPr>
          <p:grpSpPr>
            <a:xfrm>
              <a:off x="7343003" y="4453711"/>
              <a:ext cx="316800" cy="688512"/>
              <a:chOff x="7343003" y="4453711"/>
              <a:chExt cx="316800" cy="688512"/>
            </a:xfrm>
          </p:grpSpPr>
          <p:sp>
            <p:nvSpPr>
              <p:cNvPr id="12" name="Google Shape;12;p138"/>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8"/>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38"/>
            <p:cNvGrpSpPr/>
            <p:nvPr/>
          </p:nvGrpSpPr>
          <p:grpSpPr>
            <a:xfrm>
              <a:off x="7801210" y="4105700"/>
              <a:ext cx="316800" cy="1036523"/>
              <a:chOff x="7801210" y="4105700"/>
              <a:chExt cx="316800" cy="1036523"/>
            </a:xfrm>
          </p:grpSpPr>
          <p:sp>
            <p:nvSpPr>
              <p:cNvPr id="15" name="Google Shape;15;p138"/>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8"/>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8"/>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8"/>
            <p:cNvGrpSpPr/>
            <p:nvPr/>
          </p:nvGrpSpPr>
          <p:grpSpPr>
            <a:xfrm>
              <a:off x="8259418" y="3757688"/>
              <a:ext cx="316800" cy="1384535"/>
              <a:chOff x="8259418" y="3757688"/>
              <a:chExt cx="316800" cy="1384535"/>
            </a:xfrm>
          </p:grpSpPr>
          <p:sp>
            <p:nvSpPr>
              <p:cNvPr id="19" name="Google Shape;19;p138"/>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8"/>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8"/>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8"/>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38"/>
            <p:cNvGrpSpPr/>
            <p:nvPr/>
          </p:nvGrpSpPr>
          <p:grpSpPr>
            <a:xfrm>
              <a:off x="8717625" y="3409675"/>
              <a:ext cx="316800" cy="1732548"/>
              <a:chOff x="8717625" y="3409675"/>
              <a:chExt cx="316800" cy="1732548"/>
            </a:xfrm>
          </p:grpSpPr>
          <p:sp>
            <p:nvSpPr>
              <p:cNvPr id="24" name="Google Shape;24;p138"/>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8"/>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8"/>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8"/>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8"/>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38"/>
          <p:cNvGrpSpPr/>
          <p:nvPr/>
        </p:nvGrpSpPr>
        <p:grpSpPr>
          <a:xfrm>
            <a:off x="5043503" y="0"/>
            <a:ext cx="3814072" cy="3839101"/>
            <a:chOff x="5043503" y="0"/>
            <a:chExt cx="3814072" cy="3839101"/>
          </a:xfrm>
        </p:grpSpPr>
        <p:sp>
          <p:nvSpPr>
            <p:cNvPr id="30" name="Google Shape;30;p138"/>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8"/>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38"/>
            <p:cNvGrpSpPr/>
            <p:nvPr/>
          </p:nvGrpSpPr>
          <p:grpSpPr>
            <a:xfrm>
              <a:off x="7647812" y="2704283"/>
              <a:ext cx="635219" cy="635219"/>
              <a:chOff x="6725724" y="2701260"/>
              <a:chExt cx="1208101" cy="1208100"/>
            </a:xfrm>
          </p:grpSpPr>
          <p:sp>
            <p:nvSpPr>
              <p:cNvPr id="33" name="Google Shape;33;p138"/>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8"/>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8"/>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38"/>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38"/>
            <p:cNvGrpSpPr/>
            <p:nvPr/>
          </p:nvGrpSpPr>
          <p:grpSpPr>
            <a:xfrm>
              <a:off x="7952721" y="179238"/>
              <a:ext cx="873165" cy="873003"/>
              <a:chOff x="7754428" y="208725"/>
              <a:chExt cx="541800" cy="541800"/>
            </a:xfrm>
          </p:grpSpPr>
          <p:sp>
            <p:nvSpPr>
              <p:cNvPr id="38" name="Google Shape;38;p138"/>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8"/>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38"/>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8"/>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8"/>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8"/>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8"/>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8"/>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38"/>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38"/>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47"/>
          <p:cNvGrpSpPr/>
          <p:nvPr/>
        </p:nvGrpSpPr>
        <p:grpSpPr>
          <a:xfrm>
            <a:off x="52" y="4099200"/>
            <a:ext cx="9144036" cy="1044300"/>
            <a:chOff x="52" y="4099200"/>
            <a:chExt cx="9144036" cy="1044300"/>
          </a:xfrm>
        </p:grpSpPr>
        <p:grpSp>
          <p:nvGrpSpPr>
            <p:cNvPr id="143" name="Google Shape;143;p147"/>
            <p:cNvGrpSpPr/>
            <p:nvPr/>
          </p:nvGrpSpPr>
          <p:grpSpPr>
            <a:xfrm>
              <a:off x="52" y="4309200"/>
              <a:ext cx="231622" cy="834300"/>
              <a:chOff x="2688737" y="4301380"/>
              <a:chExt cx="231900" cy="834300"/>
            </a:xfrm>
          </p:grpSpPr>
          <p:sp>
            <p:nvSpPr>
              <p:cNvPr id="144" name="Google Shape;144;p14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47"/>
            <p:cNvGrpSpPr/>
            <p:nvPr/>
          </p:nvGrpSpPr>
          <p:grpSpPr>
            <a:xfrm>
              <a:off x="371406" y="4099200"/>
              <a:ext cx="231622" cy="1044300"/>
              <a:chOff x="2688737" y="4091380"/>
              <a:chExt cx="231900" cy="1044300"/>
            </a:xfrm>
          </p:grpSpPr>
          <p:sp>
            <p:nvSpPr>
              <p:cNvPr id="149" name="Google Shape;149;p14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7"/>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47"/>
            <p:cNvGrpSpPr/>
            <p:nvPr/>
          </p:nvGrpSpPr>
          <p:grpSpPr>
            <a:xfrm>
              <a:off x="742761" y="4309200"/>
              <a:ext cx="231622" cy="834300"/>
              <a:chOff x="2688737" y="4301380"/>
              <a:chExt cx="231900" cy="834300"/>
            </a:xfrm>
          </p:grpSpPr>
          <p:sp>
            <p:nvSpPr>
              <p:cNvPr id="155" name="Google Shape;155;p14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47"/>
            <p:cNvGrpSpPr/>
            <p:nvPr/>
          </p:nvGrpSpPr>
          <p:grpSpPr>
            <a:xfrm>
              <a:off x="1114115" y="4518900"/>
              <a:ext cx="231622" cy="624600"/>
              <a:chOff x="2688737" y="4511080"/>
              <a:chExt cx="231900" cy="624600"/>
            </a:xfrm>
          </p:grpSpPr>
          <p:sp>
            <p:nvSpPr>
              <p:cNvPr id="160" name="Google Shape;160;p14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47"/>
            <p:cNvGrpSpPr/>
            <p:nvPr/>
          </p:nvGrpSpPr>
          <p:grpSpPr>
            <a:xfrm>
              <a:off x="1856753" y="4099200"/>
              <a:ext cx="231600" cy="1044300"/>
              <a:chOff x="1856753" y="4099200"/>
              <a:chExt cx="231600" cy="1044300"/>
            </a:xfrm>
          </p:grpSpPr>
          <p:sp>
            <p:nvSpPr>
              <p:cNvPr id="164" name="Google Shape;164;p147"/>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7"/>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7"/>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7"/>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7"/>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47"/>
            <p:cNvGrpSpPr/>
            <p:nvPr/>
          </p:nvGrpSpPr>
          <p:grpSpPr>
            <a:xfrm>
              <a:off x="2228107" y="4309200"/>
              <a:ext cx="231600" cy="834300"/>
              <a:chOff x="2228107" y="4309200"/>
              <a:chExt cx="231600" cy="834300"/>
            </a:xfrm>
          </p:grpSpPr>
          <p:sp>
            <p:nvSpPr>
              <p:cNvPr id="170" name="Google Shape;170;p147"/>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7"/>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7"/>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7"/>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47"/>
            <p:cNvGrpSpPr/>
            <p:nvPr/>
          </p:nvGrpSpPr>
          <p:grpSpPr>
            <a:xfrm>
              <a:off x="2599462" y="4518900"/>
              <a:ext cx="231600" cy="624600"/>
              <a:chOff x="2599462" y="4518900"/>
              <a:chExt cx="231600" cy="624600"/>
            </a:xfrm>
          </p:grpSpPr>
          <p:sp>
            <p:nvSpPr>
              <p:cNvPr id="175" name="Google Shape;175;p147"/>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7"/>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7"/>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47"/>
            <p:cNvGrpSpPr/>
            <p:nvPr/>
          </p:nvGrpSpPr>
          <p:grpSpPr>
            <a:xfrm>
              <a:off x="3342171" y="4099200"/>
              <a:ext cx="231600" cy="1044300"/>
              <a:chOff x="3342171" y="4099200"/>
              <a:chExt cx="231600" cy="1044300"/>
            </a:xfrm>
          </p:grpSpPr>
          <p:sp>
            <p:nvSpPr>
              <p:cNvPr id="179" name="Google Shape;179;p147"/>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7"/>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7"/>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7"/>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7"/>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47"/>
            <p:cNvGrpSpPr/>
            <p:nvPr/>
          </p:nvGrpSpPr>
          <p:grpSpPr>
            <a:xfrm>
              <a:off x="3713525" y="4309200"/>
              <a:ext cx="231600" cy="834300"/>
              <a:chOff x="3713525" y="4309200"/>
              <a:chExt cx="231600" cy="834300"/>
            </a:xfrm>
          </p:grpSpPr>
          <p:sp>
            <p:nvSpPr>
              <p:cNvPr id="185" name="Google Shape;185;p147"/>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7"/>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7"/>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7"/>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47"/>
            <p:cNvGrpSpPr/>
            <p:nvPr/>
          </p:nvGrpSpPr>
          <p:grpSpPr>
            <a:xfrm>
              <a:off x="1485398" y="4309200"/>
              <a:ext cx="231600" cy="834300"/>
              <a:chOff x="1485398" y="4309200"/>
              <a:chExt cx="231600" cy="834300"/>
            </a:xfrm>
          </p:grpSpPr>
          <p:sp>
            <p:nvSpPr>
              <p:cNvPr id="190" name="Google Shape;190;p147"/>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7"/>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7"/>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7"/>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47"/>
            <p:cNvGrpSpPr/>
            <p:nvPr/>
          </p:nvGrpSpPr>
          <p:grpSpPr>
            <a:xfrm>
              <a:off x="4084879" y="4518900"/>
              <a:ext cx="231600" cy="624600"/>
              <a:chOff x="4084879" y="4518900"/>
              <a:chExt cx="231600" cy="624600"/>
            </a:xfrm>
          </p:grpSpPr>
          <p:sp>
            <p:nvSpPr>
              <p:cNvPr id="195" name="Google Shape;195;p147"/>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7"/>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7"/>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47"/>
            <p:cNvGrpSpPr/>
            <p:nvPr/>
          </p:nvGrpSpPr>
          <p:grpSpPr>
            <a:xfrm>
              <a:off x="2970816" y="4309200"/>
              <a:ext cx="231600" cy="834300"/>
              <a:chOff x="2970816" y="4309200"/>
              <a:chExt cx="231600" cy="834300"/>
            </a:xfrm>
          </p:grpSpPr>
          <p:sp>
            <p:nvSpPr>
              <p:cNvPr id="199" name="Google Shape;199;p147"/>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7"/>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7"/>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7"/>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47"/>
            <p:cNvGrpSpPr/>
            <p:nvPr/>
          </p:nvGrpSpPr>
          <p:grpSpPr>
            <a:xfrm>
              <a:off x="4456234" y="4309200"/>
              <a:ext cx="231600" cy="834300"/>
              <a:chOff x="4456234" y="4309200"/>
              <a:chExt cx="231600" cy="834300"/>
            </a:xfrm>
          </p:grpSpPr>
          <p:sp>
            <p:nvSpPr>
              <p:cNvPr id="204" name="Google Shape;204;p147"/>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7"/>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7"/>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7"/>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47"/>
            <p:cNvGrpSpPr/>
            <p:nvPr/>
          </p:nvGrpSpPr>
          <p:grpSpPr>
            <a:xfrm>
              <a:off x="4827588" y="4099200"/>
              <a:ext cx="231600" cy="1044300"/>
              <a:chOff x="4827588" y="4099200"/>
              <a:chExt cx="231600" cy="1044300"/>
            </a:xfrm>
          </p:grpSpPr>
          <p:sp>
            <p:nvSpPr>
              <p:cNvPr id="209" name="Google Shape;209;p147"/>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7"/>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7"/>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7"/>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7"/>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47"/>
            <p:cNvGrpSpPr/>
            <p:nvPr/>
          </p:nvGrpSpPr>
          <p:grpSpPr>
            <a:xfrm>
              <a:off x="5198943" y="4309200"/>
              <a:ext cx="231600" cy="834300"/>
              <a:chOff x="5198943" y="4309200"/>
              <a:chExt cx="231600" cy="834300"/>
            </a:xfrm>
          </p:grpSpPr>
          <p:sp>
            <p:nvSpPr>
              <p:cNvPr id="215" name="Google Shape;215;p147"/>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7"/>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7"/>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7"/>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47"/>
            <p:cNvGrpSpPr/>
            <p:nvPr/>
          </p:nvGrpSpPr>
          <p:grpSpPr>
            <a:xfrm>
              <a:off x="5570297" y="4518900"/>
              <a:ext cx="231600" cy="624600"/>
              <a:chOff x="5570297" y="4518900"/>
              <a:chExt cx="231600" cy="624600"/>
            </a:xfrm>
          </p:grpSpPr>
          <p:sp>
            <p:nvSpPr>
              <p:cNvPr id="220" name="Google Shape;220;p147"/>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7"/>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7"/>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47"/>
            <p:cNvGrpSpPr/>
            <p:nvPr/>
          </p:nvGrpSpPr>
          <p:grpSpPr>
            <a:xfrm>
              <a:off x="5941652" y="4309200"/>
              <a:ext cx="231600" cy="834300"/>
              <a:chOff x="5941652" y="4309200"/>
              <a:chExt cx="231600" cy="834300"/>
            </a:xfrm>
          </p:grpSpPr>
          <p:sp>
            <p:nvSpPr>
              <p:cNvPr id="224" name="Google Shape;224;p147"/>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7"/>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7"/>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7"/>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47"/>
            <p:cNvGrpSpPr/>
            <p:nvPr/>
          </p:nvGrpSpPr>
          <p:grpSpPr>
            <a:xfrm>
              <a:off x="6313006" y="4099200"/>
              <a:ext cx="231600" cy="1044300"/>
              <a:chOff x="6313006" y="4099200"/>
              <a:chExt cx="231600" cy="1044300"/>
            </a:xfrm>
          </p:grpSpPr>
          <p:sp>
            <p:nvSpPr>
              <p:cNvPr id="229" name="Google Shape;229;p147"/>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7"/>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7"/>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7"/>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7"/>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47"/>
            <p:cNvGrpSpPr/>
            <p:nvPr/>
          </p:nvGrpSpPr>
          <p:grpSpPr>
            <a:xfrm>
              <a:off x="6684361" y="4309200"/>
              <a:ext cx="231600" cy="834300"/>
              <a:chOff x="6684361" y="4309200"/>
              <a:chExt cx="231600" cy="834300"/>
            </a:xfrm>
          </p:grpSpPr>
          <p:sp>
            <p:nvSpPr>
              <p:cNvPr id="235" name="Google Shape;235;p147"/>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7"/>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7"/>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7"/>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47"/>
            <p:cNvGrpSpPr/>
            <p:nvPr/>
          </p:nvGrpSpPr>
          <p:grpSpPr>
            <a:xfrm>
              <a:off x="7055715" y="4518900"/>
              <a:ext cx="231600" cy="624600"/>
              <a:chOff x="7055715" y="4518900"/>
              <a:chExt cx="231600" cy="624600"/>
            </a:xfrm>
          </p:grpSpPr>
          <p:sp>
            <p:nvSpPr>
              <p:cNvPr id="240" name="Google Shape;240;p147"/>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7"/>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7"/>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47"/>
            <p:cNvGrpSpPr/>
            <p:nvPr/>
          </p:nvGrpSpPr>
          <p:grpSpPr>
            <a:xfrm>
              <a:off x="7798424" y="4099200"/>
              <a:ext cx="231600" cy="1044300"/>
              <a:chOff x="7798424" y="4099200"/>
              <a:chExt cx="231600" cy="1044300"/>
            </a:xfrm>
          </p:grpSpPr>
          <p:sp>
            <p:nvSpPr>
              <p:cNvPr id="244" name="Google Shape;244;p147"/>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7"/>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7"/>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7"/>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7"/>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47"/>
            <p:cNvGrpSpPr/>
            <p:nvPr/>
          </p:nvGrpSpPr>
          <p:grpSpPr>
            <a:xfrm>
              <a:off x="8169779" y="4309200"/>
              <a:ext cx="231600" cy="834300"/>
              <a:chOff x="8169779" y="4309200"/>
              <a:chExt cx="231600" cy="834300"/>
            </a:xfrm>
          </p:grpSpPr>
          <p:sp>
            <p:nvSpPr>
              <p:cNvPr id="250" name="Google Shape;250;p147"/>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7"/>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7"/>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7"/>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47"/>
            <p:cNvGrpSpPr/>
            <p:nvPr/>
          </p:nvGrpSpPr>
          <p:grpSpPr>
            <a:xfrm>
              <a:off x="7427070" y="4309200"/>
              <a:ext cx="231600" cy="834300"/>
              <a:chOff x="7427070" y="4309200"/>
              <a:chExt cx="231600" cy="834300"/>
            </a:xfrm>
          </p:grpSpPr>
          <p:sp>
            <p:nvSpPr>
              <p:cNvPr id="255" name="Google Shape;255;p147"/>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7"/>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7"/>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7"/>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47"/>
            <p:cNvGrpSpPr/>
            <p:nvPr/>
          </p:nvGrpSpPr>
          <p:grpSpPr>
            <a:xfrm>
              <a:off x="8541133" y="4518900"/>
              <a:ext cx="231600" cy="624600"/>
              <a:chOff x="8541133" y="4518900"/>
              <a:chExt cx="231600" cy="624600"/>
            </a:xfrm>
          </p:grpSpPr>
          <p:sp>
            <p:nvSpPr>
              <p:cNvPr id="260" name="Google Shape;260;p147"/>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7"/>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7"/>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47"/>
            <p:cNvGrpSpPr/>
            <p:nvPr/>
          </p:nvGrpSpPr>
          <p:grpSpPr>
            <a:xfrm>
              <a:off x="8912488" y="4309200"/>
              <a:ext cx="231600" cy="834300"/>
              <a:chOff x="8912488" y="4309200"/>
              <a:chExt cx="231600" cy="834300"/>
            </a:xfrm>
          </p:grpSpPr>
          <p:sp>
            <p:nvSpPr>
              <p:cNvPr id="264" name="Google Shape;264;p147"/>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7"/>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7"/>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7"/>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47"/>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47"/>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4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4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grpSp>
        <p:nvGrpSpPr>
          <p:cNvPr id="50" name="Google Shape;50;p139"/>
          <p:cNvGrpSpPr/>
          <p:nvPr/>
        </p:nvGrpSpPr>
        <p:grpSpPr>
          <a:xfrm>
            <a:off x="625966" y="299376"/>
            <a:ext cx="999312" cy="999312"/>
            <a:chOff x="348199" y="179450"/>
            <a:chExt cx="1116300" cy="1116300"/>
          </a:xfrm>
        </p:grpSpPr>
        <p:sp>
          <p:nvSpPr>
            <p:cNvPr id="51" name="Google Shape;51;p13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3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3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3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6" name="Shape 56"/>
        <p:cNvGrpSpPr/>
        <p:nvPr/>
      </p:nvGrpSpPr>
      <p:grpSpPr>
        <a:xfrm>
          <a:off x="0" y="0"/>
          <a:ext cx="0" cy="0"/>
          <a:chOff x="0" y="0"/>
          <a:chExt cx="0" cy="0"/>
        </a:xfrm>
      </p:grpSpPr>
      <p:grpSp>
        <p:nvGrpSpPr>
          <p:cNvPr id="57" name="Google Shape;57;p140"/>
          <p:cNvGrpSpPr/>
          <p:nvPr/>
        </p:nvGrpSpPr>
        <p:grpSpPr>
          <a:xfrm>
            <a:off x="6866714" y="1256"/>
            <a:ext cx="2267379" cy="2601741"/>
            <a:chOff x="6790514" y="1256"/>
            <a:chExt cx="2267379" cy="2601741"/>
          </a:xfrm>
        </p:grpSpPr>
        <p:grpSp>
          <p:nvGrpSpPr>
            <p:cNvPr id="58" name="Google Shape;58;p140"/>
            <p:cNvGrpSpPr/>
            <p:nvPr/>
          </p:nvGrpSpPr>
          <p:grpSpPr>
            <a:xfrm>
              <a:off x="7067535" y="1256"/>
              <a:ext cx="1990358" cy="1990303"/>
              <a:chOff x="7067535" y="1256"/>
              <a:chExt cx="1990358" cy="1990303"/>
            </a:xfrm>
          </p:grpSpPr>
          <p:sp>
            <p:nvSpPr>
              <p:cNvPr id="59" name="Google Shape;59;p14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140"/>
            <p:cNvGrpSpPr/>
            <p:nvPr/>
          </p:nvGrpSpPr>
          <p:grpSpPr>
            <a:xfrm>
              <a:off x="8207126" y="1807997"/>
              <a:ext cx="795000" cy="795000"/>
              <a:chOff x="8207126" y="1807997"/>
              <a:chExt cx="795000" cy="795000"/>
            </a:xfrm>
          </p:grpSpPr>
          <p:sp>
            <p:nvSpPr>
              <p:cNvPr id="63" name="Google Shape;63;p14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140"/>
            <p:cNvGrpSpPr/>
            <p:nvPr/>
          </p:nvGrpSpPr>
          <p:grpSpPr>
            <a:xfrm>
              <a:off x="6790514" y="118857"/>
              <a:ext cx="548700" cy="548700"/>
              <a:chOff x="6790514" y="118857"/>
              <a:chExt cx="548700" cy="548700"/>
            </a:xfrm>
          </p:grpSpPr>
          <p:sp>
            <p:nvSpPr>
              <p:cNvPr id="67" name="Google Shape;67;p14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14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0" name="Google Shape;70;p14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grpSp>
        <p:nvGrpSpPr>
          <p:cNvPr id="72" name="Google Shape;72;p141"/>
          <p:cNvGrpSpPr/>
          <p:nvPr/>
        </p:nvGrpSpPr>
        <p:grpSpPr>
          <a:xfrm>
            <a:off x="146769" y="3406"/>
            <a:ext cx="1233214" cy="1384535"/>
            <a:chOff x="146769" y="3406"/>
            <a:chExt cx="1233214" cy="1384535"/>
          </a:xfrm>
        </p:grpSpPr>
        <p:grpSp>
          <p:nvGrpSpPr>
            <p:cNvPr id="73" name="Google Shape;73;p141"/>
            <p:cNvGrpSpPr/>
            <p:nvPr/>
          </p:nvGrpSpPr>
          <p:grpSpPr>
            <a:xfrm>
              <a:off x="1063183" y="3406"/>
              <a:ext cx="316800" cy="688513"/>
              <a:chOff x="1063183" y="3406"/>
              <a:chExt cx="316800" cy="688513"/>
            </a:xfrm>
          </p:grpSpPr>
          <p:sp>
            <p:nvSpPr>
              <p:cNvPr id="74" name="Google Shape;74;p141"/>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1"/>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141"/>
            <p:cNvGrpSpPr/>
            <p:nvPr/>
          </p:nvGrpSpPr>
          <p:grpSpPr>
            <a:xfrm>
              <a:off x="604976" y="3406"/>
              <a:ext cx="316800" cy="1036524"/>
              <a:chOff x="604976" y="3406"/>
              <a:chExt cx="316800" cy="1036524"/>
            </a:xfrm>
          </p:grpSpPr>
          <p:sp>
            <p:nvSpPr>
              <p:cNvPr id="77" name="Google Shape;77;p141"/>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1"/>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1"/>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141"/>
            <p:cNvGrpSpPr/>
            <p:nvPr/>
          </p:nvGrpSpPr>
          <p:grpSpPr>
            <a:xfrm>
              <a:off x="146769" y="3406"/>
              <a:ext cx="316800" cy="1384535"/>
              <a:chOff x="146769" y="3406"/>
              <a:chExt cx="316800" cy="1384535"/>
            </a:xfrm>
          </p:grpSpPr>
          <p:sp>
            <p:nvSpPr>
              <p:cNvPr id="81" name="Google Shape;81;p141"/>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1"/>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1"/>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1"/>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 name="Google Shape;85;p141"/>
          <p:cNvGrpSpPr/>
          <p:nvPr/>
        </p:nvGrpSpPr>
        <p:grpSpPr>
          <a:xfrm>
            <a:off x="6775084" y="2904008"/>
            <a:ext cx="2186147" cy="2239500"/>
            <a:chOff x="6775084" y="2904008"/>
            <a:chExt cx="2186147" cy="2239500"/>
          </a:xfrm>
        </p:grpSpPr>
        <p:grpSp>
          <p:nvGrpSpPr>
            <p:cNvPr id="86" name="Google Shape;86;p141"/>
            <p:cNvGrpSpPr/>
            <p:nvPr/>
          </p:nvGrpSpPr>
          <p:grpSpPr>
            <a:xfrm>
              <a:off x="6775084" y="4253708"/>
              <a:ext cx="409500" cy="889800"/>
              <a:chOff x="6775084" y="4253708"/>
              <a:chExt cx="409500" cy="889800"/>
            </a:xfrm>
          </p:grpSpPr>
          <p:sp>
            <p:nvSpPr>
              <p:cNvPr id="87" name="Google Shape;87;p141"/>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1"/>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41"/>
            <p:cNvGrpSpPr/>
            <p:nvPr/>
          </p:nvGrpSpPr>
          <p:grpSpPr>
            <a:xfrm>
              <a:off x="7367299" y="3804008"/>
              <a:ext cx="409500" cy="1339500"/>
              <a:chOff x="7367299" y="3804008"/>
              <a:chExt cx="409500" cy="1339500"/>
            </a:xfrm>
          </p:grpSpPr>
          <p:sp>
            <p:nvSpPr>
              <p:cNvPr id="90" name="Google Shape;90;p141"/>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1"/>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1"/>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41"/>
            <p:cNvGrpSpPr/>
            <p:nvPr/>
          </p:nvGrpSpPr>
          <p:grpSpPr>
            <a:xfrm>
              <a:off x="7959516" y="3354008"/>
              <a:ext cx="409500" cy="1789500"/>
              <a:chOff x="7959516" y="3354008"/>
              <a:chExt cx="409500" cy="1789500"/>
            </a:xfrm>
          </p:grpSpPr>
          <p:sp>
            <p:nvSpPr>
              <p:cNvPr id="94" name="Google Shape;94;p141"/>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1"/>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1"/>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1"/>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141"/>
            <p:cNvGrpSpPr/>
            <p:nvPr/>
          </p:nvGrpSpPr>
          <p:grpSpPr>
            <a:xfrm>
              <a:off x="8551731" y="2904008"/>
              <a:ext cx="409500" cy="2239500"/>
              <a:chOff x="8551731" y="2904008"/>
              <a:chExt cx="409500" cy="2239500"/>
            </a:xfrm>
          </p:grpSpPr>
          <p:sp>
            <p:nvSpPr>
              <p:cNvPr id="99" name="Google Shape;99;p141"/>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1"/>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1"/>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1"/>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1"/>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 name="Google Shape;104;p14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5" name="Google Shape;105;p14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6" name="Shape 106"/>
        <p:cNvGrpSpPr/>
        <p:nvPr/>
      </p:nvGrpSpPr>
      <p:grpSpPr>
        <a:xfrm>
          <a:off x="0" y="0"/>
          <a:ext cx="0" cy="0"/>
          <a:chOff x="0" y="0"/>
          <a:chExt cx="0" cy="0"/>
        </a:xfrm>
      </p:grpSpPr>
      <p:grpSp>
        <p:nvGrpSpPr>
          <p:cNvPr id="107" name="Google Shape;107;p142"/>
          <p:cNvGrpSpPr/>
          <p:nvPr/>
        </p:nvGrpSpPr>
        <p:grpSpPr>
          <a:xfrm>
            <a:off x="625966" y="299376"/>
            <a:ext cx="999312" cy="999312"/>
            <a:chOff x="348199" y="179450"/>
            <a:chExt cx="1116300" cy="1116300"/>
          </a:xfrm>
        </p:grpSpPr>
        <p:sp>
          <p:nvSpPr>
            <p:cNvPr id="108" name="Google Shape;108;p14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4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14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2" name="Google Shape;112;p14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3" name="Google Shape;113;p14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4" name="Shape 114"/>
        <p:cNvGrpSpPr/>
        <p:nvPr/>
      </p:nvGrpSpPr>
      <p:grpSpPr>
        <a:xfrm>
          <a:off x="0" y="0"/>
          <a:ext cx="0" cy="0"/>
          <a:chOff x="0" y="0"/>
          <a:chExt cx="0" cy="0"/>
        </a:xfrm>
      </p:grpSpPr>
      <p:grpSp>
        <p:nvGrpSpPr>
          <p:cNvPr id="115" name="Google Shape;115;p143"/>
          <p:cNvGrpSpPr/>
          <p:nvPr/>
        </p:nvGrpSpPr>
        <p:grpSpPr>
          <a:xfrm>
            <a:off x="625966" y="299376"/>
            <a:ext cx="999312" cy="999312"/>
            <a:chOff x="348199" y="179450"/>
            <a:chExt cx="1116300" cy="1116300"/>
          </a:xfrm>
        </p:grpSpPr>
        <p:sp>
          <p:nvSpPr>
            <p:cNvPr id="116" name="Google Shape;116;p14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14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14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0" name="Shape 120"/>
        <p:cNvGrpSpPr/>
        <p:nvPr/>
      </p:nvGrpSpPr>
      <p:grpSpPr>
        <a:xfrm>
          <a:off x="0" y="0"/>
          <a:ext cx="0" cy="0"/>
          <a:chOff x="0" y="0"/>
          <a:chExt cx="0" cy="0"/>
        </a:xfrm>
      </p:grpSpPr>
      <p:grpSp>
        <p:nvGrpSpPr>
          <p:cNvPr id="121" name="Google Shape;121;p144"/>
          <p:cNvGrpSpPr/>
          <p:nvPr/>
        </p:nvGrpSpPr>
        <p:grpSpPr>
          <a:xfrm>
            <a:off x="625966" y="299376"/>
            <a:ext cx="999312" cy="999312"/>
            <a:chOff x="348199" y="179450"/>
            <a:chExt cx="1116300" cy="1116300"/>
          </a:xfrm>
        </p:grpSpPr>
        <p:sp>
          <p:nvSpPr>
            <p:cNvPr id="122" name="Google Shape;122;p14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4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14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6" name="Google Shape;126;p14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45"/>
          <p:cNvGrpSpPr/>
          <p:nvPr/>
        </p:nvGrpSpPr>
        <p:grpSpPr>
          <a:xfrm>
            <a:off x="625966" y="299376"/>
            <a:ext cx="999312" cy="999312"/>
            <a:chOff x="348199" y="179450"/>
            <a:chExt cx="1116300" cy="1116300"/>
          </a:xfrm>
        </p:grpSpPr>
        <p:sp>
          <p:nvSpPr>
            <p:cNvPr id="129" name="Google Shape;129;p14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45"/>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45"/>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45"/>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14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46"/>
          <p:cNvGrpSpPr/>
          <p:nvPr/>
        </p:nvGrpSpPr>
        <p:grpSpPr>
          <a:xfrm>
            <a:off x="713373" y="3847119"/>
            <a:ext cx="825392" cy="825392"/>
            <a:chOff x="348199" y="179450"/>
            <a:chExt cx="1116300" cy="1116300"/>
          </a:xfrm>
        </p:grpSpPr>
        <p:sp>
          <p:nvSpPr>
            <p:cNvPr id="137" name="Google Shape;137;p14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46"/>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4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rgbClr val="FFFFFF"/>
        </a:solidFill>
      </p:bgPr>
    </p:bg>
    <p:spTree>
      <p:nvGrpSpPr>
        <p:cNvPr id="5" name="Shape 5"/>
        <p:cNvGrpSpPr/>
        <p:nvPr/>
      </p:nvGrpSpPr>
      <p:grpSpPr>
        <a:xfrm>
          <a:off x="0" y="0"/>
          <a:ext cx="0" cy="0"/>
          <a:chOff x="0" y="0"/>
          <a:chExt cx="0" cy="0"/>
        </a:xfrm>
      </p:grpSpPr>
      <p:sp>
        <p:nvSpPr>
          <p:cNvPr id="6" name="Google Shape;6;p1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1" Type="http://schemas.openxmlformats.org/officeDocument/2006/relationships/hyperlink" Target="https://www.w3schools.com/cssref/sel_empty.asp" TargetMode="External"/><Relationship Id="rId10" Type="http://schemas.openxmlformats.org/officeDocument/2006/relationships/hyperlink" Target="https://www.w3schools.com/cssref/sel_empty.asp" TargetMode="External"/><Relationship Id="rId13" Type="http://schemas.openxmlformats.org/officeDocument/2006/relationships/hyperlink" Target="https://www.w3schools.com/cssref/sel_enabled.asp" TargetMode="External"/><Relationship Id="rId12" Type="http://schemas.openxmlformats.org/officeDocument/2006/relationships/hyperlink" Target="https://www.w3schools.com/cssref/sel_enabled.asp" TargetMode="External"/><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1.png"/><Relationship Id="rId4" Type="http://schemas.openxmlformats.org/officeDocument/2006/relationships/hyperlink" Target="https://www.w3schools.com/cssref/sel_active.asp" TargetMode="External"/><Relationship Id="rId9" Type="http://schemas.openxmlformats.org/officeDocument/2006/relationships/hyperlink" Target="https://www.w3schools.com/cssref/sel_disabled.asp" TargetMode="External"/><Relationship Id="rId15" Type="http://schemas.openxmlformats.org/officeDocument/2006/relationships/hyperlink" Target="https://www.w3schools.com/cssref/sel_valid.asp" TargetMode="External"/><Relationship Id="rId14" Type="http://schemas.openxmlformats.org/officeDocument/2006/relationships/hyperlink" Target="https://www.w3schools.com/cssref/sel_valid.asp" TargetMode="External"/><Relationship Id="rId17" Type="http://schemas.openxmlformats.org/officeDocument/2006/relationships/hyperlink" Target="https://www.w3schools.com/cssref/sel_visited.asp" TargetMode="External"/><Relationship Id="rId16" Type="http://schemas.openxmlformats.org/officeDocument/2006/relationships/hyperlink" Target="https://www.w3schools.com/cssref/sel_visited.asp" TargetMode="External"/><Relationship Id="rId5" Type="http://schemas.openxmlformats.org/officeDocument/2006/relationships/hyperlink" Target="https://www.w3schools.com/cssref/sel_active.asp" TargetMode="External"/><Relationship Id="rId6" Type="http://schemas.openxmlformats.org/officeDocument/2006/relationships/hyperlink" Target="https://www.w3schools.com/cssref/sel_checked.asp" TargetMode="External"/><Relationship Id="rId7" Type="http://schemas.openxmlformats.org/officeDocument/2006/relationships/hyperlink" Target="https://www.w3schools.com/cssref/sel_checked.asp" TargetMode="External"/><Relationship Id="rId8" Type="http://schemas.openxmlformats.org/officeDocument/2006/relationships/hyperlink" Target="https://www.w3schools.com/cssref/sel_disabled.asp" TargetMode="External"/></Relationships>
</file>

<file path=ppt/slides/_rels/slide122.xml.rels><?xml version="1.0" encoding="UTF-8" standalone="yes"?><Relationships xmlns="http://schemas.openxmlformats.org/package/2006/relationships"><Relationship Id="rId20" Type="http://schemas.openxmlformats.org/officeDocument/2006/relationships/hyperlink" Target="https://www.w3schools.com/cssref/sel_last-child.asp" TargetMode="External"/><Relationship Id="rId11" Type="http://schemas.openxmlformats.org/officeDocument/2006/relationships/hyperlink" Target="https://www.w3schools.com/cssref/sel_in-range.asp" TargetMode="External"/><Relationship Id="rId10" Type="http://schemas.openxmlformats.org/officeDocument/2006/relationships/hyperlink" Target="https://www.w3schools.com/cssref/sel_hover.asp" TargetMode="External"/><Relationship Id="rId13" Type="http://schemas.openxmlformats.org/officeDocument/2006/relationships/hyperlink" Target="https://www.w3schools.com/cssref/sel_invalid.asp" TargetMode="External"/><Relationship Id="rId12" Type="http://schemas.openxmlformats.org/officeDocument/2006/relationships/hyperlink" Target="https://www.w3schools.com/cssref/sel_in-range.asp" TargetMode="External"/><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hyperlink" Target="https://www.w3schools.com/cssref/sel_firstchild.asp" TargetMode="External"/><Relationship Id="rId4" Type="http://schemas.openxmlformats.org/officeDocument/2006/relationships/hyperlink" Target="https://www.w3schools.com/cssref/sel_firstchild.asp" TargetMode="External"/><Relationship Id="rId9" Type="http://schemas.openxmlformats.org/officeDocument/2006/relationships/hyperlink" Target="https://www.w3schools.com/cssref/sel_hover.asp" TargetMode="External"/><Relationship Id="rId15" Type="http://schemas.openxmlformats.org/officeDocument/2006/relationships/hyperlink" Target="https://www.w3schools.com/cssref/sel_lang.asp" TargetMode="External"/><Relationship Id="rId14" Type="http://schemas.openxmlformats.org/officeDocument/2006/relationships/hyperlink" Target="https://www.w3schools.com/cssref/sel_invalid.asp" TargetMode="External"/><Relationship Id="rId17" Type="http://schemas.openxmlformats.org/officeDocument/2006/relationships/hyperlink" Target="https://www.w3schools.com/cssref/sel_lang.asp" TargetMode="External"/><Relationship Id="rId16" Type="http://schemas.openxmlformats.org/officeDocument/2006/relationships/hyperlink" Target="https://www.w3schools.com/cssref/sel_lang.asp" TargetMode="External"/><Relationship Id="rId5" Type="http://schemas.openxmlformats.org/officeDocument/2006/relationships/hyperlink" Target="https://www.w3schools.com/cssref/sel_first-of-type.asp" TargetMode="External"/><Relationship Id="rId19" Type="http://schemas.openxmlformats.org/officeDocument/2006/relationships/hyperlink" Target="https://www.w3schools.com/cssref/sel_last-child.asp" TargetMode="External"/><Relationship Id="rId6" Type="http://schemas.openxmlformats.org/officeDocument/2006/relationships/hyperlink" Target="https://www.w3schools.com/cssref/sel_first-of-type.asp" TargetMode="External"/><Relationship Id="rId18" Type="http://schemas.openxmlformats.org/officeDocument/2006/relationships/hyperlink" Target="https://www.w3schools.com/cssref/sel_lang.asp" TargetMode="External"/><Relationship Id="rId7" Type="http://schemas.openxmlformats.org/officeDocument/2006/relationships/hyperlink" Target="https://www.w3schools.com/cssref/sel_focus.asp" TargetMode="External"/><Relationship Id="rId8" Type="http://schemas.openxmlformats.org/officeDocument/2006/relationships/hyperlink" Target="https://www.w3schools.com/cssref/sel_focus.asp" TargetMode="External"/></Relationships>
</file>

<file path=ppt/slides/_rels/slide123.xml.rels><?xml version="1.0" encoding="UTF-8" standalone="yes"?><Relationships xmlns="http://schemas.openxmlformats.org/package/2006/relationships"><Relationship Id="rId11" Type="http://schemas.openxmlformats.org/officeDocument/2006/relationships/hyperlink" Target="https://www.w3schools.com/cssref/sel_nth-last-child.asp" TargetMode="External"/><Relationship Id="rId10" Type="http://schemas.openxmlformats.org/officeDocument/2006/relationships/hyperlink" Target="https://www.w3schools.com/cssref/sel_nth-child.asp" TargetMode="External"/><Relationship Id="rId13" Type="http://schemas.openxmlformats.org/officeDocument/2006/relationships/hyperlink" Target="https://www.w3schools.com/cssref/sel_nth-last-of-type.asp" TargetMode="External"/><Relationship Id="rId12" Type="http://schemas.openxmlformats.org/officeDocument/2006/relationships/hyperlink" Target="https://www.w3schools.com/cssref/sel_nth-last-child.asp" TargetMode="External"/><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s://www.w3schools.com/cssref/sel_last-of-type.asp" TargetMode="External"/><Relationship Id="rId4" Type="http://schemas.openxmlformats.org/officeDocument/2006/relationships/hyperlink" Target="https://www.w3schools.com/cssref/sel_last-of-type.asp" TargetMode="External"/><Relationship Id="rId9" Type="http://schemas.openxmlformats.org/officeDocument/2006/relationships/hyperlink" Target="https://www.w3schools.com/cssref/sel_nth-child.asp" TargetMode="External"/><Relationship Id="rId15" Type="http://schemas.openxmlformats.org/officeDocument/2006/relationships/hyperlink" Target="https://www.w3schools.com/cssref/sel_nth-of-type.asp" TargetMode="External"/><Relationship Id="rId14" Type="http://schemas.openxmlformats.org/officeDocument/2006/relationships/hyperlink" Target="https://www.w3schools.com/cssref/sel_nth-last-of-type.asp" TargetMode="External"/><Relationship Id="rId17" Type="http://schemas.openxmlformats.org/officeDocument/2006/relationships/hyperlink" Target="https://www.w3schools.com/cssref/sel_only-of-type.asp" TargetMode="External"/><Relationship Id="rId16" Type="http://schemas.openxmlformats.org/officeDocument/2006/relationships/hyperlink" Target="https://www.w3schools.com/cssref/sel_nth-of-type.asp" TargetMode="External"/><Relationship Id="rId5" Type="http://schemas.openxmlformats.org/officeDocument/2006/relationships/hyperlink" Target="https://www.w3schools.com/cssref/sel_link.asp" TargetMode="External"/><Relationship Id="rId6" Type="http://schemas.openxmlformats.org/officeDocument/2006/relationships/hyperlink" Target="https://www.w3schools.com/cssref/sel_link.asp" TargetMode="External"/><Relationship Id="rId18" Type="http://schemas.openxmlformats.org/officeDocument/2006/relationships/hyperlink" Target="https://www.w3schools.com/cssref/sel_only-of-type.asp" TargetMode="External"/><Relationship Id="rId7" Type="http://schemas.openxmlformats.org/officeDocument/2006/relationships/hyperlink" Target="https://www.w3schools.com/cssref/sel_not.asp" TargetMode="External"/><Relationship Id="rId8" Type="http://schemas.openxmlformats.org/officeDocument/2006/relationships/hyperlink" Target="https://www.w3schools.com/cssref/sel_not.asp" TargetMode="External"/></Relationships>
</file>

<file path=ppt/slides/_rels/slide124.xml.rels><?xml version="1.0" encoding="UTF-8" standalone="yes"?><Relationships xmlns="http://schemas.openxmlformats.org/package/2006/relationships"><Relationship Id="rId11" Type="http://schemas.openxmlformats.org/officeDocument/2006/relationships/hyperlink" Target="https://www.w3schools.com/cssref/sel_read-write.asp" TargetMode="External"/><Relationship Id="rId10" Type="http://schemas.openxmlformats.org/officeDocument/2006/relationships/hyperlink" Target="https://www.w3schools.com/cssref/sel_read-only.asp" TargetMode="External"/><Relationship Id="rId13" Type="http://schemas.openxmlformats.org/officeDocument/2006/relationships/hyperlink" Target="https://www.w3schools.com/cssref/sel_required.asp" TargetMode="External"/><Relationship Id="rId12" Type="http://schemas.openxmlformats.org/officeDocument/2006/relationships/hyperlink" Target="https://www.w3schools.com/cssref/sel_read-write.asp" TargetMode="External"/><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hyperlink" Target="https://www.w3schools.com/cssref/sel_only-child.asp" TargetMode="External"/><Relationship Id="rId4" Type="http://schemas.openxmlformats.org/officeDocument/2006/relationships/hyperlink" Target="https://www.w3schools.com/cssref/sel_only-child.asp" TargetMode="External"/><Relationship Id="rId9" Type="http://schemas.openxmlformats.org/officeDocument/2006/relationships/hyperlink" Target="https://www.w3schools.com/cssref/sel_read-only.asp" TargetMode="External"/><Relationship Id="rId15" Type="http://schemas.openxmlformats.org/officeDocument/2006/relationships/hyperlink" Target="https://www.w3schools.com/cssref/sel_root.asp" TargetMode="External"/><Relationship Id="rId14" Type="http://schemas.openxmlformats.org/officeDocument/2006/relationships/hyperlink" Target="https://www.w3schools.com/cssref/sel_required.asp" TargetMode="External"/><Relationship Id="rId17" Type="http://schemas.openxmlformats.org/officeDocument/2006/relationships/hyperlink" Target="https://www.w3schools.com/cssref/sel_target.asp" TargetMode="External"/><Relationship Id="rId16" Type="http://schemas.openxmlformats.org/officeDocument/2006/relationships/hyperlink" Target="https://www.w3schools.com/cssref/sel_root.asp" TargetMode="External"/><Relationship Id="rId5" Type="http://schemas.openxmlformats.org/officeDocument/2006/relationships/hyperlink" Target="https://www.w3schools.com/cssref/sel_optional.asp" TargetMode="External"/><Relationship Id="rId6" Type="http://schemas.openxmlformats.org/officeDocument/2006/relationships/hyperlink" Target="https://www.w3schools.com/cssref/sel_optional.asp" TargetMode="External"/><Relationship Id="rId18" Type="http://schemas.openxmlformats.org/officeDocument/2006/relationships/hyperlink" Target="https://www.w3schools.com/cssref/sel_target.asp" TargetMode="External"/><Relationship Id="rId7" Type="http://schemas.openxmlformats.org/officeDocument/2006/relationships/hyperlink" Target="https://www.w3schools.com/cssref/sel_out-of-range.asp" TargetMode="External"/><Relationship Id="rId8" Type="http://schemas.openxmlformats.org/officeDocument/2006/relationships/hyperlink" Target="https://www.w3schools.com/cssref/sel_out-of-range.asp"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1.png"/><Relationship Id="rId4" Type="http://schemas.openxmlformats.org/officeDocument/2006/relationships/image" Target="../media/image10.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png"/><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png"/><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194913"/>
            <a:ext cx="42555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CSS -- </a:t>
            </a:r>
            <a:endParaRPr>
              <a:solidFill>
                <a:srgbClr val="0170BA"/>
              </a:solidFill>
              <a:latin typeface="Trebuchet MS"/>
              <a:ea typeface="Trebuchet MS"/>
              <a:cs typeface="Trebuchet MS"/>
              <a:sym typeface="Trebuchet MS"/>
            </a:endParaRPr>
          </a:p>
          <a:p>
            <a:pPr indent="0" lvl="0" marL="0" rtl="0" algn="l">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Cascading Style Sheet</a:t>
            </a:r>
            <a:endParaRPr>
              <a:solidFill>
                <a:srgbClr val="0170BA"/>
              </a:solidFill>
              <a:latin typeface="Trebuchet MS"/>
              <a:ea typeface="Trebuchet MS"/>
              <a:cs typeface="Trebuchet MS"/>
              <a:sym typeface="Trebuchet MS"/>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400">
                <a:solidFill>
                  <a:schemeClr val="accent3"/>
                </a:solidFill>
                <a:latin typeface="Trebuchet MS"/>
                <a:ea typeface="Trebuchet MS"/>
                <a:cs typeface="Trebuchet MS"/>
                <a:sym typeface="Trebuchet MS"/>
              </a:rPr>
              <a:t>Prepared by: Web Team</a:t>
            </a:r>
            <a:endParaRPr sz="2400">
              <a:solidFill>
                <a:schemeClr val="accent3"/>
              </a:solidFill>
              <a:latin typeface="Trebuchet MS"/>
              <a:ea typeface="Trebuchet MS"/>
              <a:cs typeface="Trebuchet MS"/>
              <a:sym typeface="Trebuchet MS"/>
            </a:endParaRPr>
          </a:p>
        </p:txBody>
      </p:sp>
      <p:pic>
        <p:nvPicPr>
          <p:cNvPr id="279" name="Google Shape;279;p1"/>
          <p:cNvPicPr preferRelativeResize="0"/>
          <p:nvPr/>
        </p:nvPicPr>
        <p:blipFill rotWithShape="1">
          <a:blip r:embed="rId3">
            <a:alphaModFix/>
          </a:blip>
          <a:srcRect b="3461" l="0" r="0" t="3462"/>
          <a:stretch/>
        </p:blipFill>
        <p:spPr>
          <a:xfrm>
            <a:off x="6232400" y="10575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1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44" name="Google Shape;344;p1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45" name="Google Shape;345;p1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0170BA"/>
                </a:solidFill>
                <a:latin typeface="Trebuchet MS"/>
                <a:ea typeface="Trebuchet MS"/>
                <a:cs typeface="Trebuchet MS"/>
                <a:sym typeface="Trebuchet MS"/>
              </a:rPr>
              <a:t>Grouping Element</a:t>
            </a:r>
            <a:r>
              <a:rPr b="0" lang="en" sz="1800">
                <a:solidFill>
                  <a:srgbClr val="353535"/>
                </a:solidFill>
                <a:latin typeface="Trebuchet MS"/>
                <a:ea typeface="Trebuchet MS"/>
                <a:cs typeface="Trebuchet MS"/>
                <a:sym typeface="Trebuchet MS"/>
              </a:rPr>
              <a:t> : is used to minimize the code when there are elements with the same style. You have to separate each selector with a comma.</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F16524"/>
                </a:solidFill>
                <a:latin typeface="Trebuchet MS"/>
                <a:ea typeface="Trebuchet MS"/>
                <a:cs typeface="Trebuchet MS"/>
                <a:sym typeface="Trebuchet MS"/>
              </a:rPr>
              <a:t>Syntax :</a:t>
            </a:r>
            <a:endParaRPr b="0"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F16524"/>
                </a:solidFill>
                <a:latin typeface="Trebuchet MS"/>
                <a:ea typeface="Trebuchet MS"/>
                <a:cs typeface="Trebuchet MS"/>
                <a:sym typeface="Trebuchet MS"/>
              </a:rPr>
              <a:t>      </a:t>
            </a:r>
            <a:r>
              <a:rPr b="0" i="1" lang="en" sz="1600">
                <a:solidFill>
                  <a:srgbClr val="F16524"/>
                </a:solidFill>
                <a:latin typeface="Trebuchet MS"/>
                <a:ea typeface="Trebuchet MS"/>
                <a:cs typeface="Trebuchet MS"/>
                <a:sym typeface="Trebuchet MS"/>
              </a:rPr>
              <a:t>element, element {</a:t>
            </a:r>
            <a:endParaRPr b="0" i="1" sz="16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600">
                <a:solidFill>
                  <a:srgbClr val="F16524"/>
                </a:solidFill>
                <a:latin typeface="Trebuchet MS"/>
                <a:ea typeface="Trebuchet MS"/>
                <a:cs typeface="Trebuchet MS"/>
                <a:sym typeface="Trebuchet MS"/>
              </a:rPr>
              <a:t>	css declaration</a:t>
            </a:r>
            <a:endParaRPr b="0" i="1" sz="1600">
              <a:solidFill>
                <a:srgbClr val="F16524"/>
              </a:solidFill>
              <a:latin typeface="Trebuchet MS"/>
              <a:ea typeface="Trebuchet MS"/>
              <a:cs typeface="Trebuchet MS"/>
              <a:sym typeface="Trebuchet MS"/>
            </a:endParaRPr>
          </a:p>
          <a:p>
            <a:pPr indent="457200" lvl="0" marL="0" rtl="0" algn="l">
              <a:lnSpc>
                <a:spcPct val="100000"/>
              </a:lnSpc>
              <a:spcBef>
                <a:spcPts val="600"/>
              </a:spcBef>
              <a:spcAft>
                <a:spcPts val="0"/>
              </a:spcAft>
              <a:buSzPts val="2800"/>
              <a:buNone/>
            </a:pPr>
            <a:r>
              <a:rPr b="0" i="1" lang="en" sz="1600">
                <a:solidFill>
                  <a:srgbClr val="F16524"/>
                </a:solidFill>
                <a:latin typeface="Trebuchet MS"/>
                <a:ea typeface="Trebuchet MS"/>
                <a:cs typeface="Trebuchet MS"/>
                <a:sym typeface="Trebuchet MS"/>
              </a:rPr>
              <a:t>}</a:t>
            </a:r>
            <a:endParaRPr b="0" i="1" sz="1600">
              <a:solidFill>
                <a:srgbClr val="F16524"/>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0170BA"/>
                </a:solidFill>
                <a:latin typeface="Trebuchet MS"/>
                <a:ea typeface="Trebuchet MS"/>
                <a:cs typeface="Trebuchet MS"/>
                <a:sym typeface="Trebuchet MS"/>
              </a:rPr>
              <a:t>Nesting Selectors</a:t>
            </a:r>
            <a:r>
              <a:rPr b="0" lang="en" sz="1800">
                <a:solidFill>
                  <a:srgbClr val="353535"/>
                </a:solidFill>
                <a:latin typeface="Trebuchet MS"/>
                <a:ea typeface="Trebuchet MS"/>
                <a:cs typeface="Trebuchet MS"/>
                <a:sym typeface="Trebuchet MS"/>
              </a:rPr>
              <a:t> : It is possible to apply a style for a selector within a selector. There are 2 ways to apply nesting selector.</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Separate each other with a space: </a:t>
            </a:r>
            <a:r>
              <a:rPr b="0" i="1" lang="en" sz="1800">
                <a:solidFill>
                  <a:srgbClr val="F16524"/>
                </a:solidFill>
                <a:latin typeface="Trebuchet MS"/>
                <a:ea typeface="Trebuchet MS"/>
                <a:cs typeface="Trebuchet MS"/>
                <a:sym typeface="Trebuchet MS"/>
              </a:rPr>
              <a:t>element element</a:t>
            </a:r>
            <a:endParaRPr b="0" i="1" sz="1800">
              <a:solidFill>
                <a:srgbClr val="F16524"/>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Stand next to each other: </a:t>
            </a:r>
            <a:r>
              <a:rPr b="0" i="1" lang="en" sz="1800">
                <a:solidFill>
                  <a:srgbClr val="F16524"/>
                </a:solidFill>
                <a:latin typeface="Trebuchet MS"/>
                <a:ea typeface="Trebuchet MS"/>
                <a:cs typeface="Trebuchet MS"/>
                <a:sym typeface="Trebuchet MS"/>
              </a:rPr>
              <a:t>element.class or element#id</a:t>
            </a:r>
            <a:endParaRPr b="0" i="1" sz="1800">
              <a:solidFill>
                <a:srgbClr val="F16524"/>
              </a:solidFill>
              <a:latin typeface="Trebuchet MS"/>
              <a:ea typeface="Trebuchet MS"/>
              <a:cs typeface="Trebuchet MS"/>
              <a:sym typeface="Trebuchet MS"/>
            </a:endParaRPr>
          </a:p>
        </p:txBody>
      </p:sp>
      <p:sp>
        <p:nvSpPr>
          <p:cNvPr id="346" name="Google Shape;346;p10"/>
          <p:cNvSpPr txBox="1"/>
          <p:nvPr/>
        </p:nvSpPr>
        <p:spPr>
          <a:xfrm>
            <a:off x="4249325" y="2068250"/>
            <a:ext cx="4557900" cy="14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170BA"/>
                </a:solidFill>
                <a:latin typeface="Trebuchet MS"/>
                <a:ea typeface="Trebuchet MS"/>
                <a:cs typeface="Trebuchet MS"/>
                <a:sym typeface="Trebuchet MS"/>
              </a:rPr>
              <a:t>Example: </a:t>
            </a:r>
            <a:endParaRPr b="0" i="0" sz="1800" u="none" cap="none" strike="noStrike">
              <a:solidFill>
                <a:srgbClr val="0170B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h1, h2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background-color : yellow;</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a:t>
            </a:r>
            <a:endParaRPr b="0" i="0" sz="1600" u="none" cap="none" strike="noStrik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10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992" name="Google Shape;992;p10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a:link {color:#FF0000;}      /* unvisited link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a:visited {color:#00FF00;}  /* visited link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a:hover {color:#FF00FF;}  /* mouse over link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a:active {color:#0000FF;}  /* selected link */</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700"/>
              </a:spcBef>
              <a:spcAft>
                <a:spcPts val="0"/>
              </a:spcAft>
              <a:buClr>
                <a:srgbClr val="353535"/>
              </a:buClr>
              <a:buSzPts val="1800"/>
              <a:buChar char="❏"/>
            </a:pPr>
            <a:r>
              <a:rPr b="0" lang="en" sz="1800">
                <a:solidFill>
                  <a:srgbClr val="353535"/>
                </a:solidFill>
                <a:latin typeface="Trebuchet MS"/>
                <a:ea typeface="Trebuchet MS"/>
                <a:cs typeface="Trebuchet MS"/>
                <a:sym typeface="Trebuchet MS"/>
              </a:rPr>
              <a:t>When setting the style for several link states, there are some order rules: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700"/>
              </a:spcBef>
              <a:spcAft>
                <a:spcPts val="0"/>
              </a:spcAft>
              <a:buClr>
                <a:srgbClr val="000000"/>
              </a:buClr>
              <a:buSzPts val="1800"/>
              <a:buFont typeface="Trebuchet MS"/>
              <a:buChar char="◆"/>
            </a:pPr>
            <a:r>
              <a:rPr b="0" i="1" lang="en" sz="1800">
                <a:solidFill>
                  <a:srgbClr val="29A9DF"/>
                </a:solidFill>
                <a:latin typeface="Trebuchet MS"/>
                <a:ea typeface="Trebuchet MS"/>
                <a:cs typeface="Trebuchet MS"/>
                <a:sym typeface="Trebuchet MS"/>
              </a:rPr>
              <a:t>a:hover</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MUST come after</a:t>
            </a:r>
            <a:r>
              <a:rPr b="0" lang="en" sz="1800">
                <a:solidFill>
                  <a:srgbClr val="000000"/>
                </a:solidFill>
                <a:latin typeface="Trebuchet MS"/>
                <a:ea typeface="Trebuchet MS"/>
                <a:cs typeface="Trebuchet MS"/>
                <a:sym typeface="Trebuchet MS"/>
              </a:rPr>
              <a:t> </a:t>
            </a:r>
            <a:r>
              <a:rPr b="0" i="1" lang="en" sz="1800">
                <a:solidFill>
                  <a:srgbClr val="29A9DF"/>
                </a:solidFill>
                <a:latin typeface="Trebuchet MS"/>
                <a:ea typeface="Trebuchet MS"/>
                <a:cs typeface="Trebuchet MS"/>
                <a:sym typeface="Trebuchet MS"/>
              </a:rPr>
              <a:t>a:link</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and </a:t>
            </a:r>
            <a:r>
              <a:rPr b="0" i="1" lang="en" sz="1800">
                <a:solidFill>
                  <a:srgbClr val="29A9DF"/>
                </a:solidFill>
                <a:latin typeface="Trebuchet MS"/>
                <a:ea typeface="Trebuchet MS"/>
                <a:cs typeface="Trebuchet MS"/>
                <a:sym typeface="Trebuchet MS"/>
              </a:rPr>
              <a:t>a:visited</a:t>
            </a:r>
            <a:endParaRPr b="0" sz="1800">
              <a:solidFill>
                <a:srgbClr val="000000"/>
              </a:solidFill>
              <a:latin typeface="Trebuchet MS"/>
              <a:ea typeface="Trebuchet MS"/>
              <a:cs typeface="Trebuchet MS"/>
              <a:sym typeface="Trebuchet MS"/>
            </a:endParaRPr>
          </a:p>
          <a:p>
            <a:pPr indent="-342900" lvl="1" marL="914400" rtl="0" algn="l">
              <a:lnSpc>
                <a:spcPct val="100000"/>
              </a:lnSpc>
              <a:spcBef>
                <a:spcPts val="700"/>
              </a:spcBef>
              <a:spcAft>
                <a:spcPts val="0"/>
              </a:spcAft>
              <a:buClr>
                <a:srgbClr val="000000"/>
              </a:buClr>
              <a:buSzPts val="1800"/>
              <a:buFont typeface="Trebuchet MS"/>
              <a:buChar char="◆"/>
            </a:pPr>
            <a:r>
              <a:rPr b="0" i="1" lang="en" sz="1800">
                <a:solidFill>
                  <a:srgbClr val="29A9DF"/>
                </a:solidFill>
                <a:latin typeface="Trebuchet MS"/>
                <a:ea typeface="Trebuchet MS"/>
                <a:cs typeface="Trebuchet MS"/>
                <a:sym typeface="Trebuchet MS"/>
              </a:rPr>
              <a:t>a:active</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MUST come after</a:t>
            </a:r>
            <a:r>
              <a:rPr b="0" lang="en" sz="1800">
                <a:solidFill>
                  <a:srgbClr val="000000"/>
                </a:solidFill>
                <a:latin typeface="Trebuchet MS"/>
                <a:ea typeface="Trebuchet MS"/>
                <a:cs typeface="Trebuchet MS"/>
                <a:sym typeface="Trebuchet MS"/>
              </a:rPr>
              <a:t> </a:t>
            </a:r>
            <a:r>
              <a:rPr b="0" i="1" lang="en" sz="1800">
                <a:solidFill>
                  <a:srgbClr val="29A9DF"/>
                </a:solidFill>
                <a:latin typeface="Trebuchet MS"/>
                <a:ea typeface="Trebuchet MS"/>
                <a:cs typeface="Trebuchet MS"/>
                <a:sym typeface="Trebuchet MS"/>
              </a:rPr>
              <a:t>a:hover</a:t>
            </a:r>
            <a:endParaRPr b="0" sz="1800">
              <a:solidFill>
                <a:srgbClr val="000000"/>
              </a:solidFill>
              <a:latin typeface="Trebuchet MS"/>
              <a:ea typeface="Trebuchet MS"/>
              <a:cs typeface="Trebuchet MS"/>
              <a:sym typeface="Trebuchet MS"/>
            </a:endParaRPr>
          </a:p>
          <a:p>
            <a:pPr indent="0" lvl="0" marL="0" rtl="0" algn="l">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Common Link Styles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353535"/>
              </a:buClr>
              <a:buSzPts val="1800"/>
              <a:buChar char="❏"/>
            </a:pPr>
            <a:r>
              <a:rPr b="0" lang="en" sz="1800">
                <a:solidFill>
                  <a:srgbClr val="353535"/>
                </a:solidFill>
                <a:latin typeface="Trebuchet MS"/>
                <a:ea typeface="Trebuchet MS"/>
                <a:cs typeface="Trebuchet MS"/>
                <a:sym typeface="Trebuchet MS"/>
              </a:rPr>
              <a:t>In the example above the link changes color depending on what state it is in.</a:t>
            </a:r>
            <a:endParaRPr b="0" sz="1800">
              <a:solidFill>
                <a:srgbClr val="353535"/>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b="0" sz="1600">
              <a:solidFill>
                <a:srgbClr val="595959"/>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93" name="Google Shape;993;p10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10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999" name="Google Shape;999;p10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text-decoration property is mostly used to remove underlines from links: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a:link {text-decoration:none;}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a:visited {text-decoration:none;}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a:hover {text-decoration:underline;}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a:active {text-decoration:underline;}</a:t>
            </a:r>
            <a:endParaRPr b="0" sz="1600">
              <a:solidFill>
                <a:srgbClr val="595959"/>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595959"/>
              </a:solidFill>
              <a:latin typeface="Trebuchet MS"/>
              <a:ea typeface="Trebuchet MS"/>
              <a:cs typeface="Trebuchet MS"/>
              <a:sym typeface="Trebuchet MS"/>
            </a:endParaRPr>
          </a:p>
        </p:txBody>
      </p:sp>
      <p:pic>
        <p:nvPicPr>
          <p:cNvPr id="1000" name="Google Shape;1000;p10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10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1006" name="Google Shape;1006;p10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background-color property specifies the background color for links: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a:link {background-color:#B2FF99;}</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a:visited {background-color:#FFFF85;}</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a:hover {background-color:#FF704D;}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a:active {background-color:#FF704D;}</a:t>
            </a:r>
            <a:endParaRPr b="0" sz="1600">
              <a:solidFill>
                <a:srgbClr val="595959"/>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07" name="Google Shape;1007;p10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0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a:t>
            </a:r>
            <a:endParaRPr sz="3000">
              <a:solidFill>
                <a:srgbClr val="0170BA"/>
              </a:solidFill>
              <a:latin typeface="Trebuchet MS"/>
              <a:ea typeface="Trebuchet MS"/>
              <a:cs typeface="Trebuchet MS"/>
              <a:sym typeface="Trebuchet MS"/>
            </a:endParaRPr>
          </a:p>
        </p:txBody>
      </p:sp>
      <p:sp>
        <p:nvSpPr>
          <p:cNvPr id="1013" name="Google Shape;1013;p10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 list properties allow you to:</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Set different list item markers for ordered lists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Set different list item markers for unordered lists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Set an image as the list item marker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List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000000"/>
              </a:buClr>
              <a:buSzPts val="1800"/>
              <a:buFont typeface="Trebuchet MS"/>
              <a:buChar char="❏"/>
            </a:pPr>
            <a:r>
              <a:rPr b="0" lang="en" sz="1800">
                <a:solidFill>
                  <a:srgbClr val="353535"/>
                </a:solidFill>
                <a:latin typeface="Trebuchet MS"/>
                <a:ea typeface="Trebuchet MS"/>
                <a:cs typeface="Trebuchet MS"/>
                <a:sym typeface="Trebuchet MS"/>
              </a:rPr>
              <a:t>In HTML, there are two types of lists: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unordered lists - the list items are marked with bullets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ordered lists - the list items are marked with numbers or letters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With CSS, lists can be styled further, and images can be used as the list item marker.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14" name="Google Shape;1014;p10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10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20" name="Google Shape;1020;p10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Different List Item Markers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type of list item marker is specified with the list-style-type property:</a:t>
            </a:r>
            <a:endParaRPr b="0" sz="1800">
              <a:solidFill>
                <a:srgbClr val="353535"/>
              </a:solidFill>
              <a:latin typeface="Trebuchet MS"/>
              <a:ea typeface="Trebuchet MS"/>
              <a:cs typeface="Trebuchet MS"/>
              <a:sym typeface="Trebuchet MS"/>
            </a:endParaRPr>
          </a:p>
          <a:p>
            <a:pPr indent="0" lvl="0" marL="0" rtl="0" algn="l">
              <a:lnSpc>
                <a:spcPct val="115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 </a:t>
            </a:r>
            <a:endParaRPr b="0" sz="1800">
              <a:solidFill>
                <a:srgbClr val="0170BA"/>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800">
                <a:solidFill>
                  <a:srgbClr val="595959"/>
                </a:solidFill>
                <a:latin typeface="Trebuchet MS"/>
                <a:ea typeface="Trebuchet MS"/>
                <a:cs typeface="Trebuchet MS"/>
                <a:sym typeface="Trebuchet MS"/>
              </a:rPr>
              <a:t>ul.a {list-style-type: circle;}</a:t>
            </a:r>
            <a:endParaRPr b="0" sz="1800">
              <a:solidFill>
                <a:srgbClr val="595959"/>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800">
                <a:solidFill>
                  <a:srgbClr val="595959"/>
                </a:solidFill>
                <a:latin typeface="Trebuchet MS"/>
                <a:ea typeface="Trebuchet MS"/>
                <a:cs typeface="Trebuchet MS"/>
                <a:sym typeface="Trebuchet MS"/>
              </a:rPr>
              <a:t>ul.b {list-style-type: square;}</a:t>
            </a:r>
            <a:endParaRPr b="0" sz="1800">
              <a:solidFill>
                <a:srgbClr val="595959"/>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800">
                <a:solidFill>
                  <a:srgbClr val="595959"/>
                </a:solidFill>
                <a:latin typeface="Trebuchet MS"/>
                <a:ea typeface="Trebuchet MS"/>
                <a:cs typeface="Trebuchet MS"/>
                <a:sym typeface="Trebuchet MS"/>
              </a:rPr>
              <a:t>ol.c {list-style-type: upper-roman;}</a:t>
            </a:r>
            <a:endParaRPr b="0" sz="1800">
              <a:solidFill>
                <a:srgbClr val="595959"/>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800">
                <a:solidFill>
                  <a:srgbClr val="595959"/>
                </a:solidFill>
                <a:latin typeface="Trebuchet MS"/>
                <a:ea typeface="Trebuchet MS"/>
                <a:cs typeface="Trebuchet MS"/>
                <a:sym typeface="Trebuchet MS"/>
              </a:rPr>
              <a:t>ol.d {list-style-type: lower-alpha;}</a:t>
            </a:r>
            <a:endParaRPr b="0" sz="1800">
              <a:solidFill>
                <a:srgbClr val="595959"/>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Some of the values are for unordered lists, and some for ordered lists.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1021" name="Google Shape;1021;p10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10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27" name="Google Shape;1027;p10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An Image as The List Item Marker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specify an image as the list item marker, use the list-style-image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ul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list-style-image: url('sqpurple.gif');</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example above does not display equally in all browsers. IE and Opera will display the image-marker a little bit higher than Firefox, Chrome, and Safari.</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you want the image-marker to be placed equally in all browsers, a crossbrowser solution is explained below.</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28" name="Google Shape;1028;p10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10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34" name="Google Shape;1034;p10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following example displays the image-marker equally in all browsers:</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ul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list-style-type: none;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padding: 0px;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margin: 0px;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ul li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background-image: url(sqpurple.gif);</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background-repeat: no-repeat;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background-position: 0px 5px;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300"/>
              </a:spcBef>
              <a:spcAft>
                <a:spcPts val="0"/>
              </a:spcAft>
              <a:buSzPts val="2800"/>
              <a:buNone/>
            </a:pPr>
            <a:r>
              <a:rPr b="0" lang="en" sz="1600">
                <a:solidFill>
                  <a:srgbClr val="595959"/>
                </a:solidFill>
                <a:latin typeface="Trebuchet MS"/>
                <a:ea typeface="Trebuchet MS"/>
                <a:cs typeface="Trebuchet MS"/>
                <a:sym typeface="Trebuchet MS"/>
              </a:rPr>
              <a:t>padding-left: 14px;  }</a:t>
            </a:r>
            <a:endParaRPr sz="1800" u="sng">
              <a:solidFill>
                <a:srgbClr val="595959"/>
              </a:solidFill>
              <a:latin typeface="Trebuchet MS"/>
              <a:ea typeface="Trebuchet MS"/>
              <a:cs typeface="Trebuchet MS"/>
              <a:sym typeface="Trebuchet MS"/>
            </a:endParaRPr>
          </a:p>
        </p:txBody>
      </p:sp>
      <p:pic>
        <p:nvPicPr>
          <p:cNvPr id="1035" name="Google Shape;1035;p10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11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41" name="Google Shape;1041;p11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Example explained:</a:t>
            </a:r>
            <a:endParaRPr b="0" sz="1800">
              <a:solidFill>
                <a:srgbClr val="000000"/>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For ul:</a:t>
            </a:r>
            <a:endParaRPr b="0" sz="1800">
              <a:solidFill>
                <a:srgbClr val="000000"/>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Set the list-style-type to none to remove the list item marker</a:t>
            </a:r>
            <a:endParaRPr b="0" sz="1800">
              <a:solidFill>
                <a:srgbClr val="000000"/>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Set both padding and margin to 0px (for cross-browser compatibility)</a:t>
            </a:r>
            <a:endParaRPr b="0" sz="1800">
              <a:solidFill>
                <a:srgbClr val="000000"/>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–For all li in ul:</a:t>
            </a:r>
            <a:endParaRPr b="0" sz="1800">
              <a:solidFill>
                <a:srgbClr val="000000"/>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Set the URL of the image, and show it only once (no-repeat)</a:t>
            </a:r>
            <a:endParaRPr b="0" sz="1800">
              <a:solidFill>
                <a:srgbClr val="000000"/>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Position the image where you want it (left 0px and down 5px)</a:t>
            </a:r>
            <a:endParaRPr b="0" sz="1800">
              <a:solidFill>
                <a:srgbClr val="000000"/>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Position the text in the list with padding-left</a:t>
            </a:r>
            <a:endParaRPr b="0" sz="1800">
              <a:solidFill>
                <a:srgbClr val="000000"/>
              </a:solidFill>
              <a:latin typeface="Trebuchet MS"/>
              <a:ea typeface="Trebuchet MS"/>
              <a:cs typeface="Trebuchet MS"/>
              <a:sym typeface="Trebuchet MS"/>
            </a:endParaRPr>
          </a:p>
          <a:p>
            <a:pPr indent="0" lvl="0" marL="0" rtl="0" algn="l">
              <a:lnSpc>
                <a:spcPct val="115000"/>
              </a:lnSpc>
              <a:spcBef>
                <a:spcPts val="3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42" name="Google Shape;1042;p11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1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48" name="Google Shape;1048;p11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List - Shorthand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It is also possible to specify all the list properties in one, single property. This is called a shorthand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shorthand property used for lists, is the list-style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ul { list-style: square url("sqpurple.gif"); }</a:t>
            </a:r>
            <a:endParaRPr b="0" sz="1800">
              <a:solidFill>
                <a:srgbClr val="595959"/>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When using the shorthand property, the order of the values are:</a:t>
            </a:r>
            <a:endParaRPr b="0" sz="1800">
              <a:solidFill>
                <a:srgbClr val="353535"/>
              </a:solidFill>
              <a:latin typeface="Trebuchet MS"/>
              <a:ea typeface="Trebuchet MS"/>
              <a:cs typeface="Trebuchet MS"/>
              <a:sym typeface="Trebuchet MS"/>
            </a:endParaRPr>
          </a:p>
          <a:p>
            <a:pPr indent="-342900" lvl="1" marL="1371600" rtl="0" algn="l">
              <a:lnSpc>
                <a:spcPct val="100000"/>
              </a:lnSpc>
              <a:spcBef>
                <a:spcPts val="0"/>
              </a:spcBef>
              <a:spcAft>
                <a:spcPts val="0"/>
              </a:spcAft>
              <a:buClr>
                <a:srgbClr val="0170BA"/>
              </a:buClr>
              <a:buSzPts val="1800"/>
              <a:buFont typeface="Trebuchet MS"/>
              <a:buChar char="◆"/>
            </a:pPr>
            <a:r>
              <a:rPr b="0" i="1" lang="en" sz="1600">
                <a:solidFill>
                  <a:srgbClr val="0170BA"/>
                </a:solidFill>
                <a:latin typeface="Trebuchet MS"/>
                <a:ea typeface="Trebuchet MS"/>
                <a:cs typeface="Trebuchet MS"/>
                <a:sym typeface="Trebuchet MS"/>
              </a:rPr>
              <a:t>list-style-type</a:t>
            </a:r>
            <a:endParaRPr b="0" i="1" sz="1600">
              <a:solidFill>
                <a:srgbClr val="0170BA"/>
              </a:solidFill>
              <a:latin typeface="Trebuchet MS"/>
              <a:ea typeface="Trebuchet MS"/>
              <a:cs typeface="Trebuchet MS"/>
              <a:sym typeface="Trebuchet MS"/>
            </a:endParaRPr>
          </a:p>
          <a:p>
            <a:pPr indent="-330200" lvl="1" marL="1371600" rtl="0" algn="l">
              <a:lnSpc>
                <a:spcPct val="100000"/>
              </a:lnSpc>
              <a:spcBef>
                <a:spcPts val="0"/>
              </a:spcBef>
              <a:spcAft>
                <a:spcPts val="0"/>
              </a:spcAft>
              <a:buClr>
                <a:srgbClr val="0170BA"/>
              </a:buClr>
              <a:buSzPts val="1600"/>
              <a:buFont typeface="Trebuchet MS"/>
              <a:buChar char="◆"/>
            </a:pPr>
            <a:r>
              <a:rPr b="0" i="1" lang="en" sz="1600">
                <a:solidFill>
                  <a:srgbClr val="0170BA"/>
                </a:solidFill>
                <a:latin typeface="Trebuchet MS"/>
                <a:ea typeface="Trebuchet MS"/>
                <a:cs typeface="Trebuchet MS"/>
                <a:sym typeface="Trebuchet MS"/>
              </a:rPr>
              <a:t>list-style-position (for a description, see the CSS properties table below)</a:t>
            </a:r>
            <a:endParaRPr b="0" i="1" sz="1600">
              <a:solidFill>
                <a:srgbClr val="0170BA"/>
              </a:solidFill>
              <a:latin typeface="Trebuchet MS"/>
              <a:ea typeface="Trebuchet MS"/>
              <a:cs typeface="Trebuchet MS"/>
              <a:sym typeface="Trebuchet MS"/>
            </a:endParaRPr>
          </a:p>
          <a:p>
            <a:pPr indent="-330200" lvl="1" marL="1371600" rtl="0" algn="l">
              <a:lnSpc>
                <a:spcPct val="100000"/>
              </a:lnSpc>
              <a:spcBef>
                <a:spcPts val="0"/>
              </a:spcBef>
              <a:spcAft>
                <a:spcPts val="0"/>
              </a:spcAft>
              <a:buClr>
                <a:srgbClr val="0170BA"/>
              </a:buClr>
              <a:buSzPts val="1600"/>
              <a:buFont typeface="Trebuchet MS"/>
              <a:buChar char="◆"/>
            </a:pPr>
            <a:r>
              <a:rPr b="0" i="1" lang="en" sz="1600">
                <a:solidFill>
                  <a:srgbClr val="0170BA"/>
                </a:solidFill>
                <a:latin typeface="Trebuchet MS"/>
                <a:ea typeface="Trebuchet MS"/>
                <a:cs typeface="Trebuchet MS"/>
                <a:sym typeface="Trebuchet MS"/>
              </a:rPr>
              <a:t>list-style-image</a:t>
            </a:r>
            <a:endParaRPr b="0" i="1" sz="1600">
              <a:solidFill>
                <a:srgbClr val="0170BA"/>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It does not matter if one of the values above are missing, as long as the rest are in the specified order.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353535"/>
              </a:solidFill>
              <a:latin typeface="Trebuchet MS"/>
              <a:ea typeface="Trebuchet MS"/>
              <a:cs typeface="Trebuchet MS"/>
              <a:sym typeface="Trebuchet MS"/>
            </a:endParaRPr>
          </a:p>
        </p:txBody>
      </p:sp>
      <p:pic>
        <p:nvPicPr>
          <p:cNvPr id="1049" name="Google Shape;1049;p11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11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a:t>
            </a:r>
            <a:endParaRPr sz="3000">
              <a:solidFill>
                <a:srgbClr val="0170BA"/>
              </a:solidFill>
              <a:latin typeface="Trebuchet MS"/>
              <a:ea typeface="Trebuchet MS"/>
              <a:cs typeface="Trebuchet MS"/>
              <a:sym typeface="Trebuchet MS"/>
            </a:endParaRPr>
          </a:p>
        </p:txBody>
      </p:sp>
      <p:sp>
        <p:nvSpPr>
          <p:cNvPr id="1055" name="Google Shape;1055;p11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Table Borders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specify table borders in CSS, use the border property.</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example below specifies a black border for table, th, and td elements:</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table, th, td { border: 1px solid black; }</a:t>
            </a:r>
            <a:endParaRPr b="0" sz="1800">
              <a:solidFill>
                <a:srgbClr val="595959"/>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Notice that the table in the example above has double borders. This is because both the table and the th/td elements have separate borders.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display a single border for the table, use the border-collapse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56" name="Google Shape;1056;p11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1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52" name="Google Shape;352;p1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53" name="Google Shape;353;p1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element element</a:t>
            </a:r>
            <a:endParaRPr b="0" sz="1800">
              <a:solidFill>
                <a:srgbClr val="353535"/>
              </a:solidFill>
              <a:latin typeface="Trebuchet MS"/>
              <a:ea typeface="Trebuchet MS"/>
              <a:cs typeface="Trebuchet MS"/>
              <a:sym typeface="Trebuchet MS"/>
            </a:endParaRPr>
          </a:p>
          <a:p>
            <a:pPr indent="457200" lvl="0" marL="0" rtl="0" algn="l">
              <a:lnSpc>
                <a:spcPct val="100000"/>
              </a:lnSpc>
              <a:spcBef>
                <a:spcPts val="0"/>
              </a:spcBef>
              <a:spcAft>
                <a:spcPts val="0"/>
              </a:spcAft>
              <a:buSzPts val="2800"/>
              <a:buNone/>
            </a:pPr>
            <a:r>
              <a:rPr b="0" lang="en" sz="1800">
                <a:solidFill>
                  <a:srgbClr val="0170BA"/>
                </a:solidFill>
                <a:latin typeface="Trebuchet MS"/>
                <a:ea typeface="Trebuchet MS"/>
                <a:cs typeface="Trebuchet MS"/>
                <a:sym typeface="Trebuchet MS"/>
              </a:rPr>
              <a:t>Example: </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0"/>
              </a:spcBef>
              <a:spcAft>
                <a:spcPts val="0"/>
              </a:spcAft>
              <a:buSzPts val="2800"/>
              <a:buNone/>
            </a:pPr>
            <a:r>
              <a:rPr b="0" lang="en" sz="1600">
                <a:solidFill>
                  <a:srgbClr val="595959"/>
                </a:solidFill>
                <a:latin typeface="Trebuchet MS"/>
                <a:ea typeface="Trebuchet MS"/>
                <a:cs typeface="Trebuchet MS"/>
                <a:sym typeface="Trebuchet MS"/>
              </a:rPr>
              <a:t>div h2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0"/>
              </a:spcBef>
              <a:spcAft>
                <a:spcPts val="0"/>
              </a:spcAft>
              <a:buSzPts val="2800"/>
              <a:buNone/>
            </a:pPr>
            <a:r>
              <a:rPr b="0" lang="en" sz="1600">
                <a:solidFill>
                  <a:srgbClr val="595959"/>
                </a:solidFill>
                <a:latin typeface="Trebuchet MS"/>
                <a:ea typeface="Trebuchet MS"/>
                <a:cs typeface="Trebuchet MS"/>
                <a:sym typeface="Trebuchet MS"/>
              </a:rPr>
              <a:t>        background-color : yellow;</a:t>
            </a:r>
            <a:br>
              <a:rPr b="0" lang="en" sz="1600">
                <a:solidFill>
                  <a:srgbClr val="595959"/>
                </a:solidFill>
                <a:latin typeface="Trebuchet MS"/>
                <a:ea typeface="Trebuchet MS"/>
                <a:cs typeface="Trebuchet MS"/>
                <a:sym typeface="Trebuchet MS"/>
              </a:rPr>
            </a:b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element.class or element#id</a:t>
            </a:r>
            <a:endParaRPr b="0" sz="1800">
              <a:solidFill>
                <a:srgbClr val="353535"/>
              </a:solidFill>
              <a:latin typeface="Trebuchet MS"/>
              <a:ea typeface="Trebuchet MS"/>
              <a:cs typeface="Trebuchet MS"/>
              <a:sym typeface="Trebuchet MS"/>
            </a:endParaRPr>
          </a:p>
          <a:p>
            <a:pPr indent="457200" lvl="0" marL="0" rtl="0" algn="l">
              <a:lnSpc>
                <a:spcPct val="100000"/>
              </a:lnSpc>
              <a:spcBef>
                <a:spcPts val="0"/>
              </a:spcBef>
              <a:spcAft>
                <a:spcPts val="0"/>
              </a:spcAft>
              <a:buSzPts val="2800"/>
              <a:buNone/>
            </a:pPr>
            <a:r>
              <a:rPr b="0" lang="en" sz="1800">
                <a:solidFill>
                  <a:srgbClr val="0170BA"/>
                </a:solidFill>
                <a:latin typeface="Trebuchet MS"/>
                <a:ea typeface="Trebuchet MS"/>
                <a:cs typeface="Trebuchet MS"/>
                <a:sym typeface="Trebuchet MS"/>
              </a:rPr>
              <a:t>Example: </a:t>
            </a:r>
            <a:endParaRPr b="0" sz="1800">
              <a:solidFill>
                <a:srgbClr val="0170BA"/>
              </a:solidFill>
              <a:latin typeface="Trebuchet MS"/>
              <a:ea typeface="Trebuchet MS"/>
              <a:cs typeface="Trebuchet MS"/>
              <a:sym typeface="Trebuchet MS"/>
            </a:endParaRPr>
          </a:p>
          <a:p>
            <a:pPr indent="457200" lvl="0" marL="914400" rtl="0" algn="l">
              <a:lnSpc>
                <a:spcPct val="100000"/>
              </a:lnSpc>
              <a:spcBef>
                <a:spcPts val="0"/>
              </a:spcBef>
              <a:spcAft>
                <a:spcPts val="0"/>
              </a:spcAft>
              <a:buSzPts val="2800"/>
              <a:buNone/>
            </a:pPr>
            <a:r>
              <a:rPr b="0" lang="en" sz="1600">
                <a:solidFill>
                  <a:srgbClr val="595959"/>
                </a:solidFill>
                <a:latin typeface="Trebuchet MS"/>
                <a:ea typeface="Trebuchet MS"/>
                <a:cs typeface="Trebuchet MS"/>
                <a:sym typeface="Trebuchet MS"/>
              </a:rPr>
              <a:t>div.red {</a:t>
            </a:r>
            <a:endParaRPr b="0" sz="1600">
              <a:solidFill>
                <a:srgbClr val="595959"/>
              </a:solidFill>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rPr b="0" lang="en" sz="1600">
                <a:solidFill>
                  <a:srgbClr val="595959"/>
                </a:solidFill>
                <a:latin typeface="Trebuchet MS"/>
                <a:ea typeface="Trebuchet MS"/>
                <a:cs typeface="Trebuchet MS"/>
                <a:sym typeface="Trebuchet MS"/>
              </a:rPr>
              <a:t>		background-color : red;</a:t>
            </a:r>
            <a:br>
              <a:rPr b="0" lang="en" sz="1600">
                <a:solidFill>
                  <a:srgbClr val="595959"/>
                </a:solidFill>
                <a:latin typeface="Trebuchet MS"/>
                <a:ea typeface="Trebuchet MS"/>
                <a:cs typeface="Trebuchet MS"/>
                <a:sym typeface="Trebuchet MS"/>
              </a:rPr>
            </a:b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Google Shape;1061;p11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62" name="Google Shape;1062;p11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Collapse Borders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border-collapse property sets whether the table borders are collapsed into a single border or separated:</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table { border-collapse:collapse;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table, th, td { border: 1px solid black; }</a:t>
            </a:r>
            <a:endParaRPr b="0" sz="1600">
              <a:solidFill>
                <a:srgbClr val="595959"/>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Width and Height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Width and height of a table is defined by the width and height properties.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example below sets the width of the table to 100%, and the height of the th elements to 50px:</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400"/>
              </a:spcBef>
              <a:spcAft>
                <a:spcPts val="0"/>
              </a:spcAft>
              <a:buSzPts val="2800"/>
              <a:buNone/>
            </a:pPr>
            <a:r>
              <a:rPr b="0" lang="en" sz="1600">
                <a:solidFill>
                  <a:srgbClr val="7F7F7F"/>
                </a:solidFill>
                <a:latin typeface="Trebuchet MS"/>
                <a:ea typeface="Trebuchet MS"/>
                <a:cs typeface="Trebuchet MS"/>
                <a:sym typeface="Trebuchet MS"/>
              </a:rPr>
              <a:t>table { width:100%; }      th { height:50px; }</a:t>
            </a:r>
            <a:endParaRPr b="0" sz="1600">
              <a:solidFill>
                <a:srgbClr val="7F7F7F"/>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63" name="Google Shape;1063;p11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1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69" name="Google Shape;1069;p11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Text Alignment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 in a table is aligned with the text-align and vertical-align properties.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text-align property sets the horizontal alignment, like left, right, or center:</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td { text-align:right; }</a:t>
            </a:r>
            <a:endParaRPr b="0" sz="1800">
              <a:solidFill>
                <a:srgbClr val="000000"/>
              </a:solidFill>
              <a:latin typeface="Trebuchet MS"/>
              <a:ea typeface="Trebuchet MS"/>
              <a:cs typeface="Trebuchet MS"/>
              <a:sym typeface="Trebuchet MS"/>
            </a:endParaRPr>
          </a:p>
          <a:p>
            <a:pPr indent="-342900" lvl="0" marL="457200" rtl="0" algn="l">
              <a:lnSpc>
                <a:spcPct val="100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vertical-align property sets the vertical alignment, like top, bottom, or middle:</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td  { height:50px;  vertical-align:bottom; }</a:t>
            </a:r>
            <a:endParaRPr b="0" sz="1600">
              <a:solidFill>
                <a:srgbClr val="595959"/>
              </a:solidFill>
              <a:latin typeface="Trebuchet MS"/>
              <a:ea typeface="Trebuchet MS"/>
              <a:cs typeface="Trebuchet MS"/>
              <a:sym typeface="Trebuchet MS"/>
            </a:endParaRPr>
          </a:p>
          <a:p>
            <a:pPr indent="457200" lvl="0" marL="1371600" rtl="0" algn="l">
              <a:lnSpc>
                <a:spcPct val="100000"/>
              </a:lnSpc>
              <a:spcBef>
                <a:spcPts val="400"/>
              </a:spcBef>
              <a:spcAft>
                <a:spcPts val="0"/>
              </a:spcAft>
              <a:buSzPts val="2800"/>
              <a:buNone/>
            </a:pPr>
            <a:r>
              <a:t/>
            </a:r>
            <a:endParaRPr sz="1600" u="sng">
              <a:solidFill>
                <a:srgbClr val="595959"/>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70" name="Google Shape;1070;p11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11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76" name="Google Shape;1076;p11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Padding</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control the space between the border and content in a table, use the padding property on td and th elements:</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td { padding:15px; }</a:t>
            </a:r>
            <a:endParaRPr b="0" sz="1600">
              <a:solidFill>
                <a:srgbClr val="595959"/>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Color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example below specifies the color of the borders, and the text and background color of th elements:</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table, td, th { border:1px solid green;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th { background-color:green; color:white; }</a:t>
            </a:r>
            <a:endParaRPr b="0" i="1"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1077" name="Google Shape;1077;p11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p11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a:t>
            </a:r>
            <a:endParaRPr sz="3000">
              <a:solidFill>
                <a:srgbClr val="0170BA"/>
              </a:solidFill>
              <a:latin typeface="Trebuchet MS"/>
              <a:ea typeface="Trebuchet MS"/>
              <a:cs typeface="Trebuchet MS"/>
              <a:sym typeface="Trebuchet MS"/>
            </a:endParaRPr>
          </a:p>
        </p:txBody>
      </p:sp>
      <p:sp>
        <p:nvSpPr>
          <p:cNvPr id="1083" name="Google Shape;1083;p116"/>
          <p:cNvSpPr txBox="1"/>
          <p:nvPr>
            <p:ph type="title"/>
          </p:nvPr>
        </p:nvSpPr>
        <p:spPr>
          <a:xfrm>
            <a:off x="622326" y="1185849"/>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600" u="sng">
                <a:solidFill>
                  <a:srgbClr val="0170BA"/>
                </a:solidFill>
                <a:latin typeface="Trebuchet MS"/>
                <a:ea typeface="Trebuchet MS"/>
                <a:cs typeface="Trebuchet MS"/>
                <a:sym typeface="Trebuchet MS"/>
              </a:rPr>
              <a:t>What is CSS Float?</a:t>
            </a:r>
            <a:endParaRPr sz="16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600">
                <a:solidFill>
                  <a:srgbClr val="353535"/>
                </a:solidFill>
                <a:latin typeface="Trebuchet MS"/>
                <a:ea typeface="Trebuchet MS"/>
                <a:cs typeface="Trebuchet MS"/>
                <a:sym typeface="Trebuchet MS"/>
              </a:rPr>
              <a:t>With CSS float, an element can be pushed to the left or right, allowing other elements to wrap around it.</a:t>
            </a:r>
            <a:endParaRPr b="0" sz="16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600">
                <a:solidFill>
                  <a:srgbClr val="353535"/>
                </a:solidFill>
                <a:latin typeface="Trebuchet MS"/>
                <a:ea typeface="Trebuchet MS"/>
                <a:cs typeface="Trebuchet MS"/>
                <a:sym typeface="Trebuchet MS"/>
              </a:rPr>
              <a:t>Float is very often used for images, but it is also useful when working with layouts.</a:t>
            </a:r>
            <a:endParaRPr b="0" sz="16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How Elements Float</a:t>
            </a:r>
            <a:endParaRPr sz="16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000000"/>
              </a:buClr>
              <a:buSzPts val="1800"/>
              <a:buFont typeface="Trebuchet MS"/>
              <a:buChar char="❏"/>
            </a:pPr>
            <a:r>
              <a:rPr b="0" lang="en" sz="1600">
                <a:solidFill>
                  <a:srgbClr val="000000"/>
                </a:solidFill>
                <a:latin typeface="Trebuchet MS"/>
                <a:ea typeface="Trebuchet MS"/>
                <a:cs typeface="Trebuchet MS"/>
                <a:sym typeface="Trebuchet MS"/>
              </a:rPr>
              <a:t>Elements are floated horizontally, this means that an element can only be floated left or right, not up or down.</a:t>
            </a:r>
            <a:endParaRPr b="0" sz="1600">
              <a:solidFill>
                <a:srgbClr val="000000"/>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000000"/>
              </a:buClr>
              <a:buSzPts val="1800"/>
              <a:buFont typeface="Trebuchet MS"/>
              <a:buChar char="❏"/>
            </a:pPr>
            <a:r>
              <a:rPr b="0" lang="en" sz="1600">
                <a:solidFill>
                  <a:srgbClr val="000000"/>
                </a:solidFill>
                <a:latin typeface="Trebuchet MS"/>
                <a:ea typeface="Trebuchet MS"/>
                <a:cs typeface="Trebuchet MS"/>
                <a:sym typeface="Trebuchet MS"/>
              </a:rPr>
              <a:t>A floated element will move as far to the left or right as it can. Usually this means all the way to the left or right of the containing element.</a:t>
            </a:r>
            <a:endParaRPr b="0" sz="1600">
              <a:solidFill>
                <a:srgbClr val="000000"/>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000000"/>
              </a:buClr>
              <a:buSzPts val="1800"/>
              <a:buFont typeface="Trebuchet MS"/>
              <a:buChar char="❏"/>
            </a:pPr>
            <a:r>
              <a:rPr b="0" lang="en" sz="1600">
                <a:solidFill>
                  <a:srgbClr val="000000"/>
                </a:solidFill>
                <a:latin typeface="Trebuchet MS"/>
                <a:ea typeface="Trebuchet MS"/>
                <a:cs typeface="Trebuchet MS"/>
                <a:sym typeface="Trebuchet MS"/>
              </a:rPr>
              <a:t>The elements after the floating element will flow around it. The elements before the floating element will not be affected. If an image is floated to the right, a following text flows around it, to the left:</a:t>
            </a:r>
            <a:endParaRPr b="0" sz="16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600">
                <a:solidFill>
                  <a:srgbClr val="000000"/>
                </a:solidFill>
                <a:latin typeface="Trebuchet MS"/>
                <a:ea typeface="Trebuchet MS"/>
                <a:cs typeface="Trebuchet MS"/>
                <a:sym typeface="Trebuchet MS"/>
              </a:rPr>
              <a:t>Example            </a:t>
            </a:r>
            <a:r>
              <a:rPr b="0" lang="en" sz="1600">
                <a:solidFill>
                  <a:srgbClr val="7F7F7F"/>
                </a:solidFill>
                <a:latin typeface="Trebuchet MS"/>
                <a:ea typeface="Trebuchet MS"/>
                <a:cs typeface="Trebuchet MS"/>
                <a:sym typeface="Trebuchet MS"/>
              </a:rPr>
              <a:t>img { float:right; }</a:t>
            </a:r>
            <a:endParaRPr b="0" sz="1600">
              <a:solidFill>
                <a:srgbClr val="7F7F7F"/>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600" u="sng">
              <a:solidFill>
                <a:srgbClr val="0170BA"/>
              </a:solidFill>
              <a:latin typeface="Trebuchet MS"/>
              <a:ea typeface="Trebuchet MS"/>
              <a:cs typeface="Trebuchet MS"/>
              <a:sym typeface="Trebuchet MS"/>
            </a:endParaRPr>
          </a:p>
        </p:txBody>
      </p:sp>
      <p:pic>
        <p:nvPicPr>
          <p:cNvPr id="1084" name="Google Shape;1084;p11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pic>
        <p:nvPicPr>
          <p:cNvPr id="1089" name="Google Shape;1089;p11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090" name="Google Shape;1090;p11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091" name="Google Shape;1091;p11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How Elements Float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elements before the floating element will not be affected.</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an image is floated to the right, a following text flows around it, to the left:</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 	</a:t>
            </a:r>
            <a:r>
              <a:rPr b="0" lang="en" sz="1600">
                <a:solidFill>
                  <a:srgbClr val="595959"/>
                </a:solidFill>
                <a:latin typeface="Trebuchet MS"/>
                <a:ea typeface="Trebuchet MS"/>
                <a:cs typeface="Trebuchet MS"/>
                <a:sym typeface="Trebuchet MS"/>
              </a:rPr>
              <a:t>img { float:right;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Floating Elements Next to Each Other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you place several floating elements after each other, they will float next to each other if there is room.</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Here we have made an image gallery using the float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.thumbnail { float:left; width:110px; height:90px; margin:5px;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pic>
        <p:nvPicPr>
          <p:cNvPr id="1096" name="Google Shape;1096;p11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097" name="Google Shape;1097;p11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098" name="Google Shape;1098;p11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Turning off Float - Using Clear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Elements after the floating element will flow around it. To avoid this, use the clear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clear property specifies which sides of an element other floating elements are not allowed.</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Add a text line into the image gallery, using the clear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.text_line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clear:both;</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11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04" name="Google Shape;1104;p11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a:t>
            </a:r>
            <a:endParaRPr sz="3000">
              <a:solidFill>
                <a:srgbClr val="0170BA"/>
              </a:solidFill>
              <a:latin typeface="Trebuchet MS"/>
              <a:ea typeface="Trebuchet MS"/>
              <a:cs typeface="Trebuchet MS"/>
              <a:sym typeface="Trebuchet MS"/>
            </a:endParaRPr>
          </a:p>
        </p:txBody>
      </p:sp>
      <p:sp>
        <p:nvSpPr>
          <p:cNvPr id="1105" name="Google Shape;1105;p11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Center Aligning Using the margin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Block elements can be center-aligned by setting the left and right margins to "auto".</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Setting the left and right margins to auto specifies that they should split the available margin equally. The result is a centered element: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.center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margin-left:auto;</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margin-right:auto;</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width:70%;</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background-color:#b0e0e6;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pic>
        <p:nvPicPr>
          <p:cNvPr id="1110" name="Google Shape;1110;p12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11" name="Google Shape;1111;p12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12" name="Google Shape;1112;p12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position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One method of aligning elements is to use absolute positioning:</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.right {</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position:absolute;</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right:0px;</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width:300px;</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background-color:#b0e0e6;</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i="1" lang="en" sz="1800">
                <a:solidFill>
                  <a:srgbClr val="F16524"/>
                </a:solidFill>
                <a:latin typeface="Trebuchet MS"/>
                <a:ea typeface="Trebuchet MS"/>
                <a:cs typeface="Trebuchet MS"/>
                <a:sym typeface="Trebuchet MS"/>
              </a:rPr>
              <a:t>Note</a:t>
            </a:r>
            <a:r>
              <a:rPr b="0" i="1" lang="en" sz="1800">
                <a:solidFill>
                  <a:srgbClr val="F16524"/>
                </a:solidFill>
                <a:latin typeface="Trebuchet MS"/>
                <a:ea typeface="Trebuchet MS"/>
                <a:cs typeface="Trebuchet MS"/>
                <a:sym typeface="Trebuchet MS"/>
              </a:rPr>
              <a:t>: Absolute positioned elements are removed from the normal flow, and can overlap elements.</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pic>
        <p:nvPicPr>
          <p:cNvPr id="1117" name="Google Shape;1117;p12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18" name="Google Shape;1118;p12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19" name="Google Shape;1119;p12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float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One method of aligning elements is to use the float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.right {</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float:right;</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width:300px;</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background-color:#b0e0e6;</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pic>
        <p:nvPicPr>
          <p:cNvPr id="1124" name="Google Shape;1124;p12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25" name="Google Shape;1125;p12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a:t>
            </a:r>
            <a:endParaRPr sz="3000">
              <a:solidFill>
                <a:srgbClr val="0170BA"/>
              </a:solidFill>
              <a:latin typeface="Trebuchet MS"/>
              <a:ea typeface="Trebuchet MS"/>
              <a:cs typeface="Trebuchet MS"/>
              <a:sym typeface="Trebuchet MS"/>
            </a:endParaRPr>
          </a:p>
        </p:txBody>
      </p:sp>
      <p:sp>
        <p:nvSpPr>
          <p:cNvPr id="1126" name="Google Shape;1126;p12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A pseudo-class is used to define a special state of an element.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b="0" i="1" lang="en" sz="1800">
                <a:solidFill>
                  <a:srgbClr val="F16524"/>
                </a:solidFill>
                <a:latin typeface="Trebuchet MS"/>
                <a:ea typeface="Trebuchet MS"/>
                <a:cs typeface="Trebuchet MS"/>
                <a:sym typeface="Trebuchet MS"/>
              </a:rPr>
              <a:t>selector:pseudo-class { css declaration;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							Or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			selector.class:pseudo-class { css declaration;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Anchor Pseudo-classes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Links can be displayed in different ways in a CSS-supporting browser:</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a:link {color:#FF0000;}      /* unvisited link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a:visited {color:#00FF00;}  /* visited link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a:hover {color:#FF00FF;}  /* mouse over link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a:active {color:#0000FF;}  /* selected link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1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59" name="Google Shape;359;p1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a:t>
            </a:r>
            <a:endParaRPr sz="3000">
              <a:solidFill>
                <a:srgbClr val="0170BA"/>
              </a:solidFill>
              <a:latin typeface="Trebuchet MS"/>
              <a:ea typeface="Trebuchet MS"/>
              <a:cs typeface="Trebuchet MS"/>
              <a:sym typeface="Trebuchet MS"/>
            </a:endParaRPr>
          </a:p>
        </p:txBody>
      </p:sp>
      <p:sp>
        <p:nvSpPr>
          <p:cNvPr id="360" name="Google Shape;360;p1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t>
            </a:r>
            <a:r>
              <a:rPr b="0" lang="en" sz="1800">
                <a:solidFill>
                  <a:srgbClr val="F16524"/>
                </a:solidFill>
                <a:latin typeface="Trebuchet MS"/>
                <a:ea typeface="Trebuchet MS"/>
                <a:cs typeface="Trebuchet MS"/>
                <a:sym typeface="Trebuchet MS"/>
              </a:rPr>
              <a:t>[attribute]</a:t>
            </a:r>
            <a:r>
              <a:rPr b="0" lang="en" sz="1800">
                <a:solidFill>
                  <a:srgbClr val="353535"/>
                </a:solidFill>
                <a:latin typeface="Trebuchet MS"/>
                <a:ea typeface="Trebuchet MS"/>
                <a:cs typeface="Trebuchet MS"/>
                <a:sym typeface="Trebuchet MS"/>
              </a:rPr>
              <a:t> selector is used to select elements with the specified attribute.</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F16524"/>
                </a:solidFill>
                <a:latin typeface="Trebuchet MS"/>
                <a:ea typeface="Trebuchet MS"/>
                <a:cs typeface="Trebuchet MS"/>
                <a:sym typeface="Trebuchet MS"/>
              </a:rPr>
              <a:t>Syntax:</a:t>
            </a:r>
            <a:r>
              <a:rPr b="0" lang="en" sz="1800">
                <a:solidFill>
                  <a:srgbClr val="353535"/>
                </a:solidFill>
                <a:latin typeface="Trebuchet MS"/>
                <a:ea typeface="Trebuchet MS"/>
                <a:cs typeface="Trebuchet MS"/>
                <a:sym typeface="Trebuchet MS"/>
              </a:rPr>
              <a:t> 	</a:t>
            </a:r>
            <a:r>
              <a:rPr b="0" i="1" lang="en" sz="1600">
                <a:solidFill>
                  <a:srgbClr val="F16524"/>
                </a:solidFill>
                <a:latin typeface="Trebuchet MS"/>
                <a:ea typeface="Trebuchet MS"/>
                <a:cs typeface="Trebuchet MS"/>
                <a:sym typeface="Trebuchet MS"/>
              </a:rPr>
              <a:t>[attribute] {</a:t>
            </a:r>
            <a:endParaRPr b="0" i="1" sz="16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600">
                <a:solidFill>
                  <a:srgbClr val="F16524"/>
                </a:solidFill>
                <a:latin typeface="Trebuchet MS"/>
                <a:ea typeface="Trebuchet MS"/>
                <a:cs typeface="Trebuchet MS"/>
                <a:sym typeface="Trebuchet MS"/>
              </a:rPr>
              <a:t>		css declarations; </a:t>
            </a:r>
            <a:endParaRPr b="0" i="1" sz="1600">
              <a:solidFill>
                <a:srgbClr val="F16524"/>
              </a:solidFill>
              <a:latin typeface="Trebuchet MS"/>
              <a:ea typeface="Trebuchet MS"/>
              <a:cs typeface="Trebuchet MS"/>
              <a:sym typeface="Trebuchet MS"/>
            </a:endParaRPr>
          </a:p>
          <a:p>
            <a:pPr indent="457200" lvl="0" marL="457200" rtl="0" algn="l">
              <a:lnSpc>
                <a:spcPct val="100000"/>
              </a:lnSpc>
              <a:spcBef>
                <a:spcPts val="600"/>
              </a:spcBef>
              <a:spcAft>
                <a:spcPts val="0"/>
              </a:spcAft>
              <a:buSzPts val="2800"/>
              <a:buNone/>
            </a:pPr>
            <a:r>
              <a:rPr b="0" i="1" lang="en" sz="1600">
                <a:solidFill>
                  <a:srgbClr val="F16524"/>
                </a:solidFill>
                <a:latin typeface="Trebuchet MS"/>
                <a:ea typeface="Trebuchet MS"/>
                <a:cs typeface="Trebuchet MS"/>
                <a:sym typeface="Trebuchet MS"/>
              </a:rPr>
              <a:t>}</a:t>
            </a:r>
            <a:endParaRPr b="0" i="1" sz="1600">
              <a:solidFill>
                <a:srgbClr val="F16524"/>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i="1" lang="en" sz="1800">
                <a:solidFill>
                  <a:srgbClr val="0170BA"/>
                </a:solidFill>
                <a:latin typeface="Trebuchet MS"/>
                <a:ea typeface="Trebuchet MS"/>
                <a:cs typeface="Trebuchet MS"/>
                <a:sym typeface="Trebuchet MS"/>
              </a:rPr>
              <a:t>CSS [attribute] Selector</a:t>
            </a:r>
            <a:r>
              <a:rPr b="0" i="1" lang="en" sz="1800">
                <a:solidFill>
                  <a:srgbClr val="353535"/>
                </a:solidFill>
                <a:latin typeface="Trebuchet MS"/>
                <a:ea typeface="Trebuchet MS"/>
                <a:cs typeface="Trebuchet MS"/>
                <a:sym typeface="Trebuchet MS"/>
              </a:rPr>
              <a:t> : </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353535"/>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a[target]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background-color : yellow;</a:t>
            </a:r>
            <a:endParaRPr b="0" sz="1600">
              <a:solidFill>
                <a:srgbClr val="595959"/>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0" name="Shape 1130"/>
        <p:cNvGrpSpPr/>
        <p:nvPr/>
      </p:nvGrpSpPr>
      <p:grpSpPr>
        <a:xfrm>
          <a:off x="0" y="0"/>
          <a:ext cx="0" cy="0"/>
          <a:chOff x="0" y="0"/>
          <a:chExt cx="0" cy="0"/>
        </a:xfrm>
      </p:grpSpPr>
      <p:pic>
        <p:nvPicPr>
          <p:cNvPr id="1131" name="Google Shape;1131;p12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32" name="Google Shape;1132;p12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33" name="Google Shape;1133;p12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Pseudo-classes and CSS Classes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Pseudo-classes can be combined with CSS classes:</a:t>
            </a:r>
            <a:endParaRPr b="0" sz="1800">
              <a:solidFill>
                <a:srgbClr val="353535"/>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a.red:visited {color:#FF0000;}</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&lt;a class="red" href="css_syntax.asp"&gt;CSS Syntax&lt;/a&gt;</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the link in the example above has been visited, it will be displayed in red.</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highlight>
                <a:srgbClr val="FFFFFF"/>
              </a:highlight>
              <a:latin typeface="Trebuchet MS"/>
              <a:ea typeface="Trebuchet MS"/>
              <a:cs typeface="Trebuchet MS"/>
              <a:sym typeface="Trebuchet MS"/>
            </a:endParaRPr>
          </a:p>
        </p:txBody>
      </p:sp>
    </p:spTree>
  </p:cSld>
  <p:clrMapOvr>
    <a:masterClrMapping/>
  </p:clrMapOvr>
  <p:transition spd="slow">
    <p:fade/>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7" name="Shape 1137"/>
        <p:cNvGrpSpPr/>
        <p:nvPr/>
      </p:nvGrpSpPr>
      <p:grpSpPr>
        <a:xfrm>
          <a:off x="0" y="0"/>
          <a:ext cx="0" cy="0"/>
          <a:chOff x="0" y="0"/>
          <a:chExt cx="0" cy="0"/>
        </a:xfrm>
      </p:grpSpPr>
      <p:pic>
        <p:nvPicPr>
          <p:cNvPr id="1138" name="Google Shape;1138;p12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39" name="Google Shape;1139;p12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40" name="Google Shape;1140;p12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highlight>
                <a:srgbClr val="FFFFFF"/>
              </a:highlight>
              <a:latin typeface="Trebuchet MS"/>
              <a:ea typeface="Trebuchet MS"/>
              <a:cs typeface="Trebuchet MS"/>
              <a:sym typeface="Trebuchet MS"/>
            </a:endParaRPr>
          </a:p>
        </p:txBody>
      </p:sp>
      <p:graphicFrame>
        <p:nvGraphicFramePr>
          <p:cNvPr id="1141" name="Google Shape;1141;p124"/>
          <p:cNvGraphicFramePr/>
          <p:nvPr/>
        </p:nvGraphicFramePr>
        <p:xfrm>
          <a:off x="63100" y="1428750"/>
          <a:ext cx="3000000" cy="3000000"/>
        </p:xfrm>
        <a:graphic>
          <a:graphicData uri="http://schemas.openxmlformats.org/drawingml/2006/table">
            <a:tbl>
              <a:tblPr>
                <a:noFill/>
                <a:tableStyleId>{B3914459-B071-450F-B10E-568A9158E2E5}</a:tableStyleId>
              </a:tblPr>
              <a:tblGrid>
                <a:gridCol w="2019600"/>
                <a:gridCol w="2006475"/>
                <a:gridCol w="4909950"/>
              </a:tblGrid>
              <a:tr h="4434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latin typeface="Trebuchet MS"/>
                          <a:ea typeface="Trebuchet MS"/>
                          <a:cs typeface="Trebuchet MS"/>
                          <a:sym typeface="Trebuchet MS"/>
                        </a:rPr>
                        <a:t>Selector</a:t>
                      </a:r>
                      <a:endParaRPr sz="1800" u="none" cap="none" strike="noStrike">
                        <a:solidFill>
                          <a:srgbClr val="FFFFFF"/>
                        </a:solidFill>
                        <a:latin typeface="Trebuchet MS"/>
                        <a:ea typeface="Trebuchet MS"/>
                        <a:cs typeface="Trebuchet MS"/>
                        <a:sym typeface="Trebuchet M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652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latin typeface="Trebuchet MS"/>
                          <a:ea typeface="Trebuchet MS"/>
                          <a:cs typeface="Trebuchet MS"/>
                          <a:sym typeface="Trebuchet MS"/>
                        </a:rPr>
                        <a:t>Example</a:t>
                      </a:r>
                      <a:endParaRPr sz="1800" u="none" cap="none" strike="noStrike">
                        <a:solidFill>
                          <a:srgbClr val="FFFFFF"/>
                        </a:solidFill>
                        <a:latin typeface="Trebuchet MS"/>
                        <a:ea typeface="Trebuchet MS"/>
                        <a:cs typeface="Trebuchet MS"/>
                        <a:sym typeface="Trebuchet M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652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latin typeface="Trebuchet MS"/>
                          <a:ea typeface="Trebuchet MS"/>
                          <a:cs typeface="Trebuchet MS"/>
                          <a:sym typeface="Trebuchet MS"/>
                        </a:rPr>
                        <a:t>Example Description</a:t>
                      </a:r>
                      <a:endParaRPr sz="1800" u="none" cap="none" strike="noStrike">
                        <a:solidFill>
                          <a:srgbClr val="FFFFFF"/>
                        </a:solidFill>
                        <a:latin typeface="Trebuchet MS"/>
                        <a:ea typeface="Trebuchet MS"/>
                        <a:cs typeface="Trebuchet MS"/>
                        <a:sym typeface="Trebuchet MS"/>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6524"/>
                    </a:solidFill>
                  </a:tcPr>
                </a:tc>
              </a:tr>
              <a:tr h="414000">
                <a:tc>
                  <a:txBody>
                    <a:bodyPr/>
                    <a:lstStyle/>
                    <a:p>
                      <a:pPr indent="0" lvl="0" marL="0" marR="0" rtl="0" algn="ctr">
                        <a:lnSpc>
                          <a:spcPct val="115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4"/>
                        </a:rPr>
                        <a:t>:active</a:t>
                      </a:r>
                      <a:endParaRPr sz="1600" u="sng" cap="none" strike="noStrike">
                        <a:solidFill>
                          <a:schemeClr val="hlink"/>
                        </a:solidFill>
                        <a:latin typeface="Trebuchet MS"/>
                        <a:ea typeface="Trebuchet MS"/>
                        <a:cs typeface="Trebuchet MS"/>
                        <a:sym typeface="Trebuchet MS"/>
                        <a:hlinkClick r:id="rId5"/>
                      </a:endParaRPr>
                    </a:p>
                  </a:txBody>
                  <a:tcPr marT="76200" marB="76200" marR="76200" marL="152400" anchor="ctr">
                    <a:lnT cap="flat" cmpd="sng" w="9525">
                      <a:solidFill>
                        <a:srgbClr val="FFFFFF"/>
                      </a:solidFill>
                      <a:prstDash val="solid"/>
                      <a:round/>
                      <a:headEnd len="sm" w="sm" type="none"/>
                      <a:tailEnd len="sm" w="sm" type="none"/>
                    </a:lnT>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a:active</a:t>
                      </a:r>
                      <a:endParaRPr sz="1600" u="none" cap="none" strike="noStrike">
                        <a:latin typeface="Trebuchet MS"/>
                        <a:ea typeface="Trebuchet MS"/>
                        <a:cs typeface="Trebuchet MS"/>
                        <a:sym typeface="Trebuchet MS"/>
                      </a:endParaRPr>
                    </a:p>
                  </a:txBody>
                  <a:tcPr marT="76200" marB="76200" marR="76200" marL="76200" anchor="ctr">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the active link</a:t>
                      </a:r>
                      <a:endParaRPr sz="1600" u="none" cap="none" strike="noStrike">
                        <a:latin typeface="Trebuchet MS"/>
                        <a:ea typeface="Trebuchet MS"/>
                        <a:cs typeface="Trebuchet MS"/>
                        <a:sym typeface="Trebuchet MS"/>
                      </a:endParaRPr>
                    </a:p>
                  </a:txBody>
                  <a:tcPr marT="76200" marB="76200" marR="76200" marL="76200" anchor="ctr">
                    <a:lnT cap="flat" cmpd="sng" w="9525">
                      <a:solidFill>
                        <a:srgbClr val="FFFFFF"/>
                      </a:solidFill>
                      <a:prstDash val="solid"/>
                      <a:round/>
                      <a:headEnd len="sm" w="sm" type="none"/>
                      <a:tailEnd len="sm" w="sm" type="none"/>
                    </a:lnT>
                  </a:tcPr>
                </a:tc>
              </a:tr>
              <a:tr h="432900">
                <a:tc>
                  <a:txBody>
                    <a:bodyPr/>
                    <a:lstStyle/>
                    <a:p>
                      <a:pPr indent="0" lvl="0" marL="0" marR="0" rtl="0" algn="ctr">
                        <a:lnSpc>
                          <a:spcPct val="115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6"/>
                        </a:rPr>
                        <a:t>:checked</a:t>
                      </a:r>
                      <a:endParaRPr sz="1600" u="sng" cap="none" strike="noStrike">
                        <a:solidFill>
                          <a:schemeClr val="hlink"/>
                        </a:solidFill>
                        <a:latin typeface="Trebuchet MS"/>
                        <a:ea typeface="Trebuchet MS"/>
                        <a:cs typeface="Trebuchet MS"/>
                        <a:sym typeface="Trebuchet MS"/>
                        <a:hlinkClick r:id="rId7"/>
                      </a:endParaRPr>
                    </a:p>
                  </a:txBody>
                  <a:tcPr marT="76200" marB="76200" marR="76200" marL="152400" anchor="ctr"/>
                </a:tc>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input:checked</a:t>
                      </a:r>
                      <a:endParaRPr sz="1600" u="none" cap="none" strike="noStrike">
                        <a:latin typeface="Trebuchet MS"/>
                        <a:ea typeface="Trebuchet MS"/>
                        <a:cs typeface="Trebuchet MS"/>
                        <a:sym typeface="Trebuchet MS"/>
                      </a:endParaRPr>
                    </a:p>
                  </a:txBody>
                  <a:tcPr marT="76200" marB="76200" marR="76200" marL="76200" anchor="ct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checked &lt;input&gt; element</a:t>
                      </a:r>
                      <a:endParaRPr sz="1600" u="none" cap="none" strike="noStrike">
                        <a:latin typeface="Trebuchet MS"/>
                        <a:ea typeface="Trebuchet MS"/>
                        <a:cs typeface="Trebuchet MS"/>
                        <a:sym typeface="Trebuchet MS"/>
                      </a:endParaRPr>
                    </a:p>
                  </a:txBody>
                  <a:tcPr marT="76200" marB="76200" marR="76200" marL="76200" anchor="ctr"/>
                </a:tc>
              </a:tr>
              <a:tr h="477475">
                <a:tc>
                  <a:txBody>
                    <a:bodyPr/>
                    <a:lstStyle/>
                    <a:p>
                      <a:pPr indent="0" lvl="0" marL="0" marR="0" rtl="0" algn="ctr">
                        <a:lnSpc>
                          <a:spcPct val="115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8"/>
                        </a:rPr>
                        <a:t>:disabled</a:t>
                      </a:r>
                      <a:endParaRPr sz="1600" u="sng" cap="none" strike="noStrike">
                        <a:solidFill>
                          <a:schemeClr val="hlink"/>
                        </a:solidFill>
                        <a:latin typeface="Trebuchet MS"/>
                        <a:ea typeface="Trebuchet MS"/>
                        <a:cs typeface="Trebuchet MS"/>
                        <a:sym typeface="Trebuchet MS"/>
                        <a:hlinkClick r:id="rId9"/>
                      </a:endParaRPr>
                    </a:p>
                  </a:txBody>
                  <a:tcPr marT="76200" marB="76200" marR="76200" marL="152400" anchor="ctr"/>
                </a:tc>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input:disabled</a:t>
                      </a:r>
                      <a:endParaRPr sz="1600" u="none" cap="none" strike="noStrike">
                        <a:latin typeface="Trebuchet MS"/>
                        <a:ea typeface="Trebuchet MS"/>
                        <a:cs typeface="Trebuchet MS"/>
                        <a:sym typeface="Trebuchet MS"/>
                      </a:endParaRPr>
                    </a:p>
                  </a:txBody>
                  <a:tcPr marT="76200" marB="76200" marR="76200" marL="76200" anchor="ct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disabled &lt;input&gt; element</a:t>
                      </a:r>
                      <a:endParaRPr sz="1600" u="none" cap="none" strike="noStrike">
                        <a:latin typeface="Trebuchet MS"/>
                        <a:ea typeface="Trebuchet MS"/>
                        <a:cs typeface="Trebuchet MS"/>
                        <a:sym typeface="Trebuchet MS"/>
                      </a:endParaRPr>
                    </a:p>
                  </a:txBody>
                  <a:tcPr marT="76200" marB="76200" marR="76200" marL="76200" anchor="ctr"/>
                </a:tc>
              </a:tr>
              <a:tr h="414000">
                <a:tc>
                  <a:txBody>
                    <a:bodyPr/>
                    <a:lstStyle/>
                    <a:p>
                      <a:pPr indent="0" lvl="0" marL="0" marR="0" rtl="0" algn="ctr">
                        <a:lnSpc>
                          <a:spcPct val="115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0"/>
                        </a:rPr>
                        <a:t>:empty</a:t>
                      </a:r>
                      <a:endParaRPr sz="1600" u="sng" cap="none" strike="noStrike">
                        <a:solidFill>
                          <a:schemeClr val="hlink"/>
                        </a:solidFill>
                        <a:latin typeface="Trebuchet MS"/>
                        <a:ea typeface="Trebuchet MS"/>
                        <a:cs typeface="Trebuchet MS"/>
                        <a:sym typeface="Trebuchet MS"/>
                        <a:hlinkClick r:id="rId11"/>
                      </a:endParaRPr>
                    </a:p>
                  </a:txBody>
                  <a:tcPr marT="76200" marB="76200" marR="76200" marL="152400" anchor="ctr"/>
                </a:tc>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p:empty</a:t>
                      </a:r>
                      <a:endParaRPr sz="1600" u="none" cap="none" strike="noStrike">
                        <a:latin typeface="Trebuchet MS"/>
                        <a:ea typeface="Trebuchet MS"/>
                        <a:cs typeface="Trebuchet MS"/>
                        <a:sym typeface="Trebuchet MS"/>
                      </a:endParaRPr>
                    </a:p>
                  </a:txBody>
                  <a:tcPr marT="76200" marB="76200" marR="76200" marL="76200" anchor="ct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has no children</a:t>
                      </a:r>
                      <a:endParaRPr sz="1600" u="none" cap="none" strike="noStrike">
                        <a:latin typeface="Trebuchet MS"/>
                        <a:ea typeface="Trebuchet MS"/>
                        <a:cs typeface="Trebuchet MS"/>
                        <a:sym typeface="Trebuchet MS"/>
                      </a:endParaRPr>
                    </a:p>
                  </a:txBody>
                  <a:tcPr marT="76200" marB="76200" marR="76200" marL="76200" anchor="ctr"/>
                </a:tc>
              </a:tr>
              <a:tr h="516250">
                <a:tc>
                  <a:txBody>
                    <a:bodyPr/>
                    <a:lstStyle/>
                    <a:p>
                      <a:pPr indent="0" lvl="0" marL="0" marR="0" rtl="0" algn="ctr">
                        <a:lnSpc>
                          <a:spcPct val="115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2"/>
                        </a:rPr>
                        <a:t>:enabled</a:t>
                      </a:r>
                      <a:endParaRPr sz="1600" u="sng" cap="none" strike="noStrike">
                        <a:solidFill>
                          <a:schemeClr val="hlink"/>
                        </a:solidFill>
                        <a:latin typeface="Trebuchet MS"/>
                        <a:ea typeface="Trebuchet MS"/>
                        <a:cs typeface="Trebuchet MS"/>
                        <a:sym typeface="Trebuchet MS"/>
                        <a:hlinkClick r:id="rId13"/>
                      </a:endParaRPr>
                    </a:p>
                  </a:txBody>
                  <a:tcPr marT="76200" marB="76200" marR="76200" marL="152400" anchor="ctr">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input:enabled</a:t>
                      </a:r>
                      <a:endParaRPr sz="1600" u="none" cap="none" strike="noStrike">
                        <a:latin typeface="Trebuchet MS"/>
                        <a:ea typeface="Trebuchet MS"/>
                        <a:cs typeface="Trebuchet MS"/>
                        <a:sym typeface="Trebuchet MS"/>
                      </a:endParaRPr>
                    </a:p>
                  </a:txBody>
                  <a:tcPr marT="76200" marB="76200" marR="76200" marL="76200" anchor="ct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enabled &lt;input&gt; element</a:t>
                      </a:r>
                      <a:endParaRPr sz="1600" u="none" cap="none" strike="noStrike">
                        <a:latin typeface="Trebuchet MS"/>
                        <a:ea typeface="Trebuchet MS"/>
                        <a:cs typeface="Trebuchet MS"/>
                        <a:sym typeface="Trebuchet MS"/>
                      </a:endParaRPr>
                    </a:p>
                  </a:txBody>
                  <a:tcPr marT="76200" marB="76200" marR="76200" marL="76200" anchor="ctr">
                    <a:lnB cap="flat" cmpd="sng" w="9525">
                      <a:solidFill>
                        <a:srgbClr val="9E9E9E"/>
                      </a:solidFill>
                      <a:prstDash val="solid"/>
                      <a:round/>
                      <a:headEnd len="sm" w="sm" type="none"/>
                      <a:tailEnd len="sm" w="sm" type="none"/>
                    </a:lnB>
                  </a:tcPr>
                </a:tc>
              </a:tr>
              <a:tr h="461950">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4"/>
                        </a:rPr>
                        <a:t>:valid</a:t>
                      </a:r>
                      <a:endParaRPr sz="1600" u="sng" cap="none" strike="noStrike">
                        <a:solidFill>
                          <a:schemeClr val="hlink"/>
                        </a:solidFill>
                        <a:latin typeface="Trebuchet MS"/>
                        <a:ea typeface="Trebuchet MS"/>
                        <a:cs typeface="Trebuchet MS"/>
                        <a:sym typeface="Trebuchet MS"/>
                        <a:hlinkClick r:id="rId15"/>
                      </a:endParaRPr>
                    </a:p>
                  </a:txBody>
                  <a:tcPr marT="76200" marB="76200" marR="76200" marL="152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input:valid</a:t>
                      </a:r>
                      <a:endParaRPr sz="1600" u="none" cap="none" strike="noStrike">
                        <a:latin typeface="Trebuchet MS"/>
                        <a:ea typeface="Trebuchet MS"/>
                        <a:cs typeface="Trebuchet MS"/>
                        <a:sym typeface="Trebuchet MS"/>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all &lt;input&gt; elements with a valid value</a:t>
                      </a:r>
                      <a:endParaRPr sz="1600" u="none" cap="none" strike="noStrike">
                        <a:latin typeface="Trebuchet MS"/>
                        <a:ea typeface="Trebuchet MS"/>
                        <a:cs typeface="Trebuchet MS"/>
                        <a:sym typeface="Trebuchet MS"/>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9850">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6"/>
                        </a:rPr>
                        <a:t>:visited</a:t>
                      </a:r>
                      <a:endParaRPr sz="1600" u="sng" cap="none" strike="noStrike">
                        <a:solidFill>
                          <a:schemeClr val="hlink"/>
                        </a:solidFill>
                        <a:latin typeface="Trebuchet MS"/>
                        <a:ea typeface="Trebuchet MS"/>
                        <a:cs typeface="Trebuchet MS"/>
                        <a:sym typeface="Trebuchet MS"/>
                        <a:hlinkClick r:id="rId17"/>
                      </a:endParaRPr>
                    </a:p>
                  </a:txBody>
                  <a:tcPr marT="76200" marB="76200" marR="76200" marL="152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a:visited</a:t>
                      </a:r>
                      <a:endParaRPr sz="1600" u="none" cap="none" strike="noStrike">
                        <a:latin typeface="Trebuchet MS"/>
                        <a:ea typeface="Trebuchet MS"/>
                        <a:cs typeface="Trebuchet MS"/>
                        <a:sym typeface="Trebuchet MS"/>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all visited links</a:t>
                      </a:r>
                      <a:endParaRPr sz="1600" u="none" cap="none" strike="noStrike">
                        <a:latin typeface="Trebuchet MS"/>
                        <a:ea typeface="Trebuchet MS"/>
                        <a:cs typeface="Trebuchet MS"/>
                        <a:sym typeface="Trebuchet MS"/>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5" name="Shape 1145"/>
        <p:cNvGrpSpPr/>
        <p:nvPr/>
      </p:nvGrpSpPr>
      <p:grpSpPr>
        <a:xfrm>
          <a:off x="0" y="0"/>
          <a:ext cx="0" cy="0"/>
          <a:chOff x="0" y="0"/>
          <a:chExt cx="0" cy="0"/>
        </a:xfrm>
      </p:grpSpPr>
      <p:sp>
        <p:nvSpPr>
          <p:cNvPr id="1146" name="Google Shape;1146;p125"/>
          <p:cNvSpPr txBox="1"/>
          <p:nvPr>
            <p:ph type="title"/>
          </p:nvPr>
        </p:nvSpPr>
        <p:spPr>
          <a:xfrm>
            <a:off x="6125275" y="2061900"/>
            <a:ext cx="2481600" cy="200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indent="0" lvl="0" marL="0" rtl="0" algn="l">
              <a:lnSpc>
                <a:spcPct val="100000"/>
              </a:lnSpc>
              <a:spcBef>
                <a:spcPts val="1200"/>
              </a:spcBef>
              <a:spcAft>
                <a:spcPts val="1200"/>
              </a:spcAft>
              <a:buSzPts val="3600"/>
              <a:buNone/>
            </a:pPr>
            <a:r>
              <a:rPr b="0" lang="en" sz="1400"/>
              <a:t>Abby Author</a:t>
            </a:r>
            <a:r>
              <a:rPr b="0" lang="en" sz="1400">
                <a:solidFill>
                  <a:schemeClr val="lt1"/>
                </a:solidFill>
              </a:rPr>
              <a:t>, NYC</a:t>
            </a:r>
            <a:endParaRPr b="0" sz="1400">
              <a:solidFill>
                <a:schemeClr val="lt1"/>
              </a:solidFill>
            </a:endParaRPr>
          </a:p>
        </p:txBody>
      </p:sp>
      <p:sp>
        <p:nvSpPr>
          <p:cNvPr id="1147" name="Google Shape;1147;p125"/>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chemeClr val="lt1"/>
                </a:solidFill>
                <a:latin typeface="Lato"/>
                <a:ea typeface="Lato"/>
                <a:cs typeface="Lato"/>
                <a:sym typeface="Lato"/>
              </a:rPr>
              <a:t>Quotes for illustration purposes only</a:t>
            </a:r>
            <a:endParaRPr b="0" i="1" sz="1200" u="none" cap="none" strike="noStrike">
              <a:solidFill>
                <a:schemeClr val="accent5"/>
              </a:solidFill>
              <a:latin typeface="Lato"/>
              <a:ea typeface="Lato"/>
              <a:cs typeface="Lato"/>
              <a:sym typeface="Lato"/>
            </a:endParaRPr>
          </a:p>
        </p:txBody>
      </p:sp>
      <p:graphicFrame>
        <p:nvGraphicFramePr>
          <p:cNvPr id="1148" name="Google Shape;1148;p125"/>
          <p:cNvGraphicFramePr/>
          <p:nvPr/>
        </p:nvGraphicFramePr>
        <p:xfrm>
          <a:off x="118275" y="121525"/>
          <a:ext cx="3000000" cy="3000000"/>
        </p:xfrm>
        <a:graphic>
          <a:graphicData uri="http://schemas.openxmlformats.org/drawingml/2006/table">
            <a:tbl>
              <a:tblPr>
                <a:noFill/>
                <a:tableStyleId>{B3914459-B071-450F-B10E-568A9158E2E5}</a:tableStyleId>
              </a:tblPr>
              <a:tblGrid>
                <a:gridCol w="1760450"/>
                <a:gridCol w="1826175"/>
                <a:gridCol w="5439100"/>
              </a:tblGrid>
              <a:tr h="7708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3"/>
                        </a:rPr>
                        <a:t>:first-child</a:t>
                      </a:r>
                      <a:endParaRPr sz="1600" u="sng" cap="none" strike="noStrike">
                        <a:solidFill>
                          <a:schemeClr val="hlink"/>
                        </a:solidFill>
                        <a:latin typeface="Trebuchet MS"/>
                        <a:ea typeface="Trebuchet MS"/>
                        <a:cs typeface="Trebuchet MS"/>
                        <a:sym typeface="Trebuchet MS"/>
                        <a:hlinkClick r:id="rId4"/>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p:first-child</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elements that is the first child of its parent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5"/>
                        </a:rPr>
                        <a:t>:first-of-type</a:t>
                      </a:r>
                      <a:endParaRPr sz="1600" u="sng" cap="none" strike="noStrike">
                        <a:solidFill>
                          <a:schemeClr val="hlink"/>
                        </a:solidFill>
                        <a:latin typeface="Trebuchet MS"/>
                        <a:ea typeface="Trebuchet MS"/>
                        <a:cs typeface="Trebuchet MS"/>
                        <a:sym typeface="Trebuchet MS"/>
                        <a:hlinkClick r:id="rId6"/>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p:first-of-type</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first &lt;p&gt; element of its parent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7"/>
                        </a:rPr>
                        <a:t>:focus</a:t>
                      </a:r>
                      <a:endParaRPr sz="1600" u="sng" cap="none" strike="noStrike">
                        <a:solidFill>
                          <a:schemeClr val="hlink"/>
                        </a:solidFill>
                        <a:latin typeface="Trebuchet MS"/>
                        <a:ea typeface="Trebuchet MS"/>
                        <a:cs typeface="Trebuchet MS"/>
                        <a:sym typeface="Trebuchet MS"/>
                        <a:hlinkClick r:id="rId8"/>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input:focus</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the &lt;input&gt; element that has focus</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9"/>
                        </a:rPr>
                        <a:t>:hover</a:t>
                      </a:r>
                      <a:endParaRPr sz="1600" u="sng" cap="none" strike="noStrike">
                        <a:solidFill>
                          <a:schemeClr val="hlink"/>
                        </a:solidFill>
                        <a:latin typeface="Trebuchet MS"/>
                        <a:ea typeface="Trebuchet MS"/>
                        <a:cs typeface="Trebuchet MS"/>
                        <a:sym typeface="Trebuchet MS"/>
                        <a:hlinkClick r:id="rId10"/>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a:hover</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links on mouse over</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1"/>
                        </a:rPr>
                        <a:t>:in-range</a:t>
                      </a:r>
                      <a:endParaRPr sz="1600" u="sng" cap="none" strike="noStrike">
                        <a:solidFill>
                          <a:schemeClr val="hlink"/>
                        </a:solidFill>
                        <a:latin typeface="Trebuchet MS"/>
                        <a:ea typeface="Trebuchet MS"/>
                        <a:cs typeface="Trebuchet MS"/>
                        <a:sym typeface="Trebuchet MS"/>
                        <a:hlinkClick r:id="rId12"/>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input:in-range</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&lt;input&gt; elements with a value within a specified range</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3"/>
                        </a:rPr>
                        <a:t>:invalid</a:t>
                      </a:r>
                      <a:endParaRPr sz="1600" u="sng" cap="none" strike="noStrike">
                        <a:solidFill>
                          <a:schemeClr val="hlink"/>
                        </a:solidFill>
                        <a:latin typeface="Trebuchet MS"/>
                        <a:ea typeface="Trebuchet MS"/>
                        <a:cs typeface="Trebuchet MS"/>
                        <a:sym typeface="Trebuchet MS"/>
                        <a:hlinkClick r:id="rId14"/>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input:invalid</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all &lt;input&gt; elements with an invalid value</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5"/>
                        </a:rPr>
                        <a:t>:lang(</a:t>
                      </a:r>
                      <a:r>
                        <a:rPr i="1" lang="en" sz="1600" u="sng" cap="none" strike="noStrike">
                          <a:solidFill>
                            <a:schemeClr val="hlink"/>
                          </a:solidFill>
                          <a:latin typeface="Trebuchet MS"/>
                          <a:ea typeface="Trebuchet MS"/>
                          <a:cs typeface="Trebuchet MS"/>
                          <a:sym typeface="Trebuchet MS"/>
                          <a:hlinkClick r:id="rId16"/>
                        </a:rPr>
                        <a:t>language</a:t>
                      </a:r>
                      <a:r>
                        <a:rPr lang="en" sz="1600" u="sng" cap="none" strike="noStrike">
                          <a:solidFill>
                            <a:schemeClr val="hlink"/>
                          </a:solidFill>
                          <a:latin typeface="Trebuchet MS"/>
                          <a:ea typeface="Trebuchet MS"/>
                          <a:cs typeface="Trebuchet MS"/>
                          <a:sym typeface="Trebuchet MS"/>
                          <a:hlinkClick r:id="rId17"/>
                        </a:rPr>
                        <a:t>)</a:t>
                      </a:r>
                      <a:endParaRPr sz="1600" u="sng" cap="none" strike="noStrike">
                        <a:solidFill>
                          <a:schemeClr val="hlink"/>
                        </a:solidFill>
                        <a:latin typeface="Trebuchet MS"/>
                        <a:ea typeface="Trebuchet MS"/>
                        <a:cs typeface="Trebuchet MS"/>
                        <a:sym typeface="Trebuchet MS"/>
                        <a:hlinkClick r:id="rId18"/>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p:lang(it)</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with a lang attribute value starting with "it"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ctr">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9"/>
                        </a:rPr>
                        <a:t>:last-child</a:t>
                      </a:r>
                      <a:endParaRPr sz="1600" u="sng" cap="none" strike="noStrike">
                        <a:solidFill>
                          <a:schemeClr val="hlink"/>
                        </a:solidFill>
                        <a:latin typeface="Trebuchet MS"/>
                        <a:ea typeface="Trebuchet MS"/>
                        <a:cs typeface="Trebuchet MS"/>
                        <a:sym typeface="Trebuchet MS"/>
                        <a:hlinkClick r:id="rId20"/>
                      </a:endParaRPr>
                    </a:p>
                  </a:txBody>
                  <a:tcPr marT="76200" marB="76200" marR="76200" marL="15240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p:last-child</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elements that is the last child of its parent</a:t>
                      </a:r>
                      <a:endParaRPr sz="1600" u="none" cap="none" strike="noStrike">
                        <a:latin typeface="Trebuchet MS"/>
                        <a:ea typeface="Trebuchet MS"/>
                        <a:cs typeface="Trebuchet MS"/>
                        <a:sym typeface="Trebuchet MS"/>
                      </a:endParaRPr>
                    </a:p>
                  </a:txBody>
                  <a:tcPr marT="76200" marB="76200" marR="76200" marL="76200"/>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2" name="Shape 1152"/>
        <p:cNvGrpSpPr/>
        <p:nvPr/>
      </p:nvGrpSpPr>
      <p:grpSpPr>
        <a:xfrm>
          <a:off x="0" y="0"/>
          <a:ext cx="0" cy="0"/>
          <a:chOff x="0" y="0"/>
          <a:chExt cx="0" cy="0"/>
        </a:xfrm>
      </p:grpSpPr>
      <p:sp>
        <p:nvSpPr>
          <p:cNvPr id="1153" name="Google Shape;1153;p126"/>
          <p:cNvSpPr txBox="1"/>
          <p:nvPr>
            <p:ph type="title"/>
          </p:nvPr>
        </p:nvSpPr>
        <p:spPr>
          <a:xfrm>
            <a:off x="6125275" y="2061900"/>
            <a:ext cx="2481600" cy="200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indent="0" lvl="0" marL="0" rtl="0" algn="l">
              <a:lnSpc>
                <a:spcPct val="100000"/>
              </a:lnSpc>
              <a:spcBef>
                <a:spcPts val="1200"/>
              </a:spcBef>
              <a:spcAft>
                <a:spcPts val="1200"/>
              </a:spcAft>
              <a:buSzPts val="3600"/>
              <a:buNone/>
            </a:pPr>
            <a:r>
              <a:rPr b="0" lang="en" sz="1400"/>
              <a:t>Abby Author</a:t>
            </a:r>
            <a:r>
              <a:rPr b="0" lang="en" sz="1400">
                <a:solidFill>
                  <a:schemeClr val="lt1"/>
                </a:solidFill>
              </a:rPr>
              <a:t>, NYC</a:t>
            </a:r>
            <a:endParaRPr b="0" sz="1400">
              <a:solidFill>
                <a:schemeClr val="lt1"/>
              </a:solidFill>
            </a:endParaRPr>
          </a:p>
        </p:txBody>
      </p:sp>
      <p:sp>
        <p:nvSpPr>
          <p:cNvPr id="1154" name="Google Shape;1154;p126"/>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chemeClr val="lt1"/>
                </a:solidFill>
                <a:latin typeface="Lato"/>
                <a:ea typeface="Lato"/>
                <a:cs typeface="Lato"/>
                <a:sym typeface="Lato"/>
              </a:rPr>
              <a:t>Quotes for illustration purposes only</a:t>
            </a:r>
            <a:endParaRPr b="0" i="1" sz="1200" u="none" cap="none" strike="noStrike">
              <a:solidFill>
                <a:schemeClr val="accent5"/>
              </a:solidFill>
              <a:latin typeface="Lato"/>
              <a:ea typeface="Lato"/>
              <a:cs typeface="Lato"/>
              <a:sym typeface="Lato"/>
            </a:endParaRPr>
          </a:p>
        </p:txBody>
      </p:sp>
      <p:graphicFrame>
        <p:nvGraphicFramePr>
          <p:cNvPr id="1155" name="Google Shape;1155;p126"/>
          <p:cNvGraphicFramePr/>
          <p:nvPr/>
        </p:nvGraphicFramePr>
        <p:xfrm>
          <a:off x="118275" y="45325"/>
          <a:ext cx="3000000" cy="3000000"/>
        </p:xfrm>
        <a:graphic>
          <a:graphicData uri="http://schemas.openxmlformats.org/drawingml/2006/table">
            <a:tbl>
              <a:tblPr>
                <a:noFill/>
                <a:tableStyleId>{B3914459-B071-450F-B10E-568A9158E2E5}</a:tableStyleId>
              </a:tblPr>
              <a:tblGrid>
                <a:gridCol w="1760450"/>
                <a:gridCol w="1826175"/>
                <a:gridCol w="5439100"/>
              </a:tblGrid>
              <a:tr h="7708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3"/>
                        </a:rPr>
                        <a:t>:last-of-type</a:t>
                      </a:r>
                      <a:endParaRPr sz="1600" u="sng" cap="none" strike="noStrike">
                        <a:solidFill>
                          <a:schemeClr val="hlink"/>
                        </a:solidFill>
                        <a:latin typeface="Trebuchet MS"/>
                        <a:ea typeface="Trebuchet MS"/>
                        <a:cs typeface="Trebuchet MS"/>
                        <a:sym typeface="Trebuchet MS"/>
                        <a:hlinkClick r:id="rId4"/>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p:last-of-type</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last &lt;p&gt; element of its parent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5"/>
                        </a:rPr>
                        <a:t>:link</a:t>
                      </a:r>
                      <a:endParaRPr sz="1600" u="sng" cap="none" strike="noStrike">
                        <a:solidFill>
                          <a:schemeClr val="hlink"/>
                        </a:solidFill>
                        <a:latin typeface="Trebuchet MS"/>
                        <a:ea typeface="Trebuchet MS"/>
                        <a:cs typeface="Trebuchet MS"/>
                        <a:sym typeface="Trebuchet MS"/>
                        <a:hlinkClick r:id="rId6"/>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a:link</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all unvisited links</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7"/>
                        </a:rPr>
                        <a:t>:not(selector)</a:t>
                      </a:r>
                      <a:endParaRPr sz="1600" u="sng" cap="none" strike="noStrike">
                        <a:solidFill>
                          <a:schemeClr val="hlink"/>
                        </a:solidFill>
                        <a:latin typeface="Trebuchet MS"/>
                        <a:ea typeface="Trebuchet MS"/>
                        <a:cs typeface="Trebuchet MS"/>
                        <a:sym typeface="Trebuchet MS"/>
                        <a:hlinkClick r:id="rId8"/>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:not(p)</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element that is not a &lt;p&gt; element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9"/>
                        </a:rPr>
                        <a:t>:nth-child(n)</a:t>
                      </a:r>
                      <a:endParaRPr sz="1600" u="sng" cap="none" strike="noStrike">
                        <a:solidFill>
                          <a:schemeClr val="hlink"/>
                        </a:solidFill>
                        <a:latin typeface="Trebuchet MS"/>
                        <a:ea typeface="Trebuchet MS"/>
                        <a:cs typeface="Trebuchet MS"/>
                        <a:sym typeface="Trebuchet MS"/>
                        <a:hlinkClick r:id="rId10"/>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p:nth-child(2)</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second child of its parent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1"/>
                        </a:rPr>
                        <a:t>:nth-last-child(n)</a:t>
                      </a:r>
                      <a:endParaRPr sz="1600" u="sng" cap="none" strike="noStrike">
                        <a:solidFill>
                          <a:schemeClr val="hlink"/>
                        </a:solidFill>
                        <a:latin typeface="Trebuchet MS"/>
                        <a:ea typeface="Trebuchet MS"/>
                        <a:cs typeface="Trebuchet MS"/>
                        <a:sym typeface="Trebuchet MS"/>
                        <a:hlinkClick r:id="rId12"/>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p:nth-last-child(2)</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second child of its parent, counting from the last child</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3"/>
                        </a:rPr>
                        <a:t>:nth-last-of-type(n)</a:t>
                      </a:r>
                      <a:endParaRPr sz="1600" u="sng" cap="none" strike="noStrike">
                        <a:solidFill>
                          <a:schemeClr val="hlink"/>
                        </a:solidFill>
                        <a:latin typeface="Trebuchet MS"/>
                        <a:ea typeface="Trebuchet MS"/>
                        <a:cs typeface="Trebuchet MS"/>
                        <a:sym typeface="Trebuchet MS"/>
                        <a:hlinkClick r:id="rId14"/>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p:nth-last-of-type(2)</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second &lt;p&gt; element of its parent, counting from the last child</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5"/>
                        </a:rPr>
                        <a:t>:nth-of-type(n)</a:t>
                      </a:r>
                      <a:endParaRPr sz="1600" u="sng" cap="none" strike="noStrike">
                        <a:solidFill>
                          <a:schemeClr val="hlink"/>
                        </a:solidFill>
                        <a:latin typeface="Trebuchet MS"/>
                        <a:ea typeface="Trebuchet MS"/>
                        <a:cs typeface="Trebuchet MS"/>
                        <a:sym typeface="Trebuchet MS"/>
                        <a:hlinkClick r:id="rId16"/>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p:nth-of-type(2)</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second &lt;p&gt; element of its parent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7"/>
                        </a:rPr>
                        <a:t>:only-of-type</a:t>
                      </a:r>
                      <a:endParaRPr sz="1600" u="sng" cap="none" strike="noStrike">
                        <a:solidFill>
                          <a:schemeClr val="hlink"/>
                        </a:solidFill>
                        <a:latin typeface="Trebuchet MS"/>
                        <a:ea typeface="Trebuchet MS"/>
                        <a:cs typeface="Trebuchet MS"/>
                        <a:sym typeface="Trebuchet MS"/>
                        <a:hlinkClick r:id="rId18"/>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p:only-of-type</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only &lt;p&gt; element of its parent</a:t>
                      </a:r>
                      <a:endParaRPr sz="1600" u="none" cap="none" strike="noStrike">
                        <a:latin typeface="Trebuchet MS"/>
                        <a:ea typeface="Trebuchet MS"/>
                        <a:cs typeface="Trebuchet MS"/>
                        <a:sym typeface="Trebuchet MS"/>
                      </a:endParaRPr>
                    </a:p>
                  </a:txBody>
                  <a:tcPr marT="76200" marB="76200" marR="76200" marL="76200"/>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9" name="Shape 1159"/>
        <p:cNvGrpSpPr/>
        <p:nvPr/>
      </p:nvGrpSpPr>
      <p:grpSpPr>
        <a:xfrm>
          <a:off x="0" y="0"/>
          <a:ext cx="0" cy="0"/>
          <a:chOff x="0" y="0"/>
          <a:chExt cx="0" cy="0"/>
        </a:xfrm>
      </p:grpSpPr>
      <p:sp>
        <p:nvSpPr>
          <p:cNvPr id="1160" name="Google Shape;1160;p127"/>
          <p:cNvSpPr txBox="1"/>
          <p:nvPr>
            <p:ph type="title"/>
          </p:nvPr>
        </p:nvSpPr>
        <p:spPr>
          <a:xfrm>
            <a:off x="6125275" y="2061900"/>
            <a:ext cx="2481600" cy="200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indent="0" lvl="0" marL="0" rtl="0" algn="l">
              <a:lnSpc>
                <a:spcPct val="100000"/>
              </a:lnSpc>
              <a:spcBef>
                <a:spcPts val="1200"/>
              </a:spcBef>
              <a:spcAft>
                <a:spcPts val="1200"/>
              </a:spcAft>
              <a:buSzPts val="3600"/>
              <a:buNone/>
            </a:pPr>
            <a:r>
              <a:rPr b="0" lang="en" sz="1400"/>
              <a:t>Abby Author</a:t>
            </a:r>
            <a:r>
              <a:rPr b="0" lang="en" sz="1400">
                <a:solidFill>
                  <a:schemeClr val="lt1"/>
                </a:solidFill>
              </a:rPr>
              <a:t>, NYC</a:t>
            </a:r>
            <a:endParaRPr b="0" sz="1400">
              <a:solidFill>
                <a:schemeClr val="lt1"/>
              </a:solidFill>
            </a:endParaRPr>
          </a:p>
        </p:txBody>
      </p:sp>
      <p:sp>
        <p:nvSpPr>
          <p:cNvPr id="1161" name="Google Shape;1161;p12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chemeClr val="lt1"/>
                </a:solidFill>
                <a:latin typeface="Lato"/>
                <a:ea typeface="Lato"/>
                <a:cs typeface="Lato"/>
                <a:sym typeface="Lato"/>
              </a:rPr>
              <a:t>Quotes for illustration purposes only</a:t>
            </a:r>
            <a:endParaRPr b="0" i="1" sz="1200" u="none" cap="none" strike="noStrike">
              <a:solidFill>
                <a:schemeClr val="accent5"/>
              </a:solidFill>
              <a:latin typeface="Lato"/>
              <a:ea typeface="Lato"/>
              <a:cs typeface="Lato"/>
              <a:sym typeface="Lato"/>
            </a:endParaRPr>
          </a:p>
        </p:txBody>
      </p:sp>
      <p:graphicFrame>
        <p:nvGraphicFramePr>
          <p:cNvPr id="1162" name="Google Shape;1162;p127"/>
          <p:cNvGraphicFramePr/>
          <p:nvPr/>
        </p:nvGraphicFramePr>
        <p:xfrm>
          <a:off x="118275" y="121525"/>
          <a:ext cx="3000000" cy="3000000"/>
        </p:xfrm>
        <a:graphic>
          <a:graphicData uri="http://schemas.openxmlformats.org/drawingml/2006/table">
            <a:tbl>
              <a:tblPr>
                <a:noFill/>
                <a:tableStyleId>{B3914459-B071-450F-B10E-568A9158E2E5}</a:tableStyleId>
              </a:tblPr>
              <a:tblGrid>
                <a:gridCol w="1760450"/>
                <a:gridCol w="1826175"/>
                <a:gridCol w="5439100"/>
              </a:tblGrid>
              <a:tr h="7708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3"/>
                        </a:rPr>
                        <a:t>:only-child</a:t>
                      </a:r>
                      <a:endParaRPr sz="1600" u="sng" cap="none" strike="noStrike">
                        <a:solidFill>
                          <a:schemeClr val="hlink"/>
                        </a:solidFill>
                        <a:latin typeface="Trebuchet MS"/>
                        <a:ea typeface="Trebuchet MS"/>
                        <a:cs typeface="Trebuchet MS"/>
                        <a:sym typeface="Trebuchet MS"/>
                        <a:hlinkClick r:id="rId4"/>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p:only-child</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every &lt;p&gt; element that is the only child of its parent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5"/>
                        </a:rPr>
                        <a:t>:optional</a:t>
                      </a:r>
                      <a:endParaRPr sz="1600" u="sng" cap="none" strike="noStrike">
                        <a:solidFill>
                          <a:schemeClr val="hlink"/>
                        </a:solidFill>
                        <a:latin typeface="Trebuchet MS"/>
                        <a:ea typeface="Trebuchet MS"/>
                        <a:cs typeface="Trebuchet MS"/>
                        <a:sym typeface="Trebuchet MS"/>
                        <a:hlinkClick r:id="rId6"/>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input:optional</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&lt;input&gt; elements with no "required" attribute</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7"/>
                        </a:rPr>
                        <a:t>:out-of-range</a:t>
                      </a:r>
                      <a:endParaRPr sz="1600" u="sng" cap="none" strike="noStrike">
                        <a:solidFill>
                          <a:schemeClr val="hlink"/>
                        </a:solidFill>
                        <a:latin typeface="Trebuchet MS"/>
                        <a:ea typeface="Trebuchet MS"/>
                        <a:cs typeface="Trebuchet MS"/>
                        <a:sym typeface="Trebuchet MS"/>
                        <a:hlinkClick r:id="rId8"/>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input:out-of-range</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&lt;input&gt; elements with a value outside a specified range</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9"/>
                        </a:rPr>
                        <a:t>:read-only</a:t>
                      </a:r>
                      <a:endParaRPr sz="1600" u="sng" cap="none" strike="noStrike">
                        <a:solidFill>
                          <a:schemeClr val="hlink"/>
                        </a:solidFill>
                        <a:latin typeface="Trebuchet MS"/>
                        <a:ea typeface="Trebuchet MS"/>
                        <a:cs typeface="Trebuchet MS"/>
                        <a:sym typeface="Trebuchet MS"/>
                        <a:hlinkClick r:id="rId10"/>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input:read-only</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&lt;input&gt; elements with a "readonly" attribute specified</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1"/>
                        </a:rPr>
                        <a:t>:read-write</a:t>
                      </a:r>
                      <a:endParaRPr sz="1600" u="sng" cap="none" strike="noStrike">
                        <a:solidFill>
                          <a:schemeClr val="hlink"/>
                        </a:solidFill>
                        <a:latin typeface="Trebuchet MS"/>
                        <a:ea typeface="Trebuchet MS"/>
                        <a:cs typeface="Trebuchet MS"/>
                        <a:sym typeface="Trebuchet MS"/>
                        <a:hlinkClick r:id="rId12"/>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input:read-write</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&lt;input&gt; elements with no "readonly" attribute</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3"/>
                        </a:rPr>
                        <a:t>:required</a:t>
                      </a:r>
                      <a:endParaRPr sz="1600" u="sng" cap="none" strike="noStrike">
                        <a:solidFill>
                          <a:schemeClr val="hlink"/>
                        </a:solidFill>
                        <a:latin typeface="Trebuchet MS"/>
                        <a:ea typeface="Trebuchet MS"/>
                        <a:cs typeface="Trebuchet MS"/>
                        <a:sym typeface="Trebuchet MS"/>
                        <a:hlinkClick r:id="rId14"/>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input:required</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&lt;input&gt; elements with a "required" attribute specified</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5"/>
                        </a:rPr>
                        <a:t>:root</a:t>
                      </a:r>
                      <a:endParaRPr sz="1600" u="sng" cap="none" strike="noStrike">
                        <a:solidFill>
                          <a:schemeClr val="hlink"/>
                        </a:solidFill>
                        <a:latin typeface="Trebuchet MS"/>
                        <a:ea typeface="Trebuchet MS"/>
                        <a:cs typeface="Trebuchet MS"/>
                        <a:sym typeface="Trebuchet MS"/>
                        <a:hlinkClick r:id="rId16"/>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root</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the document's root element</a:t>
                      </a:r>
                      <a:endParaRPr sz="1600" u="none" cap="none" strike="noStrike">
                        <a:latin typeface="Trebuchet MS"/>
                        <a:ea typeface="Trebuchet MS"/>
                        <a:cs typeface="Trebuchet MS"/>
                        <a:sym typeface="Trebuchet MS"/>
                      </a:endParaRPr>
                    </a:p>
                  </a:txBody>
                  <a:tcPr marT="76200" marB="76200" marR="76200" marL="76200"/>
                </a:tc>
              </a:tr>
              <a:tr h="505675">
                <a:tc>
                  <a:txBody>
                    <a:bodyPr/>
                    <a:lstStyle/>
                    <a:p>
                      <a:pPr indent="0" lvl="0" marL="0" marR="0" rtl="0" algn="l">
                        <a:lnSpc>
                          <a:spcPct val="100000"/>
                        </a:lnSpc>
                        <a:spcBef>
                          <a:spcPts val="0"/>
                        </a:spcBef>
                        <a:spcAft>
                          <a:spcPts val="0"/>
                        </a:spcAft>
                        <a:buClr>
                          <a:srgbClr val="000000"/>
                        </a:buClr>
                        <a:buSzPts val="1600"/>
                        <a:buFont typeface="Arial"/>
                        <a:buNone/>
                      </a:pPr>
                      <a:r>
                        <a:rPr lang="en" sz="1600" u="sng" cap="none" strike="noStrike">
                          <a:solidFill>
                            <a:schemeClr val="hlink"/>
                          </a:solidFill>
                          <a:latin typeface="Trebuchet MS"/>
                          <a:ea typeface="Trebuchet MS"/>
                          <a:cs typeface="Trebuchet MS"/>
                          <a:sym typeface="Trebuchet MS"/>
                          <a:hlinkClick r:id="rId17"/>
                        </a:rPr>
                        <a:t>:target</a:t>
                      </a:r>
                      <a:endParaRPr sz="1600" u="sng" cap="none" strike="noStrike">
                        <a:solidFill>
                          <a:schemeClr val="hlink"/>
                        </a:solidFill>
                        <a:latin typeface="Trebuchet MS"/>
                        <a:ea typeface="Trebuchet MS"/>
                        <a:cs typeface="Trebuchet MS"/>
                        <a:sym typeface="Trebuchet MS"/>
                        <a:hlinkClick r:id="rId18"/>
                      </a:endParaRPr>
                    </a:p>
                  </a:txBody>
                  <a:tcPr marT="76200" marB="76200" marR="76200" marL="1524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#news:target</a:t>
                      </a:r>
                      <a:endParaRPr sz="1600" u="none" cap="none" strike="noStrike">
                        <a:latin typeface="Trebuchet MS"/>
                        <a:ea typeface="Trebuchet MS"/>
                        <a:cs typeface="Trebuchet MS"/>
                        <a:sym typeface="Trebuchet MS"/>
                      </a:endParaRPr>
                    </a:p>
                  </a:txBody>
                  <a:tcPr marT="76200" marB="76200" marR="76200" marL="76200"/>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rebuchet MS"/>
                          <a:ea typeface="Trebuchet MS"/>
                          <a:cs typeface="Trebuchet MS"/>
                          <a:sym typeface="Trebuchet MS"/>
                        </a:rPr>
                        <a:t>Selects the current active #news element (clicked on a URL containing that anchor name)</a:t>
                      </a:r>
                      <a:endParaRPr sz="1600" u="none" cap="none" strike="noStrike">
                        <a:latin typeface="Trebuchet MS"/>
                        <a:ea typeface="Trebuchet MS"/>
                        <a:cs typeface="Trebuchet MS"/>
                        <a:sym typeface="Trebuchet MS"/>
                      </a:endParaRPr>
                    </a:p>
                  </a:txBody>
                  <a:tcPr marT="76200" marB="76200" marR="76200" marL="76200"/>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6" name="Shape 1166"/>
        <p:cNvGrpSpPr/>
        <p:nvPr/>
      </p:nvGrpSpPr>
      <p:grpSpPr>
        <a:xfrm>
          <a:off x="0" y="0"/>
          <a:ext cx="0" cy="0"/>
          <a:chOff x="0" y="0"/>
          <a:chExt cx="0" cy="0"/>
        </a:xfrm>
      </p:grpSpPr>
      <p:pic>
        <p:nvPicPr>
          <p:cNvPr id="1167" name="Google Shape;1167;p12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68" name="Google Shape;1168;p12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a:t>
            </a:r>
            <a:endParaRPr sz="3000">
              <a:solidFill>
                <a:srgbClr val="0170BA"/>
              </a:solidFill>
              <a:latin typeface="Trebuchet MS"/>
              <a:ea typeface="Trebuchet MS"/>
              <a:cs typeface="Trebuchet MS"/>
              <a:sym typeface="Trebuchet MS"/>
            </a:endParaRPr>
          </a:p>
        </p:txBody>
      </p:sp>
      <p:sp>
        <p:nvSpPr>
          <p:cNvPr id="1169" name="Google Shape;1169;p12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CSS pseudo-element is used to style specified parts of an element.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b="0" i="1" lang="en" sz="1800">
                <a:solidFill>
                  <a:srgbClr val="F16524"/>
                </a:solidFill>
                <a:latin typeface="Trebuchet MS"/>
                <a:ea typeface="Trebuchet MS"/>
                <a:cs typeface="Trebuchet MS"/>
                <a:sym typeface="Trebuchet MS"/>
              </a:rPr>
              <a:t>selector::pseudo-element { css declaration;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							Or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			selector.class::pseudo-class { css declaration;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2067BE"/>
                </a:solidFill>
                <a:latin typeface="Trebuchet MS"/>
                <a:ea typeface="Trebuchet MS"/>
                <a:cs typeface="Trebuchet MS"/>
                <a:sym typeface="Trebuchet MS"/>
              </a:rPr>
              <a:t>Example usage:</a:t>
            </a:r>
            <a:r>
              <a:rPr b="0" lang="en" sz="1600">
                <a:solidFill>
                  <a:srgbClr val="353535"/>
                </a:solidFill>
                <a:latin typeface="Trebuchet MS"/>
                <a:ea typeface="Trebuchet MS"/>
                <a:cs typeface="Trebuchet MS"/>
                <a:sym typeface="Trebuchet MS"/>
              </a:rPr>
              <a:t> </a:t>
            </a:r>
            <a:endParaRPr b="0" sz="1600">
              <a:solidFill>
                <a:srgbClr val="353535"/>
              </a:solidFill>
              <a:latin typeface="Trebuchet MS"/>
              <a:ea typeface="Trebuchet MS"/>
              <a:cs typeface="Trebuchet MS"/>
              <a:sym typeface="Trebuchet MS"/>
            </a:endParaRPr>
          </a:p>
          <a:p>
            <a:pPr indent="-330200" lvl="0" marL="914400" rtl="0" algn="l">
              <a:lnSpc>
                <a:spcPct val="100000"/>
              </a:lnSpc>
              <a:spcBef>
                <a:spcPts val="60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Style the first letter, or line, of an element.</a:t>
            </a:r>
            <a:endParaRPr b="0" sz="1600">
              <a:solidFill>
                <a:srgbClr val="353535"/>
              </a:solidFill>
              <a:latin typeface="Trebuchet MS"/>
              <a:ea typeface="Trebuchet MS"/>
              <a:cs typeface="Trebuchet MS"/>
              <a:sym typeface="Trebuchet MS"/>
            </a:endParaRPr>
          </a:p>
          <a:p>
            <a:pPr indent="-330200" lvl="0" marL="914400" rtl="0" algn="l">
              <a:lnSpc>
                <a:spcPct val="100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Insert content before, or after, the content of an element.</a:t>
            </a:r>
            <a:endParaRPr b="0" sz="16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3" name="Shape 1173"/>
        <p:cNvGrpSpPr/>
        <p:nvPr/>
      </p:nvGrpSpPr>
      <p:grpSpPr>
        <a:xfrm>
          <a:off x="0" y="0"/>
          <a:ext cx="0" cy="0"/>
          <a:chOff x="0" y="0"/>
          <a:chExt cx="0" cy="0"/>
        </a:xfrm>
      </p:grpSpPr>
      <p:pic>
        <p:nvPicPr>
          <p:cNvPr id="1174" name="Google Shape;1174;p12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75" name="Google Shape;1175;p12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76" name="Google Shape;1176;p12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:first-line Pseudo-element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t>
            </a:r>
            <a:r>
              <a:rPr b="0" lang="en" sz="1800">
                <a:solidFill>
                  <a:srgbClr val="F16524"/>
                </a:solidFill>
                <a:latin typeface="Trebuchet MS"/>
                <a:ea typeface="Trebuchet MS"/>
                <a:cs typeface="Trebuchet MS"/>
                <a:sym typeface="Trebuchet MS"/>
              </a:rPr>
              <a:t>first-line</a:t>
            </a:r>
            <a:r>
              <a:rPr b="0" lang="en" sz="1800">
                <a:solidFill>
                  <a:srgbClr val="353535"/>
                </a:solidFill>
                <a:latin typeface="Trebuchet MS"/>
                <a:ea typeface="Trebuchet MS"/>
                <a:cs typeface="Trebuchet MS"/>
                <a:sym typeface="Trebuchet MS"/>
              </a:rPr>
              <a:t>" pseudo-element is used to add a special style to the first line of a text.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t>
            </a:r>
            <a:r>
              <a:rPr b="0" lang="en" sz="1800">
                <a:solidFill>
                  <a:srgbClr val="F16524"/>
                </a:solidFill>
                <a:latin typeface="Trebuchet MS"/>
                <a:ea typeface="Trebuchet MS"/>
                <a:cs typeface="Trebuchet MS"/>
                <a:sym typeface="Trebuchet MS"/>
              </a:rPr>
              <a:t>first-line</a:t>
            </a:r>
            <a:r>
              <a:rPr b="0" lang="en" sz="1800">
                <a:solidFill>
                  <a:srgbClr val="353535"/>
                </a:solidFill>
                <a:latin typeface="Trebuchet MS"/>
                <a:ea typeface="Trebuchet MS"/>
                <a:cs typeface="Trebuchet MS"/>
                <a:sym typeface="Trebuchet MS"/>
              </a:rPr>
              <a:t>" pseudo-element can only be applied to block-level elements.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Format the first line of the text in p elements: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p:first-line {</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color:#ff0000;</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font-variant:small-caps;</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0" name="Shape 1180"/>
        <p:cNvGrpSpPr/>
        <p:nvPr/>
      </p:nvGrpSpPr>
      <p:grpSpPr>
        <a:xfrm>
          <a:off x="0" y="0"/>
          <a:ext cx="0" cy="0"/>
          <a:chOff x="0" y="0"/>
          <a:chExt cx="0" cy="0"/>
        </a:xfrm>
      </p:grpSpPr>
      <p:pic>
        <p:nvPicPr>
          <p:cNvPr id="1181" name="Google Shape;1181;p13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82" name="Google Shape;1182;p13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83" name="Google Shape;1183;p13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The :first-letter Pseudo-element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t>
            </a:r>
            <a:r>
              <a:rPr b="0" lang="en" sz="1800">
                <a:solidFill>
                  <a:srgbClr val="F16524"/>
                </a:solidFill>
                <a:latin typeface="Trebuchet MS"/>
                <a:ea typeface="Trebuchet MS"/>
                <a:cs typeface="Trebuchet MS"/>
                <a:sym typeface="Trebuchet MS"/>
              </a:rPr>
              <a:t>first-letter</a:t>
            </a:r>
            <a:r>
              <a:rPr b="0" lang="en" sz="1800">
                <a:solidFill>
                  <a:srgbClr val="353535"/>
                </a:solidFill>
                <a:latin typeface="Trebuchet MS"/>
                <a:ea typeface="Trebuchet MS"/>
                <a:cs typeface="Trebuchet MS"/>
                <a:sym typeface="Trebuchet MS"/>
              </a:rPr>
              <a:t>" pseudo-element is used to add a special style to the first letter of a text.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t>
            </a:r>
            <a:r>
              <a:rPr b="0" lang="en" sz="1800">
                <a:solidFill>
                  <a:srgbClr val="F16524"/>
                </a:solidFill>
                <a:latin typeface="Trebuchet MS"/>
                <a:ea typeface="Trebuchet MS"/>
                <a:cs typeface="Trebuchet MS"/>
                <a:sym typeface="Trebuchet MS"/>
              </a:rPr>
              <a:t>first-letter</a:t>
            </a:r>
            <a:r>
              <a:rPr b="0" lang="en" sz="1800">
                <a:solidFill>
                  <a:srgbClr val="353535"/>
                </a:solidFill>
                <a:latin typeface="Trebuchet MS"/>
                <a:ea typeface="Trebuchet MS"/>
                <a:cs typeface="Trebuchet MS"/>
                <a:sym typeface="Trebuchet MS"/>
              </a:rPr>
              <a:t>" pseudo-element can only be applied to block-level elements. </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Format the first letter of the text in p elements: </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p:first-letter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color:#ff0000;</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font-size:xx-large;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pic>
        <p:nvPicPr>
          <p:cNvPr id="1188" name="Google Shape;1188;p13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89" name="Google Shape;1189;p13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90" name="Google Shape;1190;p13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Pseudo-elements and CSS Classes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Pseudo-elements can be combined with CSS classes: </a:t>
            </a:r>
            <a:endParaRPr b="0" sz="1800">
              <a:solidFill>
                <a:srgbClr val="000000"/>
              </a:solidFill>
              <a:latin typeface="Trebuchet MS"/>
              <a:ea typeface="Trebuchet MS"/>
              <a:cs typeface="Trebuchet MS"/>
              <a:sym typeface="Trebuchet MS"/>
            </a:endParaRPr>
          </a:p>
          <a:p>
            <a:pPr indent="0" lvl="0" marL="457200" rtl="0" algn="l">
              <a:lnSpc>
                <a:spcPct val="115000"/>
              </a:lnSpc>
              <a:spcBef>
                <a:spcPts val="400"/>
              </a:spcBef>
              <a:spcAft>
                <a:spcPts val="0"/>
              </a:spcAft>
              <a:buSzPts val="2800"/>
              <a:buNone/>
            </a:pPr>
            <a:r>
              <a:rPr b="0" i="1" lang="en" sz="1600">
                <a:solidFill>
                  <a:srgbClr val="595959"/>
                </a:solidFill>
                <a:latin typeface="Trebuchet MS"/>
                <a:ea typeface="Trebuchet MS"/>
                <a:cs typeface="Trebuchet MS"/>
                <a:sym typeface="Trebuchet MS"/>
              </a:rPr>
              <a:t>p.article:first-letter {color:#ff0000;}</a:t>
            </a:r>
            <a:endParaRPr b="0" i="1" sz="1600">
              <a:solidFill>
                <a:srgbClr val="595959"/>
              </a:solidFill>
              <a:latin typeface="Trebuchet MS"/>
              <a:ea typeface="Trebuchet MS"/>
              <a:cs typeface="Trebuchet MS"/>
              <a:sym typeface="Trebuchet MS"/>
            </a:endParaRPr>
          </a:p>
          <a:p>
            <a:pPr indent="0" lvl="0" marL="457200" rtl="0" algn="l">
              <a:lnSpc>
                <a:spcPct val="115000"/>
              </a:lnSpc>
              <a:spcBef>
                <a:spcPts val="400"/>
              </a:spcBef>
              <a:spcAft>
                <a:spcPts val="0"/>
              </a:spcAft>
              <a:buSzPts val="2800"/>
              <a:buNone/>
            </a:pPr>
            <a:r>
              <a:rPr b="0" i="1" lang="en" sz="1600">
                <a:solidFill>
                  <a:srgbClr val="595959"/>
                </a:solidFill>
                <a:latin typeface="Trebuchet MS"/>
                <a:ea typeface="Trebuchet MS"/>
                <a:cs typeface="Trebuchet MS"/>
                <a:sym typeface="Trebuchet MS"/>
              </a:rPr>
              <a:t>&lt;p class="article"&gt;A paragraph in an article&lt;/p&gt;</a:t>
            </a:r>
            <a:endParaRPr b="0" i="1" sz="1600">
              <a:solidFill>
                <a:srgbClr val="595959"/>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The example above will display the first letter of all paragraphs with class="article", in red.</a:t>
            </a:r>
            <a:endParaRPr b="0" sz="1800">
              <a:solidFill>
                <a:srgbClr val="000000"/>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pic>
        <p:nvPicPr>
          <p:cNvPr id="1195" name="Google Shape;1195;p13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196" name="Google Shape;1196;p13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97" name="Google Shape;1197;p13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 The :before Pseudo-element</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":before" pseudo-element can be used to insert some content before the content of an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following example inserts an image before each &lt;h1&gt; element: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 		</a:t>
            </a:r>
            <a:r>
              <a:rPr b="0" lang="en" sz="1600">
                <a:solidFill>
                  <a:srgbClr val="595959"/>
                </a:solidFill>
                <a:latin typeface="Trebuchet MS"/>
                <a:ea typeface="Trebuchet MS"/>
                <a:cs typeface="Trebuchet MS"/>
                <a:sym typeface="Trebuchet MS"/>
              </a:rPr>
              <a:t>h1:before { content:url(smiley.gif); }</a:t>
            </a:r>
            <a:endParaRPr b="0" sz="1600">
              <a:solidFill>
                <a:srgbClr val="595959"/>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 The :after Pseudo-element</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":after" pseudo-element can be used to insert some content after the content of an element.</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following example inserts an image after each &lt;h1&gt; element:</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h1:after { content:url(smiley.gif);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60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1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66" name="Google Shape;366;p1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67" name="Google Shape;367;p1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i="1" lang="en" sz="1800">
                <a:solidFill>
                  <a:srgbClr val="0170BA"/>
                </a:solidFill>
                <a:latin typeface="Trebuchet MS"/>
                <a:ea typeface="Trebuchet MS"/>
                <a:cs typeface="Trebuchet MS"/>
                <a:sym typeface="Trebuchet MS"/>
              </a:rPr>
              <a:t>CSS [attribute=“value”] Selector</a:t>
            </a:r>
            <a:r>
              <a:rPr b="0" i="1" lang="en" sz="1800">
                <a:solidFill>
                  <a:srgbClr val="353535"/>
                </a:solidFill>
                <a:latin typeface="Trebuchet MS"/>
                <a:ea typeface="Trebuchet MS"/>
                <a:cs typeface="Trebuchet MS"/>
                <a:sym typeface="Trebuchet MS"/>
              </a:rPr>
              <a:t> : </a:t>
            </a:r>
            <a:r>
              <a:rPr b="0" lang="en" sz="1800">
                <a:solidFill>
                  <a:srgbClr val="353535"/>
                </a:solidFill>
                <a:latin typeface="Trebuchet MS"/>
                <a:ea typeface="Trebuchet MS"/>
                <a:cs typeface="Trebuchet MS"/>
                <a:sym typeface="Trebuchet MS"/>
              </a:rPr>
              <a:t>Selector is used to select elements with a specified attribute and value.</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353535"/>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a[target=“_blank”]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background-color : yellow;</a:t>
            </a:r>
            <a:endParaRPr b="0" sz="1600">
              <a:solidFill>
                <a:srgbClr val="595959"/>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i="1" lang="en" sz="1800">
                <a:solidFill>
                  <a:srgbClr val="0170BA"/>
                </a:solidFill>
                <a:latin typeface="Trebuchet MS"/>
                <a:ea typeface="Trebuchet MS"/>
                <a:cs typeface="Trebuchet MS"/>
                <a:sym typeface="Trebuchet MS"/>
              </a:rPr>
              <a:t>CSS [attribute~=“value”] Selector</a:t>
            </a:r>
            <a:r>
              <a:rPr b="0" i="1" lang="en" sz="1800">
                <a:solidFill>
                  <a:srgbClr val="353535"/>
                </a:solidFill>
                <a:latin typeface="Trebuchet MS"/>
                <a:ea typeface="Trebuchet MS"/>
                <a:cs typeface="Trebuchet MS"/>
                <a:sym typeface="Trebuchet MS"/>
              </a:rPr>
              <a:t> : </a:t>
            </a:r>
            <a:r>
              <a:rPr b="0" lang="en" sz="1800">
                <a:solidFill>
                  <a:srgbClr val="353535"/>
                </a:solidFill>
                <a:highlight>
                  <a:srgbClr val="FFFFFF"/>
                </a:highlight>
                <a:latin typeface="Trebuchet MS"/>
                <a:ea typeface="Trebuchet MS"/>
                <a:cs typeface="Trebuchet MS"/>
                <a:sym typeface="Trebuchet MS"/>
              </a:rPr>
              <a:t>selector is used to select elements with an attribute value containing a specified word</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353535"/>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[title~=“flower”]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border : 5px solid yellow; </a:t>
            </a:r>
            <a:endParaRPr b="0" sz="1600">
              <a:solidFill>
                <a:srgbClr val="595959"/>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3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203" name="Google Shape;1203;p13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a:t>
            </a:r>
            <a:endParaRPr sz="3000">
              <a:solidFill>
                <a:srgbClr val="0170BA"/>
              </a:solidFill>
              <a:latin typeface="Trebuchet MS"/>
              <a:ea typeface="Trebuchet MS"/>
              <a:cs typeface="Trebuchet MS"/>
              <a:sym typeface="Trebuchet MS"/>
            </a:endParaRPr>
          </a:p>
        </p:txBody>
      </p:sp>
      <p:sp>
        <p:nvSpPr>
          <p:cNvPr id="1204" name="Google Shape;1204;p13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By using the @media rule, a website can have a different layout for screen, print, mobile phone, tablet, etc.</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Media Types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Some CSS properties are only designed for a certain media. For example the "voice-family" property is designed for aural user agents. Some other properties can be used for different media types.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10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For example, the "font-size" property can be used for both screen and print media, but perhaps with different values. A document usually needs a larger font-size on a screen than on paper, and sans-serif fonts are easier to read on the screen, while serif fonts are easier to read on paper.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8" name="Shape 1208"/>
        <p:cNvGrpSpPr/>
        <p:nvPr/>
      </p:nvGrpSpPr>
      <p:grpSpPr>
        <a:xfrm>
          <a:off x="0" y="0"/>
          <a:ext cx="0" cy="0"/>
          <a:chOff x="0" y="0"/>
          <a:chExt cx="0" cy="0"/>
        </a:xfrm>
      </p:grpSpPr>
      <p:pic>
        <p:nvPicPr>
          <p:cNvPr id="1209" name="Google Shape;1209;p13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210" name="Google Shape;1210;p13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11" name="Google Shape;1211;p13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The @media Rule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1000"/>
              </a:spcBef>
              <a:spcAft>
                <a:spcPts val="0"/>
              </a:spcAft>
              <a:buClr>
                <a:srgbClr val="000000"/>
              </a:buClr>
              <a:buSzPts val="1800"/>
              <a:buChar char="❏"/>
            </a:pPr>
            <a:r>
              <a:rPr b="0" lang="en" sz="1800">
                <a:solidFill>
                  <a:srgbClr val="000000"/>
                </a:solidFill>
                <a:latin typeface="Trebuchet MS"/>
                <a:ea typeface="Trebuchet MS"/>
                <a:cs typeface="Trebuchet MS"/>
                <a:sym typeface="Trebuchet MS"/>
              </a:rPr>
              <a:t>The @media rule allows different style rules for different media in the same style sheet.</a:t>
            </a:r>
            <a:endParaRPr b="0" sz="1800">
              <a:solidFill>
                <a:srgbClr val="000000"/>
              </a:solidFill>
              <a:latin typeface="Trebuchet MS"/>
              <a:ea typeface="Trebuchet MS"/>
              <a:cs typeface="Trebuchet MS"/>
              <a:sym typeface="Trebuchet MS"/>
            </a:endParaRPr>
          </a:p>
          <a:p>
            <a:pPr indent="-342900" lvl="0" marL="457200" rtl="0" algn="l">
              <a:lnSpc>
                <a:spcPct val="100000"/>
              </a:lnSpc>
              <a:spcBef>
                <a:spcPts val="1000"/>
              </a:spcBef>
              <a:spcAft>
                <a:spcPts val="0"/>
              </a:spcAft>
              <a:buClr>
                <a:srgbClr val="000000"/>
              </a:buClr>
              <a:buSzPts val="1800"/>
              <a:buChar char="❏"/>
            </a:pPr>
            <a:r>
              <a:rPr b="0" lang="en" sz="1800">
                <a:solidFill>
                  <a:srgbClr val="000000"/>
                </a:solidFill>
                <a:latin typeface="Trebuchet MS"/>
                <a:ea typeface="Trebuchet MS"/>
                <a:cs typeface="Trebuchet MS"/>
                <a:sym typeface="Trebuchet MS"/>
              </a:rPr>
              <a:t>The style in the example below tells the browser to display a 14 pixels Verdana font on the screen. But if the page is printed, it will be in a 20 pixels font, and in a red color. Notice that the font-weight is set to bold, both on screen and on paper:</a:t>
            </a:r>
            <a:endParaRPr b="0" sz="1800">
              <a:solidFill>
                <a:srgbClr val="000000"/>
              </a:solidFill>
              <a:latin typeface="Trebuchet MS"/>
              <a:ea typeface="Trebuchet MS"/>
              <a:cs typeface="Trebuchet MS"/>
              <a:sym typeface="Trebuchet MS"/>
            </a:endParaRPr>
          </a:p>
          <a:p>
            <a:pPr indent="0" lvl="0" marL="0" rtl="0" algn="l">
              <a:lnSpc>
                <a:spcPct val="100000"/>
              </a:lnSpc>
              <a:spcBef>
                <a:spcPts val="1000"/>
              </a:spcBef>
              <a:spcAft>
                <a:spcPts val="0"/>
              </a:spcAft>
              <a:buSzPts val="2800"/>
              <a:buNone/>
            </a:pPr>
            <a:r>
              <a:t/>
            </a:r>
            <a:endParaRPr b="0" sz="1800">
              <a:solidFill>
                <a:srgbClr val="353535"/>
              </a:solidFill>
              <a:latin typeface="Trebuchet MS"/>
              <a:ea typeface="Trebuchet MS"/>
              <a:cs typeface="Trebuchet MS"/>
              <a:sym typeface="Trebuchet MS"/>
            </a:endParaRPr>
          </a:p>
        </p:txBody>
      </p:sp>
      <p:sp>
        <p:nvSpPr>
          <p:cNvPr id="1212" name="Google Shape;1212;p134"/>
          <p:cNvSpPr/>
          <p:nvPr/>
        </p:nvSpPr>
        <p:spPr>
          <a:xfrm>
            <a:off x="2429800" y="3787400"/>
            <a:ext cx="2062425" cy="709750"/>
          </a:xfrm>
          <a:custGeom>
            <a:rect b="b" l="l" r="r" t="t"/>
            <a:pathLst>
              <a:path extrusionOk="0" h="28390" w="82497">
                <a:moveTo>
                  <a:pt x="0" y="0"/>
                </a:moveTo>
                <a:cubicBezTo>
                  <a:pt x="19847" y="3969"/>
                  <a:pt x="41166" y="-459"/>
                  <a:pt x="60453" y="5678"/>
                </a:cubicBezTo>
                <a:cubicBezTo>
                  <a:pt x="67606" y="7954"/>
                  <a:pt x="68673" y="18281"/>
                  <a:pt x="73479" y="24048"/>
                </a:cubicBezTo>
                <a:cubicBezTo>
                  <a:pt x="75615" y="26611"/>
                  <a:pt x="79332" y="27335"/>
                  <a:pt x="82497" y="28390"/>
                </a:cubicBezTo>
              </a:path>
            </a:pathLst>
          </a:custGeom>
          <a:noFill/>
          <a:ln cap="flat" cmpd="sng" w="19050">
            <a:solidFill>
              <a:srgbClr val="0170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34"/>
          <p:cNvSpPr/>
          <p:nvPr/>
        </p:nvSpPr>
        <p:spPr>
          <a:xfrm>
            <a:off x="4358625" y="4396950"/>
            <a:ext cx="239525" cy="183700"/>
          </a:xfrm>
          <a:custGeom>
            <a:rect b="b" l="l" r="r" t="t"/>
            <a:pathLst>
              <a:path extrusionOk="0" h="7348" w="9581">
                <a:moveTo>
                  <a:pt x="0" y="7348"/>
                </a:moveTo>
                <a:cubicBezTo>
                  <a:pt x="3044" y="7071"/>
                  <a:pt x="6530" y="7455"/>
                  <a:pt x="9017" y="5678"/>
                </a:cubicBezTo>
                <a:cubicBezTo>
                  <a:pt x="10719" y="4462"/>
                  <a:pt x="7824" y="1479"/>
                  <a:pt x="6345" y="0"/>
                </a:cubicBezTo>
              </a:path>
            </a:pathLst>
          </a:custGeom>
          <a:noFill/>
          <a:ln cap="flat" cmpd="sng" w="19050">
            <a:solidFill>
              <a:srgbClr val="0170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pic>
        <p:nvPicPr>
          <p:cNvPr id="1218" name="Google Shape;1218;p13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1219" name="Google Shape;1219;p13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pic>
        <p:nvPicPr>
          <p:cNvPr id="1220" name="Google Shape;1220;p135"/>
          <p:cNvPicPr preferRelativeResize="0"/>
          <p:nvPr/>
        </p:nvPicPr>
        <p:blipFill>
          <a:blip r:embed="rId4">
            <a:alphaModFix/>
          </a:blip>
          <a:stretch>
            <a:fillRect/>
          </a:stretch>
        </p:blipFill>
        <p:spPr>
          <a:xfrm>
            <a:off x="1407900" y="1378575"/>
            <a:ext cx="4305300" cy="3543300"/>
          </a:xfrm>
          <a:prstGeom prst="rect">
            <a:avLst/>
          </a:prstGeom>
          <a:noFill/>
          <a:ln>
            <a:noFill/>
          </a:ln>
        </p:spPr>
      </p:pic>
    </p:spTree>
  </p:cSld>
  <p:clrMapOvr>
    <a:masterClrMapping/>
  </p:clrMapOvr>
  <p:transition spd="slow">
    <p:fade/>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Google Shape;1225;p136"/>
          <p:cNvSpPr txBox="1"/>
          <p:nvPr>
            <p:ph type="title"/>
          </p:nvPr>
        </p:nvSpPr>
        <p:spPr>
          <a:xfrm>
            <a:off x="6125275" y="2061900"/>
            <a:ext cx="2481600" cy="200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indent="0" lvl="0" marL="0" rtl="0" algn="l">
              <a:lnSpc>
                <a:spcPct val="100000"/>
              </a:lnSpc>
              <a:spcBef>
                <a:spcPts val="1200"/>
              </a:spcBef>
              <a:spcAft>
                <a:spcPts val="1200"/>
              </a:spcAft>
              <a:buSzPts val="3600"/>
              <a:buNone/>
            </a:pPr>
            <a:r>
              <a:rPr b="0" lang="en" sz="1400"/>
              <a:t>Abby Author</a:t>
            </a:r>
            <a:r>
              <a:rPr b="0" lang="en" sz="1400">
                <a:solidFill>
                  <a:schemeClr val="lt1"/>
                </a:solidFill>
              </a:rPr>
              <a:t>, NYC</a:t>
            </a:r>
            <a:endParaRPr b="0" sz="1400">
              <a:solidFill>
                <a:schemeClr val="lt1"/>
              </a:solidFill>
            </a:endParaRPr>
          </a:p>
        </p:txBody>
      </p:sp>
      <p:sp>
        <p:nvSpPr>
          <p:cNvPr id="1226" name="Google Shape;1226;p136"/>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chemeClr val="lt1"/>
                </a:solidFill>
                <a:latin typeface="Lato"/>
                <a:ea typeface="Lato"/>
                <a:cs typeface="Lato"/>
                <a:sym typeface="Lato"/>
              </a:rPr>
              <a:t>Quotes for illustration purposes only</a:t>
            </a:r>
            <a:endParaRPr b="0" i="1" sz="1200" u="none" cap="none" strike="noStrike">
              <a:solidFill>
                <a:schemeClr val="accent5"/>
              </a:solidFill>
              <a:latin typeface="Lato"/>
              <a:ea typeface="Lato"/>
              <a:cs typeface="Lato"/>
              <a:sym typeface="Lato"/>
            </a:endParaRPr>
          </a:p>
        </p:txBody>
      </p:sp>
      <p:sp>
        <p:nvSpPr>
          <p:cNvPr id="1227" name="Google Shape;1227;p136"/>
          <p:cNvSpPr txBox="1"/>
          <p:nvPr>
            <p:ph type="title"/>
          </p:nvPr>
        </p:nvSpPr>
        <p:spPr>
          <a:xfrm>
            <a:off x="651900" y="2061900"/>
            <a:ext cx="7840200" cy="66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2800"/>
              <a:buNone/>
            </a:pPr>
            <a:r>
              <a:rPr lang="en" sz="6000">
                <a:solidFill>
                  <a:srgbClr val="0170BA"/>
                </a:solidFill>
                <a:latin typeface="Trebuchet MS"/>
                <a:ea typeface="Trebuchet MS"/>
                <a:cs typeface="Trebuchet MS"/>
                <a:sym typeface="Trebuchet MS"/>
              </a:rPr>
              <a:t>Thank You</a:t>
            </a:r>
            <a:endParaRPr sz="6000">
              <a:solidFill>
                <a:srgbClr val="0170BA"/>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Google Shape;372;p1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73" name="Google Shape;373;p1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74" name="Google Shape;374;p1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i="1" lang="en" sz="1800">
                <a:solidFill>
                  <a:srgbClr val="0170BA"/>
                </a:solidFill>
                <a:latin typeface="Trebuchet MS"/>
                <a:ea typeface="Trebuchet MS"/>
                <a:cs typeface="Trebuchet MS"/>
                <a:sym typeface="Trebuchet MS"/>
              </a:rPr>
              <a:t>CSS [attribute|=“value”] Selector</a:t>
            </a:r>
            <a:r>
              <a:rPr b="0" i="1" lang="en" sz="1800">
                <a:solidFill>
                  <a:srgbClr val="353535"/>
                </a:solidFill>
                <a:latin typeface="Trebuchet MS"/>
                <a:ea typeface="Trebuchet MS"/>
                <a:cs typeface="Trebuchet MS"/>
                <a:sym typeface="Trebuchet MS"/>
              </a:rPr>
              <a:t> : </a:t>
            </a:r>
            <a:r>
              <a:rPr b="0" lang="en" sz="1800">
                <a:solidFill>
                  <a:srgbClr val="353535"/>
                </a:solidFill>
                <a:highlight>
                  <a:srgbClr val="FFFFFF"/>
                </a:highlight>
                <a:latin typeface="Trebuchet MS"/>
                <a:ea typeface="Trebuchet MS"/>
                <a:cs typeface="Trebuchet MS"/>
                <a:sym typeface="Trebuchet MS"/>
              </a:rPr>
              <a:t>selector is used to select elements with the specified attribute starting with the specified value.</a:t>
            </a:r>
            <a:endParaRPr b="0" sz="1800">
              <a:solidFill>
                <a:srgbClr val="353535"/>
              </a:solidFill>
              <a:highlight>
                <a:srgbClr val="FFFFFF"/>
              </a:highlight>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highlight>
                  <a:srgbClr val="FFFFFF"/>
                </a:highlight>
                <a:latin typeface="Trebuchet MS"/>
                <a:ea typeface="Trebuchet MS"/>
                <a:cs typeface="Trebuchet MS"/>
                <a:sym typeface="Trebuchet MS"/>
              </a:rPr>
              <a:t>Note: The value has to be a whole word, either alone, like class="top", or followed by a hyphen( - ), like class="top-text"!</a:t>
            </a:r>
            <a:r>
              <a:rPr b="0" lang="en" sz="1800">
                <a:solidFill>
                  <a:srgbClr val="000000"/>
                </a:solidFill>
                <a:highlight>
                  <a:srgbClr val="FFFFFF"/>
                </a:highlight>
                <a:latin typeface="Trebuchet MS"/>
                <a:ea typeface="Trebuchet MS"/>
                <a:cs typeface="Trebuchet MS"/>
                <a:sym typeface="Trebuchet MS"/>
              </a:rPr>
              <a:t> </a:t>
            </a:r>
            <a:endParaRPr b="0" sz="1800">
              <a:solidFill>
                <a:srgbClr val="353535"/>
              </a:solidFill>
              <a:highlight>
                <a:srgbClr val="FFFFFF"/>
              </a:highlight>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353535"/>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[class|=“top”]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 yellow;</a:t>
            </a:r>
            <a:endParaRPr b="0" sz="1600">
              <a:solidFill>
                <a:srgbClr val="595959"/>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i="1" lang="en" sz="1800">
                <a:solidFill>
                  <a:srgbClr val="0170BA"/>
                </a:solidFill>
                <a:latin typeface="Trebuchet MS"/>
                <a:ea typeface="Trebuchet MS"/>
                <a:cs typeface="Trebuchet MS"/>
                <a:sym typeface="Trebuchet MS"/>
              </a:rPr>
              <a:t>CSS [attribute^=“value”] Selector</a:t>
            </a:r>
            <a:r>
              <a:rPr b="0" i="1" lang="en" sz="1800">
                <a:solidFill>
                  <a:srgbClr val="353535"/>
                </a:solidFill>
                <a:latin typeface="Trebuchet MS"/>
                <a:ea typeface="Trebuchet MS"/>
                <a:cs typeface="Trebuchet MS"/>
                <a:sym typeface="Trebuchet MS"/>
              </a:rPr>
              <a:t> : </a:t>
            </a:r>
            <a:r>
              <a:rPr b="0" lang="en" sz="1800">
                <a:solidFill>
                  <a:srgbClr val="353535"/>
                </a:solidFill>
                <a:highlight>
                  <a:srgbClr val="FFFFFF"/>
                </a:highlight>
                <a:latin typeface="Trebuchet MS"/>
                <a:ea typeface="Trebuchet MS"/>
                <a:cs typeface="Trebuchet MS"/>
                <a:sym typeface="Trebuchet MS"/>
              </a:rPr>
              <a:t>selector is used to select elements whose attribute value begins with a specified value. </a:t>
            </a:r>
            <a:endParaRPr b="0" sz="1800">
              <a:solidFill>
                <a:srgbClr val="353535"/>
              </a:solidFill>
              <a:highlight>
                <a:srgbClr val="FFFFFF"/>
              </a:highlight>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i="1" lang="en" sz="1800">
                <a:solidFill>
                  <a:srgbClr val="F16524"/>
                </a:solidFill>
                <a:highlight>
                  <a:srgbClr val="FFFFFF"/>
                </a:highlight>
                <a:latin typeface="Trebuchet MS"/>
                <a:ea typeface="Trebuchet MS"/>
                <a:cs typeface="Trebuchet MS"/>
                <a:sym typeface="Trebuchet MS"/>
              </a:rPr>
              <a:t>Note:</a:t>
            </a:r>
            <a:r>
              <a:rPr b="0" i="1" lang="en" sz="1800">
                <a:solidFill>
                  <a:srgbClr val="F16524"/>
                </a:solidFill>
                <a:highlight>
                  <a:srgbClr val="FFFFFF"/>
                </a:highlight>
                <a:latin typeface="Trebuchet MS"/>
                <a:ea typeface="Trebuchet MS"/>
                <a:cs typeface="Trebuchet MS"/>
                <a:sym typeface="Trebuchet MS"/>
              </a:rPr>
              <a:t> The value does not have to be a whole word! </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353535"/>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[class^=“top”] { background : yellow;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600">
              <a:solidFill>
                <a:srgbClr val="595959"/>
              </a:solidFill>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1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80" name="Google Shape;380;p1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81" name="Google Shape;381;p1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i="1" lang="en" sz="1800">
                <a:solidFill>
                  <a:srgbClr val="0170BA"/>
                </a:solidFill>
                <a:latin typeface="Trebuchet MS"/>
                <a:ea typeface="Trebuchet MS"/>
                <a:cs typeface="Trebuchet MS"/>
                <a:sym typeface="Trebuchet MS"/>
              </a:rPr>
              <a:t>CSS [attribute$=“value”] Selector</a:t>
            </a:r>
            <a:r>
              <a:rPr b="0" i="1" lang="en" sz="1800">
                <a:solidFill>
                  <a:srgbClr val="353535"/>
                </a:solidFill>
                <a:latin typeface="Trebuchet MS"/>
                <a:ea typeface="Trebuchet MS"/>
                <a:cs typeface="Trebuchet MS"/>
                <a:sym typeface="Trebuchet MS"/>
              </a:rPr>
              <a:t> : </a:t>
            </a:r>
            <a:r>
              <a:rPr b="0" lang="en" sz="1800">
                <a:solidFill>
                  <a:srgbClr val="353535"/>
                </a:solidFill>
                <a:highlight>
                  <a:srgbClr val="FFFFFF"/>
                </a:highlight>
                <a:latin typeface="Trebuchet MS"/>
                <a:ea typeface="Trebuchet MS"/>
                <a:cs typeface="Trebuchet MS"/>
                <a:sym typeface="Trebuchet MS"/>
              </a:rPr>
              <a:t>selector is used to select elements whose attribute value ends with a specified value.</a:t>
            </a:r>
            <a:endParaRPr b="0" sz="1800">
              <a:solidFill>
                <a:srgbClr val="353535"/>
              </a:solidFill>
              <a:highlight>
                <a:srgbClr val="FFFFFF"/>
              </a:highlight>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highlight>
                  <a:srgbClr val="FFFFFF"/>
                </a:highlight>
                <a:latin typeface="Trebuchet MS"/>
                <a:ea typeface="Trebuchet MS"/>
                <a:cs typeface="Trebuchet MS"/>
                <a:sym typeface="Trebuchet MS"/>
              </a:rPr>
              <a:t>Note: The value does not have to be a whole word! </a:t>
            </a:r>
            <a:endParaRPr b="0" i="1" sz="1800">
              <a:solidFill>
                <a:srgbClr val="F16524"/>
              </a:solidFill>
              <a:highlight>
                <a:srgbClr val="FFFFFF"/>
              </a:highlight>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353535"/>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[class$=“top”]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 yellow;</a:t>
            </a:r>
            <a:endParaRPr b="0" sz="1600">
              <a:solidFill>
                <a:srgbClr val="595959"/>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600">
              <a:solidFill>
                <a:srgbClr val="595959"/>
              </a:solidFill>
              <a:latin typeface="Trebuchet MS"/>
              <a:ea typeface="Trebuchet MS"/>
              <a:cs typeface="Trebuchet MS"/>
              <a:sym typeface="Trebuchet MS"/>
            </a:endParaRPr>
          </a:p>
          <a:p>
            <a:pPr indent="0" lvl="0" marL="0" rtl="0" algn="l">
              <a:lnSpc>
                <a:spcPct val="100000"/>
              </a:lnSpc>
              <a:spcBef>
                <a:spcPts val="0"/>
              </a:spcBef>
              <a:spcAft>
                <a:spcPts val="0"/>
              </a:spcAft>
              <a:buSzPts val="2800"/>
              <a:buNone/>
            </a:pPr>
            <a:r>
              <a:t/>
            </a:r>
            <a:endParaRPr b="0" sz="180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a:t>
            </a:r>
            <a:endParaRPr sz="3000">
              <a:solidFill>
                <a:srgbClr val="0170BA"/>
              </a:solidFill>
              <a:latin typeface="Trebuchet MS"/>
              <a:ea typeface="Trebuchet MS"/>
              <a:cs typeface="Trebuchet MS"/>
              <a:sym typeface="Trebuchet MS"/>
            </a:endParaRPr>
          </a:p>
        </p:txBody>
      </p:sp>
      <p:sp>
        <p:nvSpPr>
          <p:cNvPr id="387" name="Google Shape;387;p1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When a browser reads a style sheet, it will format the document according to it.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Three Ways to Insert CSS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There are three ways of inserting a style sheet:</a:t>
            </a:r>
            <a:endParaRPr b="0" sz="1800">
              <a:solidFill>
                <a:srgbClr val="353535"/>
              </a:solidFill>
              <a:latin typeface="Trebuchet MS"/>
              <a:ea typeface="Trebuchet MS"/>
              <a:cs typeface="Trebuchet MS"/>
              <a:sym typeface="Trebuchet MS"/>
            </a:endParaRPr>
          </a:p>
          <a:p>
            <a:pPr indent="-342900" lvl="1"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External style sheet</a:t>
            </a:r>
            <a:endParaRPr b="0" sz="1800">
              <a:solidFill>
                <a:srgbClr val="353535"/>
              </a:solidFill>
              <a:latin typeface="Trebuchet MS"/>
              <a:ea typeface="Trebuchet MS"/>
              <a:cs typeface="Trebuchet MS"/>
              <a:sym typeface="Trebuchet MS"/>
            </a:endParaRPr>
          </a:p>
          <a:p>
            <a:pPr indent="-342900" lvl="1"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Internal style sheet</a:t>
            </a:r>
            <a:endParaRPr b="0" sz="1800">
              <a:solidFill>
                <a:srgbClr val="353535"/>
              </a:solidFill>
              <a:latin typeface="Trebuchet MS"/>
              <a:ea typeface="Trebuchet MS"/>
              <a:cs typeface="Trebuchet MS"/>
              <a:sym typeface="Trebuchet MS"/>
            </a:endParaRPr>
          </a:p>
          <a:p>
            <a:pPr indent="-342900" lvl="1"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Inline style</a:t>
            </a:r>
            <a:endParaRPr sz="1800" u="sng">
              <a:solidFill>
                <a:srgbClr val="353535"/>
              </a:solidFill>
              <a:latin typeface="Trebuchet MS"/>
              <a:ea typeface="Trebuchet MS"/>
              <a:cs typeface="Trebuchet MS"/>
              <a:sym typeface="Trebuchet MS"/>
            </a:endParaRPr>
          </a:p>
        </p:txBody>
      </p:sp>
      <p:pic>
        <p:nvPicPr>
          <p:cNvPr id="388" name="Google Shape;388;p1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1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394" name="Google Shape;394;p1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External Style Sheet</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An external style sheet is ideal when the style is applied to many pages. With an external style sheet, you can change the look of an entire Web site by changing one file. Each page must link to the style sheet using the &lt;link&gt; tag. </a:t>
            </a:r>
            <a:endParaRPr b="0" sz="1800">
              <a:solidFill>
                <a:srgbClr val="000000"/>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The &lt;link&gt; tag goes inside the head section:</a:t>
            </a:r>
            <a:endParaRPr b="0" sz="1800">
              <a:solidFill>
                <a:srgbClr val="000000"/>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&lt;head&gt;</a:t>
            </a:r>
            <a:endParaRPr b="0" sz="1800">
              <a:solidFill>
                <a:srgbClr val="595959"/>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&lt;link rel="stylesheet" type="text/css" href="mystyle.css"&gt;</a:t>
            </a:r>
            <a:endParaRPr b="0" sz="1800">
              <a:solidFill>
                <a:srgbClr val="595959"/>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&lt;/head&gt;</a:t>
            </a:r>
            <a:endParaRPr b="0" sz="1800">
              <a:solidFill>
                <a:srgbClr val="595959"/>
              </a:solidFill>
              <a:latin typeface="Trebuchet MS"/>
              <a:ea typeface="Trebuchet MS"/>
              <a:cs typeface="Trebuchet MS"/>
              <a:sym typeface="Trebuchet MS"/>
            </a:endParaRPr>
          </a:p>
        </p:txBody>
      </p:sp>
      <p:pic>
        <p:nvPicPr>
          <p:cNvPr id="395" name="Google Shape;395;p1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1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1" name="Google Shape;401;p1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external style sheet can be written in any text editor. The file should not contain any html tags. Your style sheet should be saved with a .css extension. </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example of a style sheet file is shown below:</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hr {color:sienna;}</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p {margin-left:20px;}</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body {background-image:url("images/background.gif");}</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Note: Do not add a space between the property value and the unit (such as margin-left:20 px). The correct way is: margin-left:20px.</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402" name="Google Shape;402;p1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1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8" name="Google Shape;408;p1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Inline Styles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inline style loses many of the advantages of style sheets by mixing content with presentation. Use this method sparingly!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use inline styles you use the style attribute in the relevant tag. The style attribute can contain any CSS property. The example shows how to change the color and the left margin of a paragraph:</a:t>
            </a:r>
            <a:endParaRPr b="0" sz="1800">
              <a:solidFill>
                <a:srgbClr val="353535"/>
              </a:solidFill>
              <a:latin typeface="Trebuchet MS"/>
              <a:ea typeface="Trebuchet MS"/>
              <a:cs typeface="Trebuchet MS"/>
              <a:sym typeface="Trebuchet MS"/>
            </a:endParaRPr>
          </a:p>
          <a:p>
            <a:pPr indent="457200" lvl="0" marL="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&lt;p style="color:sienna;margin-left:20px;"&gt;This is a   paragraph.&lt;/p&gt;</a:t>
            </a:r>
            <a:endParaRPr b="0" sz="18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409" name="Google Shape;409;p1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Introduction</a:t>
            </a:r>
            <a:endParaRPr sz="3000">
              <a:solidFill>
                <a:srgbClr val="0170BA"/>
              </a:solidFill>
              <a:latin typeface="Trebuchet MS"/>
              <a:ea typeface="Trebuchet MS"/>
              <a:cs typeface="Trebuchet MS"/>
              <a:sym typeface="Trebuchet MS"/>
            </a:endParaRPr>
          </a:p>
        </p:txBody>
      </p:sp>
      <p:sp>
        <p:nvSpPr>
          <p:cNvPr id="285" name="Google Shape;285;p2"/>
          <p:cNvSpPr txBox="1"/>
          <p:nvPr>
            <p:ph type="title"/>
          </p:nvPr>
        </p:nvSpPr>
        <p:spPr>
          <a:xfrm>
            <a:off x="572574" y="1190625"/>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What is CSS?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lang="en" sz="1800">
                <a:solidFill>
                  <a:srgbClr val="29A9DF"/>
                </a:solidFill>
                <a:latin typeface="Trebuchet MS"/>
                <a:ea typeface="Trebuchet MS"/>
                <a:cs typeface="Trebuchet MS"/>
                <a:sym typeface="Trebuchet MS"/>
              </a:rPr>
              <a:t>CSS</a:t>
            </a:r>
            <a:r>
              <a:rPr b="0"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stands for</a:t>
            </a:r>
            <a:r>
              <a:rPr b="0" lang="en" sz="180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C</a:t>
            </a:r>
            <a:r>
              <a:rPr b="0" lang="en" sz="1800">
                <a:solidFill>
                  <a:srgbClr val="29A9DF"/>
                </a:solidFill>
                <a:latin typeface="Trebuchet MS"/>
                <a:ea typeface="Trebuchet MS"/>
                <a:cs typeface="Trebuchet MS"/>
                <a:sym typeface="Trebuchet MS"/>
              </a:rPr>
              <a:t>ascading </a:t>
            </a:r>
            <a:r>
              <a:rPr lang="en" sz="1800">
                <a:solidFill>
                  <a:srgbClr val="29A9DF"/>
                </a:solidFill>
                <a:latin typeface="Trebuchet MS"/>
                <a:ea typeface="Trebuchet MS"/>
                <a:cs typeface="Trebuchet MS"/>
                <a:sym typeface="Trebuchet MS"/>
              </a:rPr>
              <a:t>S</a:t>
            </a:r>
            <a:r>
              <a:rPr b="0" lang="en" sz="1800">
                <a:solidFill>
                  <a:srgbClr val="29A9DF"/>
                </a:solidFill>
                <a:latin typeface="Trebuchet MS"/>
                <a:ea typeface="Trebuchet MS"/>
                <a:cs typeface="Trebuchet MS"/>
                <a:sym typeface="Trebuchet MS"/>
              </a:rPr>
              <a:t>tyle </a:t>
            </a:r>
            <a:r>
              <a:rPr lang="en" sz="1800">
                <a:solidFill>
                  <a:srgbClr val="29A9DF"/>
                </a:solidFill>
                <a:latin typeface="Trebuchet MS"/>
                <a:ea typeface="Trebuchet MS"/>
                <a:cs typeface="Trebuchet MS"/>
                <a:sym typeface="Trebuchet MS"/>
              </a:rPr>
              <a:t>S</a:t>
            </a:r>
            <a:r>
              <a:rPr b="0" lang="en" sz="1800">
                <a:solidFill>
                  <a:srgbClr val="29A9DF"/>
                </a:solidFill>
                <a:latin typeface="Trebuchet MS"/>
                <a:ea typeface="Trebuchet MS"/>
                <a:cs typeface="Trebuchet MS"/>
                <a:sym typeface="Trebuchet MS"/>
              </a:rPr>
              <a:t>heets</a:t>
            </a:r>
            <a:endParaRPr b="0" sz="1800">
              <a:solidFill>
                <a:srgbClr val="29A9DF"/>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Styles define </a:t>
            </a:r>
            <a:r>
              <a:rPr lang="en" sz="1800">
                <a:solidFill>
                  <a:srgbClr val="353535"/>
                </a:solidFill>
                <a:latin typeface="Trebuchet MS"/>
                <a:ea typeface="Trebuchet MS"/>
                <a:cs typeface="Trebuchet MS"/>
                <a:sym typeface="Trebuchet MS"/>
              </a:rPr>
              <a:t>how to display</a:t>
            </a:r>
            <a:r>
              <a:rPr b="0" lang="en" sz="1800">
                <a:solidFill>
                  <a:srgbClr val="353535"/>
                </a:solidFill>
                <a:latin typeface="Trebuchet MS"/>
                <a:ea typeface="Trebuchet MS"/>
                <a:cs typeface="Trebuchet MS"/>
                <a:sym typeface="Trebuchet MS"/>
              </a:rPr>
              <a:t> HTML elements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Styles were added to HTML 4.0 </a:t>
            </a:r>
            <a:r>
              <a:rPr lang="en" sz="1800">
                <a:solidFill>
                  <a:srgbClr val="353535"/>
                </a:solidFill>
                <a:latin typeface="Trebuchet MS"/>
                <a:ea typeface="Trebuchet MS"/>
                <a:cs typeface="Trebuchet MS"/>
                <a:sym typeface="Trebuchet MS"/>
              </a:rPr>
              <a:t>to solve a problem</a:t>
            </a:r>
            <a:endParaRPr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External Style Sheets</a:t>
            </a:r>
            <a:r>
              <a:rPr b="0" lang="en" sz="1800">
                <a:solidFill>
                  <a:srgbClr val="353535"/>
                </a:solidFill>
                <a:latin typeface="Trebuchet MS"/>
                <a:ea typeface="Trebuchet MS"/>
                <a:cs typeface="Trebuchet MS"/>
                <a:sym typeface="Trebuchet MS"/>
              </a:rPr>
              <a:t> can save a lot of work</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External Style Sheets are stored in </a:t>
            </a:r>
            <a:r>
              <a:rPr lang="en" sz="1800">
                <a:solidFill>
                  <a:srgbClr val="353535"/>
                </a:solidFill>
                <a:latin typeface="Trebuchet MS"/>
                <a:ea typeface="Trebuchet MS"/>
                <a:cs typeface="Trebuchet MS"/>
                <a:sym typeface="Trebuchet MS"/>
              </a:rPr>
              <a:t>CSS files</a:t>
            </a:r>
            <a:endParaRPr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Saves a Lot of Work!</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CSS defines HOW HTML elements are to be displayed.</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Styles are normally saved in external .css files. External style sheets enable you to change the appearance and layout of all the pages in a Web site, just by editing one single file!</a:t>
            </a:r>
            <a:endParaRPr b="0" sz="1800">
              <a:solidFill>
                <a:srgbClr val="353535"/>
              </a:solidFill>
              <a:latin typeface="Trebuchet MS"/>
              <a:ea typeface="Trebuchet MS"/>
              <a:cs typeface="Trebuchet MS"/>
              <a:sym typeface="Trebuchet MS"/>
            </a:endParaRPr>
          </a:p>
          <a:p>
            <a:pPr indent="0" lvl="0" marL="0" rtl="0" algn="l">
              <a:lnSpc>
                <a:spcPct val="114000"/>
              </a:lnSpc>
              <a:spcBef>
                <a:spcPts val="600"/>
              </a:spcBef>
              <a:spcAft>
                <a:spcPts val="0"/>
              </a:spcAft>
              <a:buSzPts val="2800"/>
              <a:buNone/>
            </a:pPr>
            <a:r>
              <a:t/>
            </a:r>
            <a:endParaRPr b="0" sz="1800">
              <a:solidFill>
                <a:srgbClr val="20124D"/>
              </a:solidFill>
              <a:latin typeface="Trebuchet MS"/>
              <a:ea typeface="Trebuchet MS"/>
              <a:cs typeface="Trebuchet MS"/>
              <a:sym typeface="Trebuchet MS"/>
            </a:endParaRPr>
          </a:p>
        </p:txBody>
      </p:sp>
      <p:pic>
        <p:nvPicPr>
          <p:cNvPr id="286" name="Google Shape;286;p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2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15" name="Google Shape;415;p2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 Sheets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some properties have been set for the same selector in different style sheets, the values will be inherited from the more specific style sheet. </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For example, an external style sheet has these properties for the h3 selector:</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h3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color:red;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text-align:left;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font-size:8pt;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a:t>
            </a:r>
            <a:endParaRPr sz="1800" u="sng">
              <a:solidFill>
                <a:srgbClr val="595959"/>
              </a:solidFill>
              <a:latin typeface="Trebuchet MS"/>
              <a:ea typeface="Trebuchet MS"/>
              <a:cs typeface="Trebuchet MS"/>
              <a:sym typeface="Trebuchet MS"/>
            </a:endParaRPr>
          </a:p>
        </p:txBody>
      </p:sp>
      <p:pic>
        <p:nvPicPr>
          <p:cNvPr id="416" name="Google Shape;416;p2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2" name="Google Shape;422;p2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And an internal style sheet has these properties for the h3 selector:</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h3{</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text-align:right;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font-size:20pt;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the page with the internal style sheet also links to the external style sheet the properties for h3 will be:</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color:red;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text-align:right;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Font-size:20pt;</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color is inherited from the external style sheet and the text-alignment and the font-size is replaced by the internal style sheet.</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sz="1800" u="sng">
              <a:solidFill>
                <a:srgbClr val="353535"/>
              </a:solidFill>
              <a:latin typeface="Trebuchet MS"/>
              <a:ea typeface="Trebuchet MS"/>
              <a:cs typeface="Trebuchet MS"/>
              <a:sym typeface="Trebuchet MS"/>
            </a:endParaRPr>
          </a:p>
        </p:txBody>
      </p:sp>
      <p:pic>
        <p:nvPicPr>
          <p:cNvPr id="423" name="Google Shape;423;p2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9" name="Google Shape;429;p2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Styles Will Cascade into One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Styles can be specified:</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inside an HTML element</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inside the head section of an HTML page</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an external CSS file</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i="1" lang="en" sz="1800">
                <a:solidFill>
                  <a:srgbClr val="F16524"/>
                </a:solidFill>
                <a:latin typeface="Trebuchet MS"/>
                <a:ea typeface="Trebuchet MS"/>
                <a:cs typeface="Trebuchet MS"/>
                <a:sym typeface="Trebuchet MS"/>
              </a:rPr>
              <a:t>Tip</a:t>
            </a:r>
            <a:r>
              <a:rPr b="0" i="1" lang="en" sz="1800">
                <a:solidFill>
                  <a:srgbClr val="F16524"/>
                </a:solidFill>
                <a:latin typeface="Trebuchet MS"/>
                <a:ea typeface="Trebuchet MS"/>
                <a:cs typeface="Trebuchet MS"/>
                <a:sym typeface="Trebuchet MS"/>
              </a:rPr>
              <a:t>: Even multiple external style sheets can be referenced inside a single HTML document.</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00000"/>
                </a:solidFill>
                <a:latin typeface="Trebuchet MS"/>
                <a:ea typeface="Trebuchet MS"/>
                <a:cs typeface="Trebuchet MS"/>
                <a:sym typeface="Trebuchet MS"/>
              </a:rPr>
              <a:t> </a:t>
            </a:r>
            <a:endParaRPr b="0" sz="1800">
              <a:solidFill>
                <a:srgbClr val="000000"/>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430" name="Google Shape;430;p2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36" name="Google Shape;436;p2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What style will be used when there is more than one style specified for an HTML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Generally speaking, we can say that all the styles will "cascade" into a new "virtual" stylesheet by the following rules, where number four has the highest priority:</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1C4587"/>
                </a:solidFill>
                <a:latin typeface="Trebuchet MS"/>
                <a:ea typeface="Trebuchet MS"/>
                <a:cs typeface="Trebuchet MS"/>
                <a:sym typeface="Trebuchet MS"/>
              </a:rPr>
              <a:t>1.Browser default</a:t>
            </a:r>
            <a:endParaRPr b="0" sz="1800">
              <a:solidFill>
                <a:srgbClr val="1C4587"/>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1C4587"/>
                </a:solidFill>
                <a:latin typeface="Trebuchet MS"/>
                <a:ea typeface="Trebuchet MS"/>
                <a:cs typeface="Trebuchet MS"/>
                <a:sym typeface="Trebuchet MS"/>
              </a:rPr>
              <a:t>2.External style sheet</a:t>
            </a:r>
            <a:endParaRPr b="0" sz="1800">
              <a:solidFill>
                <a:srgbClr val="1C4587"/>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1C4587"/>
                </a:solidFill>
                <a:latin typeface="Trebuchet MS"/>
                <a:ea typeface="Trebuchet MS"/>
                <a:cs typeface="Trebuchet MS"/>
                <a:sym typeface="Trebuchet MS"/>
              </a:rPr>
              <a:t>3.Internal style sheet (in the head section)</a:t>
            </a:r>
            <a:endParaRPr b="0" sz="1800">
              <a:solidFill>
                <a:srgbClr val="1C4587"/>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800">
                <a:solidFill>
                  <a:srgbClr val="1C4587"/>
                </a:solidFill>
                <a:latin typeface="Trebuchet MS"/>
                <a:ea typeface="Trebuchet MS"/>
                <a:cs typeface="Trebuchet MS"/>
                <a:sym typeface="Trebuchet MS"/>
              </a:rPr>
              <a:t>4.Inline style (inside an HTML element)</a:t>
            </a:r>
            <a:endParaRPr sz="1800" u="sng">
              <a:solidFill>
                <a:srgbClr val="1C4587"/>
              </a:solidFill>
              <a:latin typeface="Trebuchet MS"/>
              <a:ea typeface="Trebuchet MS"/>
              <a:cs typeface="Trebuchet MS"/>
              <a:sym typeface="Trebuchet MS"/>
            </a:endParaRPr>
          </a:p>
        </p:txBody>
      </p:sp>
      <p:pic>
        <p:nvPicPr>
          <p:cNvPr id="437" name="Google Shape;437;p2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2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43" name="Google Shape;443;p2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b="0" sz="1800">
              <a:solidFill>
                <a:srgbClr val="000000"/>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000000"/>
              </a:buClr>
              <a:buSzPts val="1800"/>
              <a:buFont typeface="Trebuchet MS"/>
              <a:buChar char="❏"/>
            </a:pPr>
            <a:r>
              <a:rPr b="0" lang="en" sz="1800">
                <a:solidFill>
                  <a:srgbClr val="353535"/>
                </a:solidFill>
                <a:latin typeface="Trebuchet MS"/>
                <a:ea typeface="Trebuchet MS"/>
                <a:cs typeface="Trebuchet MS"/>
                <a:sym typeface="Trebuchet MS"/>
              </a:rPr>
              <a:t>So,</a:t>
            </a:r>
            <a:r>
              <a:rPr b="0" lang="en" sz="1800">
                <a:solidFill>
                  <a:srgbClr val="000000"/>
                </a:solidFill>
                <a:latin typeface="Trebuchet MS"/>
                <a:ea typeface="Trebuchet MS"/>
                <a:cs typeface="Trebuchet MS"/>
                <a:sym typeface="Trebuchet MS"/>
              </a:rPr>
              <a:t> </a:t>
            </a:r>
            <a:r>
              <a:rPr lang="en" sz="1800">
                <a:solidFill>
                  <a:srgbClr val="0170BA"/>
                </a:solidFill>
                <a:latin typeface="Trebuchet MS"/>
                <a:ea typeface="Trebuchet MS"/>
                <a:cs typeface="Trebuchet MS"/>
                <a:sym typeface="Trebuchet MS"/>
              </a:rPr>
              <a:t>an inline style</a:t>
            </a:r>
            <a:r>
              <a:rPr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(inside an HTML element) has the highest priority, which means that it will override a style defined inside the &lt;head&gt; tag, or in an external style sheet, or in a browser (a default value).</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i="1" lang="en" sz="1800">
                <a:solidFill>
                  <a:srgbClr val="1C4587"/>
                </a:solidFill>
                <a:latin typeface="Trebuchet MS"/>
                <a:ea typeface="Trebuchet MS"/>
                <a:cs typeface="Trebuchet MS"/>
                <a:sym typeface="Trebuchet MS"/>
              </a:rPr>
              <a:t>Note</a:t>
            </a:r>
            <a:r>
              <a:rPr b="0" i="1" lang="en" sz="1800">
                <a:solidFill>
                  <a:srgbClr val="1C4587"/>
                </a:solidFill>
                <a:latin typeface="Trebuchet MS"/>
                <a:ea typeface="Trebuchet MS"/>
                <a:cs typeface="Trebuchet MS"/>
                <a:sym typeface="Trebuchet MS"/>
              </a:rPr>
              <a:t>: If the link to the external style sheet is placed after the internal style sheet in HTML &lt;head&gt;, the external style sheet will override the internal style sheet!</a:t>
            </a:r>
            <a:endParaRPr b="0" i="1" sz="1800">
              <a:solidFill>
                <a:srgbClr val="1C4587"/>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sz="1800" u="sng">
              <a:solidFill>
                <a:srgbClr val="000000"/>
              </a:solidFill>
              <a:latin typeface="Trebuchet MS"/>
              <a:ea typeface="Trebuchet MS"/>
              <a:cs typeface="Trebuchet MS"/>
              <a:sym typeface="Trebuchet MS"/>
            </a:endParaRPr>
          </a:p>
        </p:txBody>
      </p:sp>
      <p:pic>
        <p:nvPicPr>
          <p:cNvPr id="444" name="Google Shape;444;p2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2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a:t>
            </a:r>
            <a:endParaRPr sz="3000">
              <a:solidFill>
                <a:srgbClr val="0170BA"/>
              </a:solidFill>
              <a:latin typeface="Trebuchet MS"/>
              <a:ea typeface="Trebuchet MS"/>
              <a:cs typeface="Trebuchet MS"/>
              <a:sym typeface="Trebuchet MS"/>
            </a:endParaRPr>
          </a:p>
        </p:txBody>
      </p:sp>
      <p:sp>
        <p:nvSpPr>
          <p:cNvPr id="450" name="Google Shape;450;p2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CSS background properties are used to define the background effects of an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CSS properties used for background effects:</a:t>
            </a:r>
            <a:endParaRPr b="0" sz="1800">
              <a:solidFill>
                <a:srgbClr val="353535"/>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background-color</a:t>
            </a:r>
            <a:endParaRPr b="0" sz="1800">
              <a:solidFill>
                <a:srgbClr val="353535"/>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background-image</a:t>
            </a:r>
            <a:endParaRPr b="0" sz="1800">
              <a:solidFill>
                <a:srgbClr val="353535"/>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background-repeat</a:t>
            </a:r>
            <a:endParaRPr b="0" sz="1800">
              <a:solidFill>
                <a:srgbClr val="353535"/>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background-attachment</a:t>
            </a:r>
            <a:endParaRPr b="0" sz="1800">
              <a:solidFill>
                <a:srgbClr val="353535"/>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background-position</a:t>
            </a:r>
            <a:endParaRPr b="0" sz="1800">
              <a:solidFill>
                <a:srgbClr val="353535"/>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29A9DF"/>
              </a:buClr>
              <a:buSzPts val="1800"/>
              <a:buFont typeface="Trebuchet MS"/>
              <a:buChar char="➔"/>
            </a:pPr>
            <a:r>
              <a:rPr i="1" lang="en" sz="1800">
                <a:solidFill>
                  <a:srgbClr val="29A9DF"/>
                </a:solidFill>
                <a:latin typeface="Trebuchet MS"/>
                <a:ea typeface="Trebuchet MS"/>
                <a:cs typeface="Trebuchet MS"/>
                <a:sym typeface="Trebuchet MS"/>
              </a:rPr>
              <a:t>background-size</a:t>
            </a:r>
            <a:endParaRPr i="1" sz="1800">
              <a:solidFill>
                <a:srgbClr val="29A9DF"/>
              </a:solidFill>
              <a:latin typeface="Trebuchet MS"/>
              <a:ea typeface="Trebuchet MS"/>
              <a:cs typeface="Trebuchet MS"/>
              <a:sym typeface="Trebuchet MS"/>
            </a:endParaRPr>
          </a:p>
          <a:p>
            <a:pPr indent="-342900" lvl="0" marL="1371600" rtl="0" algn="l">
              <a:lnSpc>
                <a:spcPct val="100000"/>
              </a:lnSpc>
              <a:spcBef>
                <a:spcPts val="0"/>
              </a:spcBef>
              <a:spcAft>
                <a:spcPts val="0"/>
              </a:spcAft>
              <a:buClr>
                <a:srgbClr val="29A9DF"/>
              </a:buClr>
              <a:buSzPts val="1800"/>
              <a:buFont typeface="Trebuchet MS"/>
              <a:buChar char="➔"/>
            </a:pPr>
            <a:r>
              <a:rPr i="1" lang="en" sz="1800">
                <a:solidFill>
                  <a:srgbClr val="29A9DF"/>
                </a:solidFill>
                <a:latin typeface="Trebuchet MS"/>
                <a:ea typeface="Trebuchet MS"/>
                <a:cs typeface="Trebuchet MS"/>
                <a:sym typeface="Trebuchet MS"/>
              </a:rPr>
              <a:t>background-origin</a:t>
            </a:r>
            <a:endParaRPr i="1" sz="1800">
              <a:solidFill>
                <a:srgbClr val="29A9DF"/>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451" name="Google Shape;451;p2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2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57" name="Google Shape;457;p2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000000"/>
              </a:buClr>
              <a:buSzPts val="1800"/>
              <a:buFont typeface="Trebuchet MS"/>
              <a:buChar char="❏"/>
            </a:pPr>
            <a:r>
              <a:rPr b="0" lang="en" sz="1800">
                <a:solidFill>
                  <a:srgbClr val="353535"/>
                </a:solidFill>
                <a:latin typeface="Trebuchet MS"/>
                <a:ea typeface="Trebuchet MS"/>
                <a:cs typeface="Trebuchet MS"/>
                <a:sym typeface="Trebuchet MS"/>
              </a:rPr>
              <a:t>The</a:t>
            </a:r>
            <a:r>
              <a:rPr b="0" lang="en" sz="180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background-color</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specifies the background color of an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background color of a page is defined in the body selector: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indent="45720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body {background-color:#b0c4de;}</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With CSS, a color is most often specified by:</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HEX value - like "#ff0000"</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RGB value - like "rgb(255,0,0)“ and “rbga(0,255,255,0.4)</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color name - like "red"</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458" name="Google Shape;458;p2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2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64" name="Google Shape;464;p2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the example below, the h1, p, and div elements have different background colors: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h1 {background-color:#6495ed;}</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 {background-color:#e0ffff;}</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div {background-color:#b0c4de;}</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background-image property specifies an image to use as the background of an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By default, the image is repeated so it covers the entire element.</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465" name="Google Shape;465;p2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2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1" name="Google Shape;471;p2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background image for a page can be set like this: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body {background-image:url("paper.gif");}</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Below is an example of a bad combination of text and background image. The text is almost not readable:</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body {background-image:url("bgdesert.jpg");}</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472" name="Google Shape;472;p2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2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8" name="Google Shape;478;p2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By default, the background-image property repeats an image both horizontally and vertically.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Some images should be repeated only horizontally or vertically, or they will look strange, like this: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body {</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background-image:url("gradient2.png");</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p:txBody>
      </p:sp>
      <p:pic>
        <p:nvPicPr>
          <p:cNvPr id="479" name="Google Shape;479;p2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a:t>
            </a:r>
            <a:endParaRPr sz="3000">
              <a:solidFill>
                <a:srgbClr val="0170BA"/>
              </a:solidFill>
              <a:latin typeface="Trebuchet MS"/>
              <a:ea typeface="Trebuchet MS"/>
              <a:cs typeface="Trebuchet MS"/>
              <a:sym typeface="Trebuchet MS"/>
            </a:endParaRPr>
          </a:p>
        </p:txBody>
      </p:sp>
      <p:sp>
        <p:nvSpPr>
          <p:cNvPr id="292" name="Google Shape;292;p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Syntax</a:t>
            </a:r>
            <a:endParaRPr sz="1800" u="sng">
              <a:solidFill>
                <a:srgbClr val="0170BA"/>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sz="1800">
              <a:solidFill>
                <a:srgbClr val="29A9DF"/>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selector is normally the HTML element you want to style.</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Each declaration consists of a </a:t>
            </a:r>
            <a:r>
              <a:rPr lang="en" sz="1800">
                <a:solidFill>
                  <a:srgbClr val="353535"/>
                </a:solidFill>
                <a:latin typeface="Trebuchet MS"/>
                <a:ea typeface="Trebuchet MS"/>
                <a:cs typeface="Trebuchet MS"/>
                <a:sym typeface="Trebuchet MS"/>
              </a:rPr>
              <a:t>property </a:t>
            </a:r>
            <a:r>
              <a:rPr b="0" lang="en" sz="1800">
                <a:solidFill>
                  <a:srgbClr val="353535"/>
                </a:solidFill>
                <a:latin typeface="Trebuchet MS"/>
                <a:ea typeface="Trebuchet MS"/>
                <a:cs typeface="Trebuchet MS"/>
                <a:sym typeface="Trebuchet MS"/>
              </a:rPr>
              <a:t>and</a:t>
            </a:r>
            <a:r>
              <a:rPr lang="en" sz="1800">
                <a:solidFill>
                  <a:srgbClr val="353535"/>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a</a:t>
            </a:r>
            <a:r>
              <a:rPr lang="en" sz="1800">
                <a:solidFill>
                  <a:srgbClr val="353535"/>
                </a:solidFill>
                <a:latin typeface="Trebuchet MS"/>
                <a:ea typeface="Trebuchet MS"/>
                <a:cs typeface="Trebuchet MS"/>
                <a:sym typeface="Trebuchet MS"/>
              </a:rPr>
              <a:t> value</a:t>
            </a:r>
            <a:r>
              <a:rPr b="0" lang="en" sz="1800">
                <a:solidFill>
                  <a:srgbClr val="353535"/>
                </a:solidFill>
                <a:latin typeface="Trebuchet MS"/>
                <a:ea typeface="Trebuchet MS"/>
                <a:cs typeface="Trebuchet MS"/>
                <a:sym typeface="Trebuchet MS"/>
              </a:rPr>
              <a: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property is the style attribute you want to change. Each property has a value.</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14000"/>
              </a:lnSpc>
              <a:spcBef>
                <a:spcPts val="600"/>
              </a:spcBef>
              <a:spcAft>
                <a:spcPts val="0"/>
              </a:spcAft>
              <a:buSzPts val="2800"/>
              <a:buNone/>
            </a:pPr>
            <a:r>
              <a:t/>
            </a:r>
            <a:endParaRPr b="0" sz="1800">
              <a:solidFill>
                <a:srgbClr val="20124D"/>
              </a:solidFill>
              <a:latin typeface="Trebuchet MS"/>
              <a:ea typeface="Trebuchet MS"/>
              <a:cs typeface="Trebuchet MS"/>
              <a:sym typeface="Trebuchet MS"/>
            </a:endParaRPr>
          </a:p>
        </p:txBody>
      </p:sp>
      <p:pic>
        <p:nvPicPr>
          <p:cNvPr id="293" name="Google Shape;293;p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pic>
        <p:nvPicPr>
          <p:cNvPr id="294" name="Google Shape;294;p3"/>
          <p:cNvPicPr preferRelativeResize="0"/>
          <p:nvPr/>
        </p:nvPicPr>
        <p:blipFill rotWithShape="1">
          <a:blip r:embed="rId4">
            <a:alphaModFix/>
          </a:blip>
          <a:srcRect b="0" l="0" r="0" t="0"/>
          <a:stretch/>
        </p:blipFill>
        <p:spPr>
          <a:xfrm>
            <a:off x="1986913" y="1763525"/>
            <a:ext cx="5170176" cy="1081675"/>
          </a:xfrm>
          <a:prstGeom prst="rect">
            <a:avLst/>
          </a:prstGeom>
          <a:noFill/>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3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85" name="Google Shape;485;p3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If the image is repeated only horizontally (repeat-x), the background will look better:</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body {</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background-image:url("gradient2.png");</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background-repeat:repeat-x;</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486" name="Google Shape;486;p3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3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2" name="Google Shape;492;p3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 - Set position and no-repeat</a:t>
            </a:r>
            <a:endParaRPr sz="1800" u="sng">
              <a:solidFill>
                <a:srgbClr val="0170BA"/>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i="1" lang="en" sz="1800">
                <a:solidFill>
                  <a:srgbClr val="F16524"/>
                </a:solidFill>
                <a:latin typeface="Trebuchet MS"/>
                <a:ea typeface="Trebuchet MS"/>
                <a:cs typeface="Trebuchet MS"/>
                <a:sym typeface="Trebuchet MS"/>
              </a:rPr>
              <a:t>Note</a:t>
            </a:r>
            <a:r>
              <a:rPr b="0" i="1" lang="en" sz="1800">
                <a:solidFill>
                  <a:srgbClr val="F16524"/>
                </a:solidFill>
                <a:latin typeface="Trebuchet MS"/>
                <a:ea typeface="Trebuchet MS"/>
                <a:cs typeface="Trebuchet MS"/>
                <a:sym typeface="Trebuchet MS"/>
              </a:rPr>
              <a:t>: When using a background image, use an image that does not disturb the text.</a:t>
            </a:r>
            <a:endParaRPr b="0" i="1" sz="1800">
              <a:solidFill>
                <a:srgbClr val="F16524"/>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Showing the image only once is specified by the background-repeat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body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background-image:url("img_tree.png");</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background-repeat:no-repeat;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t>
            </a:r>
            <a:endParaRPr sz="1600" u="sng">
              <a:solidFill>
                <a:srgbClr val="595959"/>
              </a:solidFill>
              <a:latin typeface="Trebuchet MS"/>
              <a:ea typeface="Trebuchet MS"/>
              <a:cs typeface="Trebuchet MS"/>
              <a:sym typeface="Trebuchet MS"/>
            </a:endParaRPr>
          </a:p>
        </p:txBody>
      </p:sp>
      <p:pic>
        <p:nvPicPr>
          <p:cNvPr id="493" name="Google Shape;493;p3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3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9" name="Google Shape;499;p3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the example above, the background image is shown in the same place as the text. We want to change the position of the image, so that it does not disturb the text too much.</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position of the image is specified by the background-position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body {</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background-image:url("img_tree.png");</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background-repeat:no-repeat;</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background-position:right top;</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500" name="Google Shape;500;p3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3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06" name="Google Shape;506;p3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As you can see from the examples above, there are many properties to consider when dealing with backgrounds.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shorten the code, it is also possible to specify all the properties in one single property. This is called a shorthand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shorthand property for background is simply "background":</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00000"/>
              </a:lnSpc>
              <a:spcBef>
                <a:spcPts val="500"/>
              </a:spcBef>
              <a:spcAft>
                <a:spcPts val="0"/>
              </a:spcAft>
              <a:buSzPts val="2800"/>
              <a:buNone/>
            </a:pPr>
            <a:r>
              <a:rPr b="0" lang="en" sz="1600">
                <a:solidFill>
                  <a:srgbClr val="7F7F7F"/>
                </a:solidFill>
                <a:latin typeface="Trebuchet MS"/>
                <a:ea typeface="Trebuchet MS"/>
                <a:cs typeface="Trebuchet MS"/>
                <a:sym typeface="Trebuchet MS"/>
              </a:rPr>
              <a:t>body {background:#ffffff url("img_tree.png") no-repeat right top;}</a:t>
            </a:r>
            <a:endParaRPr b="0" sz="1600">
              <a:solidFill>
                <a:srgbClr val="7F7F7F"/>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When using the shorthand property the order of the property values is:</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background-color</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background-image</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background-repeat</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507" name="Google Shape;507;p3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3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13" name="Google Shape;513;p3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b="0" sz="1800">
              <a:solidFill>
                <a:srgbClr val="000000"/>
              </a:solidFill>
              <a:latin typeface="Trebuchet MS"/>
              <a:ea typeface="Trebuchet MS"/>
              <a:cs typeface="Trebuchet MS"/>
              <a:sym typeface="Trebuchet MS"/>
            </a:endParaRPr>
          </a:p>
          <a:p>
            <a:pPr indent="-342900" lvl="0" marL="9144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background-attachment</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background-position</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It does not matter if one of the property values is missing, as long as the ones that are present are in this order.</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514" name="Google Shape;514;p3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3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0" name="Google Shape;520;p3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CSS3 allows you to add multiple background images for an element, through the </a:t>
            </a:r>
            <a:r>
              <a:rPr lang="en" sz="1800">
                <a:solidFill>
                  <a:srgbClr val="353535"/>
                </a:solidFill>
                <a:latin typeface="Trebuchet MS"/>
                <a:ea typeface="Trebuchet MS"/>
                <a:cs typeface="Trebuchet MS"/>
                <a:sym typeface="Trebuchet MS"/>
              </a:rPr>
              <a:t>background-image</a:t>
            </a:r>
            <a:r>
              <a:rPr b="0" lang="en" sz="1800">
                <a:solidFill>
                  <a:srgbClr val="353535"/>
                </a:solidFill>
                <a:latin typeface="Trebuchet MS"/>
                <a:ea typeface="Trebuchet MS"/>
                <a:cs typeface="Trebuchet MS"/>
                <a:sym typeface="Trebuchet MS"/>
              </a:rPr>
              <a:t>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example above has two background images, the 1</a:t>
            </a:r>
            <a:r>
              <a:rPr b="0" baseline="30000" lang="en" sz="1800">
                <a:solidFill>
                  <a:srgbClr val="353535"/>
                </a:solidFill>
                <a:latin typeface="Trebuchet MS"/>
                <a:ea typeface="Trebuchet MS"/>
                <a:cs typeface="Trebuchet MS"/>
                <a:sym typeface="Trebuchet MS"/>
              </a:rPr>
              <a:t>st</a:t>
            </a:r>
            <a:r>
              <a:rPr b="0" lang="en" sz="1800">
                <a:solidFill>
                  <a:srgbClr val="353535"/>
                </a:solidFill>
                <a:latin typeface="Trebuchet MS"/>
                <a:ea typeface="Trebuchet MS"/>
                <a:cs typeface="Trebuchet MS"/>
                <a:sym typeface="Trebuchet MS"/>
              </a:rPr>
              <a:t> images is a flower (aligned to the bottom and right) &amp; the 2</a:t>
            </a:r>
            <a:r>
              <a:rPr b="0" baseline="30000" lang="en" sz="1800">
                <a:solidFill>
                  <a:srgbClr val="353535"/>
                </a:solidFill>
                <a:latin typeface="Trebuchet MS"/>
                <a:ea typeface="Trebuchet MS"/>
                <a:cs typeface="Trebuchet MS"/>
                <a:sym typeface="Trebuchet MS"/>
              </a:rPr>
              <a:t>nd</a:t>
            </a:r>
            <a:r>
              <a:rPr b="0" lang="en" sz="1800">
                <a:solidFill>
                  <a:srgbClr val="353535"/>
                </a:solidFill>
                <a:latin typeface="Trebuchet MS"/>
                <a:ea typeface="Trebuchet MS"/>
                <a:cs typeface="Trebuchet MS"/>
                <a:sym typeface="Trebuchet MS"/>
              </a:rPr>
              <a:t> image is paper background (aligned to the top-left corner)</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521" name="Google Shape;521;p3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522" name="Google Shape;522;p35"/>
          <p:cNvSpPr txBox="1"/>
          <p:nvPr/>
        </p:nvSpPr>
        <p:spPr>
          <a:xfrm>
            <a:off x="1677550" y="3201875"/>
            <a:ext cx="7003200" cy="11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53535"/>
                </a:solidFill>
                <a:latin typeface="Trebuchet MS"/>
                <a:ea typeface="Trebuchet MS"/>
                <a:cs typeface="Trebuchet MS"/>
                <a:sym typeface="Trebuchet MS"/>
              </a:rPr>
              <a:t>#example1 {</a:t>
            </a:r>
            <a:endParaRPr b="0" i="0" sz="14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53535"/>
                </a:solidFill>
                <a:latin typeface="Trebuchet MS"/>
                <a:ea typeface="Trebuchet MS"/>
                <a:cs typeface="Trebuchet MS"/>
                <a:sym typeface="Trebuchet MS"/>
              </a:rPr>
              <a:t>	background-image: url(img_flwr.gif), url(paper.gif);</a:t>
            </a:r>
            <a:endParaRPr b="0" i="0" sz="14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53535"/>
                </a:solidFill>
                <a:latin typeface="Trebuchet MS"/>
                <a:ea typeface="Trebuchet MS"/>
                <a:cs typeface="Trebuchet MS"/>
                <a:sym typeface="Trebuchet MS"/>
              </a:rPr>
              <a:t>	background-position: right bottom, left top;</a:t>
            </a:r>
            <a:endParaRPr b="0" i="0" sz="14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53535"/>
                </a:solidFill>
                <a:latin typeface="Trebuchet MS"/>
                <a:ea typeface="Trebuchet MS"/>
                <a:cs typeface="Trebuchet MS"/>
                <a:sym typeface="Trebuchet MS"/>
              </a:rPr>
              <a:t>	background-repeat: no-repeat, repeat; }</a:t>
            </a:r>
            <a:endParaRPr b="0" i="0" sz="1400" u="none" cap="none" strike="noStrik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3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8" name="Google Shape;528;p3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Multiple background images can be specified using either the individual background properties (as above) or the background shorthand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 </a:t>
            </a:r>
            <a:endParaRPr b="0" sz="1800">
              <a:solidFill>
                <a:srgbClr val="000000"/>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529" name="Google Shape;529;p3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530" name="Google Shape;530;p36"/>
          <p:cNvSpPr txBox="1"/>
          <p:nvPr/>
        </p:nvSpPr>
        <p:spPr>
          <a:xfrm>
            <a:off x="1722300" y="2861600"/>
            <a:ext cx="7003200" cy="11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#example1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 url(img_flwr.gif) right bottom no-repeat,  	url(paper.gif) left top repeat;</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3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36" name="Google Shape;536;p3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 Size</a:t>
            </a:r>
            <a:endParaRPr sz="1800">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CSS3 </a:t>
            </a:r>
            <a:r>
              <a:rPr i="1" lang="en" sz="1800">
                <a:solidFill>
                  <a:srgbClr val="29A9DF"/>
                </a:solidFill>
                <a:latin typeface="Trebuchet MS"/>
                <a:ea typeface="Trebuchet MS"/>
                <a:cs typeface="Trebuchet MS"/>
                <a:sym typeface="Trebuchet MS"/>
              </a:rPr>
              <a:t>background-size</a:t>
            </a:r>
            <a:r>
              <a:rPr b="0" i="1"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allows you to specify the size of background images.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Before CSS3, the size of a background image was the actual size of the image. CSS3 allows us to re-use background images in different contexts.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size can be specified in lengths, percentages, or by using one of the two keywords: </a:t>
            </a:r>
            <a:r>
              <a:rPr b="0" i="1" lang="en" sz="1800">
                <a:solidFill>
                  <a:srgbClr val="F16524"/>
                </a:solidFill>
                <a:latin typeface="Trebuchet MS"/>
                <a:ea typeface="Trebuchet MS"/>
                <a:cs typeface="Trebuchet MS"/>
                <a:sym typeface="Trebuchet MS"/>
              </a:rPr>
              <a:t>contain </a:t>
            </a:r>
            <a:r>
              <a:rPr b="0" lang="en" sz="1800">
                <a:solidFill>
                  <a:srgbClr val="353535"/>
                </a:solidFill>
                <a:latin typeface="Trebuchet MS"/>
                <a:ea typeface="Trebuchet MS"/>
                <a:cs typeface="Trebuchet MS"/>
                <a:sym typeface="Trebuchet MS"/>
              </a:rPr>
              <a:t>or </a:t>
            </a:r>
            <a:r>
              <a:rPr b="0" i="1" lang="en" sz="1800">
                <a:solidFill>
                  <a:srgbClr val="F16524"/>
                </a:solidFill>
                <a:latin typeface="Trebuchet MS"/>
                <a:ea typeface="Trebuchet MS"/>
                <a:cs typeface="Trebuchet MS"/>
                <a:sym typeface="Trebuchet MS"/>
              </a:rPr>
              <a:t>cover</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537" name="Google Shape;537;p3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3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43" name="Google Shape;543;p3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53535"/>
              </a:buClr>
              <a:buSzPts val="1800"/>
              <a:buChar char="❏"/>
            </a:pPr>
            <a:r>
              <a:rPr b="0" lang="en" sz="1800">
                <a:solidFill>
                  <a:srgbClr val="353535"/>
                </a:solidFill>
                <a:latin typeface="Trebuchet MS"/>
                <a:ea typeface="Trebuchet MS"/>
                <a:cs typeface="Trebuchet MS"/>
                <a:sym typeface="Trebuchet MS"/>
              </a:rPr>
              <a:t>The following example resizes a background image to much smaller than the original image (using pixels):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544" name="Google Shape;544;p3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545" name="Google Shape;545;p38"/>
          <p:cNvSpPr txBox="1"/>
          <p:nvPr/>
        </p:nvSpPr>
        <p:spPr>
          <a:xfrm>
            <a:off x="542400" y="2222100"/>
            <a:ext cx="3410400" cy="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353535"/>
                </a:solidFill>
                <a:latin typeface="Trebuchet MS"/>
                <a:ea typeface="Trebuchet MS"/>
                <a:cs typeface="Trebuchet MS"/>
                <a:sym typeface="Trebuchet MS"/>
              </a:rPr>
              <a:t>Original background image:</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53535"/>
              </a:solidFill>
              <a:latin typeface="Trebuchet MS"/>
              <a:ea typeface="Trebuchet MS"/>
              <a:cs typeface="Trebuchet MS"/>
              <a:sym typeface="Trebuchet MS"/>
            </a:endParaRPr>
          </a:p>
        </p:txBody>
      </p:sp>
      <p:sp>
        <p:nvSpPr>
          <p:cNvPr id="546" name="Google Shape;546;p38"/>
          <p:cNvSpPr txBox="1"/>
          <p:nvPr/>
        </p:nvSpPr>
        <p:spPr>
          <a:xfrm>
            <a:off x="5009075" y="2222100"/>
            <a:ext cx="3410400" cy="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353535"/>
                </a:solidFill>
                <a:latin typeface="Trebuchet MS"/>
                <a:ea typeface="Trebuchet MS"/>
                <a:cs typeface="Trebuchet MS"/>
                <a:sym typeface="Trebuchet MS"/>
              </a:rPr>
              <a:t>Resized background image:</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53535"/>
              </a:solidFill>
              <a:latin typeface="Trebuchet MS"/>
              <a:ea typeface="Trebuchet MS"/>
              <a:cs typeface="Trebuchet MS"/>
              <a:sym typeface="Trebuchet MS"/>
            </a:endParaRPr>
          </a:p>
        </p:txBody>
      </p:sp>
      <p:pic>
        <p:nvPicPr>
          <p:cNvPr id="547" name="Google Shape;547;p38"/>
          <p:cNvPicPr preferRelativeResize="0"/>
          <p:nvPr/>
        </p:nvPicPr>
        <p:blipFill rotWithShape="1">
          <a:blip r:embed="rId4">
            <a:alphaModFix/>
          </a:blip>
          <a:srcRect b="0" l="0" r="0" t="0"/>
          <a:stretch/>
        </p:blipFill>
        <p:spPr>
          <a:xfrm>
            <a:off x="249600" y="2754011"/>
            <a:ext cx="3896700" cy="2051290"/>
          </a:xfrm>
          <a:prstGeom prst="rect">
            <a:avLst/>
          </a:prstGeom>
          <a:noFill/>
          <a:ln>
            <a:noFill/>
          </a:ln>
        </p:spPr>
      </p:pic>
      <p:pic>
        <p:nvPicPr>
          <p:cNvPr id="548" name="Google Shape;548;p38"/>
          <p:cNvPicPr preferRelativeResize="0"/>
          <p:nvPr/>
        </p:nvPicPr>
        <p:blipFill rotWithShape="1">
          <a:blip r:embed="rId5">
            <a:alphaModFix/>
          </a:blip>
          <a:srcRect b="0" l="0" r="0" t="0"/>
          <a:stretch/>
        </p:blipFill>
        <p:spPr>
          <a:xfrm>
            <a:off x="4542225" y="2754000"/>
            <a:ext cx="4344099" cy="1997725"/>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3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54" name="Google Shape;554;p3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Char char="❏"/>
            </a:pPr>
            <a:r>
              <a:rPr b="0" lang="en" sz="1800">
                <a:solidFill>
                  <a:srgbClr val="353535"/>
                </a:solidFill>
                <a:latin typeface="Trebuchet MS"/>
                <a:ea typeface="Trebuchet MS"/>
                <a:cs typeface="Trebuchet MS"/>
                <a:sym typeface="Trebuchet MS"/>
              </a:rPr>
              <a:t>The two other possible values for background-size are contain and cover.</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SzPts val="1800"/>
              <a:buChar char="➔"/>
            </a:pPr>
            <a:r>
              <a:rPr b="0" lang="en" sz="180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contain</a:t>
            </a:r>
            <a:r>
              <a:rPr b="0" lang="en" sz="1800">
                <a:solidFill>
                  <a:srgbClr val="353535"/>
                </a:solidFill>
                <a:latin typeface="Trebuchet MS"/>
                <a:ea typeface="Trebuchet MS"/>
                <a:cs typeface="Trebuchet MS"/>
                <a:sym typeface="Trebuchet MS"/>
              </a:rPr>
              <a:t> keyword: </a:t>
            </a:r>
            <a:r>
              <a:rPr i="1" lang="en" sz="1800">
                <a:solidFill>
                  <a:srgbClr val="29A9DF"/>
                </a:solidFill>
                <a:latin typeface="Trebuchet MS"/>
                <a:ea typeface="Trebuchet MS"/>
                <a:cs typeface="Trebuchet MS"/>
                <a:sym typeface="Trebuchet MS"/>
              </a:rPr>
              <a:t>scales the background image to be as large as possible (but both its width and its height must fit inside the content area)</a:t>
            </a:r>
            <a:r>
              <a:rPr b="0" i="1" lang="en" sz="1800">
                <a:solidFill>
                  <a:srgbClr val="29A9DF"/>
                </a:solidFill>
                <a:latin typeface="Trebuchet MS"/>
                <a:ea typeface="Trebuchet MS"/>
                <a:cs typeface="Trebuchet MS"/>
                <a:sym typeface="Trebuchet MS"/>
              </a:rPr>
              <a:t>.</a:t>
            </a:r>
            <a:r>
              <a:rPr b="0" i="1" lang="en" sz="1800">
                <a:solidFill>
                  <a:srgbClr val="2067BE"/>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As such, depending on the proportions of the background image and the background positioning area, there may be some areas of the background which are not covered by the background image.</a:t>
            </a:r>
            <a:endParaRPr sz="1800">
              <a:solidFill>
                <a:srgbClr val="353535"/>
              </a:solidFill>
              <a:latin typeface="Trebuchet MS"/>
              <a:ea typeface="Trebuchet MS"/>
              <a:cs typeface="Trebuchet MS"/>
              <a:sym typeface="Trebuchet MS"/>
            </a:endParaRPr>
          </a:p>
        </p:txBody>
      </p:sp>
      <p:pic>
        <p:nvPicPr>
          <p:cNvPr id="555" name="Google Shape;555;p3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556" name="Google Shape;556;p39"/>
          <p:cNvSpPr txBox="1"/>
          <p:nvPr/>
        </p:nvSpPr>
        <p:spPr>
          <a:xfrm>
            <a:off x="1722300" y="1353150"/>
            <a:ext cx="7003200" cy="11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#div1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 url(img_flower.jpg);</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background-size: 100px 80px;</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background-repeat: no-repeat;</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a:t>
            </a:r>
            <a:endParaRPr b="0" i="0" sz="1600" u="none" cap="none" strike="noStrik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0" name="Google Shape;300;p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Example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CSS declaration always ends with a semicolon, and declaration groups are surrounded by curly brackets:</a:t>
            </a:r>
            <a:endParaRPr b="0" sz="1800">
              <a:solidFill>
                <a:srgbClr val="353535"/>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p {color:red;text-align:center;}</a:t>
            </a:r>
            <a:endParaRPr b="0" sz="18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make the CSS more readable, you can put one declaration on each line, like this:</a:t>
            </a:r>
            <a:endParaRPr b="0" sz="1800">
              <a:solidFill>
                <a:srgbClr val="353535"/>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p {</a:t>
            </a:r>
            <a:endParaRPr b="0" sz="18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  color:red;</a:t>
            </a:r>
            <a:endParaRPr b="0" sz="18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  text-align:center;</a:t>
            </a:r>
            <a:endParaRPr b="0" sz="18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a:t>
            </a:r>
            <a:endParaRPr b="0" sz="1800">
              <a:solidFill>
                <a:srgbClr val="595959"/>
              </a:solidFill>
              <a:latin typeface="Trebuchet MS"/>
              <a:ea typeface="Trebuchet MS"/>
              <a:cs typeface="Trebuchet MS"/>
              <a:sym typeface="Trebuchet MS"/>
            </a:endParaRPr>
          </a:p>
        </p:txBody>
      </p:sp>
      <p:pic>
        <p:nvPicPr>
          <p:cNvPr id="301" name="Google Shape;301;p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2" name="Google Shape;562;p4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600"/>
              </a:spcBef>
              <a:spcAft>
                <a:spcPts val="0"/>
              </a:spcAft>
              <a:buSzPts val="1800"/>
              <a:buChar char="➔"/>
            </a:pPr>
            <a:r>
              <a:rPr b="0" lang="en" sz="180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cover</a:t>
            </a:r>
            <a:r>
              <a:rPr b="0" lang="en" sz="1800">
                <a:solidFill>
                  <a:srgbClr val="353535"/>
                </a:solidFill>
                <a:latin typeface="Trebuchet MS"/>
                <a:ea typeface="Trebuchet MS"/>
                <a:cs typeface="Trebuchet MS"/>
                <a:sym typeface="Trebuchet MS"/>
              </a:rPr>
              <a:t> keyword:</a:t>
            </a:r>
            <a:r>
              <a:rPr b="0" lang="en" sz="1800">
                <a:solidFill>
                  <a:srgbClr val="000000"/>
                </a:solidFill>
                <a:latin typeface="Trebuchet MS"/>
                <a:ea typeface="Trebuchet MS"/>
                <a:cs typeface="Trebuchet MS"/>
                <a:sym typeface="Trebuchet MS"/>
              </a:rPr>
              <a:t> </a:t>
            </a:r>
            <a:r>
              <a:rPr i="1" lang="en" sz="1800">
                <a:solidFill>
                  <a:srgbClr val="29A9DF"/>
                </a:solidFill>
                <a:latin typeface="Trebuchet MS"/>
                <a:ea typeface="Trebuchet MS"/>
                <a:cs typeface="Trebuchet MS"/>
                <a:sym typeface="Trebuchet MS"/>
              </a:rPr>
              <a:t>scales the background image so that the content area is completely covered by the background image (both its width and height are equal to or exceed the content area).</a:t>
            </a:r>
            <a:r>
              <a:rPr lang="en" sz="1800">
                <a:solidFill>
                  <a:srgbClr val="2067BE"/>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As such, some parts of the background image may not be visible in the background positioning area.</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563" name="Google Shape;563;p4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9" name="Google Shape;569;p4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FF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This example illustrates the use of</a:t>
            </a:r>
            <a:r>
              <a:rPr b="0" lang="en" sz="1800">
                <a:solidFill>
                  <a:srgbClr val="000000"/>
                </a:solidFill>
                <a:latin typeface="Trebuchet MS"/>
                <a:ea typeface="Trebuchet MS"/>
                <a:cs typeface="Trebuchet MS"/>
                <a:sym typeface="Trebuchet MS"/>
              </a:rPr>
              <a:t> </a:t>
            </a:r>
            <a:r>
              <a:rPr b="0" i="1" lang="en" sz="1800">
                <a:solidFill>
                  <a:srgbClr val="F16524"/>
                </a:solidFill>
                <a:latin typeface="Trebuchet MS"/>
                <a:ea typeface="Trebuchet MS"/>
                <a:cs typeface="Trebuchet MS"/>
                <a:sym typeface="Trebuchet MS"/>
              </a:rPr>
              <a:t>contain </a:t>
            </a:r>
            <a:r>
              <a:rPr b="0" lang="en" sz="1800">
                <a:solidFill>
                  <a:srgbClr val="353535"/>
                </a:solidFill>
                <a:latin typeface="Trebuchet MS"/>
                <a:ea typeface="Trebuchet MS"/>
                <a:cs typeface="Trebuchet MS"/>
                <a:sym typeface="Trebuchet MS"/>
              </a:rPr>
              <a:t>and </a:t>
            </a:r>
            <a:r>
              <a:rPr b="0" i="1" lang="en" sz="1800">
                <a:solidFill>
                  <a:srgbClr val="F16524"/>
                </a:solidFill>
                <a:latin typeface="Trebuchet MS"/>
                <a:ea typeface="Trebuchet MS"/>
                <a:cs typeface="Trebuchet MS"/>
                <a:sym typeface="Trebuchet MS"/>
              </a:rPr>
              <a:t>cover.</a:t>
            </a:r>
            <a:endParaRPr b="0" i="1" sz="1800">
              <a:solidFill>
                <a:srgbClr val="F16524"/>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#div1 {</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url(img_flower.jpg);</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background-size: contain;</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background-repeat: no-repeat;</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#div2 {</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url(img_flower.jpg);</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background-size: cover;</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background-repeat: no-repeat;</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570" name="Google Shape;570;p4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4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76" name="Google Shape;576;p4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Define Sizes of Multiple Background Images</a:t>
            </a:r>
            <a:endParaRPr sz="1800">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a:t>
            </a:r>
            <a:r>
              <a:rPr i="1" lang="en" sz="1800">
                <a:solidFill>
                  <a:srgbClr val="29A9DF"/>
                </a:solidFill>
                <a:latin typeface="Trebuchet MS"/>
                <a:ea typeface="Trebuchet MS"/>
                <a:cs typeface="Trebuchet MS"/>
                <a:sym typeface="Trebuchet MS"/>
              </a:rPr>
              <a:t>background-size</a:t>
            </a:r>
            <a:r>
              <a:rPr b="0" i="1"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also accepts multiple values for background size (using a comma-separated list), when working with multiple backgrounds.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following example has three background images specified, with different background-size value for each image:</a:t>
            </a:r>
            <a:endParaRPr b="0" sz="1800">
              <a:solidFill>
                <a:srgbClr val="353535"/>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#example1 {</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url(img_flwr.gif) left top no-repeat, url(img_flwr.gif) right bottom no-repeat, url(paper.gif) left top repeat;</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background-size: 50px, 130px, auto;</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b="0" sz="1800">
              <a:solidFill>
                <a:srgbClr val="0170BA"/>
              </a:solidFill>
              <a:latin typeface="Trebuchet MS"/>
              <a:ea typeface="Trebuchet MS"/>
              <a:cs typeface="Trebuchet MS"/>
              <a:sym typeface="Trebuchet MS"/>
            </a:endParaRPr>
          </a:p>
        </p:txBody>
      </p:sp>
      <p:pic>
        <p:nvPicPr>
          <p:cNvPr id="577" name="Google Shape;577;p4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4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83" name="Google Shape;583;p4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600"/>
              </a:spcBef>
              <a:spcAft>
                <a:spcPts val="0"/>
              </a:spcAft>
              <a:buSzPts val="2800"/>
              <a:buNone/>
            </a:pPr>
            <a:r>
              <a:rPr lang="en" sz="1800">
                <a:solidFill>
                  <a:srgbClr val="0170BA"/>
                </a:solidFill>
                <a:latin typeface="Trebuchet MS"/>
                <a:ea typeface="Trebuchet MS"/>
                <a:cs typeface="Trebuchet MS"/>
                <a:sym typeface="Trebuchet MS"/>
              </a:rPr>
              <a:t>Full Size Background Image</a:t>
            </a:r>
            <a:endParaRPr sz="1800">
              <a:solidFill>
                <a:srgbClr val="0170BA"/>
              </a:solidFill>
              <a:latin typeface="Trebuchet MS"/>
              <a:ea typeface="Trebuchet MS"/>
              <a:cs typeface="Trebuchet MS"/>
              <a:sym typeface="Trebuchet MS"/>
            </a:endParaRPr>
          </a:p>
          <a:p>
            <a:pPr indent="-342900" lvl="0" marL="457200" rtl="0" algn="l">
              <a:lnSpc>
                <a:spcPct val="114000"/>
              </a:lnSpc>
              <a:spcBef>
                <a:spcPts val="60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Now we want to have a background image on a website that covers the entire browser window at all times.</a:t>
            </a:r>
            <a:endParaRPr b="0" sz="1800">
              <a:solidFill>
                <a:srgbClr val="000000"/>
              </a:solidFill>
              <a:latin typeface="Trebuchet MS"/>
              <a:ea typeface="Trebuchet MS"/>
              <a:cs typeface="Trebuchet MS"/>
              <a:sym typeface="Trebuchet MS"/>
            </a:endParaRPr>
          </a:p>
          <a:p>
            <a:pPr indent="-342900" lvl="0" marL="457200" rtl="0" algn="l">
              <a:lnSpc>
                <a:spcPct val="114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The requirements are as follows:</a:t>
            </a:r>
            <a:endParaRPr b="0" sz="1800">
              <a:solidFill>
                <a:srgbClr val="000000"/>
              </a:solidFill>
              <a:latin typeface="Trebuchet MS"/>
              <a:ea typeface="Trebuchet MS"/>
              <a:cs typeface="Trebuchet MS"/>
              <a:sym typeface="Trebuchet MS"/>
            </a:endParaRPr>
          </a:p>
          <a:p>
            <a:pPr indent="-342900" lvl="0" marL="914400" rtl="0" algn="l">
              <a:lnSpc>
                <a:spcPct val="114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Fill the entire page with the image (no white space)</a:t>
            </a:r>
            <a:endParaRPr b="0" sz="1800">
              <a:solidFill>
                <a:srgbClr val="000000"/>
              </a:solidFill>
              <a:latin typeface="Trebuchet MS"/>
              <a:ea typeface="Trebuchet MS"/>
              <a:cs typeface="Trebuchet MS"/>
              <a:sym typeface="Trebuchet MS"/>
            </a:endParaRPr>
          </a:p>
          <a:p>
            <a:pPr indent="-342900" lvl="0" marL="914400" rtl="0" algn="l">
              <a:lnSpc>
                <a:spcPct val="114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Scale image as needed</a:t>
            </a:r>
            <a:endParaRPr b="0" sz="1800">
              <a:solidFill>
                <a:srgbClr val="000000"/>
              </a:solidFill>
              <a:latin typeface="Trebuchet MS"/>
              <a:ea typeface="Trebuchet MS"/>
              <a:cs typeface="Trebuchet MS"/>
              <a:sym typeface="Trebuchet MS"/>
            </a:endParaRPr>
          </a:p>
          <a:p>
            <a:pPr indent="-342900" lvl="0" marL="914400" rtl="0" algn="l">
              <a:lnSpc>
                <a:spcPct val="114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Center image on page</a:t>
            </a:r>
            <a:endParaRPr b="0" sz="1800">
              <a:solidFill>
                <a:srgbClr val="000000"/>
              </a:solidFill>
              <a:latin typeface="Trebuchet MS"/>
              <a:ea typeface="Trebuchet MS"/>
              <a:cs typeface="Trebuchet MS"/>
              <a:sym typeface="Trebuchet MS"/>
            </a:endParaRPr>
          </a:p>
          <a:p>
            <a:pPr indent="-342900" lvl="0" marL="914400" rtl="0" algn="l">
              <a:lnSpc>
                <a:spcPct val="114000"/>
              </a:lnSpc>
              <a:spcBef>
                <a:spcPts val="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Do not cause scrollbars</a:t>
            </a:r>
            <a:endParaRPr b="0" sz="1800">
              <a:solidFill>
                <a:srgbClr val="000000"/>
              </a:solidFill>
              <a:latin typeface="Trebuchet MS"/>
              <a:ea typeface="Trebuchet MS"/>
              <a:cs typeface="Trebuchet MS"/>
              <a:sym typeface="Trebuchet MS"/>
            </a:endParaRPr>
          </a:p>
          <a:p>
            <a:pPr indent="0" lvl="0" marL="0" rtl="0" algn="l">
              <a:lnSpc>
                <a:spcPct val="114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584" name="Google Shape;584;p4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0" name="Google Shape;590;p4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following example shows how to do it; Use the html element (the html element is always at least the height of the browser window). Then set a fixed and centered background on it. Then adjust its size with the background-size property:</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html {</a:t>
            </a:r>
            <a:endParaRPr b="0" sz="1600">
              <a:solidFill>
                <a:srgbClr val="595959"/>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url(img_flower.jpg) no-repeat center fixed; </a:t>
            </a:r>
            <a:endParaRPr b="0" sz="1600">
              <a:solidFill>
                <a:srgbClr val="595959"/>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background-size: cover;</a:t>
            </a:r>
            <a:endParaRPr b="0" sz="1600">
              <a:solidFill>
                <a:srgbClr val="595959"/>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591" name="Google Shape;591;p4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4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7" name="Google Shape;597;p4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Background-origin Property</a:t>
            </a:r>
            <a:endParaRPr sz="1800">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CSS3 background-origin property specifies where the background image is positioned.</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property takes three different values:</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000000"/>
              </a:buClr>
              <a:buSzPts val="1800"/>
              <a:buFont typeface="Trebuchet MS"/>
              <a:buChar char="◆"/>
            </a:pPr>
            <a:r>
              <a:rPr i="1" lang="en" sz="1800">
                <a:solidFill>
                  <a:srgbClr val="29A9DF"/>
                </a:solidFill>
                <a:latin typeface="Trebuchet MS"/>
                <a:ea typeface="Trebuchet MS"/>
                <a:cs typeface="Trebuchet MS"/>
                <a:sym typeface="Trebuchet MS"/>
              </a:rPr>
              <a:t>border-box</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the background image starts from the upper left corner of the border</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000000"/>
              </a:buClr>
              <a:buSzPts val="1800"/>
              <a:buFont typeface="Trebuchet MS"/>
              <a:buChar char="◆"/>
            </a:pPr>
            <a:r>
              <a:rPr i="1" lang="en" sz="1800">
                <a:solidFill>
                  <a:srgbClr val="29A9DF"/>
                </a:solidFill>
                <a:latin typeface="Trebuchet MS"/>
                <a:ea typeface="Trebuchet MS"/>
                <a:cs typeface="Trebuchet MS"/>
                <a:sym typeface="Trebuchet MS"/>
              </a:rPr>
              <a:t>padding-box</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(default) the background image starts from the upper left corner of the padding edge</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000000"/>
              </a:buClr>
              <a:buSzPts val="1800"/>
              <a:buFont typeface="Trebuchet MS"/>
              <a:buChar char="◆"/>
            </a:pPr>
            <a:r>
              <a:rPr i="1" lang="en" sz="1800">
                <a:solidFill>
                  <a:srgbClr val="29A9DF"/>
                </a:solidFill>
                <a:latin typeface="Trebuchet MS"/>
                <a:ea typeface="Trebuchet MS"/>
                <a:cs typeface="Trebuchet MS"/>
                <a:sym typeface="Trebuchet MS"/>
              </a:rPr>
              <a:t>content-box</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the background image starts from the upper left corner of the content</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598" name="Google Shape;598;p4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4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04" name="Google Shape;604;p4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#example1 {</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border: 10px solid black;</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padding: 35px;</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 url(img_flwr.gif);</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background-repeat: no-repeat;</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	background-origin: content-box;</a:t>
            </a:r>
            <a:endParaRPr b="0" sz="1600">
              <a:solidFill>
                <a:srgbClr val="595959"/>
              </a:solidFill>
              <a:latin typeface="Trebuchet MS"/>
              <a:ea typeface="Trebuchet MS"/>
              <a:cs typeface="Trebuchet MS"/>
              <a:sym typeface="Trebuchet MS"/>
            </a:endParaRPr>
          </a:p>
          <a:p>
            <a:pPr indent="0" lvl="0" marL="4572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605" name="Google Shape;605;p4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4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a:t>
            </a:r>
            <a:endParaRPr sz="3000">
              <a:solidFill>
                <a:srgbClr val="0170BA"/>
              </a:solidFill>
              <a:latin typeface="Trebuchet MS"/>
              <a:ea typeface="Trebuchet MS"/>
              <a:cs typeface="Trebuchet MS"/>
              <a:sym typeface="Trebuchet MS"/>
            </a:endParaRPr>
          </a:p>
        </p:txBody>
      </p:sp>
      <p:sp>
        <p:nvSpPr>
          <p:cNvPr id="611" name="Google Shape;611;p4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Border Properties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 border properties allow you to specify the style and color of an element's border.</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Style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border-style property specifies what kind of border to display.</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i="1" lang="en" sz="1800">
                <a:solidFill>
                  <a:srgbClr val="1C4587"/>
                </a:solidFill>
                <a:latin typeface="Trebuchet MS"/>
                <a:ea typeface="Trebuchet MS"/>
                <a:cs typeface="Trebuchet MS"/>
                <a:sym typeface="Trebuchet MS"/>
              </a:rPr>
              <a:t>Note</a:t>
            </a:r>
            <a:r>
              <a:rPr b="0" i="1" lang="en" sz="1800">
                <a:solidFill>
                  <a:srgbClr val="1C4587"/>
                </a:solidFill>
                <a:latin typeface="Trebuchet MS"/>
                <a:ea typeface="Trebuchet MS"/>
                <a:cs typeface="Trebuchet MS"/>
                <a:sym typeface="Trebuchet MS"/>
              </a:rPr>
              <a:t>: None of the border properties will have ANY effect unless the border-style property is set!</a:t>
            </a:r>
            <a:endParaRPr b="0" i="1" sz="1800">
              <a:solidFill>
                <a:srgbClr val="1C4587"/>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border-style values:</a:t>
            </a:r>
            <a:endParaRPr sz="1800">
              <a:solidFill>
                <a:srgbClr val="353535"/>
              </a:solidFill>
              <a:latin typeface="Trebuchet MS"/>
              <a:ea typeface="Trebuchet MS"/>
              <a:cs typeface="Trebuchet MS"/>
              <a:sym typeface="Trebuchet MS"/>
            </a:endParaRPr>
          </a:p>
          <a:p>
            <a:pPr indent="-330200" lvl="1" marL="914400" rtl="0" algn="l">
              <a:lnSpc>
                <a:spcPct val="100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none</a:t>
            </a:r>
            <a:endParaRPr b="0" sz="1600">
              <a:solidFill>
                <a:srgbClr val="353535"/>
              </a:solidFill>
              <a:latin typeface="Trebuchet MS"/>
              <a:ea typeface="Trebuchet MS"/>
              <a:cs typeface="Trebuchet MS"/>
              <a:sym typeface="Trebuchet MS"/>
            </a:endParaRPr>
          </a:p>
          <a:p>
            <a:pPr indent="-330200" lvl="1" marL="914400" rtl="0" algn="l">
              <a:lnSpc>
                <a:spcPct val="100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dotted</a:t>
            </a:r>
            <a:endParaRPr b="0" sz="1600">
              <a:solidFill>
                <a:srgbClr val="353535"/>
              </a:solidFill>
              <a:latin typeface="Trebuchet MS"/>
              <a:ea typeface="Trebuchet MS"/>
              <a:cs typeface="Trebuchet MS"/>
              <a:sym typeface="Trebuchet MS"/>
            </a:endParaRPr>
          </a:p>
          <a:p>
            <a:pPr indent="-330200" lvl="1" marL="914400" rtl="0" algn="l">
              <a:lnSpc>
                <a:spcPct val="100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dashed</a:t>
            </a:r>
            <a:endParaRPr b="0" sz="1600">
              <a:solidFill>
                <a:srgbClr val="353535"/>
              </a:solidFill>
              <a:latin typeface="Trebuchet MS"/>
              <a:ea typeface="Trebuchet MS"/>
              <a:cs typeface="Trebuchet MS"/>
              <a:sym typeface="Trebuchet MS"/>
            </a:endParaRPr>
          </a:p>
          <a:p>
            <a:pPr indent="-330200" lvl="1" marL="914400" rtl="0" algn="l">
              <a:lnSpc>
                <a:spcPct val="100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solid</a:t>
            </a:r>
            <a:endParaRPr b="0" sz="16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612" name="Google Shape;612;p4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613" name="Google Shape;613;p48"/>
          <p:cNvSpPr txBox="1"/>
          <p:nvPr/>
        </p:nvSpPr>
        <p:spPr>
          <a:xfrm>
            <a:off x="3822025" y="3608400"/>
            <a:ext cx="2476800" cy="1535100"/>
          </a:xfrm>
          <a:prstGeom prst="rect">
            <a:avLst/>
          </a:prstGeom>
          <a:noFill/>
          <a:ln>
            <a:noFill/>
          </a:ln>
        </p:spPr>
        <p:txBody>
          <a:bodyPr anchorCtr="0" anchor="t" bIns="91425" lIns="91425" spcFirstLastPara="1" rIns="91425" wrap="square" tIns="91425">
            <a:noAutofit/>
          </a:bodyPr>
          <a:lstStyle/>
          <a:p>
            <a:pPr indent="-330200" lvl="1" marL="914400" marR="0" rtl="0" algn="l">
              <a:lnSpc>
                <a:spcPct val="100000"/>
              </a:lnSpc>
              <a:spcBef>
                <a:spcPts val="400"/>
              </a:spcBef>
              <a:spcAft>
                <a:spcPts val="0"/>
              </a:spcAft>
              <a:buClr>
                <a:srgbClr val="000000"/>
              </a:buClr>
              <a:buSzPts val="1600"/>
              <a:buFont typeface="Trebuchet MS"/>
              <a:buChar char="◆"/>
            </a:pPr>
            <a:r>
              <a:rPr b="0" i="0" lang="en" sz="1600" u="none" cap="none" strike="noStrike">
                <a:solidFill>
                  <a:srgbClr val="000000"/>
                </a:solidFill>
                <a:latin typeface="Trebuchet MS"/>
                <a:ea typeface="Trebuchet MS"/>
                <a:cs typeface="Trebuchet MS"/>
                <a:sym typeface="Trebuchet MS"/>
              </a:rPr>
              <a:t>Double</a:t>
            </a:r>
            <a:endParaRPr b="0" i="0" sz="1600" u="none" cap="none" strike="noStrike">
              <a:solidFill>
                <a:srgbClr val="000000"/>
              </a:solidFill>
              <a:latin typeface="Trebuchet MS"/>
              <a:ea typeface="Trebuchet MS"/>
              <a:cs typeface="Trebuchet MS"/>
              <a:sym typeface="Trebuchet MS"/>
            </a:endParaRPr>
          </a:p>
          <a:p>
            <a:pPr indent="-330200" lvl="1" marL="914400" marR="0" rtl="0" algn="l">
              <a:lnSpc>
                <a:spcPct val="100000"/>
              </a:lnSpc>
              <a:spcBef>
                <a:spcPts val="0"/>
              </a:spcBef>
              <a:spcAft>
                <a:spcPts val="0"/>
              </a:spcAft>
              <a:buClr>
                <a:srgbClr val="000000"/>
              </a:buClr>
              <a:buSzPts val="1600"/>
              <a:buFont typeface="Trebuchet MS"/>
              <a:buChar char="◆"/>
            </a:pPr>
            <a:r>
              <a:rPr b="0" i="0" lang="en" sz="1600" u="none" cap="none" strike="noStrike">
                <a:solidFill>
                  <a:srgbClr val="000000"/>
                </a:solidFill>
                <a:latin typeface="Trebuchet MS"/>
                <a:ea typeface="Trebuchet MS"/>
                <a:cs typeface="Trebuchet MS"/>
                <a:sym typeface="Trebuchet MS"/>
              </a:rPr>
              <a:t>Groove</a:t>
            </a:r>
            <a:endParaRPr b="0" i="0" sz="1600" u="none" cap="none" strike="noStrike">
              <a:solidFill>
                <a:srgbClr val="000000"/>
              </a:solidFill>
              <a:latin typeface="Trebuchet MS"/>
              <a:ea typeface="Trebuchet MS"/>
              <a:cs typeface="Trebuchet MS"/>
              <a:sym typeface="Trebuchet MS"/>
            </a:endParaRPr>
          </a:p>
          <a:p>
            <a:pPr indent="-330200" lvl="1" marL="914400" marR="0" rtl="0" algn="l">
              <a:lnSpc>
                <a:spcPct val="100000"/>
              </a:lnSpc>
              <a:spcBef>
                <a:spcPts val="0"/>
              </a:spcBef>
              <a:spcAft>
                <a:spcPts val="0"/>
              </a:spcAft>
              <a:buClr>
                <a:srgbClr val="000000"/>
              </a:buClr>
              <a:buSzPts val="1600"/>
              <a:buFont typeface="Trebuchet MS"/>
              <a:buChar char="◆"/>
            </a:pPr>
            <a:r>
              <a:rPr b="0" i="0" lang="en" sz="1600" u="none" cap="none" strike="noStrike">
                <a:solidFill>
                  <a:srgbClr val="000000"/>
                </a:solidFill>
                <a:latin typeface="Trebuchet MS"/>
                <a:ea typeface="Trebuchet MS"/>
                <a:cs typeface="Trebuchet MS"/>
                <a:sym typeface="Trebuchet MS"/>
              </a:rPr>
              <a:t>Ridge</a:t>
            </a:r>
            <a:endParaRPr b="0" i="0" sz="1600" u="none" cap="none" strike="noStrike">
              <a:solidFill>
                <a:srgbClr val="000000"/>
              </a:solidFill>
              <a:latin typeface="Trebuchet MS"/>
              <a:ea typeface="Trebuchet MS"/>
              <a:cs typeface="Trebuchet MS"/>
              <a:sym typeface="Trebuchet MS"/>
            </a:endParaRPr>
          </a:p>
          <a:p>
            <a:pPr indent="-330200" lvl="1" marL="914400" marR="0" rtl="0" algn="l">
              <a:lnSpc>
                <a:spcPct val="100000"/>
              </a:lnSpc>
              <a:spcBef>
                <a:spcPts val="0"/>
              </a:spcBef>
              <a:spcAft>
                <a:spcPts val="0"/>
              </a:spcAft>
              <a:buClr>
                <a:srgbClr val="000000"/>
              </a:buClr>
              <a:buSzPts val="1600"/>
              <a:buFont typeface="Trebuchet MS"/>
              <a:buChar char="◆"/>
            </a:pPr>
            <a:r>
              <a:rPr b="0" i="0" lang="en" sz="1600" u="none" cap="none" strike="noStrike">
                <a:solidFill>
                  <a:srgbClr val="000000"/>
                </a:solidFill>
                <a:latin typeface="Trebuchet MS"/>
                <a:ea typeface="Trebuchet MS"/>
                <a:cs typeface="Trebuchet MS"/>
                <a:sym typeface="Trebuchet MS"/>
              </a:rPr>
              <a:t>Inset</a:t>
            </a:r>
            <a:endParaRPr b="0" i="0" sz="1600" u="none" cap="none" strike="noStrike">
              <a:solidFill>
                <a:srgbClr val="000000"/>
              </a:solidFill>
              <a:latin typeface="Trebuchet MS"/>
              <a:ea typeface="Trebuchet MS"/>
              <a:cs typeface="Trebuchet MS"/>
              <a:sym typeface="Trebuchet MS"/>
            </a:endParaRPr>
          </a:p>
          <a:p>
            <a:pPr indent="-330200" lvl="1" marL="914400" marR="0" rtl="0" algn="l">
              <a:lnSpc>
                <a:spcPct val="100000"/>
              </a:lnSpc>
              <a:spcBef>
                <a:spcPts val="0"/>
              </a:spcBef>
              <a:spcAft>
                <a:spcPts val="0"/>
              </a:spcAft>
              <a:buClr>
                <a:srgbClr val="000000"/>
              </a:buClr>
              <a:buSzPts val="1600"/>
              <a:buFont typeface="Trebuchet MS"/>
              <a:buChar char="◆"/>
            </a:pPr>
            <a:r>
              <a:rPr b="0" i="0" lang="en" sz="1600" u="none" cap="none" strike="noStrike">
                <a:solidFill>
                  <a:srgbClr val="000000"/>
                </a:solidFill>
                <a:latin typeface="Trebuchet MS"/>
                <a:ea typeface="Trebuchet MS"/>
                <a:cs typeface="Trebuchet MS"/>
                <a:sym typeface="Trebuchet MS"/>
              </a:rPr>
              <a:t>outset</a:t>
            </a:r>
            <a:endParaRPr b="0" i="0" sz="16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t/>
            </a:r>
            <a:endParaRPr b="1" i="0" sz="1600" u="none" cap="none" strike="noStrike">
              <a:solidFill>
                <a:srgbClr val="0170B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4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19" name="Google Shape;619;p4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Width</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border-width property is used to set the width of the border.</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width is set in pixels, or by using one of the three </a:t>
            </a:r>
            <a:r>
              <a:rPr b="0" lang="en" sz="1800">
                <a:solidFill>
                  <a:srgbClr val="353535"/>
                </a:solidFill>
                <a:latin typeface="Trebuchet MS"/>
                <a:ea typeface="Trebuchet MS"/>
                <a:cs typeface="Trebuchet MS"/>
                <a:sym typeface="Trebuchet MS"/>
              </a:rPr>
              <a:t>predefined</a:t>
            </a:r>
            <a:r>
              <a:rPr b="0" lang="en" sz="1800">
                <a:solidFill>
                  <a:srgbClr val="353535"/>
                </a:solidFill>
                <a:latin typeface="Trebuchet MS"/>
                <a:ea typeface="Trebuchet MS"/>
                <a:cs typeface="Trebuchet MS"/>
                <a:sym typeface="Trebuchet MS"/>
              </a:rPr>
              <a:t> values: thin, medium, or thick.</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i="1" lang="en" sz="1800">
                <a:solidFill>
                  <a:srgbClr val="1C4587"/>
                </a:solidFill>
                <a:latin typeface="Trebuchet MS"/>
                <a:ea typeface="Trebuchet MS"/>
                <a:cs typeface="Trebuchet MS"/>
                <a:sym typeface="Trebuchet MS"/>
              </a:rPr>
              <a:t>Note</a:t>
            </a:r>
            <a:r>
              <a:rPr b="0" i="1" lang="en" sz="1800">
                <a:solidFill>
                  <a:srgbClr val="1C4587"/>
                </a:solidFill>
                <a:latin typeface="Trebuchet MS"/>
                <a:ea typeface="Trebuchet MS"/>
                <a:cs typeface="Trebuchet MS"/>
                <a:sym typeface="Trebuchet MS"/>
              </a:rPr>
              <a:t>: The "border-width" property does not work if it is used alone. Use the "border-style" property to set the borders first.</a:t>
            </a:r>
            <a:endParaRPr b="0" i="1" sz="1800">
              <a:solidFill>
                <a:srgbClr val="1C4587"/>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p.one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border-style:solid;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border-width:5px;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620" name="Google Shape;620;p4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621" name="Google Shape;621;p49"/>
          <p:cNvSpPr txBox="1"/>
          <p:nvPr/>
        </p:nvSpPr>
        <p:spPr>
          <a:xfrm>
            <a:off x="4462975" y="3481750"/>
            <a:ext cx="2476800" cy="15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p.two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border-style:solid;</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border-width:medium;</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a:t>
            </a:r>
            <a:endParaRPr b="0" i="0" sz="1600" u="none" cap="none" strike="noStrik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5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27" name="Google Shape;627;p5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Color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border-color property is used to set the color of the border.</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You can also set the border color to "transparent".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a:solidFill>
                  <a:srgbClr val="000000"/>
                </a:solidFill>
                <a:latin typeface="Trebuchet MS"/>
                <a:ea typeface="Trebuchet MS"/>
                <a:cs typeface="Trebuchet MS"/>
                <a:sym typeface="Trebuchet MS"/>
              </a:rPr>
              <a:t> </a:t>
            </a:r>
            <a:endParaRPr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i="1" lang="en" sz="1800">
                <a:solidFill>
                  <a:srgbClr val="1C4587"/>
                </a:solidFill>
                <a:latin typeface="Trebuchet MS"/>
                <a:ea typeface="Trebuchet MS"/>
                <a:cs typeface="Trebuchet MS"/>
                <a:sym typeface="Trebuchet MS"/>
              </a:rPr>
              <a:t>Note</a:t>
            </a:r>
            <a:r>
              <a:rPr b="0" i="1" lang="en" sz="1800">
                <a:solidFill>
                  <a:srgbClr val="1C4587"/>
                </a:solidFill>
                <a:latin typeface="Trebuchet MS"/>
                <a:ea typeface="Trebuchet MS"/>
                <a:cs typeface="Trebuchet MS"/>
                <a:sym typeface="Trebuchet MS"/>
              </a:rPr>
              <a:t>: The "border-color" property does not work if it is used alone. Use the "border-style" property to set the borders first.</a:t>
            </a:r>
            <a:endParaRPr b="0" i="1" sz="1800">
              <a:solidFill>
                <a:srgbClr val="1C4587"/>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p.one {</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border-style:solid;</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border-color:red;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628" name="Google Shape;628;p5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629" name="Google Shape;629;p50"/>
          <p:cNvSpPr txBox="1"/>
          <p:nvPr/>
        </p:nvSpPr>
        <p:spPr>
          <a:xfrm>
            <a:off x="4462975" y="3521300"/>
            <a:ext cx="3434400" cy="15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p.two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border-style:solid;</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Border-color: #98bf21;</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a:t>
            </a:r>
            <a:endParaRPr b="0" i="0" sz="1600" u="none" cap="none" strike="noStrik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7" name="Google Shape;307;p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Comments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Comments are used to explain your code, and may help you when you edit the source code at a later date. Comments are ignored by browsers.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CSS comment begins with "/*", and ends with "*/", like this:</a:t>
            </a:r>
            <a:endParaRPr b="0" sz="1800">
              <a:solidFill>
                <a:srgbClr val="353535"/>
              </a:solidFill>
              <a:latin typeface="Trebuchet MS"/>
              <a:ea typeface="Trebuchet MS"/>
              <a:cs typeface="Trebuchet MS"/>
              <a:sym typeface="Trebuchet MS"/>
            </a:endParaRPr>
          </a:p>
          <a:p>
            <a:pPr indent="457200" lvl="0" marL="914400" rtl="0" algn="l">
              <a:lnSpc>
                <a:spcPct val="100000"/>
              </a:lnSpc>
              <a:spcBef>
                <a:spcPts val="600"/>
              </a:spcBef>
              <a:spcAft>
                <a:spcPts val="0"/>
              </a:spcAft>
              <a:buSzPts val="2800"/>
              <a:buNone/>
            </a:pPr>
            <a:r>
              <a:rPr b="0" lang="en" sz="1600">
                <a:solidFill>
                  <a:srgbClr val="7F7F7F"/>
                </a:solidFill>
                <a:latin typeface="Trebuchet MS"/>
                <a:ea typeface="Trebuchet MS"/>
                <a:cs typeface="Trebuchet MS"/>
                <a:sym typeface="Trebuchet MS"/>
              </a:rPr>
              <a:t>/</a:t>
            </a:r>
            <a:r>
              <a:rPr b="0" lang="en" sz="1600">
                <a:solidFill>
                  <a:srgbClr val="595959"/>
                </a:solidFill>
                <a:latin typeface="Trebuchet MS"/>
                <a:ea typeface="Trebuchet MS"/>
                <a:cs typeface="Trebuchet MS"/>
                <a:sym typeface="Trebuchet MS"/>
              </a:rPr>
              <a:t>*This is a comment*/</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 {</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text-align:center;</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/*This is another comment*/</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color:black;</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font-family:arial;</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308" name="Google Shape;308;p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5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35" name="Google Shape;635;p5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Individual sides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CSS it is possible to specify different borders for different sides: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p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border-top-style:dotted;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border-right-style:solid;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border-bottom-style:dotted;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border-left-style:solid;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example above can also be set with a single property:</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 	</a:t>
            </a:r>
            <a:r>
              <a:rPr b="0" lang="en" sz="1600">
                <a:solidFill>
                  <a:srgbClr val="595959"/>
                </a:solidFill>
                <a:latin typeface="Trebuchet MS"/>
                <a:ea typeface="Trebuchet MS"/>
                <a:cs typeface="Trebuchet MS"/>
                <a:sym typeface="Trebuchet MS"/>
              </a:rPr>
              <a:t>border-style:dotted solid;</a:t>
            </a:r>
            <a:endParaRPr sz="1800" u="sng">
              <a:solidFill>
                <a:srgbClr val="595959"/>
              </a:solidFill>
              <a:latin typeface="Trebuchet MS"/>
              <a:ea typeface="Trebuchet MS"/>
              <a:cs typeface="Trebuchet MS"/>
              <a:sym typeface="Trebuchet MS"/>
            </a:endParaRPr>
          </a:p>
        </p:txBody>
      </p:sp>
      <p:pic>
        <p:nvPicPr>
          <p:cNvPr id="636" name="Google Shape;636;p5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5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2" name="Google Shape;642;p5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000000"/>
              </a:buClr>
              <a:buSzPts val="1800"/>
              <a:buFont typeface="Trebuchet MS"/>
              <a:buChar char="❏"/>
            </a:pPr>
            <a:r>
              <a:rPr b="0" lang="en" sz="1800">
                <a:solidFill>
                  <a:srgbClr val="353535"/>
                </a:solidFill>
                <a:latin typeface="Trebuchet MS"/>
                <a:ea typeface="Trebuchet MS"/>
                <a:cs typeface="Trebuchet MS"/>
                <a:sym typeface="Trebuchet MS"/>
              </a:rPr>
              <a:t>The </a:t>
            </a:r>
            <a:r>
              <a:rPr b="0" i="1" lang="en" sz="1800">
                <a:solidFill>
                  <a:srgbClr val="29A9DF"/>
                </a:solidFill>
                <a:latin typeface="Trebuchet MS"/>
                <a:ea typeface="Trebuchet MS"/>
                <a:cs typeface="Trebuchet MS"/>
                <a:sym typeface="Trebuchet MS"/>
              </a:rPr>
              <a:t>border-style </a:t>
            </a:r>
            <a:r>
              <a:rPr b="0" lang="en" sz="1800">
                <a:solidFill>
                  <a:srgbClr val="353535"/>
                </a:solidFill>
                <a:latin typeface="Trebuchet MS"/>
                <a:ea typeface="Trebuchet MS"/>
                <a:cs typeface="Trebuchet MS"/>
                <a:sym typeface="Trebuchet MS"/>
              </a:rPr>
              <a:t>property can have from one to four values</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000000"/>
              </a:buClr>
              <a:buSzPts val="1800"/>
              <a:buFont typeface="Trebuchet MS"/>
              <a:buChar char="➔"/>
            </a:pPr>
            <a:r>
              <a:rPr b="0" i="1" lang="en" sz="1800">
                <a:solidFill>
                  <a:srgbClr val="29A9DF"/>
                </a:solidFill>
                <a:latin typeface="Trebuchet MS"/>
                <a:ea typeface="Trebuchet MS"/>
                <a:cs typeface="Trebuchet MS"/>
                <a:sym typeface="Trebuchet MS"/>
              </a:rPr>
              <a:t>border-style</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dotted solid double dashed;</a:t>
            </a:r>
            <a:endParaRPr b="0" sz="1800">
              <a:solidFill>
                <a:srgbClr val="353535"/>
              </a:solidFill>
              <a:latin typeface="Trebuchet MS"/>
              <a:ea typeface="Trebuchet MS"/>
              <a:cs typeface="Trebuchet MS"/>
              <a:sym typeface="Trebuchet MS"/>
            </a:endParaRPr>
          </a:p>
          <a:p>
            <a:pPr indent="-330200" lvl="1" marL="1371600" rtl="0" algn="l">
              <a:lnSpc>
                <a:spcPct val="115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top border is dotted</a:t>
            </a:r>
            <a:endParaRPr b="0" sz="1600">
              <a:solidFill>
                <a:srgbClr val="353535"/>
              </a:solidFill>
              <a:latin typeface="Trebuchet MS"/>
              <a:ea typeface="Trebuchet MS"/>
              <a:cs typeface="Trebuchet MS"/>
              <a:sym typeface="Trebuchet MS"/>
            </a:endParaRPr>
          </a:p>
          <a:p>
            <a:pPr indent="-330200" lvl="1" marL="1371600" rtl="0" algn="l">
              <a:lnSpc>
                <a:spcPct val="115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right border is solid</a:t>
            </a:r>
            <a:endParaRPr b="0" sz="1600">
              <a:solidFill>
                <a:srgbClr val="353535"/>
              </a:solidFill>
              <a:latin typeface="Trebuchet MS"/>
              <a:ea typeface="Trebuchet MS"/>
              <a:cs typeface="Trebuchet MS"/>
              <a:sym typeface="Trebuchet MS"/>
            </a:endParaRPr>
          </a:p>
          <a:p>
            <a:pPr indent="-330200" lvl="1" marL="1371600" rtl="0" algn="l">
              <a:lnSpc>
                <a:spcPct val="115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bottom border is double</a:t>
            </a:r>
            <a:endParaRPr b="0" sz="1600">
              <a:solidFill>
                <a:srgbClr val="353535"/>
              </a:solidFill>
              <a:latin typeface="Trebuchet MS"/>
              <a:ea typeface="Trebuchet MS"/>
              <a:cs typeface="Trebuchet MS"/>
              <a:sym typeface="Trebuchet MS"/>
            </a:endParaRPr>
          </a:p>
          <a:p>
            <a:pPr indent="-330200" lvl="1" marL="1371600" rtl="0" algn="l">
              <a:lnSpc>
                <a:spcPct val="115000"/>
              </a:lnSpc>
              <a:spcBef>
                <a:spcPts val="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left border is dashed</a:t>
            </a:r>
            <a:endParaRPr b="0" sz="16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000000"/>
              </a:buClr>
              <a:buSzPts val="1800"/>
              <a:buFont typeface="Trebuchet MS"/>
              <a:buChar char="➔"/>
            </a:pPr>
            <a:r>
              <a:rPr b="0" i="1" lang="en" sz="1800">
                <a:solidFill>
                  <a:srgbClr val="29A9DF"/>
                </a:solidFill>
                <a:latin typeface="Trebuchet MS"/>
                <a:ea typeface="Trebuchet MS"/>
                <a:cs typeface="Trebuchet MS"/>
                <a:sym typeface="Trebuchet MS"/>
              </a:rPr>
              <a:t>border-style</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dotted solid double;</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border is dotted</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and left borders are solid</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bottom border is double</a:t>
            </a:r>
            <a:endParaRPr sz="1800" u="sng">
              <a:solidFill>
                <a:srgbClr val="353535"/>
              </a:solidFill>
              <a:latin typeface="Trebuchet MS"/>
              <a:ea typeface="Trebuchet MS"/>
              <a:cs typeface="Trebuchet MS"/>
              <a:sym typeface="Trebuchet MS"/>
            </a:endParaRPr>
          </a:p>
        </p:txBody>
      </p:sp>
      <p:pic>
        <p:nvPicPr>
          <p:cNvPr id="643" name="Google Shape;643;p5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5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9" name="Google Shape;649;p5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400"/>
              </a:spcBef>
              <a:spcAft>
                <a:spcPts val="0"/>
              </a:spcAft>
              <a:buClr>
                <a:srgbClr val="000000"/>
              </a:buClr>
              <a:buSzPts val="1800"/>
              <a:buFont typeface="Trebuchet MS"/>
              <a:buChar char="➔"/>
            </a:pPr>
            <a:r>
              <a:rPr b="0" i="1" lang="en" sz="1800">
                <a:solidFill>
                  <a:srgbClr val="29A9DF"/>
                </a:solidFill>
                <a:latin typeface="Trebuchet MS"/>
                <a:ea typeface="Trebuchet MS"/>
                <a:cs typeface="Trebuchet MS"/>
                <a:sym typeface="Trebuchet MS"/>
              </a:rPr>
              <a:t>border-style</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dotted solid;</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and bottom borders are dotted</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and left borders are solid</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Border-style:dotted;</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all four borders are dotted</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border-style property is used in the example above. However, it also works with border-width and border-color.</a:t>
            </a:r>
            <a:endParaRPr b="0" sz="1800">
              <a:solidFill>
                <a:srgbClr val="353535"/>
              </a:solidFill>
              <a:latin typeface="Trebuchet MS"/>
              <a:ea typeface="Trebuchet MS"/>
              <a:cs typeface="Trebuchet MS"/>
              <a:sym typeface="Trebuchet MS"/>
            </a:endParaRPr>
          </a:p>
          <a:p>
            <a:pPr indent="0" lvl="0" marL="0" rtl="0" algn="l">
              <a:lnSpc>
                <a:spcPct val="115000"/>
              </a:lnSpc>
              <a:spcBef>
                <a:spcPts val="2200"/>
              </a:spcBef>
              <a:spcAft>
                <a:spcPts val="0"/>
              </a:spcAft>
              <a:buSzPts val="2800"/>
              <a:buNone/>
            </a:pPr>
            <a:r>
              <a:rPr b="0" i="1" lang="en" sz="1800">
                <a:solidFill>
                  <a:srgbClr val="7F7F7F"/>
                </a:solidFill>
                <a:latin typeface="Trebuchet MS"/>
                <a:ea typeface="Trebuchet MS"/>
                <a:cs typeface="Trebuchet MS"/>
                <a:sym typeface="Trebuchet MS"/>
              </a:rPr>
              <a:t> </a:t>
            </a:r>
            <a:endParaRPr b="0" i="1" sz="1800">
              <a:solidFill>
                <a:srgbClr val="7F7F7F"/>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650" name="Google Shape;650;p5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5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56" name="Google Shape;656;p5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Shorthand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As you can see from the examples above, there are many properties to consider when dealing with borders.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shorten the code, it is also possible to specify all the individual border properties in one property. This is called a shorthand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border property is a shorthand for the following individual border properties: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border-width</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border-style (required)</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border-color</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500"/>
              </a:spcBef>
              <a:spcAft>
                <a:spcPts val="0"/>
              </a:spcAft>
              <a:buSzPts val="2800"/>
              <a:buNone/>
            </a:pPr>
            <a:r>
              <a:rPr b="0" lang="en" sz="1800">
                <a:solidFill>
                  <a:srgbClr val="595959"/>
                </a:solidFill>
                <a:latin typeface="Trebuchet MS"/>
                <a:ea typeface="Trebuchet MS"/>
                <a:cs typeface="Trebuchet MS"/>
                <a:sym typeface="Trebuchet MS"/>
              </a:rPr>
              <a:t>border:5px solid red;</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i="1" sz="1800">
              <a:solidFill>
                <a:srgbClr val="29A9DF"/>
              </a:solidFill>
              <a:latin typeface="Trebuchet MS"/>
              <a:ea typeface="Trebuchet MS"/>
              <a:cs typeface="Trebuchet MS"/>
              <a:sym typeface="Trebuchet MS"/>
            </a:endParaRPr>
          </a:p>
        </p:txBody>
      </p:sp>
      <p:pic>
        <p:nvPicPr>
          <p:cNvPr id="657" name="Google Shape;657;p5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5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a:t>
            </a:r>
            <a:endParaRPr sz="3000">
              <a:solidFill>
                <a:srgbClr val="0170BA"/>
              </a:solidFill>
              <a:latin typeface="Trebuchet MS"/>
              <a:ea typeface="Trebuchet MS"/>
              <a:cs typeface="Trebuchet MS"/>
              <a:sym typeface="Trebuchet MS"/>
            </a:endParaRPr>
          </a:p>
        </p:txBody>
      </p:sp>
      <p:sp>
        <p:nvSpPr>
          <p:cNvPr id="663" name="Google Shape;663;p5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b="0" lang="en" sz="1800">
                <a:solidFill>
                  <a:srgbClr val="353535"/>
                </a:solidFill>
                <a:latin typeface="Trebuchet MS"/>
                <a:ea typeface="Trebuchet MS"/>
                <a:cs typeface="Trebuchet MS"/>
                <a:sym typeface="Trebuchet MS"/>
              </a:rPr>
              <a:t>The CSS margin properties define the space around elements.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margin clears an area around an element (outside the border). The margin does not have a background color, and is completely transparent.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top, right, bottom, and left margin can be changed independently using separate properties. A shorthand margin property can also be used, to change all margins at once.</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664" name="Google Shape;664;p5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pic>
        <p:nvPicPr>
          <p:cNvPr id="665" name="Google Shape;665;p55"/>
          <p:cNvPicPr preferRelativeResize="0"/>
          <p:nvPr/>
        </p:nvPicPr>
        <p:blipFill rotWithShape="1">
          <a:blip r:embed="rId4">
            <a:alphaModFix/>
          </a:blip>
          <a:srcRect b="0" l="0" r="0" t="0"/>
          <a:stretch/>
        </p:blipFill>
        <p:spPr>
          <a:xfrm>
            <a:off x="1343463" y="3849225"/>
            <a:ext cx="6457076" cy="1294275"/>
          </a:xfrm>
          <a:prstGeom prst="rect">
            <a:avLst/>
          </a:prstGeom>
          <a:noFill/>
          <a:ln>
            <a:noFill/>
          </a:ln>
        </p:spPr>
      </p:pic>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5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1" name="Google Shape;671;p5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Individual sides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CSS, it is possible to specify different margins for different sides: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 </a:t>
            </a:r>
            <a:r>
              <a:rPr b="0" lang="en" sz="1600">
                <a:solidFill>
                  <a:srgbClr val="595959"/>
                </a:solidFill>
                <a:latin typeface="Trebuchet MS"/>
                <a:ea typeface="Trebuchet MS"/>
                <a:cs typeface="Trebuchet MS"/>
                <a:sym typeface="Trebuchet MS"/>
              </a:rPr>
              <a:t>margin-top:100px;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margin-bottom:100px;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margin-right:50px;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500"/>
              </a:spcBef>
              <a:spcAft>
                <a:spcPts val="0"/>
              </a:spcAft>
              <a:buSzPts val="2800"/>
              <a:buNone/>
            </a:pPr>
            <a:r>
              <a:rPr b="0" lang="en" sz="1600">
                <a:solidFill>
                  <a:srgbClr val="595959"/>
                </a:solidFill>
                <a:latin typeface="Trebuchet MS"/>
                <a:ea typeface="Trebuchet MS"/>
                <a:cs typeface="Trebuchet MS"/>
                <a:sym typeface="Trebuchet MS"/>
              </a:rPr>
              <a:t>  margin-left:50px;</a:t>
            </a:r>
            <a:endParaRPr b="0" sz="1600">
              <a:solidFill>
                <a:srgbClr val="595959"/>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Shorthand property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shorten the code, it is possible to specify all the margin properties in one property. This is called a shorthand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shorthand property for all the margin properties is "margin":</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 </a:t>
            </a:r>
            <a:r>
              <a:rPr b="0" lang="en" sz="1800">
                <a:solidFill>
                  <a:srgbClr val="000000"/>
                </a:solidFill>
                <a:latin typeface="Trebuchet MS"/>
                <a:ea typeface="Trebuchet MS"/>
                <a:cs typeface="Trebuchet MS"/>
                <a:sym typeface="Trebuchet MS"/>
              </a:rPr>
              <a:t>	</a:t>
            </a:r>
            <a:r>
              <a:rPr b="0" lang="en" sz="1800">
                <a:solidFill>
                  <a:srgbClr val="595959"/>
                </a:solidFill>
                <a:latin typeface="Trebuchet MS"/>
                <a:ea typeface="Trebuchet MS"/>
                <a:cs typeface="Trebuchet MS"/>
                <a:sym typeface="Trebuchet MS"/>
              </a:rPr>
              <a:t>margin:100px 50px;</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672" name="Google Shape;672;p5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5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8" name="Google Shape;678;p5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margin property can have from one to four values.</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margin:25px 50px 75px 100px;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margin is 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margin is 50px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bottom margin is 75px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left margin is 100px</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margin:25px 50px 75px;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margin is 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and left margins are 50px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bottom margin is 75px</a:t>
            </a:r>
            <a:endParaRPr sz="1800" u="sng">
              <a:solidFill>
                <a:srgbClr val="353535"/>
              </a:solidFill>
              <a:latin typeface="Trebuchet MS"/>
              <a:ea typeface="Trebuchet MS"/>
              <a:cs typeface="Trebuchet MS"/>
              <a:sym typeface="Trebuchet MS"/>
            </a:endParaRPr>
          </a:p>
        </p:txBody>
      </p:sp>
      <p:pic>
        <p:nvPicPr>
          <p:cNvPr id="679" name="Google Shape;679;p5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5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85" name="Google Shape;685;p5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margin property can have from one to four values.</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margin:25px 50px;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and bottom margins are 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and left margins are 50px</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margin:25px;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all four margins are 25px</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686" name="Google Shape;686;p5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5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a:t>
            </a:r>
            <a:endParaRPr sz="3000">
              <a:solidFill>
                <a:srgbClr val="0170BA"/>
              </a:solidFill>
              <a:latin typeface="Trebuchet MS"/>
              <a:ea typeface="Trebuchet MS"/>
              <a:cs typeface="Trebuchet MS"/>
              <a:sym typeface="Trebuchet MS"/>
            </a:endParaRPr>
          </a:p>
        </p:txBody>
      </p:sp>
      <p:sp>
        <p:nvSpPr>
          <p:cNvPr id="692" name="Google Shape;692;p5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 padding properties define the space between the element border and the element content.</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Padding</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padding clears an area around the content (inside the border) of an element. The padding is affected by the background color of the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top, right, bottom, and left padding can be changed independently using separate properties. A shorthand padding property can also be used, to change all paddings at once.</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693" name="Google Shape;693;p5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pic>
        <p:nvPicPr>
          <p:cNvPr id="694" name="Google Shape;694;p59"/>
          <p:cNvPicPr preferRelativeResize="0"/>
          <p:nvPr/>
        </p:nvPicPr>
        <p:blipFill rotWithShape="1">
          <a:blip r:embed="rId4">
            <a:alphaModFix/>
          </a:blip>
          <a:srcRect b="0" l="0" r="0" t="0"/>
          <a:stretch/>
        </p:blipFill>
        <p:spPr>
          <a:xfrm>
            <a:off x="2358100" y="3940415"/>
            <a:ext cx="6785900" cy="1203084"/>
          </a:xfrm>
          <a:prstGeom prst="rect">
            <a:avLst/>
          </a:prstGeom>
          <a:noFill/>
          <a:ln>
            <a:noFill/>
          </a:ln>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6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0" name="Google Shape;700;p6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Padding - Shorthand property</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 shorten the code, it is possible to specify all the padding properties in one property. This is called a shorthand property.</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shorthand property for all the padding properties is "padding":</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15000"/>
              </a:lnSpc>
              <a:spcBef>
                <a:spcPts val="700"/>
              </a:spcBef>
              <a:spcAft>
                <a:spcPts val="0"/>
              </a:spcAft>
              <a:buSzPts val="2800"/>
              <a:buNone/>
            </a:pPr>
            <a:r>
              <a:rPr b="0" lang="en" sz="1800">
                <a:solidFill>
                  <a:srgbClr val="595959"/>
                </a:solidFill>
                <a:latin typeface="Trebuchet MS"/>
                <a:ea typeface="Trebuchet MS"/>
                <a:cs typeface="Trebuchet MS"/>
                <a:sym typeface="Trebuchet MS"/>
              </a:rPr>
              <a:t>padding:25px 50px;</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701" name="Google Shape;701;p6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a:t>
            </a:r>
            <a:endParaRPr sz="3000">
              <a:solidFill>
                <a:srgbClr val="0170BA"/>
              </a:solidFill>
              <a:latin typeface="Trebuchet MS"/>
              <a:ea typeface="Trebuchet MS"/>
              <a:cs typeface="Trebuchet MS"/>
              <a:sym typeface="Trebuchet MS"/>
            </a:endParaRPr>
          </a:p>
        </p:txBody>
      </p:sp>
      <p:sp>
        <p:nvSpPr>
          <p:cNvPr id="314" name="Google Shape;314;p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and class Selectors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addition to setting a style for a HTML element, CSS allows you to specify your own selectors called "id" and "class".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Selector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id selector is used to specify a style for a single, unique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id selector uses the id attribute of the HTML element, and is defined with a "#".</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style rule below will be applied to the element with id="para1":</a:t>
            </a:r>
            <a:endParaRPr sz="1800" u="sng">
              <a:solidFill>
                <a:srgbClr val="353535"/>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315" name="Google Shape;315;p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6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7" name="Google Shape;707;p6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padding property can have from one to four values.</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padding:25px 50px 75px 100px;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padding is 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padding is 50px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bottom padding is 75px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left padding is 100px</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padding:25px 50px 75px;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padding is 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and left paddings are 50px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bottom padding is 75px</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353535"/>
              </a:solidFill>
              <a:latin typeface="Trebuchet MS"/>
              <a:ea typeface="Trebuchet MS"/>
              <a:cs typeface="Trebuchet MS"/>
              <a:sym typeface="Trebuchet MS"/>
            </a:endParaRPr>
          </a:p>
        </p:txBody>
      </p:sp>
      <p:pic>
        <p:nvPicPr>
          <p:cNvPr id="708" name="Google Shape;708;p6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6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14" name="Google Shape;714;p6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padding property can have from one to four values.</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padding:25px 50px;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top and bottom paddings are 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right and left paddings are 50px</a:t>
            </a:r>
            <a:endParaRPr b="0" sz="1800">
              <a:solidFill>
                <a:srgbClr val="353535"/>
              </a:solidFill>
              <a:latin typeface="Trebuchet MS"/>
              <a:ea typeface="Trebuchet MS"/>
              <a:cs typeface="Trebuchet MS"/>
              <a:sym typeface="Trebuchet MS"/>
            </a:endParaRPr>
          </a:p>
          <a:p>
            <a:pPr indent="-342900" lvl="0"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padding:25px;</a:t>
            </a:r>
            <a:endParaRPr b="0" sz="1800">
              <a:solidFill>
                <a:srgbClr val="353535"/>
              </a:solidFill>
              <a:latin typeface="Trebuchet MS"/>
              <a:ea typeface="Trebuchet MS"/>
              <a:cs typeface="Trebuchet MS"/>
              <a:sym typeface="Trebuchet MS"/>
            </a:endParaRPr>
          </a:p>
          <a:p>
            <a:pPr indent="-342900" lvl="1" marL="13716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all four paddings are 25px</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353535"/>
              </a:solidFill>
              <a:latin typeface="Trebuchet MS"/>
              <a:ea typeface="Trebuchet MS"/>
              <a:cs typeface="Trebuchet MS"/>
              <a:sym typeface="Trebuchet MS"/>
            </a:endParaRPr>
          </a:p>
        </p:txBody>
      </p:sp>
      <p:pic>
        <p:nvPicPr>
          <p:cNvPr id="715" name="Google Shape;715;p6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6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a:t>
            </a:r>
            <a:endParaRPr sz="3000">
              <a:solidFill>
                <a:srgbClr val="0170BA"/>
              </a:solidFill>
              <a:latin typeface="Trebuchet MS"/>
              <a:ea typeface="Trebuchet MS"/>
              <a:cs typeface="Trebuchet MS"/>
              <a:sym typeface="Trebuchet MS"/>
            </a:endParaRPr>
          </a:p>
        </p:txBody>
      </p:sp>
      <p:sp>
        <p:nvSpPr>
          <p:cNvPr id="721" name="Google Shape;721;p6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3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The CSS Box Model</a:t>
            </a:r>
            <a:endParaRPr sz="1800" u="sng">
              <a:solidFill>
                <a:srgbClr val="0170BA"/>
              </a:solidFill>
              <a:latin typeface="Trebuchet MS"/>
              <a:ea typeface="Trebuchet MS"/>
              <a:cs typeface="Trebuchet MS"/>
              <a:sym typeface="Trebuchet MS"/>
            </a:endParaRPr>
          </a:p>
          <a:p>
            <a:pPr indent="-342900" lvl="0" marL="457200" rtl="0" algn="l">
              <a:lnSpc>
                <a:spcPct val="113000"/>
              </a:lnSpc>
              <a:spcBef>
                <a:spcPts val="7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All HTML elements can be considered as boxes. In CSS, the term "box model" is used when talking about design and layout.</a:t>
            </a:r>
            <a:endParaRPr b="0" sz="1800">
              <a:solidFill>
                <a:srgbClr val="353535"/>
              </a:solidFill>
              <a:latin typeface="Trebuchet MS"/>
              <a:ea typeface="Trebuchet MS"/>
              <a:cs typeface="Trebuchet MS"/>
              <a:sym typeface="Trebuchet MS"/>
            </a:endParaRPr>
          </a:p>
          <a:p>
            <a:pPr indent="-342900" lvl="0" marL="457200" rtl="0" algn="l">
              <a:lnSpc>
                <a:spcPct val="113000"/>
              </a:lnSpc>
              <a:spcBef>
                <a:spcPts val="7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 box model is essentially a box that wraps around HTML elements, and it consists of: margins, borders, padding, and the actual content.</a:t>
            </a:r>
            <a:endParaRPr b="0" sz="1800">
              <a:solidFill>
                <a:srgbClr val="353535"/>
              </a:solidFill>
              <a:latin typeface="Trebuchet MS"/>
              <a:ea typeface="Trebuchet MS"/>
              <a:cs typeface="Trebuchet MS"/>
              <a:sym typeface="Trebuchet MS"/>
            </a:endParaRPr>
          </a:p>
          <a:p>
            <a:pPr indent="-342900" lvl="0" marL="457200" rtl="0" algn="l">
              <a:lnSpc>
                <a:spcPct val="113000"/>
              </a:lnSpc>
              <a:spcBef>
                <a:spcPts val="7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box model allows us to place a border around elements and space elements in relation to other elements.</a:t>
            </a:r>
            <a:endParaRPr b="0" sz="1800">
              <a:solidFill>
                <a:srgbClr val="353535"/>
              </a:solidFill>
              <a:latin typeface="Trebuchet MS"/>
              <a:ea typeface="Trebuchet MS"/>
              <a:cs typeface="Trebuchet MS"/>
              <a:sym typeface="Trebuchet MS"/>
            </a:endParaRPr>
          </a:p>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722" name="Google Shape;722;p6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6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28" name="Google Shape;728;p6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Explanation of the different parts:</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Margin</a:t>
            </a:r>
            <a:r>
              <a:rPr b="0" lang="en" sz="1800">
                <a:solidFill>
                  <a:srgbClr val="0170BA"/>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Clears an area around the border. The margin does not have a background color, it is completely transparent</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Border</a:t>
            </a:r>
            <a:r>
              <a:rPr b="0" lang="en" sz="1800">
                <a:solidFill>
                  <a:srgbClr val="0170BA"/>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A border that goes around the padding and content. The border is inherited from the color property of the box</a:t>
            </a:r>
            <a:endParaRPr b="0" sz="1800">
              <a:solidFill>
                <a:srgbClr val="353535"/>
              </a:solidFill>
              <a:latin typeface="Trebuchet MS"/>
              <a:ea typeface="Trebuchet MS"/>
              <a:cs typeface="Trebuchet MS"/>
              <a:sym typeface="Trebuchet MS"/>
            </a:endParaRPr>
          </a:p>
          <a:p>
            <a:pPr indent="0" lvl="0" marL="0" rtl="0" algn="l">
              <a:lnSpc>
                <a:spcPct val="115000"/>
              </a:lnSpc>
              <a:spcBef>
                <a:spcPts val="4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729" name="Google Shape;729;p6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pic>
        <p:nvPicPr>
          <p:cNvPr id="730" name="Google Shape;730;p64"/>
          <p:cNvPicPr preferRelativeResize="0"/>
          <p:nvPr/>
        </p:nvPicPr>
        <p:blipFill rotWithShape="1">
          <a:blip r:embed="rId4">
            <a:alphaModFix/>
          </a:blip>
          <a:srcRect b="0" l="0" r="0" t="0"/>
          <a:stretch/>
        </p:blipFill>
        <p:spPr>
          <a:xfrm>
            <a:off x="2492625" y="1266675"/>
            <a:ext cx="3918501" cy="2111175"/>
          </a:xfrm>
          <a:prstGeom prst="rect">
            <a:avLst/>
          </a:prstGeom>
          <a:noFill/>
          <a:ln>
            <a:noFill/>
          </a:ln>
        </p:spPr>
      </p:pic>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6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36" name="Google Shape;736;p6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1" marL="914400" rtl="0" algn="l">
              <a:lnSpc>
                <a:spcPct val="115000"/>
              </a:lnSpc>
              <a:spcBef>
                <a:spcPts val="40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Padding</a:t>
            </a:r>
            <a:r>
              <a:rPr b="0" lang="en" sz="1800">
                <a:solidFill>
                  <a:srgbClr val="0170BA"/>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Clears an area around the content. The padding is affected by the background color of the box</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Content</a:t>
            </a:r>
            <a:r>
              <a:rPr b="0" lang="en" sz="1800">
                <a:solidFill>
                  <a:srgbClr val="0170BA"/>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The content of the box, where text and images appear</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order to set the width and height of an element correctly</a:t>
            </a:r>
            <a:endParaRPr b="0" sz="1800">
              <a:solidFill>
                <a:srgbClr val="353535"/>
              </a:solidFill>
              <a:latin typeface="Trebuchet MS"/>
              <a:ea typeface="Trebuchet MS"/>
              <a:cs typeface="Trebuchet MS"/>
              <a:sym typeface="Trebuchet MS"/>
            </a:endParaRPr>
          </a:p>
          <a:p>
            <a:pPr indent="0" lvl="0" marL="0" rtl="0" algn="l">
              <a:lnSpc>
                <a:spcPct val="113000"/>
              </a:lnSpc>
              <a:spcBef>
                <a:spcPts val="7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737" name="Google Shape;737;p6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6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43" name="Google Shape;743;p6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Width and Height of an Element</a:t>
            </a:r>
            <a:endParaRPr sz="1800" u="sng">
              <a:solidFill>
                <a:srgbClr val="0170BA"/>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F16524"/>
                </a:solidFill>
                <a:latin typeface="Trebuchet MS"/>
                <a:ea typeface="Trebuchet MS"/>
                <a:cs typeface="Trebuchet MS"/>
                <a:sym typeface="Trebuchet MS"/>
              </a:rPr>
              <a:t>Important</a:t>
            </a:r>
            <a:r>
              <a:rPr b="0" lang="en" sz="1800">
                <a:solidFill>
                  <a:srgbClr val="F16524"/>
                </a:solidFill>
                <a:latin typeface="Trebuchet MS"/>
                <a:ea typeface="Trebuchet MS"/>
                <a:cs typeface="Trebuchet MS"/>
                <a:sym typeface="Trebuchet MS"/>
              </a:rPr>
              <a:t>:</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When you set the width and height properties of an element with CSS, you just set the width and height of the content area. To calculate the full size of an element, you must also add the padding, borders and margins.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total width of the element in the example below is 300px:</a:t>
            </a:r>
            <a:endParaRPr b="0" sz="1800">
              <a:solidFill>
                <a:srgbClr val="353535"/>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800">
                <a:solidFill>
                  <a:srgbClr val="595959"/>
                </a:solidFill>
                <a:latin typeface="Trebuchet MS"/>
                <a:ea typeface="Trebuchet MS"/>
                <a:cs typeface="Trebuchet MS"/>
                <a:sym typeface="Trebuchet MS"/>
              </a:rPr>
              <a:t>width:250px;</a:t>
            </a:r>
            <a:endParaRPr b="0" sz="1800">
              <a:solidFill>
                <a:srgbClr val="595959"/>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800">
                <a:solidFill>
                  <a:srgbClr val="595959"/>
                </a:solidFill>
                <a:latin typeface="Trebuchet MS"/>
                <a:ea typeface="Trebuchet MS"/>
                <a:cs typeface="Trebuchet MS"/>
                <a:sym typeface="Trebuchet MS"/>
              </a:rPr>
              <a:t>padding:10px;</a:t>
            </a:r>
            <a:endParaRPr b="0" sz="1800">
              <a:solidFill>
                <a:srgbClr val="595959"/>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800">
                <a:solidFill>
                  <a:srgbClr val="595959"/>
                </a:solidFill>
                <a:latin typeface="Trebuchet MS"/>
                <a:ea typeface="Trebuchet MS"/>
                <a:cs typeface="Trebuchet MS"/>
                <a:sym typeface="Trebuchet MS"/>
              </a:rPr>
              <a:t>border:5px solid gray;</a:t>
            </a:r>
            <a:endParaRPr b="0" sz="1800">
              <a:solidFill>
                <a:srgbClr val="595959"/>
              </a:solidFill>
              <a:latin typeface="Trebuchet MS"/>
              <a:ea typeface="Trebuchet MS"/>
              <a:cs typeface="Trebuchet MS"/>
              <a:sym typeface="Trebuchet MS"/>
            </a:endParaRPr>
          </a:p>
          <a:p>
            <a:pPr indent="0" lvl="0" marL="457200" rtl="0" algn="l">
              <a:lnSpc>
                <a:spcPct val="115000"/>
              </a:lnSpc>
              <a:spcBef>
                <a:spcPts val="600"/>
              </a:spcBef>
              <a:spcAft>
                <a:spcPts val="0"/>
              </a:spcAft>
              <a:buSzPts val="2800"/>
              <a:buNone/>
            </a:pPr>
            <a:r>
              <a:rPr b="0" lang="en" sz="1800">
                <a:solidFill>
                  <a:srgbClr val="595959"/>
                </a:solidFill>
                <a:latin typeface="Trebuchet MS"/>
                <a:ea typeface="Trebuchet MS"/>
                <a:cs typeface="Trebuchet MS"/>
                <a:sym typeface="Trebuchet MS"/>
              </a:rPr>
              <a:t>Margin:10px;</a:t>
            </a:r>
            <a:endParaRPr b="0" sz="18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744" name="Google Shape;744;p6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745" name="Google Shape;745;p66"/>
          <p:cNvSpPr txBox="1"/>
          <p:nvPr/>
        </p:nvSpPr>
        <p:spPr>
          <a:xfrm>
            <a:off x="4027750" y="3062375"/>
            <a:ext cx="4557900" cy="208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SzPts val="1800"/>
              <a:buFont typeface="Arial"/>
              <a:buNone/>
            </a:pPr>
            <a:r>
              <a:rPr b="0" i="0" lang="en" sz="1800" u="none" cap="none" strike="noStrike">
                <a:solidFill>
                  <a:srgbClr val="353535"/>
                </a:solidFill>
                <a:latin typeface="Trebuchet MS"/>
                <a:ea typeface="Trebuchet MS"/>
                <a:cs typeface="Trebuchet MS"/>
                <a:sym typeface="Trebuchet MS"/>
              </a:rPr>
              <a:t>Let's do the math:</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60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250</a:t>
            </a:r>
            <a:r>
              <a:rPr b="0" i="0" lang="en" sz="1800" u="none" cap="none" strike="noStrike">
                <a:solidFill>
                  <a:srgbClr val="353535"/>
                </a:solidFill>
                <a:latin typeface="Trebuchet MS"/>
                <a:ea typeface="Trebuchet MS"/>
                <a:cs typeface="Trebuchet MS"/>
                <a:sym typeface="Trebuchet MS"/>
              </a:rPr>
              <a:t>px (width)</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600"/>
              </a:spcBef>
              <a:spcAft>
                <a:spcPts val="0"/>
              </a:spcAft>
              <a:buClr>
                <a:srgbClr val="000000"/>
              </a:buClr>
              <a:buSzPts val="1800"/>
              <a:buFont typeface="Arial"/>
              <a:buNone/>
            </a:pPr>
            <a:r>
              <a:rPr b="0" i="0" lang="en" sz="1800" u="none" cap="none" strike="noStrike">
                <a:solidFill>
                  <a:srgbClr val="000000"/>
                </a:solidFill>
                <a:latin typeface="Trebuchet MS"/>
                <a:ea typeface="Trebuchet MS"/>
                <a:cs typeface="Trebuchet MS"/>
                <a:sym typeface="Trebuchet MS"/>
              </a:rPr>
              <a:t>+ </a:t>
            </a:r>
            <a:r>
              <a:rPr b="0" i="0" lang="en" sz="1800" u="none" cap="none" strike="noStrike">
                <a:solidFill>
                  <a:srgbClr val="FF0000"/>
                </a:solidFill>
                <a:latin typeface="Trebuchet MS"/>
                <a:ea typeface="Trebuchet MS"/>
                <a:cs typeface="Trebuchet MS"/>
                <a:sym typeface="Trebuchet MS"/>
              </a:rPr>
              <a:t>20</a:t>
            </a:r>
            <a:r>
              <a:rPr b="0" i="0" lang="en" sz="1800" u="none" cap="none" strike="noStrike">
                <a:solidFill>
                  <a:srgbClr val="353535"/>
                </a:solidFill>
                <a:latin typeface="Trebuchet MS"/>
                <a:ea typeface="Trebuchet MS"/>
                <a:cs typeface="Trebuchet MS"/>
                <a:sym typeface="Trebuchet MS"/>
              </a:rPr>
              <a:t>px (left + right padding)</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600"/>
              </a:spcBef>
              <a:spcAft>
                <a:spcPts val="0"/>
              </a:spcAft>
              <a:buClr>
                <a:srgbClr val="000000"/>
              </a:buClr>
              <a:buSzPts val="1800"/>
              <a:buFont typeface="Arial"/>
              <a:buNone/>
            </a:pPr>
            <a:r>
              <a:rPr b="0" i="0" lang="en" sz="1800" u="none" cap="none" strike="noStrike">
                <a:solidFill>
                  <a:srgbClr val="000000"/>
                </a:solidFill>
                <a:latin typeface="Trebuchet MS"/>
                <a:ea typeface="Trebuchet MS"/>
                <a:cs typeface="Trebuchet MS"/>
                <a:sym typeface="Trebuchet MS"/>
              </a:rPr>
              <a:t>+ </a:t>
            </a:r>
            <a:r>
              <a:rPr b="0" i="0" lang="en" sz="1800" u="none" cap="none" strike="noStrike">
                <a:solidFill>
                  <a:srgbClr val="FF0000"/>
                </a:solidFill>
                <a:latin typeface="Trebuchet MS"/>
                <a:ea typeface="Trebuchet MS"/>
                <a:cs typeface="Trebuchet MS"/>
                <a:sym typeface="Trebuchet MS"/>
              </a:rPr>
              <a:t>10</a:t>
            </a:r>
            <a:r>
              <a:rPr b="0" i="0" lang="en" sz="1800" u="none" cap="none" strike="noStrike">
                <a:solidFill>
                  <a:srgbClr val="353535"/>
                </a:solidFill>
                <a:latin typeface="Trebuchet MS"/>
                <a:ea typeface="Trebuchet MS"/>
                <a:cs typeface="Trebuchet MS"/>
                <a:sym typeface="Trebuchet MS"/>
              </a:rPr>
              <a:t>px (left + right border)</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600"/>
              </a:spcBef>
              <a:spcAft>
                <a:spcPts val="0"/>
              </a:spcAft>
              <a:buClr>
                <a:srgbClr val="000000"/>
              </a:buClr>
              <a:buSzPts val="1800"/>
              <a:buFont typeface="Arial"/>
              <a:buNone/>
            </a:pPr>
            <a:r>
              <a:rPr b="0" i="0" lang="en" sz="1800" u="none" cap="none" strike="noStrike">
                <a:solidFill>
                  <a:srgbClr val="000000"/>
                </a:solidFill>
                <a:latin typeface="Trebuchet MS"/>
                <a:ea typeface="Trebuchet MS"/>
                <a:cs typeface="Trebuchet MS"/>
                <a:sym typeface="Trebuchet MS"/>
              </a:rPr>
              <a:t>+ </a:t>
            </a:r>
            <a:r>
              <a:rPr b="0" i="0" lang="en" sz="1800" u="none" cap="none" strike="noStrike">
                <a:solidFill>
                  <a:srgbClr val="FF0000"/>
                </a:solidFill>
                <a:latin typeface="Trebuchet MS"/>
                <a:ea typeface="Trebuchet MS"/>
                <a:cs typeface="Trebuchet MS"/>
                <a:sym typeface="Trebuchet MS"/>
              </a:rPr>
              <a:t>20</a:t>
            </a:r>
            <a:r>
              <a:rPr b="0" i="0" lang="en" sz="1800" u="none" cap="none" strike="noStrike">
                <a:solidFill>
                  <a:srgbClr val="353535"/>
                </a:solidFill>
                <a:latin typeface="Trebuchet MS"/>
                <a:ea typeface="Trebuchet MS"/>
                <a:cs typeface="Trebuchet MS"/>
                <a:sym typeface="Trebuchet MS"/>
              </a:rPr>
              <a:t>px (left + right margin)  	= 300px</a:t>
            </a:r>
            <a:endParaRPr b="0" i="0" sz="1800" u="none" cap="none" strike="noStrike">
              <a:solidFill>
                <a:srgbClr val="353535"/>
              </a:solidFill>
              <a:latin typeface="Trebuchet MS"/>
              <a:ea typeface="Trebuchet MS"/>
              <a:cs typeface="Trebuchet MS"/>
              <a:sym typeface="Trebuchet MS"/>
            </a:endParaRPr>
          </a:p>
          <a:p>
            <a:pPr indent="0" lvl="0" marL="0" marR="0" rtl="0" algn="l">
              <a:lnSpc>
                <a:spcPct val="115000"/>
              </a:lnSpc>
              <a:spcBef>
                <a:spcPts val="600"/>
              </a:spcBef>
              <a:spcAft>
                <a:spcPts val="0"/>
              </a:spcAft>
              <a:buClr>
                <a:srgbClr val="000000"/>
              </a:buClr>
              <a:buSzPts val="1800"/>
              <a:buFont typeface="Arial"/>
              <a:buNone/>
            </a:pPr>
            <a:r>
              <a:t/>
            </a:r>
            <a:endParaRPr b="1" i="0" sz="1800" u="none" cap="none" strike="noStrike">
              <a:solidFill>
                <a:srgbClr val="0170B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6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1" name="Google Shape;751;p6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Assume that you had only 250px of space. Let's make an element with a total width of 250px:</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width:220px;</a:t>
            </a:r>
            <a:endParaRPr b="0" sz="1800">
              <a:solidFill>
                <a:srgbClr val="595959"/>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padding:10px;</a:t>
            </a:r>
            <a:endParaRPr b="0" sz="1800">
              <a:solidFill>
                <a:srgbClr val="595959"/>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border:5px solid gray;</a:t>
            </a:r>
            <a:endParaRPr b="0" sz="1800">
              <a:solidFill>
                <a:srgbClr val="595959"/>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Margin:0px;</a:t>
            </a:r>
            <a:endParaRPr b="0" sz="1800">
              <a:solidFill>
                <a:srgbClr val="595959"/>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00000"/>
                </a:solidFill>
                <a:latin typeface="Trebuchet MS"/>
                <a:ea typeface="Trebuchet MS"/>
                <a:cs typeface="Trebuchet MS"/>
                <a:sym typeface="Trebuchet MS"/>
              </a:rPr>
              <a:t> </a:t>
            </a:r>
            <a:endParaRPr sz="1800" u="sng">
              <a:solidFill>
                <a:srgbClr val="0170BA"/>
              </a:solidFill>
              <a:latin typeface="Trebuchet MS"/>
              <a:ea typeface="Trebuchet MS"/>
              <a:cs typeface="Trebuchet MS"/>
              <a:sym typeface="Trebuchet MS"/>
            </a:endParaRPr>
          </a:p>
        </p:txBody>
      </p:sp>
      <p:pic>
        <p:nvPicPr>
          <p:cNvPr id="752" name="Google Shape;752;p6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6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8" name="Google Shape;758;p6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4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total width of an element should be calculated like this:</a:t>
            </a:r>
            <a:endParaRPr b="0" sz="1800">
              <a:solidFill>
                <a:srgbClr val="353535"/>
              </a:solidFill>
              <a:latin typeface="Trebuchet MS"/>
              <a:ea typeface="Trebuchet MS"/>
              <a:cs typeface="Trebuchet MS"/>
              <a:sym typeface="Trebuchet MS"/>
            </a:endParaRPr>
          </a:p>
          <a:p>
            <a:pPr indent="457200" lvl="0" marL="0" rtl="0" algn="l">
              <a:lnSpc>
                <a:spcPct val="114000"/>
              </a:lnSpc>
              <a:spcBef>
                <a:spcPts val="600"/>
              </a:spcBef>
              <a:spcAft>
                <a:spcPts val="0"/>
              </a:spcAft>
              <a:buSzPts val="2800"/>
              <a:buNone/>
            </a:pPr>
            <a:r>
              <a:rPr b="0" lang="en" sz="1800">
                <a:solidFill>
                  <a:srgbClr val="353535"/>
                </a:solidFill>
                <a:latin typeface="Trebuchet MS"/>
                <a:ea typeface="Trebuchet MS"/>
                <a:cs typeface="Trebuchet MS"/>
                <a:sym typeface="Trebuchet MS"/>
              </a:rPr>
              <a:t>Total element width = </a:t>
            </a:r>
            <a:r>
              <a:rPr lang="en" sz="1800">
                <a:solidFill>
                  <a:srgbClr val="0170BA"/>
                </a:solidFill>
                <a:latin typeface="Trebuchet MS"/>
                <a:ea typeface="Trebuchet MS"/>
                <a:cs typeface="Trebuchet MS"/>
                <a:sym typeface="Trebuchet MS"/>
              </a:rPr>
              <a:t>width</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padding</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padding</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border</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border</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margin</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margin</a:t>
            </a:r>
            <a:endParaRPr sz="1800">
              <a:solidFill>
                <a:srgbClr val="0170BA"/>
              </a:solidFill>
              <a:latin typeface="Trebuchet MS"/>
              <a:ea typeface="Trebuchet MS"/>
              <a:cs typeface="Trebuchet MS"/>
              <a:sym typeface="Trebuchet MS"/>
            </a:endParaRPr>
          </a:p>
          <a:p>
            <a:pPr indent="-342900" lvl="0" marL="457200" rtl="0" algn="l">
              <a:lnSpc>
                <a:spcPct val="114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total height of an element should be calculated like this:</a:t>
            </a:r>
            <a:endParaRPr b="0" sz="1800">
              <a:solidFill>
                <a:srgbClr val="353535"/>
              </a:solidFill>
              <a:latin typeface="Trebuchet MS"/>
              <a:ea typeface="Trebuchet MS"/>
              <a:cs typeface="Trebuchet MS"/>
              <a:sym typeface="Trebuchet MS"/>
            </a:endParaRPr>
          </a:p>
          <a:p>
            <a:pPr indent="0" lvl="0" marL="0" rtl="0" algn="l">
              <a:lnSpc>
                <a:spcPct val="114000"/>
              </a:lnSpc>
              <a:spcBef>
                <a:spcPts val="600"/>
              </a:spcBef>
              <a:spcAft>
                <a:spcPts val="0"/>
              </a:spcAft>
              <a:buSzPts val="2800"/>
              <a:buNone/>
            </a:pPr>
            <a:r>
              <a:rPr b="0" lang="en" sz="1800">
                <a:solidFill>
                  <a:srgbClr val="353535"/>
                </a:solidFill>
                <a:latin typeface="Trebuchet MS"/>
                <a:ea typeface="Trebuchet MS"/>
                <a:cs typeface="Trebuchet MS"/>
                <a:sym typeface="Trebuchet MS"/>
              </a:rPr>
              <a:t>Total element height = </a:t>
            </a:r>
            <a:r>
              <a:rPr lang="en" sz="1800">
                <a:solidFill>
                  <a:srgbClr val="0170BA"/>
                </a:solidFill>
                <a:latin typeface="Trebuchet MS"/>
                <a:ea typeface="Trebuchet MS"/>
                <a:cs typeface="Trebuchet MS"/>
                <a:sym typeface="Trebuchet MS"/>
              </a:rPr>
              <a:t>height</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padding</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padding</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border</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border</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margin</a:t>
            </a:r>
            <a:r>
              <a:rPr b="0" lang="en" sz="180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margin</a:t>
            </a:r>
            <a:endParaRPr sz="1800">
              <a:solidFill>
                <a:srgbClr val="0170BA"/>
              </a:solidFill>
              <a:latin typeface="Trebuchet MS"/>
              <a:ea typeface="Trebuchet MS"/>
              <a:cs typeface="Trebuchet MS"/>
              <a:sym typeface="Trebuchet MS"/>
            </a:endParaRPr>
          </a:p>
          <a:p>
            <a:pPr indent="0" lvl="0" marL="0" rtl="0" algn="l">
              <a:lnSpc>
                <a:spcPct val="114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a:p>
            <a:pPr indent="0" lvl="0" marL="0" rtl="0" algn="l">
              <a:lnSpc>
                <a:spcPct val="114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759" name="Google Shape;759;p6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7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a:t>
            </a:r>
            <a:endParaRPr sz="3000">
              <a:solidFill>
                <a:srgbClr val="0170BA"/>
              </a:solidFill>
              <a:latin typeface="Trebuchet MS"/>
              <a:ea typeface="Trebuchet MS"/>
              <a:cs typeface="Trebuchet MS"/>
              <a:sym typeface="Trebuchet MS"/>
            </a:endParaRPr>
          </a:p>
        </p:txBody>
      </p:sp>
      <p:sp>
        <p:nvSpPr>
          <p:cNvPr id="765" name="Google Shape;765;p7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display property specifies if/how an element is displayed, and the visibility property specifies if an element should be visible or hidden.</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Hiding an Element - display:none or visibility:hidden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Hiding an element can be done by setting the display property to "none" or the visibility property to "hidden". However, notice that these two methods produce different results:</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SzPts val="1800"/>
              <a:buFont typeface="Trebuchet MS"/>
              <a:buChar char="❏"/>
            </a:pPr>
            <a:r>
              <a:rPr lang="en" sz="1800">
                <a:solidFill>
                  <a:srgbClr val="F16524"/>
                </a:solidFill>
                <a:latin typeface="Trebuchet MS"/>
                <a:ea typeface="Trebuchet MS"/>
                <a:cs typeface="Trebuchet MS"/>
                <a:sym typeface="Trebuchet MS"/>
              </a:rPr>
              <a:t>visibility:hidden</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hides an element, but it will still take up the same space as before. The element will be hidden, but still affect the layout.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h1.hidden {visibility:hidden;}</a:t>
            </a:r>
            <a:endParaRPr b="0" sz="1800">
              <a:solidFill>
                <a:srgbClr val="353535"/>
              </a:solidFill>
              <a:latin typeface="Trebuchet MS"/>
              <a:ea typeface="Trebuchet MS"/>
              <a:cs typeface="Trebuchet MS"/>
              <a:sym typeface="Trebuchet MS"/>
            </a:endParaRPr>
          </a:p>
        </p:txBody>
      </p:sp>
      <p:pic>
        <p:nvPicPr>
          <p:cNvPr id="766" name="Google Shape;766;p7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72" name="Google Shape;772;p7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914400" rtl="0" algn="l">
              <a:lnSpc>
                <a:spcPct val="100000"/>
              </a:lnSpc>
              <a:spcBef>
                <a:spcPts val="600"/>
              </a:spcBef>
              <a:spcAft>
                <a:spcPts val="0"/>
              </a:spcAft>
              <a:buSzPts val="1800"/>
              <a:buFont typeface="Trebuchet MS"/>
              <a:buChar char="❏"/>
            </a:pPr>
            <a:r>
              <a:rPr b="0" lang="en" sz="1800">
                <a:solidFill>
                  <a:srgbClr val="F16524"/>
                </a:solidFill>
                <a:latin typeface="Trebuchet MS"/>
                <a:ea typeface="Trebuchet MS"/>
                <a:cs typeface="Trebuchet MS"/>
                <a:sym typeface="Trebuchet MS"/>
              </a:rPr>
              <a:t>display:none</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hides an element, and it will not take up any space. The element will be hidden, and the page will be displayed as if the element is not there:</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457200" lvl="0" marL="4572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h1.hidden {display:none;}</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773" name="Google Shape;773;p7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1" name="Google Shape;321;p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#para1 {</a:t>
            </a:r>
            <a:endParaRPr b="0" sz="18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text-align:center;</a:t>
            </a:r>
            <a:endParaRPr b="0" sz="18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color:red;</a:t>
            </a:r>
            <a:endParaRPr b="0" sz="1800">
              <a:solidFill>
                <a:srgbClr val="595959"/>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rPr b="0" lang="en" sz="1800">
                <a:solidFill>
                  <a:srgbClr val="595959"/>
                </a:solidFill>
                <a:latin typeface="Trebuchet MS"/>
                <a:ea typeface="Trebuchet MS"/>
                <a:cs typeface="Trebuchet MS"/>
                <a:sym typeface="Trebuchet MS"/>
              </a:rPr>
              <a:t>}</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Note: Do NOT start an ID name with a number!</a:t>
            </a:r>
            <a:endParaRPr b="0" i="1" sz="18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class selector is used to specify a style for a group of elements. Unlike the id selector, the class selector is most often used on several elements.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This allows you to set a particular style for many HTML elements with the same class.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a:p>
            <a:pPr indent="0" lvl="0" marL="1371600" rtl="0" algn="l">
              <a:lnSpc>
                <a:spcPct val="100000"/>
              </a:lnSpc>
              <a:spcBef>
                <a:spcPts val="600"/>
              </a:spcBef>
              <a:spcAft>
                <a:spcPts val="0"/>
              </a:spcAft>
              <a:buSzPts val="2800"/>
              <a:buNone/>
            </a:pPr>
            <a:r>
              <a:t/>
            </a:r>
            <a:endParaRPr b="0" sz="1800">
              <a:solidFill>
                <a:srgbClr val="353535"/>
              </a:solidFill>
              <a:latin typeface="Trebuchet MS"/>
              <a:ea typeface="Trebuchet MS"/>
              <a:cs typeface="Trebuchet MS"/>
              <a:sym typeface="Trebuchet MS"/>
            </a:endParaRPr>
          </a:p>
        </p:txBody>
      </p:sp>
      <p:pic>
        <p:nvPicPr>
          <p:cNvPr id="322" name="Google Shape;322;p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7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79" name="Google Shape;779;p7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Display - Block and Inline Elements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block element is an element that takes up the full width available, and has a line break before and after it.</a:t>
            </a:r>
            <a:endParaRPr b="0" sz="1800">
              <a:solidFill>
                <a:srgbClr val="353535"/>
              </a:solidFill>
              <a:latin typeface="Trebuchet MS"/>
              <a:ea typeface="Trebuchet MS"/>
              <a:cs typeface="Trebuchet MS"/>
              <a:sym typeface="Trebuchet MS"/>
            </a:endParaRPr>
          </a:p>
          <a:p>
            <a:pPr indent="45720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block elements</a:t>
            </a:r>
            <a:r>
              <a:rPr b="0" lang="en" sz="1800">
                <a:solidFill>
                  <a:srgbClr val="0170BA"/>
                </a:solidFill>
                <a:latin typeface="Trebuchet MS"/>
                <a:ea typeface="Trebuchet MS"/>
                <a:cs typeface="Trebuchet MS"/>
                <a:sym typeface="Trebuchet MS"/>
              </a:rPr>
              <a:t>:</a:t>
            </a:r>
            <a:r>
              <a:rPr b="0" lang="en" sz="1800">
                <a:solidFill>
                  <a:srgbClr val="353535"/>
                </a:solidFill>
                <a:latin typeface="Trebuchet MS"/>
                <a:ea typeface="Trebuchet MS"/>
                <a:cs typeface="Trebuchet MS"/>
                <a:sym typeface="Trebuchet MS"/>
              </a:rPr>
              <a:t> &lt;h1&gt;, &lt;p&gt;, &lt;div&gt;</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inline element only takes up as much width as necessary, and does not force line breaks.</a:t>
            </a:r>
            <a:endParaRPr b="0" sz="1800">
              <a:solidFill>
                <a:srgbClr val="353535"/>
              </a:solidFill>
              <a:latin typeface="Trebuchet MS"/>
              <a:ea typeface="Trebuchet MS"/>
              <a:cs typeface="Trebuchet MS"/>
              <a:sym typeface="Trebuchet MS"/>
            </a:endParaRPr>
          </a:p>
          <a:p>
            <a:pPr indent="45720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inline elements:</a:t>
            </a:r>
            <a:r>
              <a:rPr lang="en" sz="1800">
                <a:solidFill>
                  <a:srgbClr val="353535"/>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&lt;span&gt;, &lt;a&gt;</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b="0" sz="1800">
              <a:solidFill>
                <a:srgbClr val="F16524"/>
              </a:solidFill>
              <a:latin typeface="Trebuchet MS"/>
              <a:ea typeface="Trebuchet MS"/>
              <a:cs typeface="Trebuchet MS"/>
              <a:sym typeface="Trebuchet MS"/>
            </a:endParaRPr>
          </a:p>
        </p:txBody>
      </p:sp>
      <p:pic>
        <p:nvPicPr>
          <p:cNvPr id="780" name="Google Shape;780;p7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7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86" name="Google Shape;786;p7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Changing How an Element is Displayed</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Changing an inline element to a block element, or vice versa, can be useful for making the page look a specific way, and still follow web standards.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following example displays list items as inline elements:</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2067BE"/>
                </a:solidFill>
                <a:latin typeface="Trebuchet MS"/>
                <a:ea typeface="Trebuchet MS"/>
                <a:cs typeface="Trebuchet MS"/>
                <a:sym typeface="Trebuchet MS"/>
              </a:rPr>
              <a:t>Example</a:t>
            </a:r>
            <a:endParaRPr b="0" sz="1800">
              <a:solidFill>
                <a:srgbClr val="2067BE"/>
              </a:solidFill>
              <a:latin typeface="Trebuchet MS"/>
              <a:ea typeface="Trebuchet MS"/>
              <a:cs typeface="Trebuchet MS"/>
              <a:sym typeface="Trebuchet MS"/>
            </a:endParaRPr>
          </a:p>
          <a:p>
            <a:pPr indent="45720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li {display:inline;}</a:t>
            </a:r>
            <a:endParaRPr b="0" sz="1800">
              <a:solidFill>
                <a:srgbClr val="595959"/>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000000"/>
              </a:buClr>
              <a:buSzPts val="1800"/>
              <a:buFont typeface="Trebuchet MS"/>
              <a:buChar char="❏"/>
            </a:pPr>
            <a:r>
              <a:rPr b="0" lang="en" sz="1800">
                <a:solidFill>
                  <a:srgbClr val="000000"/>
                </a:solidFill>
                <a:latin typeface="Trebuchet MS"/>
                <a:ea typeface="Trebuchet MS"/>
                <a:cs typeface="Trebuchet MS"/>
                <a:sym typeface="Trebuchet MS"/>
              </a:rPr>
              <a:t>The following example displays span elements as block elements:</a:t>
            </a:r>
            <a:endParaRPr b="0" sz="1800">
              <a:solidFill>
                <a:srgbClr val="000000"/>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2067BE"/>
                </a:solidFill>
                <a:latin typeface="Trebuchet MS"/>
                <a:ea typeface="Trebuchet MS"/>
                <a:cs typeface="Trebuchet MS"/>
                <a:sym typeface="Trebuchet MS"/>
              </a:rPr>
              <a:t>Example</a:t>
            </a:r>
            <a:endParaRPr b="0" sz="1800">
              <a:solidFill>
                <a:srgbClr val="2067BE"/>
              </a:solidFill>
              <a:latin typeface="Trebuchet MS"/>
              <a:ea typeface="Trebuchet MS"/>
              <a:cs typeface="Trebuchet MS"/>
              <a:sym typeface="Trebuchet MS"/>
            </a:endParaRPr>
          </a:p>
          <a:p>
            <a:pPr indent="457200" lvl="0" marL="457200" rtl="0" algn="l">
              <a:lnSpc>
                <a:spcPct val="115000"/>
              </a:lnSpc>
              <a:spcBef>
                <a:spcPts val="500"/>
              </a:spcBef>
              <a:spcAft>
                <a:spcPts val="0"/>
              </a:spcAft>
              <a:buSzPts val="2800"/>
              <a:buNone/>
            </a:pPr>
            <a:r>
              <a:rPr b="0" lang="en" sz="1800">
                <a:solidFill>
                  <a:srgbClr val="595959"/>
                </a:solidFill>
                <a:latin typeface="Trebuchet MS"/>
                <a:ea typeface="Trebuchet MS"/>
                <a:cs typeface="Trebuchet MS"/>
                <a:sym typeface="Trebuchet MS"/>
              </a:rPr>
              <a:t>span {display:block;}</a:t>
            </a:r>
            <a:endParaRPr b="0" sz="18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787" name="Google Shape;787;p7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7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93" name="Google Shape;793;p7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value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Compared to </a:t>
            </a:r>
            <a:r>
              <a:rPr b="0" lang="en" sz="1800">
                <a:solidFill>
                  <a:srgbClr val="F16524"/>
                </a:solidFill>
                <a:highlight>
                  <a:srgbClr val="F1F1F1"/>
                </a:highlight>
                <a:latin typeface="Trebuchet MS"/>
                <a:ea typeface="Trebuchet MS"/>
                <a:cs typeface="Trebuchet MS"/>
                <a:sym typeface="Trebuchet MS"/>
              </a:rPr>
              <a:t>display: inline</a:t>
            </a:r>
            <a:r>
              <a:rPr b="0" lang="en" sz="1800">
                <a:solidFill>
                  <a:srgbClr val="353535"/>
                </a:solidFill>
                <a:highlight>
                  <a:srgbClr val="FFFFFF"/>
                </a:highlight>
                <a:latin typeface="Trebuchet MS"/>
                <a:ea typeface="Trebuchet MS"/>
                <a:cs typeface="Trebuchet MS"/>
                <a:sym typeface="Trebuchet MS"/>
              </a:rPr>
              <a:t>, the major difference is that </a:t>
            </a:r>
            <a:r>
              <a:rPr b="0" lang="en" sz="1800">
                <a:solidFill>
                  <a:srgbClr val="F16524"/>
                </a:solidFill>
                <a:highlight>
                  <a:srgbClr val="F1F1F1"/>
                </a:highlight>
                <a:latin typeface="Trebuchet MS"/>
                <a:ea typeface="Trebuchet MS"/>
                <a:cs typeface="Trebuchet MS"/>
                <a:sym typeface="Trebuchet MS"/>
              </a:rPr>
              <a:t>display: inline-block</a:t>
            </a:r>
            <a:r>
              <a:rPr b="0" lang="en" sz="1800">
                <a:solidFill>
                  <a:srgbClr val="353535"/>
                </a:solidFill>
                <a:highlight>
                  <a:srgbClr val="FFFFFF"/>
                </a:highlight>
                <a:latin typeface="Trebuchet MS"/>
                <a:ea typeface="Trebuchet MS"/>
                <a:cs typeface="Trebuchet MS"/>
                <a:sym typeface="Trebuchet MS"/>
              </a:rPr>
              <a:t> allows to set a width and height on the element.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Also, with </a:t>
            </a:r>
            <a:r>
              <a:rPr b="0" lang="en" sz="1800">
                <a:solidFill>
                  <a:srgbClr val="F16524"/>
                </a:solidFill>
                <a:highlight>
                  <a:srgbClr val="F1F1F1"/>
                </a:highlight>
                <a:latin typeface="Trebuchet MS"/>
                <a:ea typeface="Trebuchet MS"/>
                <a:cs typeface="Trebuchet MS"/>
                <a:sym typeface="Trebuchet MS"/>
              </a:rPr>
              <a:t>display: inline-block</a:t>
            </a:r>
            <a:r>
              <a:rPr b="0" lang="en" sz="1800">
                <a:solidFill>
                  <a:srgbClr val="353535"/>
                </a:solidFill>
                <a:highlight>
                  <a:srgbClr val="FFFFFF"/>
                </a:highlight>
                <a:latin typeface="Trebuchet MS"/>
                <a:ea typeface="Trebuchet MS"/>
                <a:cs typeface="Trebuchet MS"/>
                <a:sym typeface="Trebuchet MS"/>
              </a:rPr>
              <a:t>, the top and bottom margins/paddings are respected, but with </a:t>
            </a:r>
            <a:r>
              <a:rPr b="0" lang="en" sz="1800">
                <a:solidFill>
                  <a:srgbClr val="F16524"/>
                </a:solidFill>
                <a:highlight>
                  <a:srgbClr val="F1F1F1"/>
                </a:highlight>
                <a:latin typeface="Trebuchet MS"/>
                <a:ea typeface="Trebuchet MS"/>
                <a:cs typeface="Trebuchet MS"/>
                <a:sym typeface="Trebuchet MS"/>
              </a:rPr>
              <a:t>display: inline</a:t>
            </a:r>
            <a:r>
              <a:rPr b="0" lang="en" sz="1800">
                <a:solidFill>
                  <a:srgbClr val="353535"/>
                </a:solidFill>
                <a:highlight>
                  <a:srgbClr val="FFFFFF"/>
                </a:highlight>
                <a:latin typeface="Trebuchet MS"/>
                <a:ea typeface="Trebuchet MS"/>
                <a:cs typeface="Trebuchet MS"/>
                <a:sym typeface="Trebuchet MS"/>
              </a:rPr>
              <a:t> they are not.</a:t>
            </a:r>
            <a:endParaRPr b="0" sz="1800">
              <a:solidFill>
                <a:srgbClr val="353535"/>
              </a:solidFill>
              <a:highlight>
                <a:srgbClr val="FFFFFF"/>
              </a:highlight>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000000"/>
                </a:solidFill>
                <a:highlight>
                  <a:srgbClr val="FFFFFF"/>
                </a:highlight>
                <a:latin typeface="Trebuchet MS"/>
                <a:ea typeface="Trebuchet MS"/>
                <a:cs typeface="Trebuchet MS"/>
                <a:sym typeface="Trebuchet MS"/>
              </a:rPr>
              <a:t>Compared to </a:t>
            </a:r>
            <a:r>
              <a:rPr b="0" lang="en" sz="1800">
                <a:solidFill>
                  <a:srgbClr val="F16524"/>
                </a:solidFill>
                <a:highlight>
                  <a:srgbClr val="F1F1F1"/>
                </a:highlight>
                <a:latin typeface="Trebuchet MS"/>
                <a:ea typeface="Trebuchet MS"/>
                <a:cs typeface="Trebuchet MS"/>
                <a:sym typeface="Trebuchet MS"/>
              </a:rPr>
              <a:t>display: block</a:t>
            </a:r>
            <a:r>
              <a:rPr b="0" lang="en" sz="1800">
                <a:solidFill>
                  <a:srgbClr val="000000"/>
                </a:solidFill>
                <a:highlight>
                  <a:srgbClr val="FFFFFF"/>
                </a:highlight>
                <a:latin typeface="Trebuchet MS"/>
                <a:ea typeface="Trebuchet MS"/>
                <a:cs typeface="Trebuchet MS"/>
                <a:sym typeface="Trebuchet MS"/>
              </a:rPr>
              <a:t>, the major difference is that </a:t>
            </a:r>
            <a:r>
              <a:rPr b="0" lang="en" sz="1800">
                <a:solidFill>
                  <a:srgbClr val="F16524"/>
                </a:solidFill>
                <a:highlight>
                  <a:srgbClr val="F1F1F1"/>
                </a:highlight>
                <a:latin typeface="Trebuchet MS"/>
                <a:ea typeface="Trebuchet MS"/>
                <a:cs typeface="Trebuchet MS"/>
                <a:sym typeface="Trebuchet MS"/>
              </a:rPr>
              <a:t>display: inline-block</a:t>
            </a:r>
            <a:r>
              <a:rPr b="0" lang="en" sz="1800">
                <a:solidFill>
                  <a:srgbClr val="000000"/>
                </a:solidFill>
                <a:highlight>
                  <a:srgbClr val="FFFFFF"/>
                </a:highlight>
                <a:latin typeface="Trebuchet MS"/>
                <a:ea typeface="Trebuchet MS"/>
                <a:cs typeface="Trebuchet MS"/>
                <a:sym typeface="Trebuchet MS"/>
              </a:rPr>
              <a:t> does not add a line-break after the element, so the element can sit next to other elements.</a:t>
            </a:r>
            <a:endParaRPr b="0" sz="1800">
              <a:solidFill>
                <a:srgbClr val="353535"/>
              </a:solidFill>
              <a:highlight>
                <a:srgbClr val="FFFFFF"/>
              </a:highlight>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794" name="Google Shape;794;p7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0" name="Google Shape;800;p7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usage</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10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Use inline-block to create navigation links</a:t>
            </a:r>
            <a:endParaRPr b="0" sz="1800">
              <a:solidFill>
                <a:srgbClr val="353535"/>
              </a:solidFill>
              <a:highlight>
                <a:srgbClr val="FFFFFF"/>
              </a:highlight>
              <a:latin typeface="Trebuchet MS"/>
              <a:ea typeface="Trebuchet MS"/>
              <a:cs typeface="Trebuchet MS"/>
              <a:sym typeface="Trebuchet MS"/>
            </a:endParaRPr>
          </a:p>
          <a:p>
            <a:pPr indent="-342900" lvl="0" marL="914400" rtl="0" algn="l">
              <a:lnSpc>
                <a:spcPct val="100000"/>
              </a:lnSpc>
              <a:spcBef>
                <a:spcPts val="10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One common use for display: </a:t>
            </a:r>
            <a:r>
              <a:rPr b="0" lang="en" sz="1800">
                <a:solidFill>
                  <a:srgbClr val="F16524"/>
                </a:solidFill>
                <a:highlight>
                  <a:srgbClr val="FFFFFF"/>
                </a:highlight>
                <a:latin typeface="Trebuchet MS"/>
                <a:ea typeface="Trebuchet MS"/>
                <a:cs typeface="Trebuchet MS"/>
                <a:sym typeface="Trebuchet MS"/>
              </a:rPr>
              <a:t>inline-block</a:t>
            </a:r>
            <a:r>
              <a:rPr b="0" lang="en" sz="1800">
                <a:solidFill>
                  <a:srgbClr val="353535"/>
                </a:solidFill>
                <a:highlight>
                  <a:srgbClr val="FFFFFF"/>
                </a:highlight>
                <a:latin typeface="Trebuchet MS"/>
                <a:ea typeface="Trebuchet MS"/>
                <a:cs typeface="Trebuchet MS"/>
                <a:sym typeface="Trebuchet MS"/>
              </a:rPr>
              <a:t> is to create horizontal navigation links.</a:t>
            </a:r>
            <a:endParaRPr b="0" sz="1800">
              <a:solidFill>
                <a:srgbClr val="353535"/>
              </a:solidFill>
              <a:highlight>
                <a:srgbClr val="FFFFFF"/>
              </a:highlight>
              <a:latin typeface="Trebuchet MS"/>
              <a:ea typeface="Trebuchet MS"/>
              <a:cs typeface="Trebuchet MS"/>
              <a:sym typeface="Trebuchet MS"/>
            </a:endParaRPr>
          </a:p>
          <a:p>
            <a:pPr indent="-342900" lvl="0" marL="457200" rtl="0" algn="l">
              <a:lnSpc>
                <a:spcPct val="100000"/>
              </a:lnSpc>
              <a:spcBef>
                <a:spcPts val="10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Use with Grid of Boxes</a:t>
            </a:r>
            <a:endParaRPr b="0" sz="1800">
              <a:solidFill>
                <a:srgbClr val="353535"/>
              </a:solidFill>
              <a:highlight>
                <a:srgbClr val="FFFFFF"/>
              </a:highlight>
              <a:latin typeface="Trebuchet MS"/>
              <a:ea typeface="Trebuchet MS"/>
              <a:cs typeface="Trebuchet MS"/>
              <a:sym typeface="Trebuchet MS"/>
            </a:endParaRPr>
          </a:p>
          <a:p>
            <a:pPr indent="-342900" lvl="0" marL="914400" rtl="0" algn="l">
              <a:lnSpc>
                <a:spcPct val="100000"/>
              </a:lnSpc>
              <a:spcBef>
                <a:spcPts val="10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It has been possible for a long time to create a grid of boxes that fills the browser width and wraps nicely (when the browser is resized), by using the </a:t>
            </a:r>
            <a:r>
              <a:rPr b="0" lang="en" sz="1800">
                <a:solidFill>
                  <a:srgbClr val="F16524"/>
                </a:solidFill>
                <a:highlight>
                  <a:srgbClr val="F1F1F1"/>
                </a:highlight>
                <a:latin typeface="Trebuchet MS"/>
                <a:ea typeface="Trebuchet MS"/>
                <a:cs typeface="Trebuchet MS"/>
                <a:sym typeface="Trebuchet MS"/>
              </a:rPr>
              <a:t>float</a:t>
            </a:r>
            <a:r>
              <a:rPr b="0" lang="en" sz="1800">
                <a:solidFill>
                  <a:srgbClr val="353535"/>
                </a:solidFill>
                <a:highlight>
                  <a:srgbClr val="FFFFFF"/>
                </a:highlight>
                <a:latin typeface="Trebuchet MS"/>
                <a:ea typeface="Trebuchet MS"/>
                <a:cs typeface="Trebuchet MS"/>
                <a:sym typeface="Trebuchet MS"/>
              </a:rPr>
              <a:t> property.</a:t>
            </a:r>
            <a:endParaRPr b="0" sz="1800">
              <a:solidFill>
                <a:srgbClr val="353535"/>
              </a:solidFill>
              <a:highlight>
                <a:srgbClr val="FFFFFF"/>
              </a:highlight>
              <a:latin typeface="Trebuchet MS"/>
              <a:ea typeface="Trebuchet MS"/>
              <a:cs typeface="Trebuchet MS"/>
              <a:sym typeface="Trebuchet MS"/>
            </a:endParaRPr>
          </a:p>
          <a:p>
            <a:pPr indent="0" lvl="0" marL="0" rtl="0" algn="l">
              <a:lnSpc>
                <a:spcPct val="100000"/>
              </a:lnSpc>
              <a:spcBef>
                <a:spcPts val="1000"/>
              </a:spcBef>
              <a:spcAft>
                <a:spcPts val="1000"/>
              </a:spcAft>
              <a:buSzPts val="2800"/>
              <a:buNone/>
            </a:pPr>
            <a:r>
              <a:t/>
            </a:r>
            <a:endParaRPr b="0" sz="1800">
              <a:solidFill>
                <a:srgbClr val="353535"/>
              </a:solidFill>
              <a:highlight>
                <a:srgbClr val="FFFFFF"/>
              </a:highlight>
              <a:latin typeface="Trebuchet MS"/>
              <a:ea typeface="Trebuchet MS"/>
              <a:cs typeface="Trebuchet MS"/>
              <a:sym typeface="Trebuchet MS"/>
            </a:endParaRPr>
          </a:p>
        </p:txBody>
      </p:sp>
      <p:pic>
        <p:nvPicPr>
          <p:cNvPr id="801" name="Google Shape;801;p7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7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7" name="Google Shape;807;p7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914400" rtl="0" algn="l">
              <a:lnSpc>
                <a:spcPct val="100000"/>
              </a:lnSpc>
              <a:spcBef>
                <a:spcPts val="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The old way - using </a:t>
            </a:r>
            <a:r>
              <a:rPr b="0" lang="en" sz="1800">
                <a:solidFill>
                  <a:srgbClr val="F16524"/>
                </a:solidFill>
                <a:highlight>
                  <a:srgbClr val="F1F1F1"/>
                </a:highlight>
                <a:latin typeface="Trebuchet MS"/>
                <a:ea typeface="Trebuchet MS"/>
                <a:cs typeface="Trebuchet MS"/>
                <a:sym typeface="Trebuchet MS"/>
              </a:rPr>
              <a:t>float</a:t>
            </a:r>
            <a:r>
              <a:rPr b="0" lang="en" sz="1800">
                <a:solidFill>
                  <a:srgbClr val="F16524"/>
                </a:solidFill>
                <a:highlight>
                  <a:srgbClr val="FFFFFF"/>
                </a:highlight>
                <a:latin typeface="Trebuchet MS"/>
                <a:ea typeface="Trebuchet MS"/>
                <a:cs typeface="Trebuchet MS"/>
                <a:sym typeface="Trebuchet MS"/>
              </a:rPr>
              <a:t> </a:t>
            </a:r>
            <a:r>
              <a:rPr b="0" lang="en" sz="1800">
                <a:solidFill>
                  <a:srgbClr val="353535"/>
                </a:solidFill>
                <a:highlight>
                  <a:srgbClr val="FFFFFF"/>
                </a:highlight>
                <a:latin typeface="Trebuchet MS"/>
                <a:ea typeface="Trebuchet MS"/>
                <a:cs typeface="Trebuchet MS"/>
                <a:sym typeface="Trebuchet MS"/>
              </a:rPr>
              <a:t>(notice that we also need to specify a </a:t>
            </a:r>
            <a:r>
              <a:rPr b="0" lang="en" sz="1800">
                <a:solidFill>
                  <a:srgbClr val="F16524"/>
                </a:solidFill>
                <a:highlight>
                  <a:srgbClr val="F1F1F1"/>
                </a:highlight>
                <a:latin typeface="Trebuchet MS"/>
                <a:ea typeface="Trebuchet MS"/>
                <a:cs typeface="Trebuchet MS"/>
                <a:sym typeface="Trebuchet MS"/>
              </a:rPr>
              <a:t>clear</a:t>
            </a:r>
            <a:r>
              <a:rPr b="0" lang="en" sz="1800">
                <a:solidFill>
                  <a:srgbClr val="F16524"/>
                </a:solidFill>
                <a:highlight>
                  <a:srgbClr val="FFFFFF"/>
                </a:highlight>
                <a:latin typeface="Trebuchet MS"/>
                <a:ea typeface="Trebuchet MS"/>
                <a:cs typeface="Trebuchet MS"/>
                <a:sym typeface="Trebuchet MS"/>
              </a:rPr>
              <a:t> </a:t>
            </a:r>
            <a:r>
              <a:rPr b="0" lang="en" sz="1800">
                <a:solidFill>
                  <a:srgbClr val="353535"/>
                </a:solidFill>
                <a:highlight>
                  <a:srgbClr val="FFFFFF"/>
                </a:highlight>
                <a:latin typeface="Trebuchet MS"/>
                <a:ea typeface="Trebuchet MS"/>
                <a:cs typeface="Trebuchet MS"/>
                <a:sym typeface="Trebuchet MS"/>
              </a:rPr>
              <a:t>property for the element after the floating boxes):</a:t>
            </a:r>
            <a:endParaRPr b="0" sz="1800">
              <a:solidFill>
                <a:srgbClr val="353535"/>
              </a:solidFill>
              <a:highlight>
                <a:srgbClr val="FFFFFF"/>
              </a:highlight>
              <a:latin typeface="Trebuchet MS"/>
              <a:ea typeface="Trebuchet MS"/>
              <a:cs typeface="Trebuchet MS"/>
              <a:sym typeface="Trebuchet MS"/>
            </a:endParaRPr>
          </a:p>
          <a:p>
            <a:pPr indent="457200" lvl="0" marL="0" rtl="0" algn="l">
              <a:lnSpc>
                <a:spcPct val="100000"/>
              </a:lnSpc>
              <a:spcBef>
                <a:spcPts val="0"/>
              </a:spcBef>
              <a:spcAft>
                <a:spcPts val="0"/>
              </a:spcAft>
              <a:buSzPts val="2800"/>
              <a:buNone/>
            </a:pPr>
            <a:r>
              <a:rPr b="0" lang="en" sz="1800">
                <a:solidFill>
                  <a:srgbClr val="0170BA"/>
                </a:solidFill>
                <a:highlight>
                  <a:srgbClr val="FFFFFF"/>
                </a:highlight>
                <a:latin typeface="Trebuchet MS"/>
                <a:ea typeface="Trebuchet MS"/>
                <a:cs typeface="Trebuchet MS"/>
                <a:sym typeface="Trebuchet MS"/>
              </a:rPr>
              <a:t>Example:</a:t>
            </a:r>
            <a:r>
              <a:rPr b="0" lang="en" sz="1800">
                <a:solidFill>
                  <a:srgbClr val="353535"/>
                </a:solidFill>
                <a:highlight>
                  <a:srgbClr val="FFFFFF"/>
                </a:highlight>
                <a:latin typeface="Trebuchet MS"/>
                <a:ea typeface="Trebuchet MS"/>
                <a:cs typeface="Trebuchet MS"/>
                <a:sym typeface="Trebuchet MS"/>
              </a:rPr>
              <a:t>	</a:t>
            </a:r>
            <a:r>
              <a:rPr b="0" lang="en" sz="1600">
                <a:solidFill>
                  <a:srgbClr val="595959"/>
                </a:solidFill>
                <a:highlight>
                  <a:srgbClr val="FFFFFF"/>
                </a:highlight>
                <a:latin typeface="Trebuchet MS"/>
                <a:ea typeface="Trebuchet MS"/>
                <a:cs typeface="Trebuchet MS"/>
                <a:sym typeface="Trebuchet MS"/>
              </a:rPr>
              <a:t>.floating-box {</a:t>
            </a:r>
            <a:endParaRPr b="0" sz="1600">
              <a:solidFill>
                <a:srgbClr val="595959"/>
              </a:solidFill>
              <a:highlight>
                <a:srgbClr val="FFFFFF"/>
              </a:highlight>
              <a:latin typeface="Trebuchet MS"/>
              <a:ea typeface="Trebuchet MS"/>
              <a:cs typeface="Trebuchet MS"/>
              <a:sym typeface="Trebuchet MS"/>
            </a:endParaRPr>
          </a:p>
          <a:p>
            <a:pPr indent="0" lvl="0" marL="18288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	float: left;</a:t>
            </a:r>
            <a:endParaRPr b="0" sz="1600">
              <a:solidFill>
                <a:srgbClr val="595959"/>
              </a:solidFill>
              <a:highlight>
                <a:srgbClr val="FFFFFF"/>
              </a:highlight>
              <a:latin typeface="Trebuchet MS"/>
              <a:ea typeface="Trebuchet MS"/>
              <a:cs typeface="Trebuchet MS"/>
              <a:sym typeface="Trebuchet MS"/>
            </a:endParaRPr>
          </a:p>
          <a:p>
            <a:pPr indent="0" lvl="0" marL="18288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	width: 150px;</a:t>
            </a:r>
            <a:endParaRPr b="0" sz="1600">
              <a:solidFill>
                <a:srgbClr val="595959"/>
              </a:solidFill>
              <a:highlight>
                <a:srgbClr val="FFFFFF"/>
              </a:highlight>
              <a:latin typeface="Trebuchet MS"/>
              <a:ea typeface="Trebuchet MS"/>
              <a:cs typeface="Trebuchet MS"/>
              <a:sym typeface="Trebuchet MS"/>
            </a:endParaRPr>
          </a:p>
          <a:p>
            <a:pPr indent="0" lvl="0" marL="18288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	height: 75px;</a:t>
            </a:r>
            <a:endParaRPr b="0" sz="1600">
              <a:solidFill>
                <a:srgbClr val="595959"/>
              </a:solidFill>
              <a:highlight>
                <a:srgbClr val="FFFFFF"/>
              </a:highlight>
              <a:latin typeface="Trebuchet MS"/>
              <a:ea typeface="Trebuchet MS"/>
              <a:cs typeface="Trebuchet MS"/>
              <a:sym typeface="Trebuchet MS"/>
            </a:endParaRPr>
          </a:p>
          <a:p>
            <a:pPr indent="0" lvl="0" marL="18288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	margin: 10px;</a:t>
            </a:r>
            <a:endParaRPr b="0" sz="1600">
              <a:solidFill>
                <a:srgbClr val="595959"/>
              </a:solidFill>
              <a:highlight>
                <a:srgbClr val="FFFFFF"/>
              </a:highlight>
              <a:latin typeface="Trebuchet MS"/>
              <a:ea typeface="Trebuchet MS"/>
              <a:cs typeface="Trebuchet MS"/>
              <a:sym typeface="Trebuchet MS"/>
            </a:endParaRPr>
          </a:p>
          <a:p>
            <a:pPr indent="0" lvl="0" marL="18288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	border: 3px solid #73AD21; </a:t>
            </a:r>
            <a:endParaRPr b="0" sz="1600">
              <a:solidFill>
                <a:srgbClr val="595959"/>
              </a:solidFill>
              <a:highlight>
                <a:srgbClr val="FFFFFF"/>
              </a:highlight>
              <a:latin typeface="Trebuchet MS"/>
              <a:ea typeface="Trebuchet MS"/>
              <a:cs typeface="Trebuchet MS"/>
              <a:sym typeface="Trebuchet MS"/>
            </a:endParaRPr>
          </a:p>
          <a:p>
            <a:pPr indent="457200" lvl="0" marL="13716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a:t>
            </a:r>
            <a:endParaRPr b="0" sz="1600">
              <a:solidFill>
                <a:srgbClr val="595959"/>
              </a:solidFill>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SzPts val="2800"/>
              <a:buNone/>
            </a:pPr>
            <a:r>
              <a:t/>
            </a:r>
            <a:endParaRPr b="0" sz="1600">
              <a:solidFill>
                <a:srgbClr val="595959"/>
              </a:solidFill>
              <a:highlight>
                <a:srgbClr val="FFFFFF"/>
              </a:highlight>
              <a:latin typeface="Trebuchet MS"/>
              <a:ea typeface="Trebuchet MS"/>
              <a:cs typeface="Trebuchet MS"/>
              <a:sym typeface="Trebuchet MS"/>
            </a:endParaRPr>
          </a:p>
          <a:p>
            <a:pPr indent="457200" lvl="0" marL="13716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.after-box {</a:t>
            </a:r>
            <a:endParaRPr b="0" sz="1600">
              <a:solidFill>
                <a:srgbClr val="595959"/>
              </a:solidFill>
              <a:highlight>
                <a:srgbClr val="FFFFFF"/>
              </a:highlight>
              <a:latin typeface="Trebuchet MS"/>
              <a:ea typeface="Trebuchet MS"/>
              <a:cs typeface="Trebuchet MS"/>
              <a:sym typeface="Trebuchet MS"/>
            </a:endParaRPr>
          </a:p>
          <a:p>
            <a:pPr indent="0" lvl="0" marL="4572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			clear: left;</a:t>
            </a:r>
            <a:endParaRPr b="0" sz="1600">
              <a:solidFill>
                <a:srgbClr val="595959"/>
              </a:solidFill>
              <a:highlight>
                <a:srgbClr val="FFFFFF"/>
              </a:highlight>
              <a:latin typeface="Trebuchet MS"/>
              <a:ea typeface="Trebuchet MS"/>
              <a:cs typeface="Trebuchet MS"/>
              <a:sym typeface="Trebuchet MS"/>
            </a:endParaRPr>
          </a:p>
          <a:p>
            <a:pPr indent="457200" lvl="0" marL="1371600" rtl="0" algn="l">
              <a:lnSpc>
                <a:spcPct val="100000"/>
              </a:lnSpc>
              <a:spcBef>
                <a:spcPts val="0"/>
              </a:spcBef>
              <a:spcAft>
                <a:spcPts val="0"/>
              </a:spcAft>
              <a:buSzPts val="2800"/>
              <a:buNone/>
            </a:pPr>
            <a:r>
              <a:rPr b="0" lang="en" sz="1600">
                <a:solidFill>
                  <a:srgbClr val="595959"/>
                </a:solidFill>
                <a:highlight>
                  <a:srgbClr val="FFFFFF"/>
                </a:highlight>
                <a:latin typeface="Trebuchet MS"/>
                <a:ea typeface="Trebuchet MS"/>
                <a:cs typeface="Trebuchet MS"/>
                <a:sym typeface="Trebuchet MS"/>
              </a:rPr>
              <a:t>}</a:t>
            </a:r>
            <a:endParaRPr b="0" sz="1600">
              <a:solidFill>
                <a:srgbClr val="595959"/>
              </a:solidFill>
              <a:highlight>
                <a:srgbClr val="FFFFFF"/>
              </a:highlight>
              <a:latin typeface="Trebuchet MS"/>
              <a:ea typeface="Trebuchet MS"/>
              <a:cs typeface="Trebuchet MS"/>
              <a:sym typeface="Trebuchet MS"/>
            </a:endParaRPr>
          </a:p>
        </p:txBody>
      </p:sp>
      <p:pic>
        <p:nvPicPr>
          <p:cNvPr id="808" name="Google Shape;808;p7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7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14" name="Google Shape;814;p7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914400" rtl="0" algn="l">
              <a:lnSpc>
                <a:spcPct val="100000"/>
              </a:lnSpc>
              <a:spcBef>
                <a:spcPts val="600"/>
              </a:spcBef>
              <a:spcAft>
                <a:spcPts val="0"/>
              </a:spcAft>
              <a:buClr>
                <a:srgbClr val="353535"/>
              </a:buClr>
              <a:buSzPts val="1800"/>
              <a:buFont typeface="Trebuchet MS"/>
              <a:buChar char="➔"/>
            </a:pPr>
            <a:r>
              <a:rPr b="0" lang="en" sz="1800">
                <a:solidFill>
                  <a:srgbClr val="353535"/>
                </a:solidFill>
                <a:highlight>
                  <a:srgbClr val="FFFFFF"/>
                </a:highlight>
                <a:latin typeface="Trebuchet MS"/>
                <a:ea typeface="Trebuchet MS"/>
                <a:cs typeface="Trebuchet MS"/>
                <a:sym typeface="Trebuchet MS"/>
              </a:rPr>
              <a:t>The same effect can be achieved by using the </a:t>
            </a:r>
            <a:r>
              <a:rPr b="0" lang="en" sz="1800">
                <a:solidFill>
                  <a:srgbClr val="F16524"/>
                </a:solidFill>
                <a:highlight>
                  <a:srgbClr val="F1F1F1"/>
                </a:highlight>
                <a:latin typeface="Trebuchet MS"/>
                <a:ea typeface="Trebuchet MS"/>
                <a:cs typeface="Trebuchet MS"/>
                <a:sym typeface="Trebuchet MS"/>
              </a:rPr>
              <a:t>inline-block</a:t>
            </a:r>
            <a:r>
              <a:rPr b="0" lang="en" sz="1800">
                <a:solidFill>
                  <a:srgbClr val="353535"/>
                </a:solidFill>
                <a:highlight>
                  <a:srgbClr val="FFFFFF"/>
                </a:highlight>
                <a:latin typeface="Trebuchet MS"/>
                <a:ea typeface="Trebuchet MS"/>
                <a:cs typeface="Trebuchet MS"/>
                <a:sym typeface="Trebuchet MS"/>
              </a:rPr>
              <a:t> value of the </a:t>
            </a:r>
            <a:r>
              <a:rPr b="0" lang="en" sz="1800">
                <a:solidFill>
                  <a:srgbClr val="F16524"/>
                </a:solidFill>
                <a:highlight>
                  <a:srgbClr val="F1F1F1"/>
                </a:highlight>
                <a:latin typeface="Trebuchet MS"/>
                <a:ea typeface="Trebuchet MS"/>
                <a:cs typeface="Trebuchet MS"/>
                <a:sym typeface="Trebuchet MS"/>
              </a:rPr>
              <a:t>display</a:t>
            </a:r>
            <a:r>
              <a:rPr b="0" lang="en" sz="1800">
                <a:solidFill>
                  <a:srgbClr val="F16524"/>
                </a:solidFill>
                <a:highlight>
                  <a:srgbClr val="FFFFFF"/>
                </a:highlight>
                <a:latin typeface="Trebuchet MS"/>
                <a:ea typeface="Trebuchet MS"/>
                <a:cs typeface="Trebuchet MS"/>
                <a:sym typeface="Trebuchet MS"/>
              </a:rPr>
              <a:t> </a:t>
            </a:r>
            <a:r>
              <a:rPr b="0" lang="en" sz="1800">
                <a:solidFill>
                  <a:srgbClr val="353535"/>
                </a:solidFill>
                <a:highlight>
                  <a:srgbClr val="FFFFFF"/>
                </a:highlight>
                <a:latin typeface="Trebuchet MS"/>
                <a:ea typeface="Trebuchet MS"/>
                <a:cs typeface="Trebuchet MS"/>
                <a:sym typeface="Trebuchet MS"/>
              </a:rPr>
              <a:t>property (notice that no </a:t>
            </a:r>
            <a:r>
              <a:rPr b="0" lang="en" sz="1800">
                <a:solidFill>
                  <a:srgbClr val="F16524"/>
                </a:solidFill>
                <a:highlight>
                  <a:srgbClr val="F1F1F1"/>
                </a:highlight>
                <a:latin typeface="Trebuchet MS"/>
                <a:ea typeface="Trebuchet MS"/>
                <a:cs typeface="Trebuchet MS"/>
                <a:sym typeface="Trebuchet MS"/>
              </a:rPr>
              <a:t>clear</a:t>
            </a:r>
            <a:r>
              <a:rPr b="0" lang="en" sz="1800">
                <a:solidFill>
                  <a:srgbClr val="F16524"/>
                </a:solidFill>
                <a:highlight>
                  <a:srgbClr val="FFFFFF"/>
                </a:highlight>
                <a:latin typeface="Trebuchet MS"/>
                <a:ea typeface="Trebuchet MS"/>
                <a:cs typeface="Trebuchet MS"/>
                <a:sym typeface="Trebuchet MS"/>
              </a:rPr>
              <a:t> </a:t>
            </a:r>
            <a:r>
              <a:rPr b="0" lang="en" sz="1800">
                <a:solidFill>
                  <a:srgbClr val="353535"/>
                </a:solidFill>
                <a:highlight>
                  <a:srgbClr val="FFFFFF"/>
                </a:highlight>
                <a:latin typeface="Trebuchet MS"/>
                <a:ea typeface="Trebuchet MS"/>
                <a:cs typeface="Trebuchet MS"/>
                <a:sym typeface="Trebuchet MS"/>
              </a:rPr>
              <a:t>is needed):</a:t>
            </a:r>
            <a:endParaRPr b="0" sz="1800">
              <a:solidFill>
                <a:srgbClr val="353535"/>
              </a:solidFill>
              <a:highlight>
                <a:srgbClr val="FFFFFF"/>
              </a:highlight>
              <a:latin typeface="Trebuchet MS"/>
              <a:ea typeface="Trebuchet MS"/>
              <a:cs typeface="Trebuchet MS"/>
              <a:sym typeface="Trebuchet MS"/>
            </a:endParaRPr>
          </a:p>
          <a:p>
            <a:pPr indent="457200" lvl="0" marL="457200" rtl="0" algn="l">
              <a:lnSpc>
                <a:spcPct val="100000"/>
              </a:lnSpc>
              <a:spcBef>
                <a:spcPts val="600"/>
              </a:spcBef>
              <a:spcAft>
                <a:spcPts val="0"/>
              </a:spcAft>
              <a:buSzPts val="2800"/>
              <a:buNone/>
            </a:pPr>
            <a:r>
              <a:rPr b="0" lang="en" sz="1800">
                <a:solidFill>
                  <a:srgbClr val="0170BA"/>
                </a:solidFill>
                <a:highlight>
                  <a:srgbClr val="FFFFFF"/>
                </a:highlight>
                <a:latin typeface="Trebuchet MS"/>
                <a:ea typeface="Trebuchet MS"/>
                <a:cs typeface="Trebuchet MS"/>
                <a:sym typeface="Trebuchet MS"/>
              </a:rPr>
              <a:t>Example:</a:t>
            </a:r>
            <a:r>
              <a:rPr b="0" lang="en" sz="1800">
                <a:solidFill>
                  <a:srgbClr val="353535"/>
                </a:solidFill>
                <a:highlight>
                  <a:srgbClr val="FFFFFF"/>
                </a:highlight>
                <a:latin typeface="Trebuchet MS"/>
                <a:ea typeface="Trebuchet MS"/>
                <a:cs typeface="Trebuchet MS"/>
                <a:sym typeface="Trebuchet MS"/>
              </a:rPr>
              <a:t>	</a:t>
            </a:r>
            <a:r>
              <a:rPr b="0" lang="en" sz="1800">
                <a:solidFill>
                  <a:srgbClr val="595959"/>
                </a:solidFill>
                <a:highlight>
                  <a:srgbClr val="FFFFFF"/>
                </a:highlight>
                <a:latin typeface="Trebuchet MS"/>
                <a:ea typeface="Trebuchet MS"/>
                <a:cs typeface="Trebuchet MS"/>
                <a:sym typeface="Trebuchet MS"/>
              </a:rPr>
              <a:t>.floating-box {</a:t>
            </a:r>
            <a:endParaRPr b="0" sz="1800">
              <a:solidFill>
                <a:srgbClr val="595959"/>
              </a:solidFill>
              <a:highlight>
                <a:srgbClr val="FFFFFF"/>
              </a:highlight>
              <a:latin typeface="Trebuchet MS"/>
              <a:ea typeface="Trebuchet MS"/>
              <a:cs typeface="Trebuchet MS"/>
              <a:sym typeface="Trebuchet MS"/>
            </a:endParaRPr>
          </a:p>
          <a:p>
            <a:pPr indent="457200" lvl="0" marL="1828800" rtl="0" algn="l">
              <a:lnSpc>
                <a:spcPct val="100000"/>
              </a:lnSpc>
              <a:spcBef>
                <a:spcPts val="600"/>
              </a:spcBef>
              <a:spcAft>
                <a:spcPts val="0"/>
              </a:spcAft>
              <a:buSzPts val="2800"/>
              <a:buNone/>
            </a:pPr>
            <a:r>
              <a:rPr b="0" lang="en" sz="1800">
                <a:solidFill>
                  <a:srgbClr val="595959"/>
                </a:solidFill>
                <a:highlight>
                  <a:srgbClr val="FFFFFF"/>
                </a:highlight>
                <a:latin typeface="Trebuchet MS"/>
                <a:ea typeface="Trebuchet MS"/>
                <a:cs typeface="Trebuchet MS"/>
                <a:sym typeface="Trebuchet MS"/>
              </a:rPr>
              <a:t>	display: inline-block;</a:t>
            </a:r>
            <a:endParaRPr b="0" sz="1800">
              <a:solidFill>
                <a:srgbClr val="595959"/>
              </a:solidFill>
              <a:highlight>
                <a:srgbClr val="FFFFFF"/>
              </a:highlight>
              <a:latin typeface="Trebuchet MS"/>
              <a:ea typeface="Trebuchet MS"/>
              <a:cs typeface="Trebuchet MS"/>
              <a:sym typeface="Trebuchet MS"/>
            </a:endParaRPr>
          </a:p>
          <a:p>
            <a:pPr indent="457200" lvl="0" marL="1828800" rtl="0" algn="l">
              <a:lnSpc>
                <a:spcPct val="100000"/>
              </a:lnSpc>
              <a:spcBef>
                <a:spcPts val="600"/>
              </a:spcBef>
              <a:spcAft>
                <a:spcPts val="0"/>
              </a:spcAft>
              <a:buSzPts val="2800"/>
              <a:buNone/>
            </a:pPr>
            <a:r>
              <a:rPr b="0" lang="en" sz="1800">
                <a:solidFill>
                  <a:srgbClr val="595959"/>
                </a:solidFill>
                <a:highlight>
                  <a:srgbClr val="FFFFFF"/>
                </a:highlight>
                <a:latin typeface="Trebuchet MS"/>
                <a:ea typeface="Trebuchet MS"/>
                <a:cs typeface="Trebuchet MS"/>
                <a:sym typeface="Trebuchet MS"/>
              </a:rPr>
              <a:t>	width: 150px;</a:t>
            </a:r>
            <a:endParaRPr b="0" sz="1800">
              <a:solidFill>
                <a:srgbClr val="595959"/>
              </a:solidFill>
              <a:highlight>
                <a:srgbClr val="FFFFFF"/>
              </a:highlight>
              <a:latin typeface="Trebuchet MS"/>
              <a:ea typeface="Trebuchet MS"/>
              <a:cs typeface="Trebuchet MS"/>
              <a:sym typeface="Trebuchet MS"/>
            </a:endParaRPr>
          </a:p>
          <a:p>
            <a:pPr indent="457200" lvl="0" marL="1828800" rtl="0" algn="l">
              <a:lnSpc>
                <a:spcPct val="100000"/>
              </a:lnSpc>
              <a:spcBef>
                <a:spcPts val="600"/>
              </a:spcBef>
              <a:spcAft>
                <a:spcPts val="0"/>
              </a:spcAft>
              <a:buSzPts val="2800"/>
              <a:buNone/>
            </a:pPr>
            <a:r>
              <a:rPr b="0" lang="en" sz="1800">
                <a:solidFill>
                  <a:srgbClr val="595959"/>
                </a:solidFill>
                <a:highlight>
                  <a:srgbClr val="FFFFFF"/>
                </a:highlight>
                <a:latin typeface="Trebuchet MS"/>
                <a:ea typeface="Trebuchet MS"/>
                <a:cs typeface="Trebuchet MS"/>
                <a:sym typeface="Trebuchet MS"/>
              </a:rPr>
              <a:t>	height: 75px;</a:t>
            </a:r>
            <a:endParaRPr b="0" sz="1800">
              <a:solidFill>
                <a:srgbClr val="595959"/>
              </a:solidFill>
              <a:highlight>
                <a:srgbClr val="FFFFFF"/>
              </a:highlight>
              <a:latin typeface="Trebuchet MS"/>
              <a:ea typeface="Trebuchet MS"/>
              <a:cs typeface="Trebuchet MS"/>
              <a:sym typeface="Trebuchet MS"/>
            </a:endParaRPr>
          </a:p>
          <a:p>
            <a:pPr indent="457200" lvl="0" marL="1828800" rtl="0" algn="l">
              <a:lnSpc>
                <a:spcPct val="100000"/>
              </a:lnSpc>
              <a:spcBef>
                <a:spcPts val="600"/>
              </a:spcBef>
              <a:spcAft>
                <a:spcPts val="0"/>
              </a:spcAft>
              <a:buSzPts val="2800"/>
              <a:buNone/>
            </a:pPr>
            <a:r>
              <a:rPr b="0" lang="en" sz="1800">
                <a:solidFill>
                  <a:srgbClr val="595959"/>
                </a:solidFill>
                <a:highlight>
                  <a:srgbClr val="FFFFFF"/>
                </a:highlight>
                <a:latin typeface="Trebuchet MS"/>
                <a:ea typeface="Trebuchet MS"/>
                <a:cs typeface="Trebuchet MS"/>
                <a:sym typeface="Trebuchet MS"/>
              </a:rPr>
              <a:t>	margin: 10px;</a:t>
            </a:r>
            <a:endParaRPr b="0" sz="1800">
              <a:solidFill>
                <a:srgbClr val="595959"/>
              </a:solidFill>
              <a:highlight>
                <a:srgbClr val="FFFFFF"/>
              </a:highlight>
              <a:latin typeface="Trebuchet MS"/>
              <a:ea typeface="Trebuchet MS"/>
              <a:cs typeface="Trebuchet MS"/>
              <a:sym typeface="Trebuchet MS"/>
            </a:endParaRPr>
          </a:p>
          <a:p>
            <a:pPr indent="457200" lvl="0" marL="1828800" rtl="0" algn="l">
              <a:lnSpc>
                <a:spcPct val="100000"/>
              </a:lnSpc>
              <a:spcBef>
                <a:spcPts val="600"/>
              </a:spcBef>
              <a:spcAft>
                <a:spcPts val="0"/>
              </a:spcAft>
              <a:buSzPts val="2800"/>
              <a:buNone/>
            </a:pPr>
            <a:r>
              <a:rPr b="0" lang="en" sz="1800">
                <a:solidFill>
                  <a:srgbClr val="595959"/>
                </a:solidFill>
                <a:highlight>
                  <a:srgbClr val="FFFFFF"/>
                </a:highlight>
                <a:latin typeface="Trebuchet MS"/>
                <a:ea typeface="Trebuchet MS"/>
                <a:cs typeface="Trebuchet MS"/>
                <a:sym typeface="Trebuchet MS"/>
              </a:rPr>
              <a:t>	border: 3px solid #73AD21; </a:t>
            </a:r>
            <a:endParaRPr b="0" sz="1800">
              <a:solidFill>
                <a:srgbClr val="595959"/>
              </a:solidFill>
              <a:highlight>
                <a:srgbClr val="FFFFFF"/>
              </a:highlight>
              <a:latin typeface="Trebuchet MS"/>
              <a:ea typeface="Trebuchet MS"/>
              <a:cs typeface="Trebuchet MS"/>
              <a:sym typeface="Trebuchet MS"/>
            </a:endParaRPr>
          </a:p>
          <a:p>
            <a:pPr indent="457200" lvl="0" marL="1828800" rtl="0" algn="l">
              <a:lnSpc>
                <a:spcPct val="100000"/>
              </a:lnSpc>
              <a:spcBef>
                <a:spcPts val="600"/>
              </a:spcBef>
              <a:spcAft>
                <a:spcPts val="0"/>
              </a:spcAft>
              <a:buSzPts val="2800"/>
              <a:buNone/>
            </a:pPr>
            <a:r>
              <a:rPr b="0" lang="en" sz="1800">
                <a:solidFill>
                  <a:srgbClr val="595959"/>
                </a:solidFill>
                <a:highlight>
                  <a:srgbClr val="FFFFFF"/>
                </a:highlight>
                <a:latin typeface="Trebuchet MS"/>
                <a:ea typeface="Trebuchet MS"/>
                <a:cs typeface="Trebuchet MS"/>
                <a:sym typeface="Trebuchet MS"/>
              </a:rPr>
              <a:t>}</a:t>
            </a:r>
            <a:endParaRPr b="0" sz="1800">
              <a:solidFill>
                <a:srgbClr val="595959"/>
              </a:solidFill>
              <a:highlight>
                <a:srgbClr val="FFFFFF"/>
              </a:highlight>
              <a:latin typeface="Trebuchet MS"/>
              <a:ea typeface="Trebuchet MS"/>
              <a:cs typeface="Trebuchet MS"/>
              <a:sym typeface="Trebuchet MS"/>
            </a:endParaRPr>
          </a:p>
        </p:txBody>
      </p:sp>
      <p:pic>
        <p:nvPicPr>
          <p:cNvPr id="815" name="Google Shape;815;p7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7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a:t>
            </a:r>
            <a:endParaRPr sz="3000">
              <a:solidFill>
                <a:srgbClr val="0170BA"/>
              </a:solidFill>
              <a:latin typeface="Trebuchet MS"/>
              <a:ea typeface="Trebuchet MS"/>
              <a:cs typeface="Trebuchet MS"/>
              <a:sym typeface="Trebuchet MS"/>
            </a:endParaRPr>
          </a:p>
        </p:txBody>
      </p:sp>
      <p:sp>
        <p:nvSpPr>
          <p:cNvPr id="821" name="Google Shape;821;p7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Positioning</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CSS positioning properties allow you to position an element. It can also place an element behind another, and specify what should happen when an element's content is too big.</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Elements can be positioned using the top, bottom, left, and right properties. However, these properties will not work unless the position property is set first. They also work differently depending on the positioning method.</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There are four different positioning methods.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600"/>
              </a:spcAft>
              <a:buSzPts val="2800"/>
              <a:buNone/>
            </a:pPr>
            <a:r>
              <a:t/>
            </a:r>
            <a:endParaRPr sz="1800" u="sng">
              <a:solidFill>
                <a:srgbClr val="0170BA"/>
              </a:solidFill>
              <a:latin typeface="Trebuchet MS"/>
              <a:ea typeface="Trebuchet MS"/>
              <a:cs typeface="Trebuchet MS"/>
              <a:sym typeface="Trebuchet MS"/>
            </a:endParaRPr>
          </a:p>
        </p:txBody>
      </p:sp>
      <p:pic>
        <p:nvPicPr>
          <p:cNvPr id="822" name="Google Shape;822;p7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8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28" name="Google Shape;828;p8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Static Positioning</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HTML elements are positioned static by default. A static positioned element is always positioned according to the normal flow of the page.</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Static positioned elements are not affected by the top, bottom, left, and right properties.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element with fixed position is positioned relative to the browser window.</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It will not move even if the window is scrolled:</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a:p>
            <a:pPr indent="0" lvl="0" marL="0" rtl="0" algn="l">
              <a:lnSpc>
                <a:spcPct val="100000"/>
              </a:lnSpc>
              <a:spcBef>
                <a:spcPts val="600"/>
              </a:spcBef>
              <a:spcAft>
                <a:spcPts val="600"/>
              </a:spcAft>
              <a:buSzPts val="2800"/>
              <a:buNone/>
            </a:pPr>
            <a:r>
              <a:t/>
            </a:r>
            <a:endParaRPr sz="1800" u="sng">
              <a:solidFill>
                <a:srgbClr val="0170BA"/>
              </a:solidFill>
              <a:latin typeface="Trebuchet MS"/>
              <a:ea typeface="Trebuchet MS"/>
              <a:cs typeface="Trebuchet MS"/>
              <a:sym typeface="Trebuchet MS"/>
            </a:endParaRPr>
          </a:p>
        </p:txBody>
      </p:sp>
      <p:pic>
        <p:nvPicPr>
          <p:cNvPr id="829" name="Google Shape;829;p8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8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35" name="Google Shape;835;p8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p.pos_fixed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position:fixed;</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top:30px;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right:5px;</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a:t>
            </a:r>
            <a:endParaRPr b="0" sz="1600">
              <a:solidFill>
                <a:srgbClr val="595959"/>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Fixed positioned elements are removed from the normal flow. The document and other elements behave like the fixed positioned element does not exist.</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Fixed positioned elements can overlap other elements.</a:t>
            </a:r>
            <a:endParaRPr sz="1800" u="sng">
              <a:solidFill>
                <a:srgbClr val="0170BA"/>
              </a:solidFill>
              <a:latin typeface="Trebuchet MS"/>
              <a:ea typeface="Trebuchet MS"/>
              <a:cs typeface="Trebuchet MS"/>
              <a:sym typeface="Trebuchet MS"/>
            </a:endParaRPr>
          </a:p>
        </p:txBody>
      </p:sp>
      <p:pic>
        <p:nvPicPr>
          <p:cNvPr id="836" name="Google Shape;836;p8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8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42" name="Google Shape;842;p8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relative positioned element is positioned relative to its normal position.</a:t>
            </a:r>
            <a:endParaRPr b="0" sz="1800">
              <a:solidFill>
                <a:srgbClr val="353535"/>
              </a:solidFill>
              <a:latin typeface="Trebuchet MS"/>
              <a:ea typeface="Trebuchet MS"/>
              <a:cs typeface="Trebuchet MS"/>
              <a:sym typeface="Trebuchet MS"/>
            </a:endParaRPr>
          </a:p>
          <a:p>
            <a:pPr indent="0" lvl="0" marL="0" rtl="0" algn="l">
              <a:lnSpc>
                <a:spcPct val="100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h2.pos_left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position:relative;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left:-20px;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h2.pos_right {</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position:relative;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rPr b="0" lang="en" sz="1600">
                <a:solidFill>
                  <a:srgbClr val="595959"/>
                </a:solidFill>
                <a:latin typeface="Trebuchet MS"/>
                <a:ea typeface="Trebuchet MS"/>
                <a:cs typeface="Trebuchet MS"/>
                <a:sym typeface="Trebuchet MS"/>
              </a:rPr>
              <a:t>left:20px; }</a:t>
            </a:r>
            <a:endParaRPr b="0" sz="1600">
              <a:solidFill>
                <a:srgbClr val="595959"/>
              </a:solidFill>
              <a:latin typeface="Trebuchet MS"/>
              <a:ea typeface="Trebuchet MS"/>
              <a:cs typeface="Trebuchet MS"/>
              <a:sym typeface="Trebuchet MS"/>
            </a:endParaRPr>
          </a:p>
          <a:p>
            <a:pPr indent="0" lvl="0" marL="0" rtl="0" algn="l">
              <a:lnSpc>
                <a:spcPct val="100000"/>
              </a:lnSpc>
              <a:spcBef>
                <a:spcPts val="2200"/>
              </a:spcBef>
              <a:spcAft>
                <a:spcPts val="0"/>
              </a:spcAft>
              <a:buSzPts val="2800"/>
              <a:buNone/>
            </a:pPr>
            <a:r>
              <a:t/>
            </a:r>
            <a:endParaRPr sz="1600" u="sng">
              <a:solidFill>
                <a:srgbClr val="0170BA"/>
              </a:solidFill>
              <a:latin typeface="Trebuchet MS"/>
              <a:ea typeface="Trebuchet MS"/>
              <a:cs typeface="Trebuchet MS"/>
              <a:sym typeface="Trebuchet MS"/>
            </a:endParaRPr>
          </a:p>
        </p:txBody>
      </p:sp>
      <p:pic>
        <p:nvPicPr>
          <p:cNvPr id="843" name="Google Shape;843;p8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8" name="Google Shape;328;p8"/>
          <p:cNvSpPr txBox="1"/>
          <p:nvPr>
            <p:ph type="title"/>
          </p:nvPr>
        </p:nvSpPr>
        <p:spPr>
          <a:xfrm>
            <a:off x="572574" y="1127263"/>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class selector uses the HTML class attribute, and is defined with a "."</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the example below, all HTML elements with class="center" will be center-aligned:</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.center {text-align:center;}</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You can also specify that only specific HTML elements should be affected by a class.</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the example below, all p elements with class="center" will be center-aligned:</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		</a:t>
            </a:r>
            <a:r>
              <a:rPr b="0" lang="en" sz="1600">
                <a:solidFill>
                  <a:srgbClr val="595959"/>
                </a:solidFill>
                <a:latin typeface="Trebuchet MS"/>
                <a:ea typeface="Trebuchet MS"/>
                <a:cs typeface="Trebuchet MS"/>
                <a:sym typeface="Trebuchet MS"/>
              </a:rPr>
              <a:t>p.center {text-align:center;}</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Note: Do NOT start a class name with a number!</a:t>
            </a:r>
            <a:endParaRPr b="0" i="1" sz="1800">
              <a:solidFill>
                <a:srgbClr val="F16524"/>
              </a:solidFill>
              <a:latin typeface="Trebuchet MS"/>
              <a:ea typeface="Trebuchet MS"/>
              <a:cs typeface="Trebuchet MS"/>
              <a:sym typeface="Trebuchet MS"/>
            </a:endParaRPr>
          </a:p>
        </p:txBody>
      </p:sp>
      <p:pic>
        <p:nvPicPr>
          <p:cNvPr id="329" name="Google Shape;329;p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8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49" name="Google Shape;849;p8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content of relatively positioned elements can be moved and overlap other elements, but the reserved space for the element is still preserved in the normal flow.</a:t>
            </a:r>
            <a:endParaRPr b="0" sz="1800">
              <a:solidFill>
                <a:srgbClr val="353535"/>
              </a:solidFill>
              <a:latin typeface="Trebuchet MS"/>
              <a:ea typeface="Trebuchet MS"/>
              <a:cs typeface="Trebuchet MS"/>
              <a:sym typeface="Trebuchet MS"/>
            </a:endParaRPr>
          </a:p>
          <a:p>
            <a:pPr indent="0" lvl="0" marL="0" rtl="0" algn="l">
              <a:lnSpc>
                <a:spcPct val="115000"/>
              </a:lnSpc>
              <a:spcBef>
                <a:spcPts val="4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600">
                <a:solidFill>
                  <a:srgbClr val="595959"/>
                </a:solidFill>
                <a:latin typeface="Trebuchet MS"/>
                <a:ea typeface="Trebuchet MS"/>
                <a:cs typeface="Trebuchet MS"/>
                <a:sym typeface="Trebuchet MS"/>
              </a:rPr>
              <a:t>h2.pos_top{</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600">
                <a:solidFill>
                  <a:srgbClr val="595959"/>
                </a:solidFill>
                <a:latin typeface="Trebuchet MS"/>
                <a:ea typeface="Trebuchet MS"/>
                <a:cs typeface="Trebuchet MS"/>
                <a:sym typeface="Trebuchet MS"/>
              </a:rPr>
              <a:t>position:relative;</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400"/>
              </a:spcBef>
              <a:spcAft>
                <a:spcPts val="0"/>
              </a:spcAft>
              <a:buSzPts val="2800"/>
              <a:buNone/>
            </a:pPr>
            <a:r>
              <a:rPr b="0" lang="en" sz="1600">
                <a:solidFill>
                  <a:srgbClr val="595959"/>
                </a:solidFill>
                <a:latin typeface="Trebuchet MS"/>
                <a:ea typeface="Trebuchet MS"/>
                <a:cs typeface="Trebuchet MS"/>
                <a:sym typeface="Trebuchet MS"/>
              </a:rPr>
              <a:t>top:-50px; }</a:t>
            </a:r>
            <a:endParaRPr b="0" sz="1600">
              <a:solidFill>
                <a:srgbClr val="595959"/>
              </a:solidFill>
              <a:latin typeface="Trebuchet MS"/>
              <a:ea typeface="Trebuchet MS"/>
              <a:cs typeface="Trebuchet MS"/>
              <a:sym typeface="Trebuchet MS"/>
            </a:endParaRPr>
          </a:p>
          <a:p>
            <a:pPr indent="-342900" lvl="0" marL="457200" rtl="0" algn="l">
              <a:lnSpc>
                <a:spcPct val="115000"/>
              </a:lnSpc>
              <a:spcBef>
                <a:spcPts val="4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Relatively positioned elements are often used as container blocks for absolutely positioned elements.</a:t>
            </a:r>
            <a:endParaRPr b="0" sz="1800">
              <a:solidFill>
                <a:srgbClr val="353535"/>
              </a:solidFill>
              <a:latin typeface="Trebuchet MS"/>
              <a:ea typeface="Trebuchet MS"/>
              <a:cs typeface="Trebuchet MS"/>
              <a:sym typeface="Trebuchet MS"/>
            </a:endParaRPr>
          </a:p>
          <a:p>
            <a:pPr indent="0" lvl="0" marL="914400" rtl="0" algn="l">
              <a:lnSpc>
                <a:spcPct val="100000"/>
              </a:lnSpc>
              <a:spcBef>
                <a:spcPts val="400"/>
              </a:spcBef>
              <a:spcAft>
                <a:spcPts val="0"/>
              </a:spcAft>
              <a:buSzPts val="2800"/>
              <a:buNone/>
            </a:pPr>
            <a:r>
              <a:t/>
            </a:r>
            <a:endParaRPr b="0" sz="1800">
              <a:solidFill>
                <a:srgbClr val="353535"/>
              </a:solidFill>
              <a:latin typeface="Trebuchet MS"/>
              <a:ea typeface="Trebuchet MS"/>
              <a:cs typeface="Trebuchet MS"/>
              <a:sym typeface="Trebuchet MS"/>
            </a:endParaRPr>
          </a:p>
          <a:p>
            <a:pPr indent="0" lvl="0" marL="0" rtl="0" algn="l">
              <a:lnSpc>
                <a:spcPct val="100000"/>
              </a:lnSpc>
              <a:spcBef>
                <a:spcPts val="22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850" name="Google Shape;850;p8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56" name="Google Shape;856;p8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Absolute Positioning</a:t>
            </a:r>
            <a:endParaRPr sz="1600" u="sng">
              <a:solidFill>
                <a:srgbClr val="0170BA"/>
              </a:solidFill>
              <a:latin typeface="Trebuchet MS"/>
              <a:ea typeface="Trebuchet MS"/>
              <a:cs typeface="Trebuchet MS"/>
              <a:sym typeface="Trebuchet MS"/>
            </a:endParaRPr>
          </a:p>
          <a:p>
            <a:pPr indent="-330200" lvl="0" marL="457200" rtl="0" algn="l">
              <a:lnSpc>
                <a:spcPct val="100000"/>
              </a:lnSpc>
              <a:spcBef>
                <a:spcPts val="600"/>
              </a:spcBef>
              <a:spcAft>
                <a:spcPts val="0"/>
              </a:spcAft>
              <a:buClr>
                <a:srgbClr val="353535"/>
              </a:buClr>
              <a:buSzPts val="1600"/>
              <a:buFont typeface="Trebuchet MS"/>
              <a:buChar char="❏"/>
            </a:pPr>
            <a:r>
              <a:rPr b="0" lang="en" sz="1600">
                <a:solidFill>
                  <a:srgbClr val="353535"/>
                </a:solidFill>
                <a:latin typeface="Trebuchet MS"/>
                <a:ea typeface="Trebuchet MS"/>
                <a:cs typeface="Trebuchet MS"/>
                <a:sym typeface="Trebuchet MS"/>
              </a:rPr>
              <a:t>An absolute position element is positioned relative to the first parent element that has a position other than static. If no such element is found, the containing block is &lt;html&gt;:</a:t>
            </a:r>
            <a:endParaRPr b="0" sz="16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600">
                <a:solidFill>
                  <a:srgbClr val="0170BA"/>
                </a:solidFill>
                <a:latin typeface="Trebuchet MS"/>
                <a:ea typeface="Trebuchet MS"/>
                <a:cs typeface="Trebuchet MS"/>
                <a:sym typeface="Trebuchet MS"/>
              </a:rPr>
              <a:t>Example</a:t>
            </a:r>
            <a:endParaRPr b="0" sz="16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400">
                <a:solidFill>
                  <a:srgbClr val="595959"/>
                </a:solidFill>
                <a:latin typeface="Trebuchet MS"/>
                <a:ea typeface="Trebuchet MS"/>
                <a:cs typeface="Trebuchet MS"/>
                <a:sym typeface="Trebuchet MS"/>
              </a:rPr>
              <a:t>h2 {</a:t>
            </a:r>
            <a:endParaRPr b="0" sz="14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400">
                <a:solidFill>
                  <a:srgbClr val="595959"/>
                </a:solidFill>
                <a:latin typeface="Trebuchet MS"/>
                <a:ea typeface="Trebuchet MS"/>
                <a:cs typeface="Trebuchet MS"/>
                <a:sym typeface="Trebuchet MS"/>
              </a:rPr>
              <a:t>position:absolute;</a:t>
            </a:r>
            <a:endParaRPr b="0" sz="14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400">
                <a:solidFill>
                  <a:srgbClr val="595959"/>
                </a:solidFill>
                <a:latin typeface="Trebuchet MS"/>
                <a:ea typeface="Trebuchet MS"/>
                <a:cs typeface="Trebuchet MS"/>
                <a:sym typeface="Trebuchet MS"/>
              </a:rPr>
              <a:t>left:100px;</a:t>
            </a:r>
            <a:endParaRPr b="0" sz="14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400">
                <a:solidFill>
                  <a:srgbClr val="595959"/>
                </a:solidFill>
                <a:latin typeface="Trebuchet MS"/>
                <a:ea typeface="Trebuchet MS"/>
                <a:cs typeface="Trebuchet MS"/>
                <a:sym typeface="Trebuchet MS"/>
              </a:rPr>
              <a:t>top:150px;</a:t>
            </a:r>
            <a:endParaRPr b="0" sz="14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400">
                <a:solidFill>
                  <a:srgbClr val="595959"/>
                </a:solidFill>
                <a:latin typeface="Trebuchet MS"/>
                <a:ea typeface="Trebuchet MS"/>
                <a:cs typeface="Trebuchet MS"/>
                <a:sym typeface="Trebuchet MS"/>
              </a:rPr>
              <a:t>}</a:t>
            </a:r>
            <a:endParaRPr b="0" sz="1400">
              <a:solidFill>
                <a:srgbClr val="595959"/>
              </a:solidFill>
              <a:latin typeface="Trebuchet MS"/>
              <a:ea typeface="Trebuchet MS"/>
              <a:cs typeface="Trebuchet MS"/>
              <a:sym typeface="Trebuchet MS"/>
            </a:endParaRPr>
          </a:p>
          <a:p>
            <a:pPr indent="-330200" lvl="0" marL="457200" rtl="0" algn="l">
              <a:lnSpc>
                <a:spcPct val="100000"/>
              </a:lnSpc>
              <a:spcBef>
                <a:spcPts val="600"/>
              </a:spcBef>
              <a:spcAft>
                <a:spcPts val="0"/>
              </a:spcAft>
              <a:buClr>
                <a:srgbClr val="000000"/>
              </a:buClr>
              <a:buSzPts val="1600"/>
              <a:buFont typeface="Trebuchet MS"/>
              <a:buChar char="❏"/>
            </a:pPr>
            <a:r>
              <a:rPr b="0" lang="en" sz="1600">
                <a:solidFill>
                  <a:srgbClr val="000000"/>
                </a:solidFill>
                <a:latin typeface="Trebuchet MS"/>
                <a:ea typeface="Trebuchet MS"/>
                <a:cs typeface="Trebuchet MS"/>
                <a:sym typeface="Trebuchet MS"/>
              </a:rPr>
              <a:t>Absolutely positioned elements are removed from the normal flow. The document and other elements behave like the absolutely positioned element does not exist.</a:t>
            </a:r>
            <a:endParaRPr b="0" sz="1600">
              <a:solidFill>
                <a:srgbClr val="000000"/>
              </a:solidFill>
              <a:latin typeface="Trebuchet MS"/>
              <a:ea typeface="Trebuchet MS"/>
              <a:cs typeface="Trebuchet MS"/>
              <a:sym typeface="Trebuchet MS"/>
            </a:endParaRPr>
          </a:p>
          <a:p>
            <a:pPr indent="-330200" lvl="0" marL="457200" rtl="0" algn="l">
              <a:lnSpc>
                <a:spcPct val="100000"/>
              </a:lnSpc>
              <a:spcBef>
                <a:spcPts val="0"/>
              </a:spcBef>
              <a:spcAft>
                <a:spcPts val="0"/>
              </a:spcAft>
              <a:buClr>
                <a:srgbClr val="000000"/>
              </a:buClr>
              <a:buSzPts val="1600"/>
              <a:buFont typeface="Trebuchet MS"/>
              <a:buChar char="❏"/>
            </a:pPr>
            <a:r>
              <a:rPr b="0" lang="en" sz="1600">
                <a:solidFill>
                  <a:srgbClr val="000000"/>
                </a:solidFill>
                <a:latin typeface="Trebuchet MS"/>
                <a:ea typeface="Trebuchet MS"/>
                <a:cs typeface="Trebuchet MS"/>
                <a:sym typeface="Trebuchet MS"/>
              </a:rPr>
              <a:t>Absolutely positioned elements can overlap other elements.</a:t>
            </a:r>
            <a:endParaRPr b="0" sz="16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600" u="sng">
              <a:solidFill>
                <a:srgbClr val="0170BA"/>
              </a:solidFill>
              <a:latin typeface="Trebuchet MS"/>
              <a:ea typeface="Trebuchet MS"/>
              <a:cs typeface="Trebuchet MS"/>
              <a:sym typeface="Trebuchet MS"/>
            </a:endParaRPr>
          </a:p>
        </p:txBody>
      </p:sp>
      <p:pic>
        <p:nvPicPr>
          <p:cNvPr id="857" name="Google Shape;857;p8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8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63" name="Google Shape;863;p8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When elements are positioned outside the normal flow, they can overlap other elements.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z-index property specifies the stack order of an element (which element should be placed in front of, or behind, the others).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element can have a positive or negative stack order:</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864" name="Google Shape;864;p8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865" name="Google Shape;865;p85"/>
          <p:cNvSpPr txBox="1"/>
          <p:nvPr/>
        </p:nvSpPr>
        <p:spPr>
          <a:xfrm>
            <a:off x="1717125" y="3283925"/>
            <a:ext cx="3909000" cy="208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5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img {</a:t>
            </a:r>
            <a:endParaRPr b="0" i="0" sz="1600" u="none" cap="none" strike="noStrike">
              <a:solidFill>
                <a:srgbClr val="595959"/>
              </a:solidFill>
              <a:latin typeface="Trebuchet MS"/>
              <a:ea typeface="Trebuchet MS"/>
              <a:cs typeface="Trebuchet MS"/>
              <a:sym typeface="Trebuchet MS"/>
            </a:endParaRPr>
          </a:p>
          <a:p>
            <a:pPr indent="0" lvl="0" marL="457200" marR="0" rtl="0" algn="l">
              <a:lnSpc>
                <a:spcPct val="115000"/>
              </a:lnSpc>
              <a:spcBef>
                <a:spcPts val="5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position:absolute;</a:t>
            </a:r>
            <a:endParaRPr b="0" i="0" sz="1600" u="none" cap="none" strike="noStrike">
              <a:solidFill>
                <a:srgbClr val="595959"/>
              </a:solidFill>
              <a:latin typeface="Trebuchet MS"/>
              <a:ea typeface="Trebuchet MS"/>
              <a:cs typeface="Trebuchet MS"/>
              <a:sym typeface="Trebuchet MS"/>
            </a:endParaRPr>
          </a:p>
          <a:p>
            <a:pPr indent="0" lvl="0" marL="457200" marR="0" rtl="0" algn="l">
              <a:lnSpc>
                <a:spcPct val="115000"/>
              </a:lnSpc>
              <a:spcBef>
                <a:spcPts val="5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left:0px;</a:t>
            </a:r>
            <a:endParaRPr b="0" i="0" sz="1600" u="none" cap="none" strike="noStrike">
              <a:solidFill>
                <a:srgbClr val="595959"/>
              </a:solidFill>
              <a:latin typeface="Trebuchet MS"/>
              <a:ea typeface="Trebuchet MS"/>
              <a:cs typeface="Trebuchet MS"/>
              <a:sym typeface="Trebuchet MS"/>
            </a:endParaRPr>
          </a:p>
          <a:p>
            <a:pPr indent="0" lvl="0" marL="457200" marR="0" rtl="0" algn="l">
              <a:lnSpc>
                <a:spcPct val="115000"/>
              </a:lnSpc>
              <a:spcBef>
                <a:spcPts val="5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top:0px;</a:t>
            </a:r>
            <a:endParaRPr b="0" i="0" sz="1600" u="none" cap="none" strike="noStrike">
              <a:solidFill>
                <a:srgbClr val="595959"/>
              </a:solidFill>
              <a:latin typeface="Trebuchet MS"/>
              <a:ea typeface="Trebuchet MS"/>
              <a:cs typeface="Trebuchet MS"/>
              <a:sym typeface="Trebuchet MS"/>
            </a:endParaRPr>
          </a:p>
          <a:p>
            <a:pPr indent="0" lvl="0" marL="457200" marR="0" rtl="0" algn="l">
              <a:lnSpc>
                <a:spcPct val="115000"/>
              </a:lnSpc>
              <a:spcBef>
                <a:spcPts val="50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Z-index:-1;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71" name="Google Shape;871;p8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a:t>
            </a:r>
            <a:endParaRPr b="0" sz="1800">
              <a:solidFill>
                <a:srgbClr val="000000"/>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element with greater stack order is always in front of an element with a lower stack order.</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i="1" lang="en" sz="1800">
                <a:solidFill>
                  <a:srgbClr val="1C4587"/>
                </a:solidFill>
                <a:latin typeface="Trebuchet MS"/>
                <a:ea typeface="Trebuchet MS"/>
                <a:cs typeface="Trebuchet MS"/>
                <a:sym typeface="Trebuchet MS"/>
              </a:rPr>
              <a:t>Note</a:t>
            </a:r>
            <a:r>
              <a:rPr b="0" i="1" lang="en" sz="1800">
                <a:solidFill>
                  <a:srgbClr val="1C4587"/>
                </a:solidFill>
                <a:latin typeface="Trebuchet MS"/>
                <a:ea typeface="Trebuchet MS"/>
                <a:cs typeface="Trebuchet MS"/>
                <a:sym typeface="Trebuchet MS"/>
              </a:rPr>
              <a:t>: If two positioned elements overlap without a z-index specified, the element positioned last in the HTML code will be shown on top.</a:t>
            </a:r>
            <a:endParaRPr b="0" i="1" sz="1800">
              <a:solidFill>
                <a:srgbClr val="1C4587"/>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872" name="Google Shape;872;p8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a:t>
            </a:r>
            <a:endParaRPr sz="3000">
              <a:solidFill>
                <a:srgbClr val="0170BA"/>
              </a:solidFill>
              <a:latin typeface="Trebuchet MS"/>
              <a:ea typeface="Trebuchet MS"/>
              <a:cs typeface="Trebuchet MS"/>
              <a:sym typeface="Trebuchet MS"/>
            </a:endParaRPr>
          </a:p>
        </p:txBody>
      </p:sp>
      <p:sp>
        <p:nvSpPr>
          <p:cNvPr id="878" name="Google Shape;878;p8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Color</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color property is used to set the color of the text.</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With CSS, a color is most often specified by:</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HEX value - like "#ff0000"</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an RGB value - like "rgb(255,0,0)"</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 color name - like "red"</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default color for a page is defined in the body selector.</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body {color:blue;}</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h1 {color:#00ff00;}</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h2 {color:rgb(255,0,0);}</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a:solidFill>
                <a:srgbClr val="0170BA"/>
              </a:solidFill>
              <a:latin typeface="Trebuchet MS"/>
              <a:ea typeface="Trebuchet MS"/>
              <a:cs typeface="Trebuchet MS"/>
              <a:sym typeface="Trebuchet MS"/>
            </a:endParaRPr>
          </a:p>
        </p:txBody>
      </p:sp>
      <p:pic>
        <p:nvPicPr>
          <p:cNvPr id="879" name="Google Shape;879;p8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8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85" name="Google Shape;885;p8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Alignment</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text-align property is used to set the horizontal alignment of a text.</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Text can be centered, or aligned to the left or right, or justified.</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When text-align is set to "justify", each line is stretched so that every line has equal width, and the left and right margins are straight (like in magazines and newspapers).</a:t>
            </a:r>
            <a:endParaRPr b="0" sz="1800">
              <a:solidFill>
                <a:srgbClr val="353535"/>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h1 {text-align:center;}</a:t>
            </a:r>
            <a:endParaRPr b="0" sz="1600">
              <a:solidFill>
                <a:srgbClr val="595959"/>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p.date {text-align:right;}</a:t>
            </a:r>
            <a:endParaRPr b="0" sz="1600">
              <a:solidFill>
                <a:srgbClr val="595959"/>
              </a:solidFill>
              <a:latin typeface="Trebuchet MS"/>
              <a:ea typeface="Trebuchet MS"/>
              <a:cs typeface="Trebuchet MS"/>
              <a:sym typeface="Trebuchet MS"/>
            </a:endParaRPr>
          </a:p>
          <a:p>
            <a:pPr indent="0" lvl="0" marL="4572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p.main {text-align:justify;}</a:t>
            </a:r>
            <a:endParaRPr b="0" sz="1600">
              <a:solidFill>
                <a:srgbClr val="595959"/>
              </a:solidFill>
              <a:latin typeface="Trebuchet MS"/>
              <a:ea typeface="Trebuchet MS"/>
              <a:cs typeface="Trebuchet MS"/>
              <a:sym typeface="Trebuchet MS"/>
            </a:endParaRPr>
          </a:p>
          <a:p>
            <a:pPr indent="0" lvl="0" marL="0" rtl="0" algn="l">
              <a:lnSpc>
                <a:spcPct val="115000"/>
              </a:lnSpc>
              <a:spcBef>
                <a:spcPts val="5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886" name="Google Shape;886;p8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8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92" name="Google Shape;892;p8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text-decoration property is used to set or remove decorations from text.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text-decoration property is mostly used to remove underlines from links for design purposes:</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a {text-decoration:none;}</a:t>
            </a:r>
            <a:endParaRPr b="0" sz="1600">
              <a:solidFill>
                <a:srgbClr val="595959"/>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It can also be used to decorate text:</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h1 {text-decoration:overline;}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h2 {text-decoration:line-through;}</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h3 {text-decoration:underline;}</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893" name="Google Shape;893;p8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p9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99" name="Google Shape;899;p9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Text Transformation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text-transform property is used to specify uppercase and lowercase letters in a text.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It can be used to turn everything into uppercase or lowercase letters, or capitalize the first letter of each word.</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p.uppercase {text-transform:uppercase;}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p.lowercase {text-transform:lowercase;}</a:t>
            </a:r>
            <a:endParaRPr b="0" sz="1600">
              <a:solidFill>
                <a:srgbClr val="595959"/>
              </a:solidFill>
              <a:latin typeface="Trebuchet MS"/>
              <a:ea typeface="Trebuchet MS"/>
              <a:cs typeface="Trebuchet MS"/>
              <a:sym typeface="Trebuchet MS"/>
            </a:endParaRPr>
          </a:p>
          <a:p>
            <a:pPr indent="0" lvl="0" marL="914400" rtl="0" algn="l">
              <a:lnSpc>
                <a:spcPct val="100000"/>
              </a:lnSpc>
              <a:spcBef>
                <a:spcPts val="600"/>
              </a:spcBef>
              <a:spcAft>
                <a:spcPts val="0"/>
              </a:spcAft>
              <a:buSzPts val="2800"/>
              <a:buNone/>
            </a:pPr>
            <a:r>
              <a:rPr b="0" lang="en" sz="1600">
                <a:solidFill>
                  <a:srgbClr val="595959"/>
                </a:solidFill>
                <a:latin typeface="Trebuchet MS"/>
                <a:ea typeface="Trebuchet MS"/>
                <a:cs typeface="Trebuchet MS"/>
                <a:sym typeface="Trebuchet MS"/>
              </a:rPr>
              <a:t>p.capitalize {text-transform:capitalize;}</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00" name="Google Shape;900;p9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Google Shape;905;p9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06" name="Google Shape;906;p9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Indentation</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text-indent property is used to specify the indentation of the first line of a text.</a:t>
            </a:r>
            <a:endParaRPr b="0" sz="1800">
              <a:solidFill>
                <a:srgbClr val="353535"/>
              </a:solidFill>
              <a:latin typeface="Trebuchet MS"/>
              <a:ea typeface="Trebuchet MS"/>
              <a:cs typeface="Trebuchet MS"/>
              <a:sym typeface="Trebuchet MS"/>
            </a:endParaRPr>
          </a:p>
          <a:p>
            <a:pPr indent="0" lvl="0" marL="0" rtl="0" algn="l">
              <a:lnSpc>
                <a:spcPct val="100000"/>
              </a:lnSpc>
              <a:spcBef>
                <a:spcPts val="22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p {text-indent:50px;}</a:t>
            </a:r>
            <a:endParaRPr b="0" sz="16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Letter Spacing</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a:t>
            </a:r>
            <a:r>
              <a:rPr b="0" lang="en" sz="1800">
                <a:solidFill>
                  <a:srgbClr val="000000"/>
                </a:solidFill>
                <a:latin typeface="Trebuchet MS"/>
                <a:ea typeface="Trebuchet MS"/>
                <a:cs typeface="Trebuchet MS"/>
                <a:sym typeface="Trebuchet MS"/>
              </a:rPr>
              <a:t> </a:t>
            </a:r>
            <a:r>
              <a:rPr b="0" i="1" lang="en" sz="1800">
                <a:solidFill>
                  <a:srgbClr val="29A9DF"/>
                </a:solidFill>
                <a:latin typeface="Trebuchet MS"/>
                <a:ea typeface="Trebuchet MS"/>
                <a:cs typeface="Trebuchet MS"/>
                <a:sym typeface="Trebuchet MS"/>
              </a:rPr>
              <a:t>letter-spacing</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is used to specify the space between the characters in a text.</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h1 { letter-spacing: 3px; }</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  h1 { letter-spacing: -3px;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07" name="Google Shape;907;p9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9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13" name="Google Shape;913;p9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Line Height</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a:t>
            </a:r>
            <a:r>
              <a:rPr i="1" lang="en" sz="1800">
                <a:solidFill>
                  <a:srgbClr val="29A9DF"/>
                </a:solidFill>
                <a:latin typeface="Trebuchet MS"/>
                <a:ea typeface="Trebuchet MS"/>
                <a:cs typeface="Trebuchet MS"/>
                <a:sym typeface="Trebuchet MS"/>
              </a:rPr>
              <a:t>line-height</a:t>
            </a:r>
            <a:r>
              <a:rPr b="0" i="1"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is used to specify the space between lines.</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p.small { line-height: 0.8; }</a:t>
            </a:r>
            <a:endParaRPr b="0" sz="16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Direction</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a:t>
            </a:r>
            <a:r>
              <a:rPr i="1" lang="en" sz="1800">
                <a:solidFill>
                  <a:srgbClr val="29A9DF"/>
                </a:solidFill>
                <a:latin typeface="Trebuchet MS"/>
                <a:ea typeface="Trebuchet MS"/>
                <a:cs typeface="Trebuchet MS"/>
                <a:sym typeface="Trebuchet MS"/>
              </a:rPr>
              <a:t>direction</a:t>
            </a:r>
            <a:r>
              <a:rPr b="0" i="1"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is used to change the text direction.</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Example:</a:t>
            </a:r>
            <a:endParaRPr sz="1800">
              <a:solidFill>
                <a:srgbClr val="FF0000"/>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p { direction: rtl; }</a:t>
            </a:r>
            <a:endParaRPr sz="1600" u="sng">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14" name="Google Shape;914;p9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
        <p:nvSpPr>
          <p:cNvPr id="335" name="Google Shape;335;p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a:t>
            </a:r>
            <a:endParaRPr sz="3000">
              <a:solidFill>
                <a:srgbClr val="0170BA"/>
              </a:solidFill>
              <a:latin typeface="Trebuchet MS"/>
              <a:ea typeface="Trebuchet MS"/>
              <a:cs typeface="Trebuchet MS"/>
              <a:sym typeface="Trebuchet MS"/>
            </a:endParaRPr>
          </a:p>
        </p:txBody>
      </p:sp>
      <p:sp>
        <p:nvSpPr>
          <p:cNvPr id="336" name="Google Shape;336;p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b="0" lang="en" sz="1800">
                <a:solidFill>
                  <a:srgbClr val="353535"/>
                </a:solidFill>
                <a:latin typeface="Trebuchet MS"/>
                <a:ea typeface="Trebuchet MS"/>
                <a:cs typeface="Trebuchet MS"/>
                <a:sym typeface="Trebuchet MS"/>
              </a:rPr>
              <a:t>In CSS, selectors are patterns used to select the element(s) you want to style. There are my selector patterns in CSS. </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u="sng">
                <a:solidFill>
                  <a:srgbClr val="0170BA"/>
                </a:solidFill>
                <a:latin typeface="Trebuchet MS"/>
                <a:ea typeface="Trebuchet MS"/>
                <a:cs typeface="Trebuchet MS"/>
                <a:sym typeface="Trebuchet MS"/>
              </a:rPr>
              <a:t>* Selector</a:t>
            </a:r>
            <a:r>
              <a:rPr b="0" lang="en" sz="1800">
                <a:solidFill>
                  <a:srgbClr val="353535"/>
                </a:solidFill>
                <a:latin typeface="Trebuchet MS"/>
                <a:ea typeface="Trebuchet MS"/>
                <a:cs typeface="Trebuchet MS"/>
                <a:sym typeface="Trebuchet MS"/>
              </a:rPr>
              <a:t> : selects all the elements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F16524"/>
                </a:solidFill>
                <a:latin typeface="Trebuchet MS"/>
                <a:ea typeface="Trebuchet MS"/>
                <a:cs typeface="Trebuchet MS"/>
                <a:sym typeface="Trebuchet MS"/>
              </a:rPr>
              <a:t>Syntax: </a:t>
            </a:r>
            <a:endParaRPr b="0" sz="1800">
              <a:solidFill>
                <a:srgbClr val="F16524"/>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b="0" lang="en" sz="1800">
                <a:solidFill>
                  <a:srgbClr val="353535"/>
                </a:solidFill>
                <a:latin typeface="Trebuchet MS"/>
                <a:ea typeface="Trebuchet MS"/>
                <a:cs typeface="Trebuchet MS"/>
                <a:sym typeface="Trebuchet MS"/>
              </a:rPr>
              <a:t>	</a:t>
            </a:r>
            <a:r>
              <a:rPr b="0" i="1" lang="en" sz="1600">
                <a:solidFill>
                  <a:srgbClr val="F16524"/>
                </a:solidFill>
                <a:latin typeface="Trebuchet MS"/>
                <a:ea typeface="Trebuchet MS"/>
                <a:cs typeface="Trebuchet MS"/>
                <a:sym typeface="Trebuchet MS"/>
              </a:rPr>
              <a:t>* {</a:t>
            </a:r>
            <a:endParaRPr b="0" i="1" sz="1600">
              <a:solidFill>
                <a:srgbClr val="F16524"/>
              </a:solidFill>
              <a:latin typeface="Trebuchet MS"/>
              <a:ea typeface="Trebuchet MS"/>
              <a:cs typeface="Trebuchet MS"/>
              <a:sym typeface="Trebuchet MS"/>
            </a:endParaRPr>
          </a:p>
          <a:p>
            <a:pPr indent="457200" lvl="0" marL="457200" rtl="0" algn="l">
              <a:lnSpc>
                <a:spcPct val="100000"/>
              </a:lnSpc>
              <a:spcBef>
                <a:spcPts val="500"/>
              </a:spcBef>
              <a:spcAft>
                <a:spcPts val="0"/>
              </a:spcAft>
              <a:buSzPts val="2800"/>
              <a:buNone/>
            </a:pPr>
            <a:r>
              <a:rPr b="0" i="1" lang="en" sz="1600">
                <a:solidFill>
                  <a:srgbClr val="F16524"/>
                </a:solidFill>
                <a:latin typeface="Trebuchet MS"/>
                <a:ea typeface="Trebuchet MS"/>
                <a:cs typeface="Trebuchet MS"/>
                <a:sym typeface="Trebuchet MS"/>
              </a:rPr>
              <a:t>css declaration;</a:t>
            </a:r>
            <a:endParaRPr b="0" i="1" sz="1600">
              <a:solidFill>
                <a:srgbClr val="F16524"/>
              </a:solidFill>
              <a:latin typeface="Trebuchet MS"/>
              <a:ea typeface="Trebuchet MS"/>
              <a:cs typeface="Trebuchet MS"/>
              <a:sym typeface="Trebuchet MS"/>
            </a:endParaRPr>
          </a:p>
          <a:p>
            <a:pPr indent="457200" lvl="0" marL="457200" rtl="0" algn="l">
              <a:lnSpc>
                <a:spcPct val="100000"/>
              </a:lnSpc>
              <a:spcBef>
                <a:spcPts val="500"/>
              </a:spcBef>
              <a:spcAft>
                <a:spcPts val="0"/>
              </a:spcAft>
              <a:buSzPts val="2800"/>
              <a:buNone/>
            </a:pPr>
            <a:r>
              <a:rPr b="0" i="1" lang="en" sz="1600">
                <a:solidFill>
                  <a:srgbClr val="F16524"/>
                </a:solidFill>
                <a:latin typeface="Trebuchet MS"/>
                <a:ea typeface="Trebuchet MS"/>
                <a:cs typeface="Trebuchet MS"/>
                <a:sym typeface="Trebuchet MS"/>
              </a:rPr>
              <a:t>}</a:t>
            </a:r>
            <a:endParaRPr b="0" i="1" sz="1600">
              <a:solidFill>
                <a:srgbClr val="F16524"/>
              </a:solidFill>
              <a:latin typeface="Trebuchet MS"/>
              <a:ea typeface="Trebuchet MS"/>
              <a:cs typeface="Trebuchet MS"/>
              <a:sym typeface="Trebuchet MS"/>
            </a:endParaRPr>
          </a:p>
          <a:p>
            <a:pPr indent="-342900" lvl="0" marL="457200" rtl="0" algn="l">
              <a:lnSpc>
                <a:spcPct val="100000"/>
              </a:lnSpc>
              <a:spcBef>
                <a:spcPts val="600"/>
              </a:spcBef>
              <a:spcAft>
                <a:spcPts val="0"/>
              </a:spcAft>
              <a:buClr>
                <a:srgbClr val="353535"/>
              </a:buClr>
              <a:buSzPts val="1800"/>
              <a:buFont typeface="Trebuchet MS"/>
              <a:buChar char="❏"/>
            </a:pPr>
            <a:r>
              <a:rPr b="0" lang="en" sz="1800" u="sng">
                <a:solidFill>
                  <a:srgbClr val="0170BA"/>
                </a:solidFill>
                <a:latin typeface="Trebuchet MS"/>
                <a:ea typeface="Trebuchet MS"/>
                <a:cs typeface="Trebuchet MS"/>
                <a:sym typeface="Trebuchet MS"/>
              </a:rPr>
              <a:t>Element</a:t>
            </a:r>
            <a:r>
              <a:rPr b="0" lang="en" sz="1800">
                <a:solidFill>
                  <a:srgbClr val="0170BA"/>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select all the elements </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F16524"/>
                </a:solidFill>
                <a:latin typeface="Trebuchet MS"/>
                <a:ea typeface="Trebuchet MS"/>
                <a:cs typeface="Trebuchet MS"/>
                <a:sym typeface="Trebuchet MS"/>
              </a:rPr>
              <a:t>Syntax:</a:t>
            </a:r>
            <a:r>
              <a:rPr b="0" lang="en" sz="1800">
                <a:solidFill>
                  <a:srgbClr val="353535"/>
                </a:solidFill>
                <a:latin typeface="Trebuchet MS"/>
                <a:ea typeface="Trebuchet MS"/>
                <a:cs typeface="Trebuchet MS"/>
                <a:sym typeface="Trebuchet MS"/>
              </a:rPr>
              <a:t> </a:t>
            </a:r>
            <a:r>
              <a:rPr b="0" i="1" lang="en" sz="1600">
                <a:solidFill>
                  <a:srgbClr val="F16524"/>
                </a:solidFill>
                <a:latin typeface="Trebuchet MS"/>
                <a:ea typeface="Trebuchet MS"/>
                <a:cs typeface="Trebuchet MS"/>
                <a:sym typeface="Trebuchet MS"/>
              </a:rPr>
              <a:t>element {</a:t>
            </a:r>
            <a:endParaRPr b="0" i="1" sz="16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600">
                <a:solidFill>
                  <a:srgbClr val="F16524"/>
                </a:solidFill>
                <a:latin typeface="Trebuchet MS"/>
                <a:ea typeface="Trebuchet MS"/>
                <a:cs typeface="Trebuchet MS"/>
                <a:sym typeface="Trebuchet MS"/>
              </a:rPr>
              <a:t>		css declaration; </a:t>
            </a:r>
            <a:endParaRPr b="0" i="1" sz="16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i="1" lang="en" sz="1600">
                <a:solidFill>
                  <a:srgbClr val="F16524"/>
                </a:solidFill>
                <a:latin typeface="Trebuchet MS"/>
                <a:ea typeface="Trebuchet MS"/>
                <a:cs typeface="Trebuchet MS"/>
                <a:sym typeface="Trebuchet MS"/>
              </a:rPr>
              <a:t>	           }</a:t>
            </a:r>
            <a:endParaRPr b="0" i="1" sz="1600">
              <a:solidFill>
                <a:srgbClr val="F16524"/>
              </a:solidFill>
              <a:latin typeface="Trebuchet MS"/>
              <a:ea typeface="Trebuchet MS"/>
              <a:cs typeface="Trebuchet MS"/>
              <a:sym typeface="Trebuchet MS"/>
            </a:endParaRPr>
          </a:p>
        </p:txBody>
      </p:sp>
      <p:sp>
        <p:nvSpPr>
          <p:cNvPr id="337" name="Google Shape;337;p9"/>
          <p:cNvSpPr txBox="1"/>
          <p:nvPr/>
        </p:nvSpPr>
        <p:spPr>
          <a:xfrm>
            <a:off x="4280975" y="2266075"/>
            <a:ext cx="4557900" cy="14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170BA"/>
                </a:solidFill>
                <a:latin typeface="Trebuchet MS"/>
                <a:ea typeface="Trebuchet MS"/>
                <a:cs typeface="Trebuchet MS"/>
                <a:sym typeface="Trebuchet MS"/>
              </a:rPr>
              <a:t>Example: </a:t>
            </a:r>
            <a:endParaRPr b="0" i="0" sz="1800" u="none" cap="none" strike="noStrike">
              <a:solidFill>
                <a:srgbClr val="0170B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background-color : yellow;</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a:t>
            </a:r>
            <a:endParaRPr b="0" i="0" sz="1600" u="none" cap="none" strike="noStrike">
              <a:solidFill>
                <a:srgbClr val="595959"/>
              </a:solidFill>
              <a:latin typeface="Trebuchet MS"/>
              <a:ea typeface="Trebuchet MS"/>
              <a:cs typeface="Trebuchet MS"/>
              <a:sym typeface="Trebuchet MS"/>
            </a:endParaRPr>
          </a:p>
        </p:txBody>
      </p:sp>
      <p:sp>
        <p:nvSpPr>
          <p:cNvPr id="338" name="Google Shape;338;p9"/>
          <p:cNvSpPr txBox="1"/>
          <p:nvPr/>
        </p:nvSpPr>
        <p:spPr>
          <a:xfrm>
            <a:off x="4333325" y="3967200"/>
            <a:ext cx="4557900" cy="11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170BA"/>
                </a:solidFill>
                <a:latin typeface="Trebuchet MS"/>
                <a:ea typeface="Trebuchet MS"/>
                <a:cs typeface="Trebuchet MS"/>
                <a:sym typeface="Trebuchet MS"/>
              </a:rPr>
              <a:t>Example: </a:t>
            </a:r>
            <a:r>
              <a:rPr b="0" i="0" lang="en" sz="1600" u="none" cap="none" strike="noStrike">
                <a:solidFill>
                  <a:srgbClr val="595959"/>
                </a:solidFill>
                <a:latin typeface="Trebuchet MS"/>
                <a:ea typeface="Trebuchet MS"/>
                <a:cs typeface="Trebuchet MS"/>
                <a:sym typeface="Trebuchet MS"/>
              </a:rPr>
              <a:t>p {</a:t>
            </a:r>
            <a:endParaRPr b="0" i="0" sz="1600" u="none" cap="none" strike="noStrike">
              <a:solidFill>
                <a:srgbClr val="595959"/>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background-color : yellow;</a:t>
            </a:r>
            <a:endParaRPr b="0" i="0" sz="1600" u="none" cap="none" strike="noStrike">
              <a:solidFill>
                <a:srgbClr val="595959"/>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Trebuchet MS"/>
                <a:ea typeface="Trebuchet MS"/>
                <a:cs typeface="Trebuchet MS"/>
                <a:sym typeface="Trebuchet MS"/>
              </a:rPr>
              <a:t>  }</a:t>
            </a:r>
            <a:endParaRPr b="0" i="0" sz="1600" u="none" cap="none" strike="noStrik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93"/>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0" name="Google Shape;920;p93"/>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Spacing</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word-spacing</a:t>
            </a:r>
            <a:r>
              <a:rPr b="0"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is used to specify the space between the words in a text.</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00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h1 { word-spacing: 10px; }</a:t>
            </a:r>
            <a:endParaRPr b="0" sz="1600">
              <a:solidFill>
                <a:srgbClr val="595959"/>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Shadow</a:t>
            </a:r>
            <a:endParaRPr sz="1800" u="sng">
              <a:solidFill>
                <a:srgbClr val="000000"/>
              </a:solidFill>
              <a:latin typeface="Trebuchet MS"/>
              <a:ea typeface="Trebuchet MS"/>
              <a:cs typeface="Trebuchet MS"/>
              <a:sym typeface="Trebuchet MS"/>
            </a:endParaRPr>
          </a:p>
          <a:p>
            <a:pPr indent="-342900" lvl="0" marL="457200" rtl="0" algn="l">
              <a:lnSpc>
                <a:spcPct val="115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text-shadow</a:t>
            </a:r>
            <a:r>
              <a:rPr b="0"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adds shadows to text.</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r>
              <a:rPr lang="en" sz="1800">
                <a:solidFill>
                  <a:srgbClr val="FF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h1 { text-shadow: 3px 2px red; }</a:t>
            </a:r>
            <a:endParaRPr b="0" sz="16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21" name="Google Shape;921;p93"/>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sp>
        <p:nvSpPr>
          <p:cNvPr id="926" name="Google Shape;926;p94"/>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7" name="Google Shape;927;p94"/>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Overflow</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a:t>
            </a:r>
            <a:r>
              <a:rPr i="1" lang="en" sz="1800">
                <a:solidFill>
                  <a:srgbClr val="29A9DF"/>
                </a:solidFill>
                <a:latin typeface="Trebuchet MS"/>
                <a:ea typeface="Trebuchet MS"/>
                <a:cs typeface="Trebuchet MS"/>
                <a:sym typeface="Trebuchet MS"/>
              </a:rPr>
              <a:t>text-overflow</a:t>
            </a:r>
            <a:r>
              <a:rPr b="0" i="1"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specifies how overflowed content that is not displayed should be signaled to the user.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F16524"/>
                </a:solidFill>
                <a:latin typeface="Trebuchet MS"/>
                <a:ea typeface="Trebuchet MS"/>
                <a:cs typeface="Trebuchet MS"/>
                <a:sym typeface="Trebuchet MS"/>
              </a:rPr>
              <a:t>Syntax:	</a:t>
            </a:r>
            <a:r>
              <a:rPr b="0" lang="en" sz="1800">
                <a:solidFill>
                  <a:srgbClr val="595959"/>
                </a:solidFill>
                <a:latin typeface="Trebuchet MS"/>
                <a:ea typeface="Trebuchet MS"/>
                <a:cs typeface="Trebuchet MS"/>
                <a:sym typeface="Trebuchet MS"/>
              </a:rPr>
              <a:t>text-overflow: clip|ellipse|string|initial|inherit;</a:t>
            </a:r>
            <a:endParaRPr b="0" sz="1800">
              <a:solidFill>
                <a:srgbClr val="595959"/>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wrapping</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CSS3</a:t>
            </a:r>
            <a:r>
              <a:rPr b="0" lang="en" sz="1800">
                <a:solidFill>
                  <a:srgbClr val="000000"/>
                </a:solidFill>
                <a:latin typeface="Trebuchet MS"/>
                <a:ea typeface="Trebuchet MS"/>
                <a:cs typeface="Trebuchet MS"/>
                <a:sym typeface="Trebuchet MS"/>
              </a:rPr>
              <a:t> </a:t>
            </a:r>
            <a:r>
              <a:rPr i="1" lang="en" sz="1800">
                <a:solidFill>
                  <a:srgbClr val="29A9DF"/>
                </a:solidFill>
                <a:latin typeface="Trebuchet MS"/>
                <a:ea typeface="Trebuchet MS"/>
                <a:cs typeface="Trebuchet MS"/>
                <a:sym typeface="Trebuchet MS"/>
              </a:rPr>
              <a:t>word-wrap</a:t>
            </a:r>
            <a:r>
              <a:rPr b="0" i="1" lang="en" sz="1800">
                <a:solidFill>
                  <a:srgbClr val="29A9DF"/>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property allows long words to be able to be broken and wrap onto the next line.</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rPr b="0" lang="en" sz="1800">
                <a:solidFill>
                  <a:srgbClr val="F16524"/>
                </a:solidFill>
                <a:latin typeface="Trebuchet MS"/>
                <a:ea typeface="Trebuchet MS"/>
                <a:cs typeface="Trebuchet MS"/>
                <a:sym typeface="Trebuchet MS"/>
              </a:rPr>
              <a:t>Syntax:</a:t>
            </a:r>
            <a:r>
              <a:rPr b="0" lang="en" sz="1800">
                <a:solidFill>
                  <a:srgbClr val="FF0000"/>
                </a:solidFill>
                <a:latin typeface="Trebuchet MS"/>
                <a:ea typeface="Trebuchet MS"/>
                <a:cs typeface="Trebuchet MS"/>
                <a:sym typeface="Trebuchet MS"/>
              </a:rPr>
              <a:t>	</a:t>
            </a:r>
            <a:r>
              <a:rPr b="0" lang="en" sz="1800">
                <a:solidFill>
                  <a:srgbClr val="595959"/>
                </a:solidFill>
                <a:latin typeface="Trebuchet MS"/>
                <a:ea typeface="Trebuchet MS"/>
                <a:cs typeface="Trebuchet MS"/>
                <a:sym typeface="Trebuchet MS"/>
              </a:rPr>
              <a:t>word-wrap: normal|break-word|initial|inherit;</a:t>
            </a:r>
            <a:endParaRPr b="0" sz="1800">
              <a:solidFill>
                <a:srgbClr val="595959"/>
              </a:solidFill>
              <a:latin typeface="Trebuchet MS"/>
              <a:ea typeface="Trebuchet MS"/>
              <a:cs typeface="Trebuchet MS"/>
              <a:sym typeface="Trebuchet MS"/>
            </a:endParaRPr>
          </a:p>
          <a:p>
            <a:pPr indent="-342900" lvl="1" marL="1371600" rtl="0" algn="l">
              <a:lnSpc>
                <a:spcPct val="100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Normal: break words only at allowed break points</a:t>
            </a:r>
            <a:endParaRPr b="0" sz="1800">
              <a:solidFill>
                <a:srgbClr val="353535"/>
              </a:solidFill>
              <a:latin typeface="Trebuchet MS"/>
              <a:ea typeface="Trebuchet MS"/>
              <a:cs typeface="Trebuchet MS"/>
              <a:sym typeface="Trebuchet MS"/>
            </a:endParaRPr>
          </a:p>
          <a:p>
            <a:pPr indent="-342900" lvl="1" marL="13716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Break-word: allows unbreakable words to be broken</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28" name="Google Shape;928;p94"/>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95"/>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34" name="Google Shape;934;p95"/>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breaking</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SzPts val="1800"/>
              <a:buFont typeface="Trebuchet MS"/>
              <a:buChar char="❏"/>
            </a:pPr>
            <a:r>
              <a:rPr b="0" lang="en" sz="1800">
                <a:solidFill>
                  <a:srgbClr val="353535"/>
                </a:solidFill>
                <a:latin typeface="Trebuchet MS"/>
                <a:ea typeface="Trebuchet MS"/>
                <a:cs typeface="Trebuchet MS"/>
                <a:sym typeface="Trebuchet MS"/>
              </a:rPr>
              <a:t>The CSS3</a:t>
            </a:r>
            <a:r>
              <a:rPr b="0" lang="en" sz="1800">
                <a:solidFill>
                  <a:srgbClr val="000000"/>
                </a:solidFill>
                <a:latin typeface="Trebuchet MS"/>
                <a:ea typeface="Trebuchet MS"/>
                <a:cs typeface="Trebuchet MS"/>
                <a:sym typeface="Trebuchet MS"/>
              </a:rPr>
              <a:t> </a:t>
            </a:r>
            <a:r>
              <a:rPr lang="en" sz="1800">
                <a:solidFill>
                  <a:srgbClr val="00B0F0"/>
                </a:solidFill>
                <a:latin typeface="Trebuchet MS"/>
                <a:ea typeface="Trebuchet MS"/>
                <a:cs typeface="Trebuchet MS"/>
                <a:sym typeface="Trebuchet MS"/>
              </a:rPr>
              <a:t>word-break </a:t>
            </a:r>
            <a:r>
              <a:rPr b="0" lang="en" sz="1800">
                <a:solidFill>
                  <a:srgbClr val="353535"/>
                </a:solidFill>
                <a:latin typeface="Trebuchet MS"/>
                <a:ea typeface="Trebuchet MS"/>
                <a:cs typeface="Trebuchet MS"/>
                <a:sym typeface="Trebuchet MS"/>
              </a:rPr>
              <a:t>property specifies line breaking rules for non-CJK scripts.</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i="1" lang="en" sz="1800">
                <a:solidFill>
                  <a:srgbClr val="F16524"/>
                </a:solidFill>
                <a:latin typeface="Trebuchet MS"/>
                <a:ea typeface="Trebuchet MS"/>
                <a:cs typeface="Trebuchet MS"/>
                <a:sym typeface="Trebuchet MS"/>
              </a:rPr>
              <a:t>Tip: CJK scripts are Chinese, Japanese and Korean (“CJK”) scipt.</a:t>
            </a:r>
            <a:endParaRPr b="0" i="1" sz="1800">
              <a:solidFill>
                <a:srgbClr val="F16524"/>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F16524"/>
                </a:solidFill>
                <a:latin typeface="Trebuchet MS"/>
                <a:ea typeface="Trebuchet MS"/>
                <a:cs typeface="Trebuchet MS"/>
                <a:sym typeface="Trebuchet MS"/>
              </a:rPr>
              <a:t>Syntax:	</a:t>
            </a:r>
            <a:r>
              <a:rPr b="0" lang="en" sz="1800">
                <a:solidFill>
                  <a:srgbClr val="595959"/>
                </a:solidFill>
                <a:latin typeface="Trebuchet MS"/>
                <a:ea typeface="Trebuchet MS"/>
                <a:cs typeface="Trebuchet MS"/>
                <a:sym typeface="Trebuchet MS"/>
              </a:rPr>
              <a:t>word-break: normal|break-all|keep-all|initial|inherit;</a:t>
            </a:r>
            <a:endParaRPr b="0" sz="1800">
              <a:solidFill>
                <a:srgbClr val="595959"/>
              </a:solidFill>
              <a:latin typeface="Trebuchet MS"/>
              <a:ea typeface="Trebuchet MS"/>
              <a:cs typeface="Trebuchet MS"/>
              <a:sym typeface="Trebuchet MS"/>
            </a:endParaRPr>
          </a:p>
          <a:p>
            <a:pPr indent="-342900" lvl="1" marL="9144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Normal: Default value, break words according to their usual rules.</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Break-all: Lines may break between any two letters</a:t>
            </a:r>
            <a:endParaRPr b="0" sz="1800">
              <a:solidFill>
                <a:srgbClr val="353535"/>
              </a:solidFill>
              <a:latin typeface="Trebuchet MS"/>
              <a:ea typeface="Trebuchet MS"/>
              <a:cs typeface="Trebuchet MS"/>
              <a:sym typeface="Trebuchet MS"/>
            </a:endParaRPr>
          </a:p>
          <a:p>
            <a:pPr indent="-342900" lvl="1" marL="9144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Keep-all: Breaks are prohibited between pairs of letter.</a:t>
            </a:r>
            <a:endParaRPr b="0" sz="1800">
              <a:solidFill>
                <a:srgbClr val="353535"/>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35" name="Google Shape;935;p95"/>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Google Shape;940;p96"/>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a:t>
            </a:r>
            <a:endParaRPr sz="3000">
              <a:solidFill>
                <a:srgbClr val="0170BA"/>
              </a:solidFill>
              <a:latin typeface="Trebuchet MS"/>
              <a:ea typeface="Trebuchet MS"/>
              <a:cs typeface="Trebuchet MS"/>
              <a:sym typeface="Trebuchet MS"/>
            </a:endParaRPr>
          </a:p>
        </p:txBody>
      </p:sp>
      <p:sp>
        <p:nvSpPr>
          <p:cNvPr id="941" name="Google Shape;941;p96"/>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500"/>
              </a:spcBef>
              <a:spcAft>
                <a:spcPts val="0"/>
              </a:spcAft>
              <a:buClr>
                <a:srgbClr val="000000"/>
              </a:buClr>
              <a:buSzPts val="1800"/>
              <a:buChar char="❏"/>
            </a:pPr>
            <a:r>
              <a:rPr b="0" lang="en" sz="1800">
                <a:solidFill>
                  <a:srgbClr val="000000"/>
                </a:solidFill>
                <a:latin typeface="Trebuchet MS"/>
                <a:ea typeface="Trebuchet MS"/>
                <a:cs typeface="Trebuchet MS"/>
                <a:sym typeface="Trebuchet MS"/>
              </a:rPr>
              <a:t>CSS font properties define the font family, boldness, size, and the style of a text.</a:t>
            </a:r>
            <a:endParaRPr b="0" sz="1800">
              <a:solidFill>
                <a:srgbClr val="000000"/>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0170BA"/>
              </a:buClr>
              <a:buSzPts val="1800"/>
              <a:buFont typeface="Trebuchet MS"/>
              <a:buChar char="❏"/>
            </a:pPr>
            <a:r>
              <a:rPr lang="en" sz="1800" u="sng">
                <a:solidFill>
                  <a:srgbClr val="0170BA"/>
                </a:solidFill>
                <a:latin typeface="Trebuchet MS"/>
                <a:ea typeface="Trebuchet MS"/>
                <a:cs typeface="Trebuchet MS"/>
                <a:sym typeface="Trebuchet MS"/>
              </a:rPr>
              <a:t>Difference Between Serif and Sans-serif Fonts</a:t>
            </a:r>
            <a:endParaRPr sz="1800" u="sng">
              <a:solidFill>
                <a:srgbClr val="0170BA"/>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42" name="Google Shape;942;p96"/>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pic>
        <p:nvPicPr>
          <p:cNvPr id="943" name="Google Shape;943;p96"/>
          <p:cNvPicPr preferRelativeResize="0"/>
          <p:nvPr/>
        </p:nvPicPr>
        <p:blipFill rotWithShape="1">
          <a:blip r:embed="rId4">
            <a:alphaModFix/>
          </a:blip>
          <a:srcRect b="0" l="0" r="0" t="0"/>
          <a:stretch/>
        </p:blipFill>
        <p:spPr>
          <a:xfrm>
            <a:off x="2676525" y="2571750"/>
            <a:ext cx="3790950" cy="1352550"/>
          </a:xfrm>
          <a:prstGeom prst="rect">
            <a:avLst/>
          </a:prstGeom>
          <a:noFill/>
          <a:ln>
            <a:noFill/>
          </a:ln>
        </p:spPr>
      </p:pic>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97"/>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49" name="Google Shape;949;p97"/>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Font Families</a:t>
            </a:r>
            <a:endParaRPr sz="1800" u="sng">
              <a:solidFill>
                <a:srgbClr val="0170BA"/>
              </a:solidFill>
              <a:latin typeface="Trebuchet MS"/>
              <a:ea typeface="Trebuchet MS"/>
              <a:cs typeface="Trebuchet MS"/>
              <a:sym typeface="Trebuchet MS"/>
            </a:endParaRPr>
          </a:p>
          <a:p>
            <a:pPr indent="-342900" lvl="0" marL="457200" marR="0" rtl="0" algn="l">
              <a:lnSpc>
                <a:spcPct val="100000"/>
              </a:lnSpc>
              <a:spcBef>
                <a:spcPts val="7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CSS, there are two types of font family names:</a:t>
            </a:r>
            <a:endParaRPr b="0" sz="1800">
              <a:solidFill>
                <a:srgbClr val="353535"/>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000000"/>
              </a:buClr>
              <a:buSzPts val="1800"/>
              <a:buFont typeface="Trebuchet MS"/>
              <a:buChar char="➔"/>
            </a:pPr>
            <a:r>
              <a:rPr i="1" lang="en" sz="1800">
                <a:solidFill>
                  <a:srgbClr val="29A9DF"/>
                </a:solidFill>
                <a:latin typeface="Trebuchet MS"/>
                <a:ea typeface="Trebuchet MS"/>
                <a:cs typeface="Trebuchet MS"/>
                <a:sym typeface="Trebuchet MS"/>
              </a:rPr>
              <a:t>generic family</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a group of font families with a similar look (like "Serif" or "Monospace")</a:t>
            </a:r>
            <a:endParaRPr b="0" sz="1800">
              <a:solidFill>
                <a:srgbClr val="000000"/>
              </a:solidFill>
              <a:latin typeface="Trebuchet MS"/>
              <a:ea typeface="Trebuchet MS"/>
              <a:cs typeface="Trebuchet MS"/>
              <a:sym typeface="Trebuchet MS"/>
            </a:endParaRPr>
          </a:p>
          <a:p>
            <a:pPr indent="-342900" lvl="0" marL="914400" rtl="0" algn="l">
              <a:lnSpc>
                <a:spcPct val="100000"/>
              </a:lnSpc>
              <a:spcBef>
                <a:spcPts val="0"/>
              </a:spcBef>
              <a:spcAft>
                <a:spcPts val="0"/>
              </a:spcAft>
              <a:buClr>
                <a:srgbClr val="000000"/>
              </a:buClr>
              <a:buSzPts val="1800"/>
              <a:buFont typeface="Trebuchet MS"/>
              <a:buChar char="➔"/>
            </a:pPr>
            <a:r>
              <a:rPr i="1" lang="en" sz="1800">
                <a:solidFill>
                  <a:srgbClr val="29A9DF"/>
                </a:solidFill>
                <a:latin typeface="Trebuchet MS"/>
                <a:ea typeface="Trebuchet MS"/>
                <a:cs typeface="Trebuchet MS"/>
                <a:sym typeface="Trebuchet MS"/>
              </a:rPr>
              <a:t>font family</a:t>
            </a:r>
            <a:r>
              <a:rPr b="0" lang="en" sz="1800">
                <a:solidFill>
                  <a:srgbClr val="000000"/>
                </a:solidFill>
                <a:latin typeface="Trebuchet MS"/>
                <a:ea typeface="Trebuchet MS"/>
                <a:cs typeface="Trebuchet MS"/>
                <a:sym typeface="Trebuchet MS"/>
              </a:rPr>
              <a:t> </a:t>
            </a:r>
            <a:r>
              <a:rPr b="0" lang="en" sz="1800">
                <a:solidFill>
                  <a:srgbClr val="353535"/>
                </a:solidFill>
                <a:latin typeface="Trebuchet MS"/>
                <a:ea typeface="Trebuchet MS"/>
                <a:cs typeface="Trebuchet MS"/>
                <a:sym typeface="Trebuchet MS"/>
              </a:rPr>
              <a:t>- a specific font family (like "Times New Roman" or "Arial")</a:t>
            </a:r>
            <a:endParaRPr b="0" sz="18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sz="1800">
              <a:solidFill>
                <a:srgbClr val="FF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t/>
            </a:r>
            <a:endParaRPr sz="1800">
              <a:solidFill>
                <a:srgbClr val="FF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br>
              <a:rPr lang="en" sz="1800">
                <a:solidFill>
                  <a:srgbClr val="FF0000"/>
                </a:solidFill>
                <a:latin typeface="Trebuchet MS"/>
                <a:ea typeface="Trebuchet MS"/>
                <a:cs typeface="Trebuchet MS"/>
                <a:sym typeface="Trebuchet MS"/>
              </a:rPr>
            </a:br>
            <a:endParaRPr sz="1800">
              <a:solidFill>
                <a:srgbClr val="FF0000"/>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i="1" lang="en" sz="1500">
                <a:solidFill>
                  <a:srgbClr val="F16524"/>
                </a:solidFill>
                <a:latin typeface="Trebuchet MS"/>
                <a:ea typeface="Trebuchet MS"/>
                <a:cs typeface="Trebuchet MS"/>
                <a:sym typeface="Trebuchet MS"/>
              </a:rPr>
              <a:t>Note</a:t>
            </a:r>
            <a:r>
              <a:rPr b="0" i="1" lang="en" sz="1500">
                <a:solidFill>
                  <a:srgbClr val="F16524"/>
                </a:solidFill>
                <a:latin typeface="Trebuchet MS"/>
                <a:ea typeface="Trebuchet MS"/>
                <a:cs typeface="Trebuchet MS"/>
                <a:sym typeface="Trebuchet MS"/>
              </a:rPr>
              <a:t>: On computer screens, sans-serif fonts are considered easier to read than serif fonts.</a:t>
            </a:r>
            <a:endParaRPr b="0" i="1" sz="1500">
              <a:solidFill>
                <a:srgbClr val="F16524"/>
              </a:solidFill>
              <a:latin typeface="Trebuchet MS"/>
              <a:ea typeface="Trebuchet MS"/>
              <a:cs typeface="Trebuchet MS"/>
              <a:sym typeface="Trebuchet MS"/>
            </a:endParaRPr>
          </a:p>
          <a:p>
            <a:pPr indent="0" lvl="0" marL="0" rtl="0" algn="l">
              <a:lnSpc>
                <a:spcPct val="100000"/>
              </a:lnSpc>
              <a:spcBef>
                <a:spcPts val="600"/>
              </a:spcBef>
              <a:spcAft>
                <a:spcPts val="0"/>
              </a:spcAft>
              <a:buSzPts val="2800"/>
              <a:buNone/>
            </a:pPr>
            <a:r>
              <a:t/>
            </a:r>
            <a:endParaRPr b="0" sz="1800">
              <a:solidFill>
                <a:srgbClr val="000000"/>
              </a:solidFill>
              <a:latin typeface="Trebuchet MS"/>
              <a:ea typeface="Trebuchet MS"/>
              <a:cs typeface="Trebuchet MS"/>
              <a:sym typeface="Trebuchet MS"/>
            </a:endParaRPr>
          </a:p>
        </p:txBody>
      </p:sp>
      <p:pic>
        <p:nvPicPr>
          <p:cNvPr id="950" name="Google Shape;950;p97"/>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pic>
        <p:nvPicPr>
          <p:cNvPr id="951" name="Google Shape;951;p97"/>
          <p:cNvPicPr preferRelativeResize="0"/>
          <p:nvPr/>
        </p:nvPicPr>
        <p:blipFill rotWithShape="1">
          <a:blip r:embed="rId4">
            <a:alphaModFix/>
          </a:blip>
          <a:srcRect b="0" l="0" r="0" t="0"/>
          <a:stretch/>
        </p:blipFill>
        <p:spPr>
          <a:xfrm>
            <a:off x="1089450" y="2930875"/>
            <a:ext cx="7062274" cy="1549075"/>
          </a:xfrm>
          <a:prstGeom prst="rect">
            <a:avLst/>
          </a:prstGeom>
          <a:noFill/>
          <a:ln>
            <a:noFill/>
          </a:ln>
        </p:spPr>
      </p:pic>
    </p:spTree>
  </p:cSld>
  <p:clrMapOvr>
    <a:masterClrMapping/>
  </p:clrMapOvr>
  <p:transition spd="slow">
    <p:fade/>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98"/>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Font Family</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7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font family of a text is set with the font-family property.</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font-family property should hold several font names as a "fallback" system. If the browser does not support the first font, it tries the next font.</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Start with the font you want, and end with a generic family, to let the browser pick a similar font in the generic family, if no other fonts are available.</a:t>
            </a:r>
            <a:endParaRPr b="0" sz="1800">
              <a:solidFill>
                <a:srgbClr val="353535"/>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rPr i="1" lang="en" sz="1800">
                <a:solidFill>
                  <a:srgbClr val="F16524"/>
                </a:solidFill>
                <a:latin typeface="Trebuchet MS"/>
                <a:ea typeface="Trebuchet MS"/>
                <a:cs typeface="Trebuchet MS"/>
                <a:sym typeface="Trebuchet MS"/>
              </a:rPr>
              <a:t>Note</a:t>
            </a:r>
            <a:r>
              <a:rPr b="0" i="1" lang="en" sz="1800">
                <a:solidFill>
                  <a:srgbClr val="F16524"/>
                </a:solidFill>
                <a:latin typeface="Trebuchet MS"/>
                <a:ea typeface="Trebuchet MS"/>
                <a:cs typeface="Trebuchet MS"/>
                <a:sym typeface="Trebuchet MS"/>
              </a:rPr>
              <a:t>: If the name of a font family is more than one word, it must be in quotation marks, like: "Times New Roman".</a:t>
            </a:r>
            <a:endParaRPr b="0" i="1" sz="1800">
              <a:solidFill>
                <a:srgbClr val="F16524"/>
              </a:solidFill>
              <a:latin typeface="Trebuchet MS"/>
              <a:ea typeface="Trebuchet MS"/>
              <a:cs typeface="Trebuchet MS"/>
              <a:sym typeface="Trebuchet MS"/>
            </a:endParaRPr>
          </a:p>
          <a:p>
            <a:pPr indent="-342900" lvl="0" marL="457200" rtl="0" algn="l">
              <a:lnSpc>
                <a:spcPct val="100000"/>
              </a:lnSpc>
              <a:spcBef>
                <a:spcPts val="700"/>
              </a:spcBef>
              <a:spcAft>
                <a:spcPts val="0"/>
              </a:spcAft>
              <a:buClr>
                <a:srgbClr val="000000"/>
              </a:buClr>
              <a:buSzPts val="1800"/>
              <a:buFont typeface="Trebuchet MS"/>
              <a:buChar char="❏"/>
            </a:pPr>
            <a:r>
              <a:rPr b="0" lang="en" sz="1800">
                <a:solidFill>
                  <a:srgbClr val="353535"/>
                </a:solidFill>
                <a:latin typeface="Trebuchet MS"/>
                <a:ea typeface="Trebuchet MS"/>
                <a:cs typeface="Trebuchet MS"/>
                <a:sym typeface="Trebuchet MS"/>
              </a:rPr>
              <a:t>More than one font family is specified in a comma-separated list:</a:t>
            </a:r>
            <a:endParaRPr b="0" sz="1800">
              <a:solidFill>
                <a:srgbClr val="000000"/>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rPr b="0" lang="en" sz="1800">
                <a:solidFill>
                  <a:srgbClr val="0170BA"/>
                </a:solidFill>
                <a:latin typeface="Trebuchet MS"/>
                <a:ea typeface="Trebuchet MS"/>
                <a:cs typeface="Trebuchet MS"/>
                <a:sym typeface="Trebuchet MS"/>
              </a:rPr>
              <a:t>Example:</a:t>
            </a:r>
            <a:r>
              <a:rPr b="0" lang="en" sz="1800">
                <a:solidFill>
                  <a:srgbClr val="000000"/>
                </a:solidFill>
                <a:latin typeface="Trebuchet MS"/>
                <a:ea typeface="Trebuchet MS"/>
                <a:cs typeface="Trebuchet MS"/>
                <a:sym typeface="Trebuchet MS"/>
              </a:rPr>
              <a:t>   </a:t>
            </a:r>
            <a:r>
              <a:rPr b="0" lang="en" sz="1600">
                <a:solidFill>
                  <a:srgbClr val="595959"/>
                </a:solidFill>
                <a:latin typeface="Trebuchet MS"/>
                <a:ea typeface="Trebuchet MS"/>
                <a:cs typeface="Trebuchet MS"/>
                <a:sym typeface="Trebuchet MS"/>
              </a:rPr>
              <a:t>p { font-family:"Times New Roman", Times, serif;}</a:t>
            </a:r>
            <a:endParaRPr b="0" sz="1600">
              <a:solidFill>
                <a:srgbClr val="595959"/>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99"/>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64" name="Google Shape;964;p99"/>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Font Size</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font-size property sets the size of the text.</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Being able to manage the text size is important in web design. However, you should not use font size adjustments to make paragraphs look like headings, or headings look like paragraphs.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Always use the proper HTML tags, like &lt;h1&gt; - &lt;h6&gt; for headings and &lt;p&gt; for paragraphs.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font-size value can be an absolute, or relative size.</a:t>
            </a:r>
            <a:endParaRPr b="0" sz="1800">
              <a:solidFill>
                <a:srgbClr val="353535"/>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65" name="Google Shape;965;p99"/>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100"/>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1" name="Google Shape;971;p100"/>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h1 {font-size:2.5em;} /* 40px/16=2.5em */</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h2 {font-size:1.875em;} /* 30px/16=1.875em */</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500"/>
              </a:spcBef>
              <a:spcAft>
                <a:spcPts val="0"/>
              </a:spcAft>
              <a:buSzPts val="2800"/>
              <a:buNone/>
            </a:pPr>
            <a:r>
              <a:rPr b="0" lang="en" sz="1600">
                <a:solidFill>
                  <a:srgbClr val="595959"/>
                </a:solidFill>
                <a:latin typeface="Trebuchet MS"/>
                <a:ea typeface="Trebuchet MS"/>
                <a:cs typeface="Trebuchet MS"/>
                <a:sym typeface="Trebuchet MS"/>
              </a:rPr>
              <a:t>p {font-size:0.875em;} /* 14px/16=0.875em */</a:t>
            </a:r>
            <a:endParaRPr b="0" sz="1600">
              <a:solidFill>
                <a:srgbClr val="595959"/>
              </a:solidFill>
              <a:latin typeface="Trebuchet MS"/>
              <a:ea typeface="Trebuchet MS"/>
              <a:cs typeface="Trebuchet MS"/>
              <a:sym typeface="Trebuchet MS"/>
            </a:endParaRPr>
          </a:p>
          <a:p>
            <a:pPr indent="-342900" lvl="0" marL="457200" rtl="0" algn="l">
              <a:lnSpc>
                <a:spcPct val="115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the example above, the text size in em is the same as the previous example in pixels. However, with the em size, it is possible to adjust the text size in all browsers.</a:t>
            </a:r>
            <a:endParaRPr b="0" sz="1800">
              <a:solidFill>
                <a:srgbClr val="353535"/>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Unfortunately, there is still a problem with older versions of IE. The text becomes larger than it should when made larger, and smaller than it should when made smaller.</a:t>
            </a:r>
            <a:endParaRPr b="0" sz="1800">
              <a:solidFill>
                <a:srgbClr val="353535"/>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72" name="Google Shape;972;p100"/>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101"/>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8" name="Google Shape;978;p101"/>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Use a Combination of Percent and Em</a:t>
            </a:r>
            <a:endParaRPr sz="1800" u="sng">
              <a:solidFill>
                <a:srgbClr val="0170BA"/>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solution that works in all browsers, is to set a default font-size in percent for the &lt;body&gt; element:</a:t>
            </a:r>
            <a:endParaRPr b="0" sz="1800">
              <a:solidFill>
                <a:srgbClr val="353535"/>
              </a:solidFill>
              <a:latin typeface="Trebuchet MS"/>
              <a:ea typeface="Trebuchet MS"/>
              <a:cs typeface="Trebuchet MS"/>
              <a:sym typeface="Trebuchet MS"/>
            </a:endParaRPr>
          </a:p>
          <a:p>
            <a:pPr indent="0" lvl="0" marL="0" rtl="0" algn="l">
              <a:lnSpc>
                <a:spcPct val="115000"/>
              </a:lnSpc>
              <a:spcBef>
                <a:spcPts val="600"/>
              </a:spcBef>
              <a:spcAft>
                <a:spcPts val="0"/>
              </a:spcAft>
              <a:buSzPts val="2800"/>
              <a:buNone/>
            </a:pPr>
            <a:r>
              <a:rPr b="0" lang="en" sz="1800">
                <a:solidFill>
                  <a:srgbClr val="0170BA"/>
                </a:solidFill>
                <a:latin typeface="Trebuchet MS"/>
                <a:ea typeface="Trebuchet MS"/>
                <a:cs typeface="Trebuchet MS"/>
                <a:sym typeface="Trebuchet MS"/>
              </a:rPr>
              <a:t>Example</a:t>
            </a:r>
            <a:endParaRPr b="0" sz="1800">
              <a:solidFill>
                <a:srgbClr val="0170BA"/>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body {font-size:100%;}</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h1 {font-size:2.5em;}</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h2 {font-size:1.875em;}</a:t>
            </a:r>
            <a:endParaRPr b="0" sz="1600">
              <a:solidFill>
                <a:srgbClr val="595959"/>
              </a:solidFill>
              <a:latin typeface="Trebuchet MS"/>
              <a:ea typeface="Trebuchet MS"/>
              <a:cs typeface="Trebuchet MS"/>
              <a:sym typeface="Trebuchet MS"/>
            </a:endParaRPr>
          </a:p>
          <a:p>
            <a:pPr indent="0" lvl="0" marL="914400" rtl="0" algn="l">
              <a:lnSpc>
                <a:spcPct val="115000"/>
              </a:lnSpc>
              <a:spcBef>
                <a:spcPts val="600"/>
              </a:spcBef>
              <a:spcAft>
                <a:spcPts val="0"/>
              </a:spcAft>
              <a:buSzPts val="2800"/>
              <a:buNone/>
            </a:pPr>
            <a:r>
              <a:rPr b="0" lang="en" sz="1600">
                <a:solidFill>
                  <a:srgbClr val="595959"/>
                </a:solidFill>
                <a:latin typeface="Trebuchet MS"/>
                <a:ea typeface="Trebuchet MS"/>
                <a:cs typeface="Trebuchet MS"/>
                <a:sym typeface="Trebuchet MS"/>
              </a:rPr>
              <a:t>p {font-size:0.875em;}</a:t>
            </a:r>
            <a:endParaRPr b="0" sz="1600">
              <a:solidFill>
                <a:srgbClr val="595959"/>
              </a:solidFill>
              <a:latin typeface="Trebuchet MS"/>
              <a:ea typeface="Trebuchet MS"/>
              <a:cs typeface="Trebuchet MS"/>
              <a:sym typeface="Trebuchet MS"/>
            </a:endParaRPr>
          </a:p>
          <a:p>
            <a:pPr indent="-342900" lvl="0" marL="457200" rtl="0" algn="l">
              <a:lnSpc>
                <a:spcPct val="115000"/>
              </a:lnSpc>
              <a:spcBef>
                <a:spcPts val="6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Our code now works great! It shows the same text size in all browsers, and allows all browsers to zoom or resize the text!</a:t>
            </a:r>
            <a:endParaRPr b="0" sz="1800">
              <a:solidFill>
                <a:srgbClr val="353535"/>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b="0" sz="1800">
              <a:solidFill>
                <a:srgbClr val="0170BA"/>
              </a:solidFill>
              <a:latin typeface="Trebuchet MS"/>
              <a:ea typeface="Trebuchet MS"/>
              <a:cs typeface="Trebuchet MS"/>
              <a:sym typeface="Trebuchet MS"/>
            </a:endParaRPr>
          </a:p>
        </p:txBody>
      </p:sp>
      <p:pic>
        <p:nvPicPr>
          <p:cNvPr id="979" name="Google Shape;979;p101"/>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102"/>
          <p:cNvSpPr txBox="1"/>
          <p:nvPr>
            <p:ph type="title"/>
          </p:nvPr>
        </p:nvSpPr>
        <p:spPr>
          <a:xfrm>
            <a:off x="1303800" y="598575"/>
            <a:ext cx="7840200" cy="6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a:t>
            </a:r>
            <a:endParaRPr sz="3000">
              <a:solidFill>
                <a:srgbClr val="0170BA"/>
              </a:solidFill>
              <a:latin typeface="Trebuchet MS"/>
              <a:ea typeface="Trebuchet MS"/>
              <a:cs typeface="Trebuchet MS"/>
              <a:sym typeface="Trebuchet MS"/>
            </a:endParaRPr>
          </a:p>
        </p:txBody>
      </p:sp>
      <p:sp>
        <p:nvSpPr>
          <p:cNvPr id="985" name="Google Shape;985;p102"/>
          <p:cNvSpPr txBox="1"/>
          <p:nvPr>
            <p:ph type="title"/>
          </p:nvPr>
        </p:nvSpPr>
        <p:spPr>
          <a:xfrm>
            <a:off x="542400" y="1266600"/>
            <a:ext cx="8380500" cy="3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800"/>
              <a:buNone/>
            </a:pPr>
            <a:r>
              <a:rPr b="0" lang="en" sz="1800">
                <a:solidFill>
                  <a:srgbClr val="353535"/>
                </a:solidFill>
                <a:latin typeface="Trebuchet MS"/>
                <a:ea typeface="Trebuchet MS"/>
                <a:cs typeface="Trebuchet MS"/>
                <a:sym typeface="Trebuchet MS"/>
              </a:rPr>
              <a:t>Links can be styled in different ways.</a:t>
            </a:r>
            <a:endParaRPr b="0" sz="1800">
              <a:solidFill>
                <a:srgbClr val="353535"/>
              </a:solidFill>
              <a:latin typeface="Trebuchet MS"/>
              <a:ea typeface="Trebuchet MS"/>
              <a:cs typeface="Trebuchet MS"/>
              <a:sym typeface="Trebuchet MS"/>
            </a:endParaRPr>
          </a:p>
          <a:p>
            <a:pPr indent="0" lvl="0" marL="0" rtl="0" algn="l">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Styling Links</a:t>
            </a:r>
            <a:endParaRPr sz="1800" u="sng">
              <a:solidFill>
                <a:srgbClr val="0170BA"/>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Links can be styled with any CSS property (e.g. color, font-family, background, etc.).</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In addition, links can be styled differently depending on what </a:t>
            </a:r>
            <a:r>
              <a:rPr lang="en" sz="1800">
                <a:solidFill>
                  <a:srgbClr val="353535"/>
                </a:solidFill>
                <a:latin typeface="Trebuchet MS"/>
                <a:ea typeface="Trebuchet MS"/>
                <a:cs typeface="Trebuchet MS"/>
                <a:sym typeface="Trebuchet MS"/>
              </a:rPr>
              <a:t>state</a:t>
            </a:r>
            <a:r>
              <a:rPr b="0" lang="en" sz="1800">
                <a:solidFill>
                  <a:srgbClr val="353535"/>
                </a:solidFill>
                <a:latin typeface="Trebuchet MS"/>
                <a:ea typeface="Trebuchet MS"/>
                <a:cs typeface="Trebuchet MS"/>
                <a:sym typeface="Trebuchet MS"/>
              </a:rPr>
              <a:t> they are in.</a:t>
            </a:r>
            <a:endParaRPr b="0" sz="1800">
              <a:solidFill>
                <a:srgbClr val="353535"/>
              </a:solidFill>
              <a:latin typeface="Trebuchet MS"/>
              <a:ea typeface="Trebuchet MS"/>
              <a:cs typeface="Trebuchet MS"/>
              <a:sym typeface="Trebuchet MS"/>
            </a:endParaRPr>
          </a:p>
          <a:p>
            <a:pPr indent="-342900" lvl="0" marL="457200" rtl="0" algn="l">
              <a:lnSpc>
                <a:spcPct val="100000"/>
              </a:lnSpc>
              <a:spcBef>
                <a:spcPts val="0"/>
              </a:spcBef>
              <a:spcAft>
                <a:spcPts val="0"/>
              </a:spcAft>
              <a:buClr>
                <a:srgbClr val="353535"/>
              </a:buClr>
              <a:buSzPts val="1800"/>
              <a:buFont typeface="Trebuchet MS"/>
              <a:buChar char="❏"/>
            </a:pPr>
            <a:r>
              <a:rPr b="0" lang="en" sz="1800">
                <a:solidFill>
                  <a:srgbClr val="353535"/>
                </a:solidFill>
                <a:latin typeface="Trebuchet MS"/>
                <a:ea typeface="Trebuchet MS"/>
                <a:cs typeface="Trebuchet MS"/>
                <a:sym typeface="Trebuchet MS"/>
              </a:rPr>
              <a:t>The four links states are:</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i="1" lang="en" sz="1800">
                <a:solidFill>
                  <a:srgbClr val="29A9DF"/>
                </a:solidFill>
                <a:latin typeface="Trebuchet MS"/>
                <a:ea typeface="Trebuchet MS"/>
                <a:cs typeface="Trebuchet MS"/>
                <a:sym typeface="Trebuchet MS"/>
              </a:rPr>
              <a:t>a:link</a:t>
            </a:r>
            <a:r>
              <a:rPr b="0" lang="en" sz="1800">
                <a:solidFill>
                  <a:srgbClr val="353535"/>
                </a:solidFill>
                <a:latin typeface="Trebuchet MS"/>
                <a:ea typeface="Trebuchet MS"/>
                <a:cs typeface="Trebuchet MS"/>
                <a:sym typeface="Trebuchet MS"/>
              </a:rPr>
              <a:t> - a normal, unvisited link</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i="1" lang="en" sz="1800">
                <a:solidFill>
                  <a:srgbClr val="29A9DF"/>
                </a:solidFill>
                <a:latin typeface="Trebuchet MS"/>
                <a:ea typeface="Trebuchet MS"/>
                <a:cs typeface="Trebuchet MS"/>
                <a:sym typeface="Trebuchet MS"/>
              </a:rPr>
              <a:t>a:visited</a:t>
            </a:r>
            <a:r>
              <a:rPr b="0" lang="en" sz="1800">
                <a:solidFill>
                  <a:srgbClr val="353535"/>
                </a:solidFill>
                <a:latin typeface="Trebuchet MS"/>
                <a:ea typeface="Trebuchet MS"/>
                <a:cs typeface="Trebuchet MS"/>
                <a:sym typeface="Trebuchet MS"/>
              </a:rPr>
              <a:t> - a link the user has visited</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i="1" lang="en" sz="1800">
                <a:solidFill>
                  <a:srgbClr val="29A9DF"/>
                </a:solidFill>
                <a:latin typeface="Trebuchet MS"/>
                <a:ea typeface="Trebuchet MS"/>
                <a:cs typeface="Trebuchet MS"/>
                <a:sym typeface="Trebuchet MS"/>
              </a:rPr>
              <a:t>a:hover</a:t>
            </a:r>
            <a:r>
              <a:rPr b="0" lang="en" sz="1800">
                <a:solidFill>
                  <a:srgbClr val="353535"/>
                </a:solidFill>
                <a:latin typeface="Trebuchet MS"/>
                <a:ea typeface="Trebuchet MS"/>
                <a:cs typeface="Trebuchet MS"/>
                <a:sym typeface="Trebuchet MS"/>
              </a:rPr>
              <a:t> - a link when the user mouses over it</a:t>
            </a:r>
            <a:endParaRPr b="0" sz="1800">
              <a:solidFill>
                <a:srgbClr val="353535"/>
              </a:solidFill>
              <a:latin typeface="Trebuchet MS"/>
              <a:ea typeface="Trebuchet MS"/>
              <a:cs typeface="Trebuchet MS"/>
              <a:sym typeface="Trebuchet MS"/>
            </a:endParaRPr>
          </a:p>
          <a:p>
            <a:pPr indent="-342900" lvl="1" marL="914400" rtl="0" algn="l">
              <a:lnSpc>
                <a:spcPct val="100000"/>
              </a:lnSpc>
              <a:spcBef>
                <a:spcPts val="0"/>
              </a:spcBef>
              <a:spcAft>
                <a:spcPts val="0"/>
              </a:spcAft>
              <a:buClr>
                <a:srgbClr val="353535"/>
              </a:buClr>
              <a:buSzPts val="1800"/>
              <a:buFont typeface="Trebuchet MS"/>
              <a:buChar char="◆"/>
            </a:pPr>
            <a:r>
              <a:rPr b="0" i="1" lang="en" sz="1800">
                <a:solidFill>
                  <a:srgbClr val="29A9DF"/>
                </a:solidFill>
                <a:latin typeface="Trebuchet MS"/>
                <a:ea typeface="Trebuchet MS"/>
                <a:cs typeface="Trebuchet MS"/>
                <a:sym typeface="Trebuchet MS"/>
              </a:rPr>
              <a:t>a:active</a:t>
            </a:r>
            <a:r>
              <a:rPr b="0" lang="en" sz="1800">
                <a:solidFill>
                  <a:srgbClr val="353535"/>
                </a:solidFill>
                <a:latin typeface="Trebuchet MS"/>
                <a:ea typeface="Trebuchet MS"/>
                <a:cs typeface="Trebuchet MS"/>
                <a:sym typeface="Trebuchet MS"/>
              </a:rPr>
              <a:t> - a link the moment it is clicked</a:t>
            </a:r>
            <a:endParaRPr b="0" sz="1800">
              <a:solidFill>
                <a:srgbClr val="353535"/>
              </a:solidFill>
              <a:latin typeface="Trebuchet MS"/>
              <a:ea typeface="Trebuchet MS"/>
              <a:cs typeface="Trebuchet MS"/>
              <a:sym typeface="Trebuchet MS"/>
            </a:endParaRPr>
          </a:p>
          <a:p>
            <a:pPr indent="0" lvl="0" marL="0" rtl="0" algn="l">
              <a:lnSpc>
                <a:spcPct val="100000"/>
              </a:lnSpc>
              <a:spcBef>
                <a:spcPts val="700"/>
              </a:spcBef>
              <a:spcAft>
                <a:spcPts val="0"/>
              </a:spcAft>
              <a:buSzPts val="2800"/>
              <a:buNone/>
            </a:pPr>
            <a:r>
              <a:t/>
            </a:r>
            <a:endParaRPr sz="1800" u="sng">
              <a:solidFill>
                <a:srgbClr val="0170BA"/>
              </a:solidFill>
              <a:latin typeface="Trebuchet MS"/>
              <a:ea typeface="Trebuchet MS"/>
              <a:cs typeface="Trebuchet MS"/>
              <a:sym typeface="Trebuchet MS"/>
            </a:endParaRPr>
          </a:p>
        </p:txBody>
      </p:sp>
      <p:pic>
        <p:nvPicPr>
          <p:cNvPr id="986" name="Google Shape;986;p102"/>
          <p:cNvPicPr preferRelativeResize="0"/>
          <p:nvPr/>
        </p:nvPicPr>
        <p:blipFill rotWithShape="1">
          <a:blip r:embed="rId3">
            <a:alphaModFix/>
          </a:blip>
          <a:srcRect b="3461" l="0" r="0" t="3462"/>
          <a:stretch/>
        </p:blipFill>
        <p:spPr>
          <a:xfrm>
            <a:off x="8221848" y="137349"/>
            <a:ext cx="780978" cy="1053276"/>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