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6" roundtripDataSignature="AMtx7mh5kckuTLWDm9AkUpPHnbVZjzWy4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6C47DB-0246-46F4-A928-5DEE3918CD09}">
  <a:tblStyle styleId="{EE6C47DB-0246-46F4-A928-5DEE3918CD0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422F070-D2C0-4C2E-8EFC-0E4A9D142560}"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54C115C2-EDDD-4357-B5C2-6CB6CCAB10B9}" styleName="Table_2">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718"/>
  </p:normalViewPr>
  <p:slideViewPr>
    <p:cSldViewPr snapToGrid="0" snapToObjects="1">
      <p:cViewPr varScale="1">
        <p:scale>
          <a:sx n="138" d="100"/>
          <a:sy n="138"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6" Type="http://customschemas.google.com/relationships/presentationmetadata" Target="metadata"/><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3848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83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68" name="Google Shape;1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9301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75" name="Google Shape;17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970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84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89" name="Google Shape;18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0904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http://www.w3schools.com/html/html_xhtml.asp</a:t>
            </a:r>
            <a:endParaRPr/>
          </a:p>
          <a:p>
            <a:pPr marL="0" marR="0" lvl="0" indent="0" algn="l" rtl="0">
              <a:lnSpc>
                <a:spcPct val="100000"/>
              </a:lnSpc>
              <a:spcBef>
                <a:spcPts val="0"/>
              </a:spcBef>
              <a:spcAft>
                <a:spcPts val="0"/>
              </a:spcAft>
              <a:buClr>
                <a:schemeClr val="dk1"/>
              </a:buClr>
              <a:buSzPts val="1400"/>
              <a:buFont typeface="Arial"/>
              <a:buNone/>
            </a:pPr>
            <a:r>
              <a:rPr lang="en-US" sz="1200" b="0" i="0" u="none" strike="noStrike" cap="none">
                <a:solidFill>
                  <a:schemeClr val="dk1"/>
                </a:solidFill>
                <a:latin typeface="Arial"/>
                <a:ea typeface="Arial"/>
                <a:cs typeface="Arial"/>
                <a:sym typeface="Arial"/>
              </a:rPr>
              <a:t>XHTML stands for E</a:t>
            </a:r>
            <a:r>
              <a:rPr lang="en-US" sz="1200" b="1" i="0" u="none" strike="noStrike" cap="none">
                <a:solidFill>
                  <a:schemeClr val="dk1"/>
                </a:solidFill>
                <a:latin typeface="Arial"/>
                <a:ea typeface="Arial"/>
                <a:cs typeface="Arial"/>
                <a:sym typeface="Arial"/>
              </a:rPr>
              <a:t>X</a:t>
            </a:r>
            <a:r>
              <a:rPr lang="en-US" sz="1200" b="0" i="0" u="none" strike="noStrike" cap="none">
                <a:solidFill>
                  <a:schemeClr val="dk1"/>
                </a:solidFill>
                <a:latin typeface="Arial"/>
                <a:ea typeface="Arial"/>
                <a:cs typeface="Arial"/>
                <a:sym typeface="Arial"/>
              </a:rPr>
              <a:t>tensible </a:t>
            </a:r>
            <a:r>
              <a:rPr lang="en-US" sz="1200" b="1" i="0" u="none" strike="noStrike" cap="none">
                <a:solidFill>
                  <a:schemeClr val="dk1"/>
                </a:solidFill>
                <a:latin typeface="Arial"/>
                <a:ea typeface="Arial"/>
                <a:cs typeface="Arial"/>
                <a:sym typeface="Arial"/>
              </a:rPr>
              <a:t>H</a:t>
            </a:r>
            <a:r>
              <a:rPr lang="en-US" sz="1200" b="0" i="0" u="none" strike="noStrike" cap="none">
                <a:solidFill>
                  <a:schemeClr val="dk1"/>
                </a:solidFill>
                <a:latin typeface="Arial"/>
                <a:ea typeface="Arial"/>
                <a:cs typeface="Arial"/>
                <a:sym typeface="Arial"/>
              </a:rPr>
              <a:t>yper</a:t>
            </a:r>
            <a:r>
              <a:rPr lang="en-US" sz="1200" b="1" i="0" u="none" strike="noStrike" cap="none">
                <a:solidFill>
                  <a:schemeClr val="dk1"/>
                </a:solidFill>
                <a:latin typeface="Arial"/>
                <a:ea typeface="Arial"/>
                <a:cs typeface="Arial"/>
                <a:sym typeface="Arial"/>
              </a:rPr>
              <a:t>T</a:t>
            </a:r>
            <a:r>
              <a:rPr lang="en-US" sz="1200" b="0" i="0" u="none" strike="noStrike" cap="none">
                <a:solidFill>
                  <a:schemeClr val="dk1"/>
                </a:solidFill>
                <a:latin typeface="Arial"/>
                <a:ea typeface="Arial"/>
                <a:cs typeface="Arial"/>
                <a:sym typeface="Arial"/>
              </a:rPr>
              <a:t>ext </a:t>
            </a:r>
            <a:r>
              <a:rPr lang="en-US" sz="1200" b="1" i="0" u="none" strike="noStrike" cap="none">
                <a:solidFill>
                  <a:schemeClr val="dk1"/>
                </a:solidFill>
                <a:latin typeface="Arial"/>
                <a:ea typeface="Arial"/>
                <a:cs typeface="Arial"/>
                <a:sym typeface="Arial"/>
              </a:rPr>
              <a:t>M</a:t>
            </a:r>
            <a:r>
              <a:rPr lang="en-US" sz="1200" b="0" i="0" u="none" strike="noStrike" cap="none">
                <a:solidFill>
                  <a:schemeClr val="dk1"/>
                </a:solidFill>
                <a:latin typeface="Arial"/>
                <a:ea typeface="Arial"/>
                <a:cs typeface="Arial"/>
                <a:sym typeface="Arial"/>
              </a:rPr>
              <a:t>arkup </a:t>
            </a:r>
            <a:r>
              <a:rPr lang="en-US" sz="1200" b="1" i="0" u="none" strike="noStrike" cap="none">
                <a:solidFill>
                  <a:schemeClr val="dk1"/>
                </a:solidFill>
                <a:latin typeface="Arial"/>
                <a:ea typeface="Arial"/>
                <a:cs typeface="Arial"/>
                <a:sym typeface="Arial"/>
              </a:rPr>
              <a:t>L</a:t>
            </a:r>
            <a:r>
              <a:rPr lang="en-US" sz="1200" b="0" i="0" u="none" strike="noStrike" cap="none">
                <a:solidFill>
                  <a:schemeClr val="dk1"/>
                </a:solidFill>
                <a:latin typeface="Arial"/>
                <a:ea typeface="Arial"/>
                <a:cs typeface="Arial"/>
                <a:sym typeface="Arial"/>
              </a:rPr>
              <a:t>anguage\</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The Most Important Differences from HTML:</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Document Structure</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DOCTYPE is </a:t>
            </a:r>
            <a:r>
              <a:rPr lang="en-US" sz="1200" b="1" i="0" u="none" strike="noStrike" cap="none">
                <a:solidFill>
                  <a:schemeClr val="dk1"/>
                </a:solidFill>
                <a:latin typeface="Arial"/>
                <a:ea typeface="Arial"/>
                <a:cs typeface="Arial"/>
                <a:sym typeface="Arial"/>
              </a:rPr>
              <a:t>mandatory</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The xmlns attribute in &lt;html&gt; is </a:t>
            </a:r>
            <a:r>
              <a:rPr lang="en-US" sz="1200" b="1" i="0" u="none" strike="noStrike" cap="none">
                <a:solidFill>
                  <a:schemeClr val="dk1"/>
                </a:solidFill>
                <a:latin typeface="Arial"/>
                <a:ea typeface="Arial"/>
                <a:cs typeface="Arial"/>
                <a:sym typeface="Arial"/>
              </a:rPr>
              <a:t>mandatory</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&lt;html&gt;, &lt;head&gt;, &lt;title&gt;, and &lt;body&gt; are </a:t>
            </a:r>
            <a:r>
              <a:rPr lang="en-US" sz="1200" b="1" i="0" u="none" strike="noStrike" cap="none">
                <a:solidFill>
                  <a:schemeClr val="dk1"/>
                </a:solidFill>
                <a:latin typeface="Arial"/>
                <a:ea typeface="Arial"/>
                <a:cs typeface="Arial"/>
                <a:sym typeface="Arial"/>
              </a:rPr>
              <a:t>mandatory</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Elements</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elements must be </a:t>
            </a:r>
            <a:r>
              <a:rPr lang="en-US" sz="1200" b="1" i="0" u="none" strike="noStrike" cap="none">
                <a:solidFill>
                  <a:schemeClr val="dk1"/>
                </a:solidFill>
                <a:latin typeface="Arial"/>
                <a:ea typeface="Arial"/>
                <a:cs typeface="Arial"/>
                <a:sym typeface="Arial"/>
              </a:rPr>
              <a:t>properly nested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elements must always be </a:t>
            </a:r>
            <a:r>
              <a:rPr lang="en-US" sz="1200" b="1" i="0" u="none" strike="noStrike" cap="none">
                <a:solidFill>
                  <a:schemeClr val="dk1"/>
                </a:solidFill>
                <a:latin typeface="Arial"/>
                <a:ea typeface="Arial"/>
                <a:cs typeface="Arial"/>
                <a:sym typeface="Arial"/>
              </a:rPr>
              <a:t>closed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elements must be in </a:t>
            </a:r>
            <a:r>
              <a:rPr lang="en-US" sz="1200" b="1" i="0" u="none" strike="noStrike" cap="none">
                <a:solidFill>
                  <a:schemeClr val="dk1"/>
                </a:solidFill>
                <a:latin typeface="Arial"/>
                <a:ea typeface="Arial"/>
                <a:cs typeface="Arial"/>
                <a:sym typeface="Arial"/>
              </a:rPr>
              <a:t>lowercase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documents must have </a:t>
            </a:r>
            <a:r>
              <a:rPr lang="en-US" sz="1200" b="1" i="0" u="none" strike="noStrike" cap="none">
                <a:solidFill>
                  <a:schemeClr val="dk1"/>
                </a:solidFill>
                <a:latin typeface="Arial"/>
                <a:ea typeface="Arial"/>
                <a:cs typeface="Arial"/>
                <a:sym typeface="Arial"/>
              </a:rPr>
              <a:t>one root element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XHTML Attributes</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Attribute names must be in </a:t>
            </a:r>
            <a:r>
              <a:rPr lang="en-US" sz="1200" b="1" i="0" u="none" strike="noStrike" cap="none">
                <a:solidFill>
                  <a:schemeClr val="dk1"/>
                </a:solidFill>
                <a:latin typeface="Arial"/>
                <a:ea typeface="Arial"/>
                <a:cs typeface="Arial"/>
                <a:sym typeface="Arial"/>
              </a:rPr>
              <a:t>lower case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Attribute values must be </a:t>
            </a:r>
            <a:r>
              <a:rPr lang="en-US" sz="1200" b="1" i="0" u="none" strike="noStrike" cap="none">
                <a:solidFill>
                  <a:schemeClr val="dk1"/>
                </a:solidFill>
                <a:latin typeface="Arial"/>
                <a:ea typeface="Arial"/>
                <a:cs typeface="Arial"/>
                <a:sym typeface="Arial"/>
              </a:rPr>
              <a:t>quoted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Attribute minimization is </a:t>
            </a:r>
            <a:r>
              <a:rPr lang="en-US" sz="1200" b="1" i="0" u="none" strike="noStrike" cap="none">
                <a:solidFill>
                  <a:schemeClr val="dk1"/>
                </a:solidFill>
                <a:latin typeface="Arial"/>
                <a:ea typeface="Arial"/>
                <a:cs typeface="Arial"/>
                <a:sym typeface="Arial"/>
              </a:rPr>
              <a:t>forbidden</a:t>
            </a:r>
            <a:endParaRPr sz="1200" b="0" i="0" u="none" strike="noStrike" cap="none">
              <a:solidFill>
                <a:schemeClr val="dk1"/>
              </a:solidFill>
              <a:latin typeface="Arial"/>
              <a:ea typeface="Arial"/>
              <a:cs typeface="Arial"/>
              <a:sym typeface="Arial"/>
            </a:endParaRPr>
          </a:p>
        </p:txBody>
      </p:sp>
      <p:sp>
        <p:nvSpPr>
          <p:cNvPr id="196" name="Google Shape;19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00181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3" name="Google Shape;20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88555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10" name="Google Shape;21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3201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17" name="Google Shape;21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6899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24" name="Google Shape;22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24966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5322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Markup tag is a set of tags assigned to elements of a text to indicate their relation to the rest of the text or dictate how they should be displayed.</a:t>
            </a:r>
            <a:endParaRPr/>
          </a:p>
          <a:p>
            <a:pPr marL="0" marR="0" lvl="0" indent="0" algn="l" rtl="0">
              <a:lnSpc>
                <a:spcPct val="100000"/>
              </a:lnSpc>
              <a:spcBef>
                <a:spcPts val="0"/>
              </a:spcBef>
              <a:spcAft>
                <a:spcPts val="0"/>
              </a:spcAft>
              <a:buSzPts val="1400"/>
              <a:buNone/>
            </a:pPr>
            <a:r>
              <a:rPr lang="en-US" sz="1200" b="1" i="0" u="none" strike="noStrike" cap="none">
                <a:solidFill>
                  <a:schemeClr val="dk1"/>
                </a:solidFill>
                <a:latin typeface="Arial"/>
                <a:ea typeface="Arial"/>
                <a:cs typeface="Arial"/>
                <a:sym typeface="Arial"/>
              </a:rPr>
              <a:t>Markup tag indicate its related text the way to be displayed.</a:t>
            </a:r>
            <a:endParaRPr sz="1200" b="1" i="0" u="none" strike="noStrike" cap="none">
              <a:solidFill>
                <a:schemeClr val="dk1"/>
              </a:solidFill>
              <a:latin typeface="Arial"/>
              <a:ea typeface="Arial"/>
              <a:cs typeface="Arial"/>
              <a:sym typeface="Arial"/>
            </a:endParaRPr>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96392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2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&lt;b&gt; and &lt;strong&gt; , &lt;i&gt; and &lt;em&gt; are similar and same in most browser but in some case (Blind reader, in some browsers) it shows different especially for Blind reader and stylesheet.</a:t>
            </a:r>
            <a:endParaRPr sz="1200" b="0" i="0" u="none" strike="noStrike" cap="none">
              <a:solidFill>
                <a:schemeClr val="dk1"/>
              </a:solidFill>
              <a:latin typeface="Arial"/>
              <a:ea typeface="Arial"/>
              <a:cs typeface="Arial"/>
              <a:sym typeface="Arial"/>
            </a:endParaRPr>
          </a:p>
        </p:txBody>
      </p:sp>
      <p:sp>
        <p:nvSpPr>
          <p:cNvPr id="238" name="Google Shape;23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877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51" name="Google Shape;251;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14855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2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58" name="Google Shape;25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78847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65" name="Google Shape;26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6759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991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81" name="Google Shape;281;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36374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88" name="Google Shape;28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277553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3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95" name="Google Shape;29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97632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3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02" name="Google Shape;30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813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There’er 2 types of tag: </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 - Empty tag &lt;br /&gt;, &lt;img /&gt;, &lt;hr /&gt;</a:t>
            </a:r>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 - Containers tag &lt;p&gt;….&lt;/p&gt;</a:t>
            </a:r>
            <a:br>
              <a:rPr lang="en-US" sz="1200" b="0" i="0" u="none" strike="noStrike" cap="none">
                <a:solidFill>
                  <a:schemeClr val="dk1"/>
                </a:solidFill>
                <a:latin typeface="Arial"/>
                <a:ea typeface="Arial"/>
                <a:cs typeface="Arial"/>
                <a:sym typeface="Arial"/>
              </a:rPr>
            </a:b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Tags are case-insensitive.</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18" name="Google Shape;11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97385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3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09" name="Google Shape;30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13918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3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16" name="Google Shape;316;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58822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3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23" name="Google Shape;323;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66985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3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30" name="Google Shape;330;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47461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3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37" name="Google Shape;33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80902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38: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44" name="Google Shape;344;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3991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3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51" name="Google Shape;35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75515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59" name="Google Shape;35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95082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4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https://docs.emmet.io/cheat-sheet/ = shortcut for emmet abbreviation</a:t>
            </a:r>
            <a:endParaRPr sz="1200" b="0" i="0" u="none" strike="noStrike" cap="none">
              <a:solidFill>
                <a:schemeClr val="dk1"/>
              </a:solidFill>
              <a:latin typeface="Arial"/>
              <a:ea typeface="Arial"/>
              <a:cs typeface="Arial"/>
              <a:sym typeface="Arial"/>
            </a:endParaRPr>
          </a:p>
        </p:txBody>
      </p:sp>
      <p:sp>
        <p:nvSpPr>
          <p:cNvPr id="367" name="Google Shape;36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13783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4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74" name="Google Shape;374;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1945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080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4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81" name="Google Shape;381;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66013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4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88" name="Google Shape;38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91332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4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395" name="Google Shape;395;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9492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46: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02" name="Google Shape;402;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55255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4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09" name="Google Shape;409;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79672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8: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15" name="Google Shape;41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2770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4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22" name="Google Shape;422;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77993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p5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29" name="Google Shape;429;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2870652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5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36" name="Google Shape;436;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22586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5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43" name="Google Shape;443;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49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67438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Generally we use &lt;!DOCTYPE&gt; to tell browser to display correctly.</a:t>
            </a:r>
            <a:endParaRPr sz="1200" b="0" i="0" u="none" strike="noStrike" cap="none">
              <a:solidFill>
                <a:schemeClr val="dk1"/>
              </a:solidFill>
              <a:latin typeface="Arial"/>
              <a:ea typeface="Arial"/>
              <a:cs typeface="Arial"/>
              <a:sym typeface="Arial"/>
            </a:endParaRPr>
          </a:p>
        </p:txBody>
      </p:sp>
      <p:sp>
        <p:nvSpPr>
          <p:cNvPr id="131" name="Google Shape;13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63471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5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50" name="Google Shape;450;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50597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54: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57" name="Google Shape;457;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581691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5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64" name="Google Shape;464;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31264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56: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71" name="Google Shape;471;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95804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5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78" name="Google Shape;478;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123004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58: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85" name="Google Shape;485;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8897188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5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342900" lvl="0" indent="-342900" algn="l" rtl="0">
              <a:spcBef>
                <a:spcPts val="400"/>
              </a:spcBef>
              <a:spcAft>
                <a:spcPts val="0"/>
              </a:spcAft>
              <a:buClr>
                <a:schemeClr val="dk1"/>
              </a:buClr>
              <a:buSzPts val="2000"/>
              <a:buChar char="•"/>
            </a:pPr>
            <a:r>
              <a:rPr lang="en-US" sz="2000">
                <a:latin typeface="Calibri"/>
                <a:ea typeface="Calibri"/>
                <a:cs typeface="Calibri"/>
                <a:sym typeface="Calibri"/>
              </a:rPr>
              <a:t>If you type some characters in the text field above, and click the "Submit" button, the browser will send your input to a page called "html_form_action.asp". The page will show you the received input. </a:t>
            </a:r>
            <a:endParaRPr sz="2200"/>
          </a:p>
          <a:p>
            <a:pPr marL="0" marR="0" lvl="0" indent="0" algn="l" rtl="0">
              <a:lnSpc>
                <a:spcPct val="100000"/>
              </a:lnSpc>
              <a:spcBef>
                <a:spcPts val="0"/>
              </a:spcBef>
              <a:spcAft>
                <a:spcPts val="0"/>
              </a:spcAft>
              <a:buSzPts val="1400"/>
              <a:buNone/>
            </a:pPr>
            <a:endParaRPr/>
          </a:p>
        </p:txBody>
      </p:sp>
      <p:sp>
        <p:nvSpPr>
          <p:cNvPr id="492" name="Google Shape;492;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760274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60: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499" name="Google Shape;499;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37374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p6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506" name="Google Shape;506;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2943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6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513" name="Google Shape;513;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59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8397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38" name="Google Shape;13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19232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63: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520" name="Google Shape;520;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60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074430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4: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26" name="Google Shape;52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7436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p65: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533" name="Google Shape;53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62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4944555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6: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39" name="Google Shape;539;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8784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5" name="Google Shape;545;p6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546" name="Google Shape;546;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877721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8: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53" name="Google Shape;553;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07629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9:notes"/>
          <p:cNvSpPr txBox="1">
            <a:spLocks noGrp="1"/>
          </p:cNvSpPr>
          <p:nvPr>
            <p:ph type="body" idx="1"/>
          </p:nvPr>
        </p:nvSpPr>
        <p:spPr>
          <a:xfrm>
            <a:off x="685800" y="4400550"/>
            <a:ext cx="54864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59" name="Google Shape;55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202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46" name="Google Shape;1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3919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8: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54" name="Google Shape;15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4187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61" name="Google Shape;16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0209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19"/>
        <p:cNvGrpSpPr/>
        <p:nvPr/>
      </p:nvGrpSpPr>
      <p:grpSpPr>
        <a:xfrm>
          <a:off x="0" y="0"/>
          <a:ext cx="0" cy="0"/>
          <a:chOff x="0" y="0"/>
          <a:chExt cx="0" cy="0"/>
        </a:xfrm>
      </p:grpSpPr>
      <p:sp>
        <p:nvSpPr>
          <p:cNvPr id="20" name="Google Shape;20;p71"/>
          <p:cNvSpPr/>
          <p:nvPr/>
        </p:nvSpPr>
        <p:spPr>
          <a:xfrm>
            <a:off x="0" y="0"/>
            <a:ext cx="12192000" cy="5715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1" name="Google Shape;21;p71"/>
          <p:cNvCxnSpPr/>
          <p:nvPr/>
        </p:nvCxnSpPr>
        <p:spPr>
          <a:xfrm>
            <a:off x="0" y="5753100"/>
            <a:ext cx="12192000" cy="0"/>
          </a:xfrm>
          <a:prstGeom prst="straightConnector1">
            <a:avLst/>
          </a:prstGeom>
          <a:noFill/>
          <a:ln w="76200" cap="flat" cmpd="sng">
            <a:solidFill>
              <a:schemeClr val="accent1"/>
            </a:solidFill>
            <a:prstDash val="solid"/>
            <a:miter lim="800000"/>
            <a:headEnd type="none" w="sm" len="sm"/>
            <a:tailEnd type="none" w="sm" len="sm"/>
          </a:ln>
        </p:spPr>
      </p:cxnSp>
      <p:sp>
        <p:nvSpPr>
          <p:cNvPr id="22" name="Google Shape;22;p71"/>
          <p:cNvSpPr txBox="1">
            <a:spLocks noGrp="1"/>
          </p:cNvSpPr>
          <p:nvPr>
            <p:ph type="title"/>
          </p:nvPr>
        </p:nvSpPr>
        <p:spPr>
          <a:xfrm>
            <a:off x="609600" y="3153095"/>
            <a:ext cx="10972800" cy="22860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Font typeface="Arial"/>
              <a:buNone/>
              <a:defRPr sz="5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pic>
        <p:nvPicPr>
          <p:cNvPr id="23" name="Google Shape;23;p71" descr="C:\Users\SOTSO\Desktop\Template\11.png"/>
          <p:cNvPicPr preferRelativeResize="0"/>
          <p:nvPr/>
        </p:nvPicPr>
        <p:blipFill rotWithShape="1">
          <a:blip r:embed="rId2">
            <a:alphaModFix/>
          </a:blip>
          <a:srcRect/>
          <a:stretch/>
        </p:blipFill>
        <p:spPr>
          <a:xfrm>
            <a:off x="0" y="0"/>
            <a:ext cx="12141200" cy="6856514"/>
          </a:xfrm>
          <a:prstGeom prst="rect">
            <a:avLst/>
          </a:prstGeom>
          <a:noFill/>
          <a:ln>
            <a:noFill/>
          </a:ln>
        </p:spPr>
      </p:pic>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80"/>
          <p:cNvSpPr/>
          <p:nvPr/>
        </p:nvSpPr>
        <p:spPr>
          <a:xfrm>
            <a:off x="0" y="0"/>
            <a:ext cx="42672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83" name="Google Shape;83;p80"/>
          <p:cNvCxnSpPr/>
          <p:nvPr/>
        </p:nvCxnSpPr>
        <p:spPr>
          <a:xfrm flipH="1">
            <a:off x="4267200" y="0"/>
            <a:ext cx="1" cy="6858000"/>
          </a:xfrm>
          <a:prstGeom prst="straightConnector1">
            <a:avLst/>
          </a:prstGeom>
          <a:noFill/>
          <a:ln w="76200" cap="flat" cmpd="sng">
            <a:solidFill>
              <a:schemeClr val="accent1"/>
            </a:solidFill>
            <a:prstDash val="solid"/>
            <a:miter lim="800000"/>
            <a:headEnd type="none" w="sm" len="sm"/>
            <a:tailEnd type="none" w="sm" len="sm"/>
          </a:ln>
        </p:spPr>
      </p:cxnSp>
      <p:sp>
        <p:nvSpPr>
          <p:cNvPr id="84" name="Google Shape;84;p80"/>
          <p:cNvSpPr txBox="1">
            <a:spLocks noGrp="1"/>
          </p:cNvSpPr>
          <p:nvPr>
            <p:ph type="title"/>
          </p:nvPr>
        </p:nvSpPr>
        <p:spPr>
          <a:xfrm>
            <a:off x="384048" y="466344"/>
            <a:ext cx="3502152" cy="16002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5" name="Google Shape;85;p80"/>
          <p:cNvSpPr>
            <a:spLocks noGrp="1"/>
          </p:cNvSpPr>
          <p:nvPr>
            <p:ph type="pic" idx="2"/>
          </p:nvPr>
        </p:nvSpPr>
        <p:spPr>
          <a:xfrm>
            <a:off x="4309872" y="0"/>
            <a:ext cx="7882128" cy="6858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220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160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10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6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6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6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86" name="Google Shape;86;p80"/>
          <p:cNvSpPr txBox="1">
            <a:spLocks noGrp="1"/>
          </p:cNvSpPr>
          <p:nvPr>
            <p:ph type="body" idx="1"/>
          </p:nvPr>
        </p:nvSpPr>
        <p:spPr>
          <a:xfrm>
            <a:off x="384048" y="3749040"/>
            <a:ext cx="3502152" cy="242316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200"/>
              </a:spcBef>
              <a:spcAft>
                <a:spcPts val="0"/>
              </a:spcAft>
              <a:buClr>
                <a:schemeClr val="dk1"/>
              </a:buClr>
              <a:buSzPts val="22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1600"/>
              </a:spcBef>
              <a:spcAft>
                <a:spcPts val="0"/>
              </a:spcAft>
              <a:buClr>
                <a:schemeClr val="dk1"/>
              </a:buClr>
              <a:buSzPts val="20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12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0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8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81"/>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9" name="Google Shape;89;p81"/>
          <p:cNvSpPr txBox="1">
            <a:spLocks noGrp="1"/>
          </p:cNvSpPr>
          <p:nvPr>
            <p:ph type="body" idx="1"/>
          </p:nvPr>
        </p:nvSpPr>
        <p:spPr>
          <a:xfrm rot="5400000">
            <a:off x="3764328" y="-1673372"/>
            <a:ext cx="4697016" cy="10994127"/>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90" name="Google Shape;90;p81"/>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1" name="Google Shape;91;p81"/>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2" name="Google Shape;92;p81"/>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82"/>
          <p:cNvSpPr/>
          <p:nvPr/>
        </p:nvSpPr>
        <p:spPr>
          <a:xfrm>
            <a:off x="9310254" y="0"/>
            <a:ext cx="288174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5" name="Google Shape;95;p82"/>
          <p:cNvCxnSpPr/>
          <p:nvPr/>
        </p:nvCxnSpPr>
        <p:spPr>
          <a:xfrm flipH="1">
            <a:off x="9310254" y="0"/>
            <a:ext cx="1" cy="6858000"/>
          </a:xfrm>
          <a:prstGeom prst="straightConnector1">
            <a:avLst/>
          </a:prstGeom>
          <a:noFill/>
          <a:ln w="76200" cap="flat" cmpd="sng">
            <a:solidFill>
              <a:schemeClr val="accent1"/>
            </a:solidFill>
            <a:prstDash val="solid"/>
            <a:miter lim="800000"/>
            <a:headEnd type="none" w="sm" len="sm"/>
            <a:tailEnd type="none" w="sm" len="sm"/>
          </a:ln>
        </p:spPr>
      </p:cxnSp>
      <p:sp>
        <p:nvSpPr>
          <p:cNvPr id="96" name="Google Shape;96;p82"/>
          <p:cNvSpPr txBox="1">
            <a:spLocks noGrp="1"/>
          </p:cNvSpPr>
          <p:nvPr>
            <p:ph type="title"/>
          </p:nvPr>
        </p:nvSpPr>
        <p:spPr>
          <a:xfrm rot="5400000">
            <a:off x="7905750" y="2266950"/>
            <a:ext cx="5486399" cy="23241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97" name="Google Shape;97;p82"/>
          <p:cNvSpPr txBox="1">
            <a:spLocks noGrp="1"/>
          </p:cNvSpPr>
          <p:nvPr>
            <p:ph type="body" idx="1"/>
          </p:nvPr>
        </p:nvSpPr>
        <p:spPr>
          <a:xfrm rot="5400000">
            <a:off x="2147887" y="-623888"/>
            <a:ext cx="5486399" cy="8105775"/>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98" name="Google Shape;98;p82"/>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9" name="Google Shape;99;p82"/>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0" name="Google Shape;100;p82"/>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72"/>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6" name="Google Shape;26;p72"/>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72"/>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72"/>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72"/>
          <p:cNvSpPr txBox="1">
            <a:spLocks noGrp="1"/>
          </p:cNvSpPr>
          <p:nvPr>
            <p:ph type="body" idx="1"/>
          </p:nvPr>
        </p:nvSpPr>
        <p:spPr>
          <a:xfrm>
            <a:off x="606392" y="1633592"/>
            <a:ext cx="11020926" cy="4760858"/>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73"/>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2" name="Google Shape;32;p73"/>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73"/>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4" name="Google Shape;34;p73"/>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73"/>
          <p:cNvSpPr txBox="1">
            <a:spLocks noGrp="1"/>
          </p:cNvSpPr>
          <p:nvPr>
            <p:ph type="body" idx="1"/>
          </p:nvPr>
        </p:nvSpPr>
        <p:spPr>
          <a:xfrm>
            <a:off x="609600" y="1592494"/>
            <a:ext cx="11000302" cy="4715839"/>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6"/>
        <p:cNvGrpSpPr/>
        <p:nvPr/>
      </p:nvGrpSpPr>
      <p:grpSpPr>
        <a:xfrm>
          <a:off x="0" y="0"/>
          <a:ext cx="0" cy="0"/>
          <a:chOff x="0" y="0"/>
          <a:chExt cx="0" cy="0"/>
        </a:xfrm>
      </p:grpSpPr>
      <p:pic>
        <p:nvPicPr>
          <p:cNvPr id="37" name="Google Shape;37;p74" descr="C:\Users\SOTSO\Desktop\Template\777.png"/>
          <p:cNvPicPr preferRelativeResize="0"/>
          <p:nvPr/>
        </p:nvPicPr>
        <p:blipFill rotWithShape="1">
          <a:blip r:embed="rId2">
            <a:alphaModFix/>
          </a:blip>
          <a:srcRect/>
          <a:stretch/>
        </p:blipFill>
        <p:spPr>
          <a:xfrm>
            <a:off x="0" y="0"/>
            <a:ext cx="12139681" cy="6856513"/>
          </a:xfrm>
          <a:prstGeom prst="rect">
            <a:avLst/>
          </a:prstGeom>
          <a:noFill/>
          <a:ln>
            <a:noFill/>
          </a:ln>
        </p:spPr>
      </p:pic>
      <p:sp>
        <p:nvSpPr>
          <p:cNvPr id="38" name="Google Shape;38;p74"/>
          <p:cNvSpPr/>
          <p:nvPr/>
        </p:nvSpPr>
        <p:spPr>
          <a:xfrm>
            <a:off x="0" y="4572000"/>
            <a:ext cx="12192000" cy="1600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39" name="Google Shape;39;p74"/>
          <p:cNvCxnSpPr/>
          <p:nvPr/>
        </p:nvCxnSpPr>
        <p:spPr>
          <a:xfrm>
            <a:off x="0" y="6210300"/>
            <a:ext cx="12192000" cy="0"/>
          </a:xfrm>
          <a:prstGeom prst="straightConnector1">
            <a:avLst/>
          </a:prstGeom>
          <a:noFill/>
          <a:ln w="76200" cap="flat" cmpd="sng">
            <a:solidFill>
              <a:schemeClr val="accent1"/>
            </a:solidFill>
            <a:prstDash val="solid"/>
            <a:miter lim="800000"/>
            <a:headEnd type="none" w="sm" len="sm"/>
            <a:tailEnd type="none" w="sm" len="sm"/>
          </a:ln>
        </p:spPr>
      </p:cxnSp>
      <p:sp>
        <p:nvSpPr>
          <p:cNvPr id="40" name="Google Shape;40;p74"/>
          <p:cNvSpPr txBox="1">
            <a:spLocks noGrp="1"/>
          </p:cNvSpPr>
          <p:nvPr>
            <p:ph type="ctrTitle"/>
          </p:nvPr>
        </p:nvSpPr>
        <p:spPr>
          <a:xfrm>
            <a:off x="609600" y="4740333"/>
            <a:ext cx="10972800" cy="126353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5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1" name="Google Shape;41;p74"/>
          <p:cNvSpPr txBox="1">
            <a:spLocks noGrp="1"/>
          </p:cNvSpPr>
          <p:nvPr>
            <p:ph type="subTitle" idx="1"/>
          </p:nvPr>
        </p:nvSpPr>
        <p:spPr>
          <a:xfrm>
            <a:off x="609600" y="6286500"/>
            <a:ext cx="10972800" cy="4572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1"/>
              </a:buClr>
              <a:buSzPts val="2200"/>
              <a:buFont typeface="Arial"/>
              <a:buNone/>
              <a:defRPr sz="1800" b="0" i="0" u="none" strike="noStrike" cap="none">
                <a:solidFill>
                  <a:schemeClr val="dk1"/>
                </a:solidFill>
                <a:latin typeface="Arial"/>
                <a:ea typeface="Arial"/>
                <a:cs typeface="Arial"/>
                <a:sym typeface="Arial"/>
              </a:defRPr>
            </a:lvl1pPr>
            <a:lvl2pPr marR="0" lvl="1" algn="ctr">
              <a:lnSpc>
                <a:spcPct val="100000"/>
              </a:lnSpc>
              <a:spcBef>
                <a:spcPts val="1600"/>
              </a:spcBef>
              <a:spcAft>
                <a:spcPts val="0"/>
              </a:spcAft>
              <a:buClr>
                <a:schemeClr val="dk1"/>
              </a:buClr>
              <a:buSzPts val="2000"/>
              <a:buFont typeface="Arial"/>
              <a:buNone/>
              <a:defRPr sz="2800" b="0" i="0" u="none" strike="noStrike" cap="none">
                <a:solidFill>
                  <a:schemeClr val="dk1"/>
                </a:solidFill>
                <a:latin typeface="Arial"/>
                <a:ea typeface="Arial"/>
                <a:cs typeface="Arial"/>
                <a:sym typeface="Arial"/>
              </a:defRPr>
            </a:lvl2pPr>
            <a:lvl3pPr marR="0" lvl="2" algn="ctr">
              <a:lnSpc>
                <a:spcPct val="100000"/>
              </a:lnSpc>
              <a:spcBef>
                <a:spcPts val="120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ctr">
              <a:lnSpc>
                <a:spcPct val="100000"/>
              </a:lnSpc>
              <a:spcBef>
                <a:spcPts val="10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4pPr>
            <a:lvl5pPr marR="0" lvl="4" algn="ctr">
              <a:lnSpc>
                <a:spcPct val="100000"/>
              </a:lnSpc>
              <a:spcBef>
                <a:spcPts val="8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5pPr>
            <a:lvl6pPr marR="0" lvl="5"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7pPr>
            <a:lvl8pPr marR="0" lvl="7"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
        <p:cNvGrpSpPr/>
        <p:nvPr/>
      </p:nvGrpSpPr>
      <p:grpSpPr>
        <a:xfrm>
          <a:off x="0" y="0"/>
          <a:ext cx="0" cy="0"/>
          <a:chOff x="0" y="0"/>
          <a:chExt cx="0" cy="0"/>
        </a:xfrm>
      </p:grpSpPr>
      <p:sp>
        <p:nvSpPr>
          <p:cNvPr id="43" name="Google Shape;43;p75"/>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4" name="Google Shape;44;p75"/>
          <p:cNvSpPr txBox="1">
            <a:spLocks noGrp="1"/>
          </p:cNvSpPr>
          <p:nvPr>
            <p:ph type="body" idx="1"/>
          </p:nvPr>
        </p:nvSpPr>
        <p:spPr>
          <a:xfrm>
            <a:off x="615773" y="1475184"/>
            <a:ext cx="10994127" cy="4697016"/>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 name="Google Shape;45;p75"/>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6" name="Google Shape;46;p75"/>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47" name="Google Shape;47;p75" descr="C:\Users\SOTSO\Desktop\Template\777.png"/>
          <p:cNvPicPr preferRelativeResize="0"/>
          <p:nvPr/>
        </p:nvPicPr>
        <p:blipFill rotWithShape="1">
          <a:blip r:embed="rId2">
            <a:alphaModFix/>
          </a:blip>
          <a:srcRect/>
          <a:stretch/>
        </p:blipFill>
        <p:spPr>
          <a:xfrm>
            <a:off x="0" y="0"/>
            <a:ext cx="12141199" cy="6856514"/>
          </a:xfrm>
          <a:prstGeom prst="rect">
            <a:avLst/>
          </a:prstGeom>
          <a:noFill/>
          <a:ln>
            <a:noFill/>
          </a:ln>
        </p:spPr>
      </p:pic>
      <p:sp>
        <p:nvSpPr>
          <p:cNvPr id="48" name="Google Shape;48;p75"/>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75"/>
          <p:cNvSpPr txBox="1"/>
          <p:nvPr/>
        </p:nvSpPr>
        <p:spPr>
          <a:xfrm>
            <a:off x="609600" y="1977958"/>
            <a:ext cx="10972800" cy="126353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5800"/>
              <a:buFont typeface="Arial"/>
              <a:buNone/>
            </a:pPr>
            <a:endParaRPr sz="5800" b="0" i="0" u="none" strike="noStrike" cap="none">
              <a:solidFill>
                <a:schemeClr val="dk1"/>
              </a:solidFill>
              <a:latin typeface="Arial"/>
              <a:ea typeface="Arial"/>
              <a:cs typeface="Arial"/>
              <a:sym typeface="Arial"/>
            </a:endParaRPr>
          </a:p>
        </p:txBody>
      </p:sp>
      <p:sp>
        <p:nvSpPr>
          <p:cNvPr id="50" name="Google Shape;50;p75"/>
          <p:cNvSpPr txBox="1">
            <a:spLocks noGrp="1"/>
          </p:cNvSpPr>
          <p:nvPr>
            <p:ph type="subTitle" idx="2"/>
          </p:nvPr>
        </p:nvSpPr>
        <p:spPr>
          <a:xfrm>
            <a:off x="609600" y="6219125"/>
            <a:ext cx="10972800" cy="4572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1"/>
              </a:buClr>
              <a:buSzPts val="2200"/>
              <a:buFont typeface="Arial"/>
              <a:buNone/>
              <a:defRPr sz="1800" b="0" i="0" u="none" strike="noStrike" cap="none">
                <a:solidFill>
                  <a:schemeClr val="dk1"/>
                </a:solidFill>
                <a:latin typeface="Arial"/>
                <a:ea typeface="Arial"/>
                <a:cs typeface="Arial"/>
                <a:sym typeface="Arial"/>
              </a:defRPr>
            </a:lvl1pPr>
            <a:lvl2pPr marR="0" lvl="1" algn="ctr">
              <a:lnSpc>
                <a:spcPct val="100000"/>
              </a:lnSpc>
              <a:spcBef>
                <a:spcPts val="1600"/>
              </a:spcBef>
              <a:spcAft>
                <a:spcPts val="0"/>
              </a:spcAft>
              <a:buClr>
                <a:schemeClr val="dk1"/>
              </a:buClr>
              <a:buSzPts val="2000"/>
              <a:buFont typeface="Arial"/>
              <a:buNone/>
              <a:defRPr sz="2800" b="0" i="0" u="none" strike="noStrike" cap="none">
                <a:solidFill>
                  <a:schemeClr val="dk1"/>
                </a:solidFill>
                <a:latin typeface="Arial"/>
                <a:ea typeface="Arial"/>
                <a:cs typeface="Arial"/>
                <a:sym typeface="Arial"/>
              </a:defRPr>
            </a:lvl2pPr>
            <a:lvl3pPr marR="0" lvl="2" algn="ctr">
              <a:lnSpc>
                <a:spcPct val="100000"/>
              </a:lnSpc>
              <a:spcBef>
                <a:spcPts val="120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ctr">
              <a:lnSpc>
                <a:spcPct val="100000"/>
              </a:lnSpc>
              <a:spcBef>
                <a:spcPts val="10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4pPr>
            <a:lvl5pPr marR="0" lvl="4" algn="ctr">
              <a:lnSpc>
                <a:spcPct val="100000"/>
              </a:lnSpc>
              <a:spcBef>
                <a:spcPts val="8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5pPr>
            <a:lvl6pPr marR="0" lvl="5"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6pPr>
            <a:lvl7pPr marR="0" lvl="6"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7pPr>
            <a:lvl8pPr marR="0" lvl="7"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8pPr>
            <a:lvl9pPr marR="0" lvl="8" algn="ctr">
              <a:lnSpc>
                <a:spcPct val="100000"/>
              </a:lnSpc>
              <a:spcBef>
                <a:spcPts val="600"/>
              </a:spcBef>
              <a:spcAft>
                <a:spcPts val="0"/>
              </a:spcAft>
              <a:buClr>
                <a:schemeClr val="dk1"/>
              </a:buClr>
              <a:buSzPts val="1600"/>
              <a:buFont typeface="Arial"/>
              <a:buNone/>
              <a:defRPr sz="2000" b="0" i="0" u="none" strike="noStrike" cap="none">
                <a:solidFill>
                  <a:schemeClr val="dk1"/>
                </a:solidFill>
                <a:latin typeface="Arial"/>
                <a:ea typeface="Arial"/>
                <a:cs typeface="Arial"/>
                <a:sym typeface="Arial"/>
              </a:defRPr>
            </a:lvl9pPr>
          </a:lstStyle>
          <a:p>
            <a:endParaRPr/>
          </a:p>
        </p:txBody>
      </p:sp>
      <p:sp>
        <p:nvSpPr>
          <p:cNvPr id="51" name="Google Shape;51;p75"/>
          <p:cNvSpPr txBox="1">
            <a:spLocks noGrp="1"/>
          </p:cNvSpPr>
          <p:nvPr>
            <p:ph type="body" idx="3"/>
          </p:nvPr>
        </p:nvSpPr>
        <p:spPr>
          <a:xfrm>
            <a:off x="6641432" y="3060833"/>
            <a:ext cx="5072512" cy="2223436"/>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Section Header">
  <p:cSld name="1_Section Header">
    <p:spTree>
      <p:nvGrpSpPr>
        <p:cNvPr id="1" name="Shape 52"/>
        <p:cNvGrpSpPr/>
        <p:nvPr/>
      </p:nvGrpSpPr>
      <p:grpSpPr>
        <a:xfrm>
          <a:off x="0" y="0"/>
          <a:ext cx="0" cy="0"/>
          <a:chOff x="0" y="0"/>
          <a:chExt cx="0" cy="0"/>
        </a:xfrm>
      </p:grpSpPr>
      <p:cxnSp>
        <p:nvCxnSpPr>
          <p:cNvPr id="53" name="Google Shape;53;p76"/>
          <p:cNvCxnSpPr/>
          <p:nvPr/>
        </p:nvCxnSpPr>
        <p:spPr>
          <a:xfrm>
            <a:off x="0" y="5753100"/>
            <a:ext cx="12192000" cy="0"/>
          </a:xfrm>
          <a:prstGeom prst="straightConnector1">
            <a:avLst/>
          </a:prstGeom>
          <a:noFill/>
          <a:ln w="76200" cap="flat" cmpd="sng">
            <a:solidFill>
              <a:schemeClr val="accent1"/>
            </a:solidFill>
            <a:prstDash val="solid"/>
            <a:miter lim="800000"/>
            <a:headEnd type="none" w="sm" len="sm"/>
            <a:tailEnd type="none" w="sm" len="sm"/>
          </a:ln>
        </p:spPr>
      </p:cxnSp>
      <p:sp>
        <p:nvSpPr>
          <p:cNvPr id="54" name="Google Shape;54;p76"/>
          <p:cNvSpPr/>
          <p:nvPr/>
        </p:nvSpPr>
        <p:spPr>
          <a:xfrm>
            <a:off x="0" y="0"/>
            <a:ext cx="12192000" cy="5715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 name="Google Shape;55;p76"/>
          <p:cNvSpPr txBox="1">
            <a:spLocks noGrp="1"/>
          </p:cNvSpPr>
          <p:nvPr>
            <p:ph type="title"/>
          </p:nvPr>
        </p:nvSpPr>
        <p:spPr>
          <a:xfrm>
            <a:off x="609600" y="654518"/>
            <a:ext cx="10972800" cy="1348451"/>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Font typeface="Arial"/>
              <a:buNone/>
              <a:defRPr sz="5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6" name="Google Shape;56;p76"/>
          <p:cNvSpPr txBox="1">
            <a:spLocks noGrp="1"/>
          </p:cNvSpPr>
          <p:nvPr>
            <p:ph type="body" idx="1"/>
          </p:nvPr>
        </p:nvSpPr>
        <p:spPr>
          <a:xfrm>
            <a:off x="603250" y="5864054"/>
            <a:ext cx="10972800" cy="450042"/>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1"/>
              </a:buClr>
              <a:buSzPts val="2200"/>
              <a:buFont typeface="Arial"/>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1600"/>
              </a:spcBef>
              <a:spcAft>
                <a:spcPts val="0"/>
              </a:spcAft>
              <a:buClr>
                <a:schemeClr val="dk1"/>
              </a:buClr>
              <a:buSzPts val="20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1200"/>
              </a:spcBef>
              <a:spcAft>
                <a:spcPts val="0"/>
              </a:spcAft>
              <a:buClr>
                <a:schemeClr val="dk1"/>
              </a:buClr>
              <a:buSzPts val="1800"/>
              <a:buFont typeface="Arial"/>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10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8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6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6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6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600"/>
              </a:spcBef>
              <a:spcAft>
                <a:spcPts val="0"/>
              </a:spcAft>
              <a:buClr>
                <a:schemeClr val="dk1"/>
              </a:buClr>
              <a:buSzPts val="1600"/>
              <a:buFont typeface="Arial"/>
              <a:buNone/>
              <a:defRPr sz="1400" b="0" i="0" u="none" strike="noStrike" cap="none">
                <a:solidFill>
                  <a:srgbClr val="888888"/>
                </a:solidFill>
                <a:latin typeface="Arial"/>
                <a:ea typeface="Arial"/>
                <a:cs typeface="Arial"/>
                <a:sym typeface="Arial"/>
              </a:defRPr>
            </a:lvl9pPr>
          </a:lstStyle>
          <a:p>
            <a:endParaRPr/>
          </a:p>
        </p:txBody>
      </p:sp>
      <p:pic>
        <p:nvPicPr>
          <p:cNvPr id="57" name="Google Shape;57;p76" descr="C:\Users\SOTSO\Desktop\Template\777.png"/>
          <p:cNvPicPr preferRelativeResize="0"/>
          <p:nvPr/>
        </p:nvPicPr>
        <p:blipFill rotWithShape="1">
          <a:blip r:embed="rId2">
            <a:alphaModFix/>
          </a:blip>
          <a:srcRect/>
          <a:stretch/>
        </p:blipFill>
        <p:spPr>
          <a:xfrm>
            <a:off x="0" y="0"/>
            <a:ext cx="12141200" cy="6856513"/>
          </a:xfrm>
          <a:prstGeom prst="rect">
            <a:avLst/>
          </a:prstGeom>
          <a:noFill/>
          <a:ln>
            <a:noFill/>
          </a:ln>
        </p:spPr>
      </p:pic>
      <p:sp>
        <p:nvSpPr>
          <p:cNvPr id="58" name="Google Shape;58;p76"/>
          <p:cNvSpPr txBox="1">
            <a:spLocks noGrp="1"/>
          </p:cNvSpPr>
          <p:nvPr>
            <p:ph type="body" idx="2"/>
          </p:nvPr>
        </p:nvSpPr>
        <p:spPr>
          <a:xfrm>
            <a:off x="6641432" y="3060833"/>
            <a:ext cx="5072512" cy="2223436"/>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77"/>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1" name="Google Shape;61;p77"/>
          <p:cNvSpPr txBox="1">
            <a:spLocks noGrp="1"/>
          </p:cNvSpPr>
          <p:nvPr>
            <p:ph type="body" idx="1"/>
          </p:nvPr>
        </p:nvSpPr>
        <p:spPr>
          <a:xfrm>
            <a:off x="1066800" y="1714501"/>
            <a:ext cx="4752109" cy="44577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2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100000"/>
              </a:lnSpc>
              <a:spcBef>
                <a:spcPts val="1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12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10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10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2" name="Google Shape;62;p77"/>
          <p:cNvSpPr txBox="1">
            <a:spLocks noGrp="1"/>
          </p:cNvSpPr>
          <p:nvPr>
            <p:ph type="body" idx="2"/>
          </p:nvPr>
        </p:nvSpPr>
        <p:spPr>
          <a:xfrm>
            <a:off x="6373091" y="1714501"/>
            <a:ext cx="4752109" cy="44577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2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100000"/>
              </a:lnSpc>
              <a:spcBef>
                <a:spcPts val="1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12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10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10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3" name="Google Shape;63;p77"/>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77"/>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77"/>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78"/>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8" name="Google Shape;68;p78"/>
          <p:cNvSpPr txBox="1">
            <a:spLocks noGrp="1"/>
          </p:cNvSpPr>
          <p:nvPr>
            <p:ph type="body" idx="1"/>
          </p:nvPr>
        </p:nvSpPr>
        <p:spPr>
          <a:xfrm>
            <a:off x="1066800" y="1529541"/>
            <a:ext cx="4754880" cy="811583"/>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0"/>
              </a:spcBef>
              <a:spcAft>
                <a:spcPts val="0"/>
              </a:spcAft>
              <a:buClr>
                <a:schemeClr val="dk1"/>
              </a:buClr>
              <a:buSzPts val="2200"/>
              <a:buFont typeface="Arial"/>
              <a:buNone/>
              <a:defRPr sz="2400" b="0" i="0" u="none" strike="noStrike" cap="none">
                <a:solidFill>
                  <a:schemeClr val="dk1"/>
                </a:solidFill>
                <a:latin typeface="Arial"/>
                <a:ea typeface="Arial"/>
                <a:cs typeface="Arial"/>
                <a:sym typeface="Arial"/>
              </a:defRPr>
            </a:lvl1pPr>
            <a:lvl2pPr marL="914400" marR="0" lvl="1" indent="-228600" algn="l">
              <a:lnSpc>
                <a:spcPct val="100000"/>
              </a:lnSpc>
              <a:spcBef>
                <a:spcPts val="16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12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1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69" name="Google Shape;69;p78"/>
          <p:cNvSpPr txBox="1">
            <a:spLocks noGrp="1"/>
          </p:cNvSpPr>
          <p:nvPr>
            <p:ph type="body" idx="2"/>
          </p:nvPr>
        </p:nvSpPr>
        <p:spPr>
          <a:xfrm>
            <a:off x="1066800" y="2484692"/>
            <a:ext cx="4754880" cy="3687508"/>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2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0" name="Google Shape;70;p78"/>
          <p:cNvSpPr txBox="1">
            <a:spLocks noGrp="1"/>
          </p:cNvSpPr>
          <p:nvPr>
            <p:ph type="body" idx="3"/>
          </p:nvPr>
        </p:nvSpPr>
        <p:spPr>
          <a:xfrm>
            <a:off x="6370320" y="1529541"/>
            <a:ext cx="4754880" cy="811583"/>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0"/>
              </a:spcBef>
              <a:spcAft>
                <a:spcPts val="0"/>
              </a:spcAft>
              <a:buClr>
                <a:schemeClr val="dk1"/>
              </a:buClr>
              <a:buSzPts val="2200"/>
              <a:buFont typeface="Arial"/>
              <a:buNone/>
              <a:defRPr sz="2400" b="0" i="0" u="none" strike="noStrike" cap="none">
                <a:solidFill>
                  <a:schemeClr val="dk1"/>
                </a:solidFill>
                <a:latin typeface="Arial"/>
                <a:ea typeface="Arial"/>
                <a:cs typeface="Arial"/>
                <a:sym typeface="Arial"/>
              </a:defRPr>
            </a:lvl1pPr>
            <a:lvl2pPr marL="914400" marR="0" lvl="1" indent="-228600" algn="l">
              <a:lnSpc>
                <a:spcPct val="100000"/>
              </a:lnSpc>
              <a:spcBef>
                <a:spcPts val="16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100000"/>
              </a:lnSpc>
              <a:spcBef>
                <a:spcPts val="12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100000"/>
              </a:lnSpc>
              <a:spcBef>
                <a:spcPts val="1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1" name="Google Shape;71;p78"/>
          <p:cNvSpPr txBox="1">
            <a:spLocks noGrp="1"/>
          </p:cNvSpPr>
          <p:nvPr>
            <p:ph type="body" idx="4"/>
          </p:nvPr>
        </p:nvSpPr>
        <p:spPr>
          <a:xfrm>
            <a:off x="6370320" y="2484692"/>
            <a:ext cx="4754880" cy="3687508"/>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2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2" name="Google Shape;72;p78"/>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78"/>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78"/>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79"/>
          <p:cNvSpPr/>
          <p:nvPr/>
        </p:nvSpPr>
        <p:spPr>
          <a:xfrm>
            <a:off x="0" y="0"/>
            <a:ext cx="42672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77" name="Google Shape;77;p79"/>
          <p:cNvCxnSpPr/>
          <p:nvPr/>
        </p:nvCxnSpPr>
        <p:spPr>
          <a:xfrm flipH="1">
            <a:off x="4267200" y="0"/>
            <a:ext cx="1" cy="6858000"/>
          </a:xfrm>
          <a:prstGeom prst="straightConnector1">
            <a:avLst/>
          </a:prstGeom>
          <a:noFill/>
          <a:ln w="76200" cap="flat" cmpd="sng">
            <a:solidFill>
              <a:schemeClr val="accent1"/>
            </a:solidFill>
            <a:prstDash val="solid"/>
            <a:miter lim="800000"/>
            <a:headEnd type="none" w="sm" len="sm"/>
            <a:tailEnd type="none" w="sm" len="sm"/>
          </a:ln>
        </p:spPr>
      </p:cxnSp>
      <p:sp>
        <p:nvSpPr>
          <p:cNvPr id="78" name="Google Shape;78;p79"/>
          <p:cNvSpPr txBox="1">
            <a:spLocks noGrp="1"/>
          </p:cNvSpPr>
          <p:nvPr>
            <p:ph type="title"/>
          </p:nvPr>
        </p:nvSpPr>
        <p:spPr>
          <a:xfrm>
            <a:off x="380519" y="465512"/>
            <a:ext cx="3506162" cy="160020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9" name="Google Shape;79;p79"/>
          <p:cNvSpPr txBox="1">
            <a:spLocks noGrp="1"/>
          </p:cNvSpPr>
          <p:nvPr>
            <p:ph type="body" idx="1"/>
          </p:nvPr>
        </p:nvSpPr>
        <p:spPr>
          <a:xfrm>
            <a:off x="4699000" y="465513"/>
            <a:ext cx="7048500" cy="5935287"/>
          </a:xfrm>
          <a:prstGeom prst="rect">
            <a:avLst/>
          </a:prstGeom>
          <a:noFill/>
          <a:ln>
            <a:noFill/>
          </a:ln>
        </p:spPr>
        <p:txBody>
          <a:bodyPr spcFirstLastPara="1" wrap="square" lIns="91425" tIns="91425" rIns="91425" bIns="91425" anchor="t" anchorCtr="0">
            <a:noAutofit/>
          </a:bodyPr>
          <a:lstStyle>
            <a:lvl1pPr marL="457200" marR="0" lvl="0" indent="-368300" algn="l">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0" name="Google Shape;80;p79"/>
          <p:cNvSpPr txBox="1">
            <a:spLocks noGrp="1"/>
          </p:cNvSpPr>
          <p:nvPr>
            <p:ph type="body" idx="2"/>
          </p:nvPr>
        </p:nvSpPr>
        <p:spPr>
          <a:xfrm>
            <a:off x="380519" y="3746500"/>
            <a:ext cx="3506162" cy="24257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1200"/>
              </a:spcBef>
              <a:spcAft>
                <a:spcPts val="0"/>
              </a:spcAft>
              <a:buClr>
                <a:schemeClr val="dk1"/>
              </a:buClr>
              <a:buSzPts val="2200"/>
              <a:buFont typeface="Arial"/>
              <a:buNone/>
              <a:defRPr sz="1600" b="0" i="0" u="none" strike="noStrike" cap="none">
                <a:solidFill>
                  <a:schemeClr val="dk1"/>
                </a:solidFill>
                <a:latin typeface="Arial"/>
                <a:ea typeface="Arial"/>
                <a:cs typeface="Arial"/>
                <a:sym typeface="Arial"/>
              </a:defRPr>
            </a:lvl1pPr>
            <a:lvl2pPr marL="914400" marR="0" lvl="1" indent="-228600" algn="l">
              <a:lnSpc>
                <a:spcPct val="100000"/>
              </a:lnSpc>
              <a:spcBef>
                <a:spcPts val="1600"/>
              </a:spcBef>
              <a:spcAft>
                <a:spcPts val="0"/>
              </a:spcAft>
              <a:buClr>
                <a:schemeClr val="dk1"/>
              </a:buClr>
              <a:buSzPts val="20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1200"/>
              </a:spcBef>
              <a:spcAft>
                <a:spcPts val="0"/>
              </a:spcAft>
              <a:buClr>
                <a:schemeClr val="dk1"/>
              </a:buClr>
              <a:buSzPts val="1800"/>
              <a:buFont typeface="Arial"/>
              <a:buNone/>
              <a:defRPr sz="1000" b="0" i="0" u="none" strike="noStrike" cap="none">
                <a:solidFill>
                  <a:schemeClr val="dk1"/>
                </a:solidFill>
                <a:latin typeface="Arial"/>
                <a:ea typeface="Arial"/>
                <a:cs typeface="Arial"/>
                <a:sym typeface="Arial"/>
              </a:defRPr>
            </a:lvl3pPr>
            <a:lvl4pPr marL="1828800" marR="0" lvl="3" indent="-228600" algn="l">
              <a:lnSpc>
                <a:spcPct val="100000"/>
              </a:lnSpc>
              <a:spcBef>
                <a:spcPts val="10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4pPr>
            <a:lvl5pPr marL="2286000" marR="0" lvl="4" indent="-228600" algn="l">
              <a:lnSpc>
                <a:spcPct val="100000"/>
              </a:lnSpc>
              <a:spcBef>
                <a:spcPts val="8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5pPr>
            <a:lvl6pPr marL="2743200" marR="0" lvl="5"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6pPr>
            <a:lvl7pPr marL="3200400" marR="0" lvl="6"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7pPr>
            <a:lvl8pPr marL="3657600" marR="0" lvl="7"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8pPr>
            <a:lvl9pPr marL="4114800" marR="0" lvl="8" indent="-228600" algn="l">
              <a:lnSpc>
                <a:spcPct val="100000"/>
              </a:lnSpc>
              <a:spcBef>
                <a:spcPts val="600"/>
              </a:spcBef>
              <a:spcAft>
                <a:spcPts val="0"/>
              </a:spcAft>
              <a:buClr>
                <a:schemeClr val="dk1"/>
              </a:buClr>
              <a:buSzPts val="16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0"/>
          <p:cNvSpPr/>
          <p:nvPr/>
        </p:nvSpPr>
        <p:spPr>
          <a:xfrm>
            <a:off x="0" y="0"/>
            <a:ext cx="12192000" cy="1371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1" name="Google Shape;11;p70"/>
          <p:cNvCxnSpPr/>
          <p:nvPr/>
        </p:nvCxnSpPr>
        <p:spPr>
          <a:xfrm>
            <a:off x="0" y="1281804"/>
            <a:ext cx="12192000" cy="0"/>
          </a:xfrm>
          <a:prstGeom prst="straightConnector1">
            <a:avLst/>
          </a:prstGeom>
          <a:noFill/>
          <a:ln w="76200" cap="flat" cmpd="sng">
            <a:solidFill>
              <a:schemeClr val="accent1"/>
            </a:solidFill>
            <a:prstDash val="solid"/>
            <a:miter lim="800000"/>
            <a:headEnd type="none" w="sm" len="sm"/>
            <a:tailEnd type="none" w="sm" len="sm"/>
          </a:ln>
        </p:spPr>
      </p:cxnSp>
      <p:sp>
        <p:nvSpPr>
          <p:cNvPr id="12" name="Google Shape;12;p70"/>
          <p:cNvSpPr txBox="1">
            <a:spLocks noGrp="1"/>
          </p:cNvSpPr>
          <p:nvPr>
            <p:ph type="title"/>
          </p:nvPr>
        </p:nvSpPr>
        <p:spPr>
          <a:xfrm>
            <a:off x="615775" y="127000"/>
            <a:ext cx="10994126" cy="101466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1400"/>
              <a:buFont typeface="Arial"/>
              <a:buNone/>
              <a:defRPr sz="3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70"/>
          <p:cNvSpPr txBox="1">
            <a:spLocks noGrp="1"/>
          </p:cNvSpPr>
          <p:nvPr>
            <p:ph type="body" idx="1"/>
          </p:nvPr>
        </p:nvSpPr>
        <p:spPr>
          <a:xfrm>
            <a:off x="615773" y="1475184"/>
            <a:ext cx="10994127" cy="4697016"/>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22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55600" algn="l" rtl="0">
              <a:lnSpc>
                <a:spcPct val="100000"/>
              </a:lnSpc>
              <a:spcBef>
                <a:spcPts val="1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 name="Google Shape;14;p70"/>
          <p:cNvSpPr txBox="1">
            <a:spLocks noGrp="1"/>
          </p:cNvSpPr>
          <p:nvPr>
            <p:ph type="dt" idx="10"/>
          </p:nvPr>
        </p:nvSpPr>
        <p:spPr>
          <a:xfrm>
            <a:off x="9486900" y="6394450"/>
            <a:ext cx="2324100" cy="27432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70"/>
          <p:cNvSpPr txBox="1">
            <a:spLocks noGrp="1"/>
          </p:cNvSpPr>
          <p:nvPr>
            <p:ph type="ftr" idx="11"/>
          </p:nvPr>
        </p:nvSpPr>
        <p:spPr>
          <a:xfrm>
            <a:off x="809625" y="6394450"/>
            <a:ext cx="8134350" cy="27432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70"/>
          <p:cNvSpPr txBox="1">
            <a:spLocks noGrp="1"/>
          </p:cNvSpPr>
          <p:nvPr>
            <p:ph type="sldNum" idx="12"/>
          </p:nvPr>
        </p:nvSpPr>
        <p:spPr>
          <a:xfrm>
            <a:off x="85724" y="6394450"/>
            <a:ext cx="523875" cy="27432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0" descr="C:\Users\SOTSO\Desktop\Template\444.png"/>
          <p:cNvPicPr preferRelativeResize="0"/>
          <p:nvPr/>
        </p:nvPicPr>
        <p:blipFill rotWithShape="1">
          <a:blip r:embed="rId14">
            <a:alphaModFix/>
          </a:blip>
          <a:srcRect/>
          <a:stretch/>
        </p:blipFill>
        <p:spPr>
          <a:xfrm>
            <a:off x="0" y="0"/>
            <a:ext cx="12141200" cy="6856513"/>
          </a:xfrm>
          <a:prstGeom prst="rect">
            <a:avLst/>
          </a:prstGeom>
          <a:noFill/>
          <a:ln>
            <a:noFill/>
          </a:ln>
        </p:spPr>
      </p:pic>
      <p:sp>
        <p:nvSpPr>
          <p:cNvPr id="18" name="Google Shape;18;p70"/>
          <p:cNvSpPr txBox="1"/>
          <p:nvPr/>
        </p:nvSpPr>
        <p:spPr>
          <a:xfrm>
            <a:off x="11623420" y="6387282"/>
            <a:ext cx="46679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a:t>
            </a:fld>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files/html_heading.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files/html_line.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files/html_paragraph.html" TargetMode="External"/><Relationship Id="rId4" Type="http://schemas.openxmlformats.org/officeDocument/2006/relationships/hyperlink" Target="http://files/html_paragraph_require_endtage.html"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files/html_paragraph_break_line.html" TargetMode="External"/><Relationship Id="rId4" Type="http://schemas.openxmlformats.org/officeDocument/2006/relationships/hyperlink" Target="http://files/html_poem.ht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hyperlink" Target="http://www.w3schools.com/tags/tag_del.asp" TargetMode="External"/><Relationship Id="rId12" Type="http://schemas.openxmlformats.org/officeDocument/2006/relationships/hyperlink" Target="http://www.w3schools.com/tags/tag_mark.asp"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w3schools.com/tags/tag_b.asp" TargetMode="External"/><Relationship Id="rId4" Type="http://schemas.openxmlformats.org/officeDocument/2006/relationships/hyperlink" Target="http://www.w3schools.com/tags/tag_em.asp" TargetMode="External"/><Relationship Id="rId5" Type="http://schemas.openxmlformats.org/officeDocument/2006/relationships/hyperlink" Target="http://www.w3schools.com/tags/tag_i.asp" TargetMode="External"/><Relationship Id="rId6" Type="http://schemas.openxmlformats.org/officeDocument/2006/relationships/hyperlink" Target="http://www.w3schools.com/tags/tag_small.asp" TargetMode="External"/><Relationship Id="rId7" Type="http://schemas.openxmlformats.org/officeDocument/2006/relationships/hyperlink" Target="http://www.w3schools.com/tags/tag_strong.asp" TargetMode="External"/><Relationship Id="rId8" Type="http://schemas.openxmlformats.org/officeDocument/2006/relationships/hyperlink" Target="http://www.w3schools.com/tags/tag_sub.asp" TargetMode="External"/><Relationship Id="rId9" Type="http://schemas.openxmlformats.org/officeDocument/2006/relationships/hyperlink" Target="http://www.w3schools.com/tags/tag_sup.asp" TargetMode="External"/><Relationship Id="rId10" Type="http://schemas.openxmlformats.org/officeDocument/2006/relationships/hyperlink" Target="http://www.w3schools.com/tags/tag_ins.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files/html_commen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files/html_link1.html" TargetMode="External"/><Relationship Id="rId4" Type="http://schemas.openxmlformats.org/officeDocument/2006/relationships/hyperlink" Target="http://www.w3schools.com/"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files/html_link_target.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files/html_image_float.html" TargetMode="External"/><Relationship Id="rId4" Type="http://schemas.openxmlformats.org/officeDocument/2006/relationships/hyperlink" Target="http://files/html_image_link.html"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hyperlink" Target="http://files/html_list_ordered.html" TargetMode="External"/><Relationship Id="rId4" Type="http://schemas.openxmlformats.org/officeDocument/2006/relationships/hyperlink" Target="http://files/html_list_unordered.html" TargetMode="External"/><Relationship Id="rId5" Type="http://schemas.openxmlformats.org/officeDocument/2006/relationships/hyperlink" Target="http://files/html_list_nested.html" TargetMode="External"/><Relationship Id="rId6" Type="http://schemas.openxmlformats.org/officeDocument/2006/relationships/hyperlink" Target="http://files/html_list_nested1.html" TargetMode="External"/><Relationship Id="rId7" Type="http://schemas.openxmlformats.org/officeDocument/2006/relationships/hyperlink" Target="http://files/html_list_description.html"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files/html_tabl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files/html_table_style.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files/html_table_collapse.html" TargetMode="External"/><Relationship Id="rId4" Type="http://schemas.openxmlformats.org/officeDocument/2006/relationships/hyperlink" Target="http://files/html_table_padding.html" TargetMode="External"/><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files/html_table_header.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files/html_table_cellspacing.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files/html_table_colspan.html" TargetMode="External"/><Relationship Id="rId4" Type="http://schemas.openxmlformats.org/officeDocument/2006/relationships/hyperlink" Target="http://files/html_table_rowspan.html" TargetMode="External"/><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files/html_horizontal_vertical_heading.html" TargetMode="External"/><Relationship Id="rId4" Type="http://schemas.openxmlformats.org/officeDocument/2006/relationships/hyperlink" Target="http://files/html_table_caption.html" TargetMode="External"/><Relationship Id="rId5" Type="http://schemas.openxmlformats.org/officeDocument/2006/relationships/hyperlink" Target="http://files/html_table_id_attribute.html" TargetMode="External"/><Relationship Id="rId6" Type="http://schemas.openxmlformats.org/officeDocument/2006/relationships/hyperlink" Target="http://files/html_table_tag_inside_table.html"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files/html_structure.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files/html_layout_div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hyperlink" Target="http://files/html_select2.html" TargetMode="External"/><Relationship Id="rId4" Type="http://schemas.openxmlformats.org/officeDocument/2006/relationships/hyperlink" Target="http://files/html_select3.html" TargetMode="External"/><Relationship Id="rId5" Type="http://schemas.openxmlformats.org/officeDocument/2006/relationships/hyperlink" Target="http://files/html_textarea.html" TargetMode="External"/><Relationship Id="rId6" Type="http://schemas.openxmlformats.org/officeDocument/2006/relationships/hyperlink" Target="http://files/html_button.html" TargetMode="External"/><Relationship Id="rId7" Type="http://schemas.openxmlformats.org/officeDocument/2006/relationships/hyperlink" Target="http://files/html_legend.html" TargetMode="External"/><Relationship Id="rId8" Type="http://schemas.openxmlformats.org/officeDocument/2006/relationships/hyperlink" Target="http://files/html_form_submit.html" TargetMode="External"/><Relationship Id="rId9" Type="http://schemas.openxmlformats.org/officeDocument/2006/relationships/hyperlink" Target="http://files/html_form_checkbox.html" TargetMode="External"/><Relationship Id="rId10" Type="http://schemas.openxmlformats.org/officeDocument/2006/relationships/hyperlink" Target="http://files/html_form_radio.html" TargetMode="External"/><Relationship Id="rId11" Type="http://schemas.openxmlformats.org/officeDocument/2006/relationships/hyperlink" Target="http://files/html_form_mail.html" TargetMode="External"/><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files/html_iframe_height_width.html"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files/html_iframe_frameborder.html" TargetMode="External"/><Relationship Id="rId4" Type="http://schemas.openxmlformats.org/officeDocument/2006/relationships/hyperlink" Target="http://files/html_iframe_target.html" TargetMode="External"/><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hyperlink" Target="http://files/html_color_name.html" TargetMode="External"/><Relationship Id="rId4" Type="http://schemas.openxmlformats.org/officeDocument/2006/relationships/hyperlink" Target="http://files/html_color_rgb.html" TargetMode="External"/><Relationship Id="rId5" Type="http://schemas.openxmlformats.org/officeDocument/2006/relationships/hyperlink" Target="http://files/html_color_hexadecimal.html"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www.w3schools.com/html/html_entities.as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hyperlink" Target="http://files/html_charset.html" TargetMode="External"/><Relationship Id="rId4" Type="http://schemas.openxmlformats.org/officeDocument/2006/relationships/hyperlink" Target="http://files/html_charset_no.html" TargetMode="Externa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p:nvPr/>
        </p:nvSpPr>
        <p:spPr>
          <a:xfrm>
            <a:off x="314780" y="4347108"/>
            <a:ext cx="2897977"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alibri"/>
                <a:ea typeface="Calibri"/>
                <a:cs typeface="Calibri"/>
                <a:sym typeface="Calibri"/>
              </a:rPr>
              <a:t>Prepared By:</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600"/>
              <a:buFont typeface="Noto Sans Symbols"/>
              <a:buChar char="▪"/>
            </a:pPr>
            <a:r>
              <a:rPr lang="en-US" sz="1600" b="1" i="0" u="none" strike="noStrike" cap="none">
                <a:solidFill>
                  <a:schemeClr val="dk1"/>
                </a:solidFill>
                <a:latin typeface="Calibri"/>
                <a:ea typeface="Calibri"/>
                <a:cs typeface="Calibri"/>
                <a:sym typeface="Calibri"/>
              </a:rPr>
              <a:t>Web Team</a:t>
            </a:r>
            <a:endParaRPr sz="1600" b="1" i="0" u="none" strike="noStrike" cap="none">
              <a:solidFill>
                <a:schemeClr val="dk1"/>
              </a:solidFill>
              <a:latin typeface="Calibri"/>
              <a:ea typeface="Calibri"/>
              <a:cs typeface="Calibri"/>
              <a:sym typeface="Calibri"/>
            </a:endParaRPr>
          </a:p>
        </p:txBody>
      </p:sp>
      <p:sp>
        <p:nvSpPr>
          <p:cNvPr id="107" name="Google Shape;107;p1"/>
          <p:cNvSpPr/>
          <p:nvPr/>
        </p:nvSpPr>
        <p:spPr>
          <a:xfrm>
            <a:off x="2652585" y="2869780"/>
            <a:ext cx="7133970" cy="16312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1C4587"/>
                </a:solidFill>
                <a:latin typeface="Calibri"/>
                <a:ea typeface="Calibri"/>
                <a:cs typeface="Calibri"/>
                <a:sym typeface="Calibri"/>
              </a:rPr>
              <a:t>HTML</a:t>
            </a:r>
            <a:endParaRPr sz="1400" b="0" i="0" u="none" strike="noStrike" cap="none">
              <a:solidFill>
                <a:srgbClr val="1C4587"/>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59D5FE"/>
                </a:solidFill>
                <a:latin typeface="Calibri"/>
                <a:ea typeface="Calibri"/>
                <a:cs typeface="Calibri"/>
                <a:sym typeface="Calibri"/>
              </a:rPr>
              <a:t>(</a:t>
            </a:r>
            <a:r>
              <a:rPr lang="en-US" sz="4000" b="1" i="0" u="none" strike="noStrike" cap="none">
                <a:solidFill>
                  <a:srgbClr val="FF0000"/>
                </a:solidFill>
                <a:latin typeface="Calibri"/>
                <a:ea typeface="Calibri"/>
                <a:cs typeface="Calibri"/>
                <a:sym typeface="Calibri"/>
              </a:rPr>
              <a:t>H</a:t>
            </a:r>
            <a:r>
              <a:rPr lang="en-US" sz="4000" b="1" i="0" u="none" strike="noStrike" cap="none">
                <a:solidFill>
                  <a:srgbClr val="1C4587"/>
                </a:solidFill>
                <a:latin typeface="Calibri"/>
                <a:ea typeface="Calibri"/>
                <a:cs typeface="Calibri"/>
                <a:sym typeface="Calibri"/>
              </a:rPr>
              <a:t>yper</a:t>
            </a:r>
            <a:r>
              <a:rPr lang="en-US" sz="4000" b="1" i="0" u="none" strike="noStrike" cap="none">
                <a:solidFill>
                  <a:srgbClr val="FF0000"/>
                </a:solidFill>
                <a:latin typeface="Calibri"/>
                <a:ea typeface="Calibri"/>
                <a:cs typeface="Calibri"/>
                <a:sym typeface="Calibri"/>
              </a:rPr>
              <a:t>T</a:t>
            </a:r>
            <a:r>
              <a:rPr lang="en-US" sz="4000" b="1" i="0" u="none" strike="noStrike" cap="none">
                <a:solidFill>
                  <a:srgbClr val="1C4587"/>
                </a:solidFill>
                <a:latin typeface="Calibri"/>
                <a:ea typeface="Calibri"/>
                <a:cs typeface="Calibri"/>
                <a:sym typeface="Calibri"/>
              </a:rPr>
              <a:t>ext</a:t>
            </a:r>
            <a:r>
              <a:rPr lang="en-US" sz="4000" b="1" i="0" u="none" strike="noStrike" cap="none">
                <a:solidFill>
                  <a:srgbClr val="59D5FE"/>
                </a:solidFill>
                <a:latin typeface="Calibri"/>
                <a:ea typeface="Calibri"/>
                <a:cs typeface="Calibri"/>
                <a:sym typeface="Calibri"/>
              </a:rPr>
              <a:t> </a:t>
            </a:r>
            <a:r>
              <a:rPr lang="en-US" sz="4000" b="1" i="0" u="none" strike="noStrike" cap="none">
                <a:solidFill>
                  <a:srgbClr val="FF0000"/>
                </a:solidFill>
                <a:latin typeface="Calibri"/>
                <a:ea typeface="Calibri"/>
                <a:cs typeface="Calibri"/>
                <a:sym typeface="Calibri"/>
              </a:rPr>
              <a:t>M</a:t>
            </a:r>
            <a:r>
              <a:rPr lang="en-US" sz="4000" b="1" i="0" u="none" strike="noStrike" cap="none">
                <a:solidFill>
                  <a:srgbClr val="1C4587"/>
                </a:solidFill>
                <a:latin typeface="Calibri"/>
                <a:ea typeface="Calibri"/>
                <a:cs typeface="Calibri"/>
                <a:sym typeface="Calibri"/>
              </a:rPr>
              <a:t>arkup</a:t>
            </a:r>
            <a:r>
              <a:rPr lang="en-US" sz="4000" b="1" i="0" u="none" strike="noStrike" cap="none">
                <a:solidFill>
                  <a:srgbClr val="59D5FE"/>
                </a:solidFill>
                <a:latin typeface="Calibri"/>
                <a:ea typeface="Calibri"/>
                <a:cs typeface="Calibri"/>
                <a:sym typeface="Calibri"/>
              </a:rPr>
              <a:t> </a:t>
            </a:r>
            <a:r>
              <a:rPr lang="en-US" sz="4000" b="1" i="0" u="none" strike="noStrike" cap="none">
                <a:solidFill>
                  <a:srgbClr val="FF0000"/>
                </a:solidFill>
                <a:latin typeface="Calibri"/>
                <a:ea typeface="Calibri"/>
                <a:cs typeface="Calibri"/>
                <a:sym typeface="Calibri"/>
              </a:rPr>
              <a:t>L</a:t>
            </a:r>
            <a:r>
              <a:rPr lang="en-US" sz="4000" b="1" i="0" u="none" strike="noStrike" cap="none">
                <a:solidFill>
                  <a:srgbClr val="1C4587"/>
                </a:solidFill>
                <a:latin typeface="Calibri"/>
                <a:ea typeface="Calibri"/>
                <a:cs typeface="Calibri"/>
                <a:sym typeface="Calibri"/>
              </a:rPr>
              <a:t>anguage)</a:t>
            </a:r>
            <a:endParaRPr sz="4000" b="1" i="0" u="none" strike="noStrike" cap="none">
              <a:solidFill>
                <a:srgbClr val="1C4587"/>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body" idx="1"/>
          </p:nvPr>
        </p:nvSpPr>
        <p:spPr>
          <a:xfrm>
            <a:off x="465407" y="1516486"/>
            <a:ext cx="11020800" cy="525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Don’t Forget the End Tag</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Some HTML elements might display correctly even if you forget the end tag:</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&lt;p&gt;This is a paragraph</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&lt;p&gt;This is a paragraph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example above works in most browsers, because the closing tag is considered optional.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Never rely on this. Many HTML elements will produce unexpected results and/or errors if you forget the end tag.</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Empty HTML Elements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HTML elements with no content are called empty elements.</a:t>
            </a:r>
            <a:endParaRPr/>
          </a:p>
          <a:p>
            <a:pPr marL="342900" marR="0" lvl="0" indent="-342900" algn="l" rtl="0">
              <a:lnSpc>
                <a:spcPct val="15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&lt;br&gt; is an empty element without a closing tag (the &lt;br&gt; tag defines a line break).</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FF0000"/>
              </a:buClr>
              <a:buSzPts val="2200"/>
              <a:buFont typeface="Arial"/>
              <a:buNone/>
            </a:pPr>
            <a:r>
              <a:rPr lang="en-US" sz="2000" b="1" i="0" u="none" strike="noStrike" cap="none">
                <a:solidFill>
                  <a:srgbClr val="FF0000"/>
                </a:solidFill>
                <a:latin typeface="Calibri"/>
                <a:ea typeface="Calibri"/>
                <a:cs typeface="Calibri"/>
                <a:sym typeface="Calibri"/>
              </a:rPr>
              <a:t>Tip</a:t>
            </a:r>
            <a:r>
              <a:rPr lang="en-US" sz="2000" b="0" i="0" u="none" strike="noStrike" cap="none">
                <a:solidFill>
                  <a:srgbClr val="FF0000"/>
                </a:solidFill>
                <a:latin typeface="Calibri"/>
                <a:ea typeface="Calibri"/>
                <a:cs typeface="Calibri"/>
                <a:sym typeface="Calibri"/>
              </a:rPr>
              <a:t>: In XHTML, all elements must be closed. Adding a slash inside the start tag, like &lt;br /&gt;, is the proper way of closing empty elements in XHTML (and XML).</a:t>
            </a:r>
            <a:endParaRPr/>
          </a:p>
          <a:p>
            <a:pPr marL="0" marR="0" lvl="0" indent="0" algn="l" rtl="0">
              <a:lnSpc>
                <a:spcPct val="100000"/>
              </a:lnSpc>
              <a:spcBef>
                <a:spcPts val="2200"/>
              </a:spcBef>
              <a:spcAft>
                <a:spcPts val="0"/>
              </a:spcAft>
              <a:buClr>
                <a:schemeClr val="dk1"/>
              </a:buClr>
              <a:buSzPts val="2200"/>
              <a:buFont typeface="Arial"/>
              <a:buNone/>
            </a:pPr>
            <a:endParaRPr sz="2800" b="0" i="1" u="none" strike="noStrike" cap="none">
              <a:solidFill>
                <a:srgbClr val="595959"/>
              </a:solidFill>
              <a:latin typeface="Arial"/>
              <a:ea typeface="Arial"/>
              <a:cs typeface="Arial"/>
              <a:sym typeface="Arial"/>
            </a:endParaRPr>
          </a:p>
        </p:txBody>
      </p:sp>
      <p:sp>
        <p:nvSpPr>
          <p:cNvPr id="171" name="Google Shape;171;p10"/>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Elements(Con.)</a:t>
            </a:r>
            <a:endParaRPr sz="3200" b="1">
              <a:solidFill>
                <a:srgbClr val="1C4587"/>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Attributes provide additional information about HTML elements.</a:t>
            </a:r>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Attributes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HTML elements can have </a:t>
            </a:r>
            <a:r>
              <a:rPr lang="en-US" sz="2400" b="1" i="0" u="none" strike="noStrike" cap="none">
                <a:solidFill>
                  <a:srgbClr val="000000"/>
                </a:solidFill>
                <a:latin typeface="Calibri"/>
                <a:ea typeface="Calibri"/>
                <a:cs typeface="Calibri"/>
                <a:sym typeface="Calibri"/>
              </a:rPr>
              <a:t>attributes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Attributes provide </a:t>
            </a:r>
            <a:r>
              <a:rPr lang="en-US" sz="2400" b="1" i="0" u="none" strike="noStrike" cap="none">
                <a:solidFill>
                  <a:srgbClr val="000000"/>
                </a:solidFill>
                <a:latin typeface="Calibri"/>
                <a:ea typeface="Calibri"/>
                <a:cs typeface="Calibri"/>
                <a:sym typeface="Calibri"/>
              </a:rPr>
              <a:t>additional information</a:t>
            </a:r>
            <a:r>
              <a:rPr lang="en-US" sz="2400" b="0" i="0" u="none" strike="noStrike" cap="none">
                <a:solidFill>
                  <a:srgbClr val="000000"/>
                </a:solidFill>
                <a:latin typeface="Calibri"/>
                <a:ea typeface="Calibri"/>
                <a:cs typeface="Calibri"/>
                <a:sym typeface="Calibri"/>
              </a:rPr>
              <a:t> about an element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Attributes are always specified in </a:t>
            </a:r>
            <a:r>
              <a:rPr lang="en-US" sz="2400" b="1" i="0" u="none" strike="noStrike" cap="none">
                <a:solidFill>
                  <a:srgbClr val="000000"/>
                </a:solidFill>
                <a:latin typeface="Calibri"/>
                <a:ea typeface="Calibri"/>
                <a:cs typeface="Calibri"/>
                <a:sym typeface="Calibri"/>
              </a:rPr>
              <a:t>the start tag</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Attributes come in name/value pairs like: </a:t>
            </a:r>
            <a:r>
              <a:rPr lang="en-US" sz="2400" b="1" i="0" u="none" strike="noStrike" cap="none">
                <a:solidFill>
                  <a:srgbClr val="000000"/>
                </a:solidFill>
                <a:latin typeface="Calibri"/>
                <a:ea typeface="Calibri"/>
                <a:cs typeface="Calibri"/>
                <a:sym typeface="Calibri"/>
              </a:rPr>
              <a:t>name="value"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Attribute Example</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HTML links are defined with the &lt;a&gt; tag. The link address is specified in the </a:t>
            </a:r>
            <a:r>
              <a:rPr lang="en-US" sz="2400" b="1" i="0" u="none" strike="noStrike" cap="none">
                <a:solidFill>
                  <a:srgbClr val="000000"/>
                </a:solidFill>
                <a:latin typeface="Calibri"/>
                <a:ea typeface="Calibri"/>
                <a:cs typeface="Calibri"/>
                <a:sym typeface="Calibri"/>
              </a:rPr>
              <a:t>href attribute</a:t>
            </a:r>
            <a:r>
              <a:rPr lang="en-US" sz="24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href="http://www.w3schools.com"&gt;This is a link&lt;/a&gt;</a:t>
            </a:r>
            <a:endParaRPr/>
          </a:p>
          <a:p>
            <a:pPr marL="0" marR="0" lvl="0" indent="0" algn="l" rtl="0">
              <a:lnSpc>
                <a:spcPct val="100000"/>
              </a:lnSpc>
              <a:spcBef>
                <a:spcPts val="220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178" name="Google Shape;178;p11"/>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Attributes</a:t>
            </a:r>
            <a:endParaRPr sz="3200" b="1">
              <a:solidFill>
                <a:srgbClr val="1C4587"/>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aphicFrame>
        <p:nvGraphicFramePr>
          <p:cNvPr id="183" name="Google Shape;183;p12"/>
          <p:cNvGraphicFramePr/>
          <p:nvPr/>
        </p:nvGraphicFramePr>
        <p:xfrm>
          <a:off x="615775" y="2177143"/>
          <a:ext cx="10821500" cy="4426800"/>
        </p:xfrm>
        <a:graphic>
          <a:graphicData uri="http://schemas.openxmlformats.org/drawingml/2006/table">
            <a:tbl>
              <a:tblPr>
                <a:noFill/>
                <a:tableStyleId>{EE6C47DB-0246-46F4-A928-5DEE3918CD09}</a:tableStyleId>
              </a:tblPr>
              <a:tblGrid>
                <a:gridCol w="2548350"/>
                <a:gridCol w="8273150"/>
              </a:tblGrid>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Attribute</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Description</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a:t>alt</a:t>
                      </a:r>
                      <a:endParaRPr sz="1400"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an alternative text for an image</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disabled</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that an input element should be disabled</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href</a:t>
                      </a:r>
                      <a:endParaRPr sz="2000" b="1"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the URL (web address) for a link</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id</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a unique id for an element</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err="1"/>
                        <a:t>src</a:t>
                      </a:r>
                      <a:endParaRPr sz="2000" b="1"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the URL (web address) for an image</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a:t>style</a:t>
                      </a:r>
                      <a:endParaRPr sz="1400"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Specifies an inline CSS style for an element</a:t>
                      </a:r>
                      <a:endParaRPr sz="1400" u="none" strike="noStrike" cap="none"/>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CE2CD"/>
                    </a:solidFill>
                  </a:tcPr>
                </a:tc>
              </a:tr>
              <a:tr h="5533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a:t>title</a:t>
                      </a:r>
                      <a:endParaRPr sz="1400"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Specifies extra information about an element (displayed as a tool tip)</a:t>
                      </a:r>
                      <a:endParaRPr sz="1400" u="none" strike="noStrike" cap="none" dirty="0"/>
                    </a:p>
                  </a:txBody>
                  <a:tcPr marL="76200" marR="76200" marT="76200" marB="762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59D5FE"/>
                    </a:solidFill>
                  </a:tcPr>
                </a:tc>
              </a:tr>
            </a:tbl>
          </a:graphicData>
        </a:graphic>
      </p:graphicFrame>
      <p:sp>
        <p:nvSpPr>
          <p:cNvPr id="184" name="Google Shape;184;p12"/>
          <p:cNvSpPr/>
          <p:nvPr/>
        </p:nvSpPr>
        <p:spPr>
          <a:xfrm>
            <a:off x="615775" y="1547309"/>
            <a:ext cx="25974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rgbClr val="000000"/>
                </a:solidFill>
                <a:latin typeface="Quattrocento Sans"/>
                <a:ea typeface="Quattrocento Sans"/>
                <a:cs typeface="Quattrocento Sans"/>
                <a:sym typeface="Quattrocento Sans"/>
              </a:rPr>
              <a:t>HTML Attributes</a:t>
            </a:r>
            <a:endParaRPr sz="1400" b="0" i="0" u="none" strike="noStrike" cap="none">
              <a:solidFill>
                <a:srgbClr val="000000"/>
              </a:solidFill>
              <a:latin typeface="Arial"/>
              <a:ea typeface="Arial"/>
              <a:cs typeface="Arial"/>
              <a:sym typeface="Arial"/>
            </a:endParaRPr>
          </a:p>
        </p:txBody>
      </p:sp>
      <p:sp>
        <p:nvSpPr>
          <p:cNvPr id="185" name="Google Shape;185;p12"/>
          <p:cNvSpPr txBox="1">
            <a:spLocks noGrp="1"/>
          </p:cNvSpPr>
          <p:nvPr>
            <p:ph type="title"/>
          </p:nvPr>
        </p:nvSpPr>
        <p:spPr>
          <a:xfrm>
            <a:off x="615775" y="127000"/>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Attributes (Cont.)</a:t>
            </a:r>
            <a:endParaRPr sz="3200" b="1">
              <a:solidFill>
                <a:srgbClr val="1C4587"/>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400" b="1" i="0" u="sng" strike="noStrike" cap="none" dirty="0">
                <a:solidFill>
                  <a:schemeClr val="dk1"/>
                </a:solidFill>
                <a:latin typeface="Arial"/>
                <a:ea typeface="Arial"/>
                <a:cs typeface="Arial"/>
                <a:sym typeface="Arial"/>
              </a:rPr>
              <a:t>Always Quote Attribute Values</a:t>
            </a:r>
            <a:endParaRPr sz="2400" b="0" i="0" u="none" strike="noStrike" cap="none" dirty="0">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Attribute values should always be enclosed in quotes (“ ”).</a:t>
            </a:r>
            <a:endParaRPr sz="2400" b="0" i="0" u="none" strike="noStrike" cap="none" dirty="0">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Double style quotes are the most common, but single style quotes are also allowed.</a:t>
            </a:r>
            <a:endParaRPr dirty="0"/>
          </a:p>
          <a:p>
            <a:pPr marL="0" marR="0" lvl="0" indent="0" algn="l" rtl="0">
              <a:lnSpc>
                <a:spcPct val="100000"/>
              </a:lnSpc>
              <a:spcBef>
                <a:spcPts val="2200"/>
              </a:spcBef>
              <a:spcAft>
                <a:spcPts val="0"/>
              </a:spcAft>
              <a:buClr>
                <a:schemeClr val="dk1"/>
              </a:buClr>
              <a:buSzPts val="2200"/>
              <a:buFont typeface="Arial"/>
              <a:buNone/>
            </a:pPr>
            <a:r>
              <a:rPr lang="en-US" sz="2400" b="0" i="1" u="none" strike="noStrike" cap="none" dirty="0">
                <a:solidFill>
                  <a:srgbClr val="6C7A7A"/>
                </a:solidFill>
                <a:latin typeface="Arial"/>
                <a:ea typeface="Arial"/>
                <a:cs typeface="Arial"/>
                <a:sym typeface="Arial"/>
              </a:rPr>
              <a:t>&lt;</a:t>
            </a:r>
            <a:r>
              <a:rPr lang="en-US" sz="2400" b="0" i="1" u="none" strike="noStrike" cap="none" dirty="0" err="1">
                <a:solidFill>
                  <a:srgbClr val="6C7A7A"/>
                </a:solidFill>
                <a:latin typeface="Arial"/>
                <a:ea typeface="Arial"/>
                <a:cs typeface="Arial"/>
                <a:sym typeface="Arial"/>
              </a:rPr>
              <a:t>img</a:t>
            </a:r>
            <a:r>
              <a:rPr lang="en-US" sz="2400" b="0" i="1" u="none" strike="noStrike" cap="none" dirty="0">
                <a:solidFill>
                  <a:srgbClr val="6C7A7A"/>
                </a:solidFill>
                <a:latin typeface="Arial"/>
                <a:ea typeface="Arial"/>
                <a:cs typeface="Arial"/>
                <a:sym typeface="Arial"/>
              </a:rPr>
              <a:t> </a:t>
            </a:r>
            <a:r>
              <a:rPr lang="en-US" sz="2400" b="0" i="1" u="none" strike="noStrike" cap="none" dirty="0" err="1">
                <a:solidFill>
                  <a:srgbClr val="6C7A7A"/>
                </a:solidFill>
                <a:latin typeface="Arial"/>
                <a:ea typeface="Arial"/>
                <a:cs typeface="Arial"/>
                <a:sym typeface="Arial"/>
              </a:rPr>
              <a:t>src</a:t>
            </a:r>
            <a:r>
              <a:rPr lang="en-US" sz="2400" b="0" i="1" u="none" strike="noStrike" cap="none" dirty="0">
                <a:solidFill>
                  <a:srgbClr val="6C7A7A"/>
                </a:solidFill>
                <a:latin typeface="Arial"/>
                <a:ea typeface="Arial"/>
                <a:cs typeface="Arial"/>
                <a:sym typeface="Arial"/>
              </a:rPr>
              <a:t>=</a:t>
            </a:r>
            <a:r>
              <a:rPr lang="en-US" sz="2400" b="0" i="1" u="none" strike="noStrike" cap="none" dirty="0">
                <a:solidFill>
                  <a:srgbClr val="FF0000"/>
                </a:solidFill>
                <a:latin typeface="Arial"/>
                <a:ea typeface="Arial"/>
                <a:cs typeface="Arial"/>
                <a:sym typeface="Arial"/>
              </a:rPr>
              <a:t>“w3schools.jpg” </a:t>
            </a:r>
            <a:r>
              <a:rPr lang="en-US" sz="2400" b="0" i="1" u="none" strike="noStrike" cap="none" dirty="0">
                <a:solidFill>
                  <a:srgbClr val="6C7A7A"/>
                </a:solidFill>
                <a:latin typeface="Arial"/>
                <a:ea typeface="Arial"/>
                <a:cs typeface="Arial"/>
                <a:sym typeface="Arial"/>
              </a:rPr>
              <a:t>width=</a:t>
            </a:r>
            <a:r>
              <a:rPr lang="en-US" sz="2400" b="0" i="1" u="none" strike="noStrike" cap="none" dirty="0">
                <a:solidFill>
                  <a:srgbClr val="FF0000"/>
                </a:solidFill>
                <a:latin typeface="Arial"/>
                <a:ea typeface="Arial"/>
                <a:cs typeface="Arial"/>
                <a:sym typeface="Arial"/>
              </a:rPr>
              <a:t>“100px”</a:t>
            </a:r>
            <a:r>
              <a:rPr lang="en-US" sz="2400" b="0" i="1" u="none" strike="noStrike" cap="none" dirty="0">
                <a:solidFill>
                  <a:srgbClr val="6C7A7A"/>
                </a:solidFill>
                <a:latin typeface="Arial"/>
                <a:ea typeface="Arial"/>
                <a:cs typeface="Arial"/>
                <a:sym typeface="Arial"/>
              </a:rPr>
              <a:t> height=</a:t>
            </a:r>
            <a:r>
              <a:rPr lang="en-US" sz="2400" b="0" i="1" u="none" strike="noStrike" cap="none" dirty="0">
                <a:solidFill>
                  <a:srgbClr val="FF0000"/>
                </a:solidFill>
                <a:latin typeface="Arial"/>
                <a:ea typeface="Arial"/>
                <a:cs typeface="Arial"/>
                <a:sym typeface="Arial"/>
              </a:rPr>
              <a:t>“100px”</a:t>
            </a:r>
            <a:r>
              <a:rPr lang="en-US" sz="2400" b="0" i="1" u="none" strike="noStrike" cap="none" dirty="0">
                <a:solidFill>
                  <a:srgbClr val="6C7A7A"/>
                </a:solidFill>
                <a:latin typeface="Arial"/>
                <a:ea typeface="Arial"/>
                <a:cs typeface="Arial"/>
                <a:sym typeface="Arial"/>
              </a:rPr>
              <a:t>/&gt;</a:t>
            </a:r>
            <a:endParaRPr sz="2400" b="0" i="1" u="none" strike="noStrike" cap="none" dirty="0">
              <a:solidFill>
                <a:srgbClr val="6C7A7A"/>
              </a:solidFill>
              <a:latin typeface="Arial"/>
              <a:ea typeface="Arial"/>
              <a:cs typeface="Arial"/>
              <a:sym typeface="Arial"/>
            </a:endParaRPr>
          </a:p>
          <a:p>
            <a:pPr marL="0" marR="0" lvl="0" indent="0" algn="l" rtl="0">
              <a:lnSpc>
                <a:spcPct val="100000"/>
              </a:lnSpc>
              <a:spcBef>
                <a:spcPts val="2200"/>
              </a:spcBef>
              <a:spcAft>
                <a:spcPts val="0"/>
              </a:spcAft>
              <a:buClr>
                <a:schemeClr val="dk1"/>
              </a:buClr>
              <a:buSzPts val="2200"/>
              <a:buFont typeface="Arial"/>
              <a:buNone/>
            </a:pPr>
            <a:r>
              <a:rPr lang="en-US" sz="2400" b="1" i="0" u="none" strike="noStrike" cap="none" dirty="0">
                <a:solidFill>
                  <a:schemeClr val="dk1"/>
                </a:solidFill>
                <a:latin typeface="Arial"/>
                <a:ea typeface="Arial"/>
                <a:cs typeface="Arial"/>
                <a:sym typeface="Arial"/>
              </a:rPr>
              <a:t>Tip</a:t>
            </a:r>
            <a:r>
              <a:rPr lang="en-US" sz="2400" b="0" i="0" u="none" strike="noStrike" cap="none" dirty="0">
                <a:solidFill>
                  <a:schemeClr val="dk1"/>
                </a:solidFill>
                <a:latin typeface="Arial"/>
                <a:ea typeface="Arial"/>
                <a:cs typeface="Arial"/>
                <a:sym typeface="Arial"/>
              </a:rPr>
              <a:t>: In some rare situations, when the attribute value itself contains quotes, it is necessary to use single quotes: title=’</a:t>
            </a:r>
            <a:r>
              <a:rPr lang="en-US" sz="2400" b="0" i="0" u="none" strike="noStrike" cap="none" dirty="0" err="1">
                <a:solidFill>
                  <a:schemeClr val="dk1"/>
                </a:solidFill>
                <a:latin typeface="Arial"/>
                <a:ea typeface="Arial"/>
                <a:cs typeface="Arial"/>
                <a:sym typeface="Arial"/>
              </a:rPr>
              <a:t>Mey</a:t>
            </a:r>
            <a:r>
              <a:rPr lang="en-US" sz="2400" dirty="0" err="1"/>
              <a:t>Mey</a:t>
            </a:r>
            <a:r>
              <a:rPr lang="en-US" sz="2400" b="0" i="0" u="none" strike="noStrike" cap="none" dirty="0">
                <a:solidFill>
                  <a:schemeClr val="dk1"/>
                </a:solidFill>
                <a:latin typeface="Arial"/>
                <a:ea typeface="Arial"/>
                <a:cs typeface="Arial"/>
                <a:sym typeface="Arial"/>
              </a:rPr>
              <a:t> “Krystal” Jung’</a:t>
            </a:r>
            <a:endParaRPr dirty="0"/>
          </a:p>
          <a:p>
            <a:pPr marL="0" marR="0" lvl="0" indent="0" algn="l" rtl="0">
              <a:lnSpc>
                <a:spcPct val="100000"/>
              </a:lnSpc>
              <a:spcBef>
                <a:spcPts val="2200"/>
              </a:spcBef>
              <a:spcAft>
                <a:spcPts val="0"/>
              </a:spcAft>
              <a:buClr>
                <a:schemeClr val="dk1"/>
              </a:buClr>
              <a:buSzPts val="2200"/>
              <a:buFont typeface="Arial"/>
              <a:buNone/>
            </a:pPr>
            <a:endParaRPr sz="2400" b="0" i="1" u="none" strike="noStrike" cap="none" dirty="0">
              <a:solidFill>
                <a:srgbClr val="595959"/>
              </a:solidFill>
              <a:latin typeface="Arial"/>
              <a:ea typeface="Arial"/>
              <a:cs typeface="Arial"/>
              <a:sym typeface="Arial"/>
            </a:endParaRPr>
          </a:p>
        </p:txBody>
      </p:sp>
      <p:sp>
        <p:nvSpPr>
          <p:cNvPr id="192" name="Google Shape;192;p13"/>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Attributes (Cont.)</a:t>
            </a:r>
            <a:endParaRPr sz="3200" b="1">
              <a:solidFill>
                <a:srgbClr val="1C4587"/>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US" sz="2800" b="1" i="0" u="sng" strike="noStrike" cap="none" dirty="0">
                <a:solidFill>
                  <a:srgbClr val="000000"/>
                </a:solidFill>
                <a:latin typeface="Calibri"/>
                <a:ea typeface="Calibri"/>
                <a:cs typeface="Calibri"/>
                <a:sym typeface="Calibri"/>
              </a:rPr>
              <a:t>HTML Tip: Use Lowercase Attributes</a:t>
            </a:r>
            <a:endParaRPr sz="2800" b="0" i="0" u="none" strike="noStrike" cap="none" dirty="0">
              <a:solidFill>
                <a:srgbClr val="000000"/>
              </a:solidFill>
              <a:latin typeface="Calibri"/>
              <a:ea typeface="Calibri"/>
              <a:cs typeface="Calibri"/>
              <a:sym typeface="Calibri"/>
            </a:endParaRPr>
          </a:p>
          <a:p>
            <a:pPr marL="342900" marR="0" lvl="0" indent="-342900" algn="l" rtl="0">
              <a:lnSpc>
                <a:spcPct val="150000"/>
              </a:lnSpc>
              <a:spcBef>
                <a:spcPts val="56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Attribute names and attribute values are case insensitive.</a:t>
            </a:r>
            <a:endParaRPr dirty="0"/>
          </a:p>
          <a:p>
            <a:pPr marL="342900" marR="0" lvl="0" indent="-342900" algn="l" rtl="0">
              <a:lnSpc>
                <a:spcPct val="150000"/>
              </a:lnSpc>
              <a:spcBef>
                <a:spcPts val="56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However, the World Wide Web Consortium (W3C) recommends lowercase attributes/attribute values in their HTML 4 recommendation.</a:t>
            </a:r>
            <a:endParaRPr dirty="0"/>
          </a:p>
          <a:p>
            <a:pPr marL="342900" marR="0" lvl="0" indent="-342900" algn="l" rtl="0">
              <a:lnSpc>
                <a:spcPct val="150000"/>
              </a:lnSpc>
              <a:spcBef>
                <a:spcPts val="56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Newer versions of (X)HTML will demand lowercase attributes.</a:t>
            </a:r>
            <a:endParaRPr dirty="0"/>
          </a:p>
          <a:p>
            <a:pPr marL="0" marR="0" lvl="0" indent="0" algn="l" rtl="0">
              <a:lnSpc>
                <a:spcPct val="150000"/>
              </a:lnSpc>
              <a:spcBef>
                <a:spcPts val="560"/>
              </a:spcBef>
              <a:spcAft>
                <a:spcPts val="0"/>
              </a:spcAft>
              <a:buClr>
                <a:schemeClr val="dk1"/>
              </a:buClr>
              <a:buSzPts val="2200"/>
              <a:buFont typeface="Arial"/>
              <a:buNone/>
            </a:pPr>
            <a:endParaRPr sz="2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2200"/>
              </a:spcBef>
              <a:spcAft>
                <a:spcPts val="0"/>
              </a:spcAft>
              <a:buClr>
                <a:schemeClr val="dk1"/>
              </a:buClr>
              <a:buSzPts val="2200"/>
              <a:buFont typeface="Arial"/>
              <a:buNone/>
            </a:pPr>
            <a:endParaRPr sz="2800" b="0" i="1" u="none" strike="noStrike" cap="none" dirty="0">
              <a:solidFill>
                <a:srgbClr val="595959"/>
              </a:solidFill>
              <a:latin typeface="Arial"/>
              <a:ea typeface="Arial"/>
              <a:cs typeface="Arial"/>
              <a:sym typeface="Arial"/>
            </a:endParaRPr>
          </a:p>
        </p:txBody>
      </p:sp>
      <p:sp>
        <p:nvSpPr>
          <p:cNvPr id="199" name="Google Shape;199;p14"/>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Attributes (Cont.)</a:t>
            </a:r>
            <a:endParaRPr sz="3200" b="1">
              <a:solidFill>
                <a:srgbClr val="1C4587"/>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Headings are important in HTML documents.</a:t>
            </a:r>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Headings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Headings are defined with the &lt;h1&gt; to &lt;h6&gt; tags.</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&lt;h1&gt; defines the most important heading. &lt;h6&gt; defines the least important heading.</a:t>
            </a:r>
            <a:endParaRPr/>
          </a:p>
          <a:p>
            <a:pPr marL="0" marR="0" lvl="0" indent="0" algn="l" rtl="0">
              <a:lnSpc>
                <a:spcPct val="100000"/>
              </a:lnSpc>
              <a:spcBef>
                <a:spcPts val="480"/>
              </a:spcBef>
              <a:spcAft>
                <a:spcPts val="0"/>
              </a:spcAft>
              <a:buClr>
                <a:srgbClr val="595959"/>
              </a:buClr>
              <a:buSzPts val="2200"/>
              <a:buFont typeface="Arial"/>
              <a:buNone/>
            </a:pPr>
            <a:r>
              <a:rPr lang="en-US" sz="2400" b="0" i="1" u="sng" strike="noStrike" cap="none">
                <a:solidFill>
                  <a:schemeClr val="hlink"/>
                </a:solidFill>
                <a:latin typeface="Calibri"/>
                <a:ea typeface="Calibri"/>
                <a:cs typeface="Calibri"/>
                <a:sym typeface="Calibri"/>
                <a:hlinkClick r:id="rId3"/>
              </a:rPr>
              <a:t>Example</a:t>
            </a:r>
            <a:endParaRPr sz="2400" b="0" i="1" u="none" strike="noStrike" cap="none">
              <a:solidFill>
                <a:srgbClr val="595959"/>
              </a:solidFill>
              <a:latin typeface="Calibri"/>
              <a:ea typeface="Calibri"/>
              <a:cs typeface="Calibri"/>
              <a:sym typeface="Calibri"/>
            </a:endParaRPr>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a:solidFill>
                  <a:srgbClr val="595959"/>
                </a:solidFill>
                <a:latin typeface="Calibri"/>
                <a:ea typeface="Calibri"/>
                <a:cs typeface="Calibri"/>
                <a:sym typeface="Calibri"/>
              </a:rPr>
              <a:t>&lt;h1&gt;This is heading 1&lt;/h1&gt;</a:t>
            </a:r>
            <a:endParaRPr/>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a:solidFill>
                  <a:srgbClr val="595959"/>
                </a:solidFill>
                <a:latin typeface="Calibri"/>
                <a:ea typeface="Calibri"/>
                <a:cs typeface="Calibri"/>
                <a:sym typeface="Calibri"/>
              </a:rPr>
              <a:t>&lt;h2&gt;This is heading 2&lt;/h2&gt;</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&lt;h3&gt;This is heading 3&lt;/h3&gt;</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&lt;h4&gt;This is heading 4&lt;/h4&gt;</a:t>
            </a:r>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Calibri"/>
                <a:ea typeface="Calibri"/>
                <a:cs typeface="Calibri"/>
                <a:sym typeface="Calibri"/>
              </a:rPr>
              <a:t>&lt;h5&gt;This is heading 5&lt;/h5&gt;</a:t>
            </a:r>
            <a:endParaRPr/>
          </a:p>
          <a:p>
            <a:pPr marL="0" marR="0" lvl="0" indent="0" algn="l" rtl="0">
              <a:lnSpc>
                <a:spcPct val="100000"/>
              </a:lnSpc>
              <a:spcBef>
                <a:spcPts val="360"/>
              </a:spcBef>
              <a:spcAft>
                <a:spcPts val="0"/>
              </a:spcAft>
              <a:buClr>
                <a:srgbClr val="595959"/>
              </a:buClr>
              <a:buSzPts val="2200"/>
              <a:buFont typeface="Arial"/>
              <a:buNone/>
            </a:pPr>
            <a:r>
              <a:rPr lang="en-US" sz="1800" b="0" i="1" u="none" strike="noStrike" cap="none">
                <a:solidFill>
                  <a:srgbClr val="595959"/>
                </a:solidFill>
                <a:latin typeface="Calibri"/>
                <a:ea typeface="Calibri"/>
                <a:cs typeface="Calibri"/>
                <a:sym typeface="Calibri"/>
              </a:rPr>
              <a:t>&lt;h6&gt;This is heading 6&lt;/h6&gt;</a:t>
            </a:r>
            <a:endParaRPr sz="2400" b="1"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a:t>
            </a:r>
            <a:r>
              <a:rPr lang="en-US" sz="2400" b="0" i="0" u="none" strike="noStrike" cap="none">
                <a:solidFill>
                  <a:srgbClr val="FF0000"/>
                </a:solidFill>
                <a:latin typeface="Calibri"/>
                <a:ea typeface="Calibri"/>
                <a:cs typeface="Calibri"/>
                <a:sym typeface="Calibri"/>
              </a:rPr>
              <a:t>Browsers automatically add some empty space (a margin)</a:t>
            </a:r>
            <a:endParaRPr sz="2400" b="0" i="1" u="none" strike="noStrike" cap="none">
              <a:solidFill>
                <a:srgbClr val="FF0000"/>
              </a:solidFill>
              <a:latin typeface="Arial"/>
              <a:ea typeface="Arial"/>
              <a:cs typeface="Arial"/>
              <a:sym typeface="Arial"/>
            </a:endParaRPr>
          </a:p>
        </p:txBody>
      </p:sp>
      <p:sp>
        <p:nvSpPr>
          <p:cNvPr id="206" name="Google Shape;206;p15"/>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Headings</a:t>
            </a:r>
            <a:endParaRPr sz="3200" b="1">
              <a:solidFill>
                <a:srgbClr val="1C4587"/>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400" b="1" i="0" u="sng" strike="noStrike" cap="none">
                <a:solidFill>
                  <a:schemeClr val="dk1"/>
                </a:solidFill>
                <a:latin typeface="Arial"/>
                <a:ea typeface="Arial"/>
                <a:cs typeface="Arial"/>
                <a:sym typeface="Arial"/>
              </a:rPr>
              <a:t>Headings Are Important</a:t>
            </a:r>
            <a:endParaRPr sz="24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 HTML headings for headings only. Don't use headings to make text </a:t>
            </a:r>
            <a:r>
              <a:rPr lang="en-US" sz="2400" b="1" i="0" u="none" strike="noStrike" cap="none">
                <a:solidFill>
                  <a:schemeClr val="dk1"/>
                </a:solidFill>
                <a:latin typeface="Arial"/>
                <a:ea typeface="Arial"/>
                <a:cs typeface="Arial"/>
                <a:sym typeface="Arial"/>
              </a:rPr>
              <a:t>BIG</a:t>
            </a:r>
            <a:r>
              <a:rPr lang="en-US" sz="2400" b="0" i="0" u="none" strike="noStrike" cap="none">
                <a:solidFill>
                  <a:schemeClr val="dk1"/>
                </a:solidFill>
                <a:latin typeface="Arial"/>
                <a:ea typeface="Arial"/>
                <a:cs typeface="Arial"/>
                <a:sym typeface="Arial"/>
              </a:rPr>
              <a:t> or </a:t>
            </a:r>
            <a:r>
              <a:rPr lang="en-US" sz="2400" b="1" i="0" u="none" strike="noStrike" cap="none">
                <a:solidFill>
                  <a:schemeClr val="dk1"/>
                </a:solidFill>
                <a:latin typeface="Arial"/>
                <a:ea typeface="Arial"/>
                <a:cs typeface="Arial"/>
                <a:sym typeface="Arial"/>
              </a:rPr>
              <a:t>bold</a:t>
            </a:r>
            <a:r>
              <a:rPr lang="en-US" sz="2400" b="0" i="0" u="none" strike="noStrike" cap="none">
                <a:solidFill>
                  <a:schemeClr val="dk1"/>
                </a:solidFill>
                <a:latin typeface="Arial"/>
                <a:ea typeface="Arial"/>
                <a:cs typeface="Arial"/>
                <a:sym typeface="Arial"/>
              </a:rPr>
              <a:t>.</a:t>
            </a:r>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Search engines use your headings to index the structure and content of your web pages.</a:t>
            </a:r>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Since users may skim your pages by its headings, it is important to use headings to show the document structure.</a:t>
            </a:r>
            <a:endParaRPr/>
          </a:p>
          <a:p>
            <a:pPr marL="274320" marR="0" lvl="0" indent="-274320" algn="l"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H1 headings should be used as main headings, followed by H2 headings, then the less important H3 headings, and so on.</a:t>
            </a:r>
            <a:endParaRPr/>
          </a:p>
          <a:p>
            <a:pPr marL="0" marR="0" lvl="0" indent="0" algn="l" rtl="0">
              <a:lnSpc>
                <a:spcPct val="100000"/>
              </a:lnSpc>
              <a:spcBef>
                <a:spcPts val="44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213" name="Google Shape;213;p16"/>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Headings (Cont.)</a:t>
            </a:r>
            <a:endParaRPr sz="3200" b="1">
              <a:solidFill>
                <a:srgbClr val="1C4587"/>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800" b="1" i="0" u="sng" strike="noStrike" cap="none" dirty="0">
                <a:solidFill>
                  <a:srgbClr val="000000"/>
                </a:solidFill>
                <a:latin typeface="Calibri"/>
                <a:ea typeface="Calibri"/>
                <a:cs typeface="Calibri"/>
                <a:sym typeface="Calibri"/>
              </a:rPr>
              <a:t>HTML Lines</a:t>
            </a:r>
            <a:endParaRPr sz="2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56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The &lt;</a:t>
            </a:r>
            <a:r>
              <a:rPr lang="en-US" sz="2800" b="0" i="0" u="none" strike="noStrike" cap="none" dirty="0" err="1">
                <a:solidFill>
                  <a:srgbClr val="000000"/>
                </a:solidFill>
                <a:latin typeface="Calibri"/>
                <a:ea typeface="Calibri"/>
                <a:cs typeface="Calibri"/>
                <a:sym typeface="Calibri"/>
              </a:rPr>
              <a:t>hr</a:t>
            </a:r>
            <a:r>
              <a:rPr lang="en-US" sz="2800" b="0" i="0" u="none" strike="noStrike" cap="none" dirty="0">
                <a:solidFill>
                  <a:srgbClr val="000000"/>
                </a:solidFill>
                <a:latin typeface="Calibri"/>
                <a:ea typeface="Calibri"/>
                <a:cs typeface="Calibri"/>
                <a:sym typeface="Calibri"/>
              </a:rPr>
              <a:t>&gt; tag creates a horizontal line in an HTML page.</a:t>
            </a:r>
            <a:endParaRPr dirty="0"/>
          </a:p>
          <a:p>
            <a:pPr marL="342900" marR="0" lvl="0" indent="-342900" algn="l" rtl="0">
              <a:lnSpc>
                <a:spcPct val="100000"/>
              </a:lnSpc>
              <a:spcBef>
                <a:spcPts val="560"/>
              </a:spcBef>
              <a:spcAft>
                <a:spcPts val="0"/>
              </a:spcAft>
              <a:buClr>
                <a:srgbClr val="000000"/>
              </a:buClr>
              <a:buSzPts val="2800"/>
              <a:buFont typeface="Arial"/>
              <a:buChar char="•"/>
            </a:pPr>
            <a:r>
              <a:rPr lang="en-US" sz="2800" b="0" i="0" u="none" strike="noStrike" cap="none" dirty="0">
                <a:solidFill>
                  <a:srgbClr val="000000"/>
                </a:solidFill>
                <a:latin typeface="Calibri"/>
                <a:ea typeface="Calibri"/>
                <a:cs typeface="Calibri"/>
                <a:sym typeface="Calibri"/>
              </a:rPr>
              <a:t>The </a:t>
            </a:r>
            <a:r>
              <a:rPr lang="en-US" sz="2800" b="0" i="0" u="none" strike="noStrike" cap="none" dirty="0" err="1">
                <a:solidFill>
                  <a:srgbClr val="000000"/>
                </a:solidFill>
                <a:latin typeface="Calibri"/>
                <a:ea typeface="Calibri"/>
                <a:cs typeface="Calibri"/>
                <a:sym typeface="Calibri"/>
              </a:rPr>
              <a:t>hr</a:t>
            </a:r>
            <a:r>
              <a:rPr lang="en-US" sz="2800" b="0" i="0" u="none" strike="noStrike" cap="none" dirty="0">
                <a:solidFill>
                  <a:srgbClr val="000000"/>
                </a:solidFill>
                <a:latin typeface="Calibri"/>
                <a:ea typeface="Calibri"/>
                <a:cs typeface="Calibri"/>
                <a:sym typeface="Calibri"/>
              </a:rPr>
              <a:t> element can be used to separate content:</a:t>
            </a:r>
            <a:endParaRPr dirty="0"/>
          </a:p>
          <a:p>
            <a:pPr marL="0" marR="0" lvl="0" indent="0" algn="l" rtl="0">
              <a:lnSpc>
                <a:spcPct val="100000"/>
              </a:lnSpc>
              <a:spcBef>
                <a:spcPts val="560"/>
              </a:spcBef>
              <a:spcAft>
                <a:spcPts val="0"/>
              </a:spcAft>
              <a:buClr>
                <a:srgbClr val="000000"/>
              </a:buClr>
              <a:buSzPts val="2200"/>
              <a:buFont typeface="Arial"/>
              <a:buNone/>
            </a:pPr>
            <a:r>
              <a:rPr lang="en-US" sz="2800" b="0" i="0" u="sng" strike="noStrike" cap="none" dirty="0">
                <a:solidFill>
                  <a:schemeClr val="hlink"/>
                </a:solidFill>
                <a:latin typeface="Calibri"/>
                <a:ea typeface="Calibri"/>
                <a:cs typeface="Calibri"/>
                <a:sym typeface="Calibri"/>
                <a:hlinkClick r:id="rId3"/>
              </a:rPr>
              <a:t>Example</a:t>
            </a:r>
            <a:endParaRPr sz="2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dirty="0">
                <a:solidFill>
                  <a:srgbClr val="595959"/>
                </a:solidFill>
                <a:latin typeface="Calibri"/>
                <a:ea typeface="Calibri"/>
                <a:cs typeface="Calibri"/>
                <a:sym typeface="Calibri"/>
              </a:rPr>
              <a:t>&lt;p&gt;This is a paragraph.&lt;/p&gt;</a:t>
            </a:r>
            <a:endParaRPr dirty="0"/>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dirty="0">
                <a:solidFill>
                  <a:srgbClr val="595959"/>
                </a:solidFill>
                <a:latin typeface="Calibri"/>
                <a:ea typeface="Calibri"/>
                <a:cs typeface="Calibri"/>
                <a:sym typeface="Calibri"/>
              </a:rPr>
              <a:t>&lt;</a:t>
            </a:r>
            <a:r>
              <a:rPr lang="en-US" sz="2800" b="0" i="1" u="none" strike="noStrike" cap="none" dirty="0" err="1">
                <a:solidFill>
                  <a:srgbClr val="595959"/>
                </a:solidFill>
                <a:latin typeface="Calibri"/>
                <a:ea typeface="Calibri"/>
                <a:cs typeface="Calibri"/>
                <a:sym typeface="Calibri"/>
              </a:rPr>
              <a:t>hr</a:t>
            </a:r>
            <a:r>
              <a:rPr lang="en-US" sz="2800" b="0" i="1" u="none" strike="noStrike" cap="none" dirty="0">
                <a:solidFill>
                  <a:srgbClr val="595959"/>
                </a:solidFill>
                <a:latin typeface="Calibri"/>
                <a:ea typeface="Calibri"/>
                <a:cs typeface="Calibri"/>
                <a:sym typeface="Calibri"/>
              </a:rPr>
              <a:t>&gt;</a:t>
            </a:r>
            <a:endParaRPr dirty="0"/>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dirty="0">
                <a:solidFill>
                  <a:srgbClr val="595959"/>
                </a:solidFill>
                <a:latin typeface="Calibri"/>
                <a:ea typeface="Calibri"/>
                <a:cs typeface="Calibri"/>
                <a:sym typeface="Calibri"/>
              </a:rPr>
              <a:t>&lt;p&gt;This is a paragraph.&lt;/p&gt;</a:t>
            </a:r>
            <a:endParaRPr dirty="0"/>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dirty="0">
                <a:solidFill>
                  <a:srgbClr val="595959"/>
                </a:solidFill>
                <a:latin typeface="Calibri"/>
                <a:ea typeface="Calibri"/>
                <a:cs typeface="Calibri"/>
                <a:sym typeface="Calibri"/>
              </a:rPr>
              <a:t>&lt;</a:t>
            </a:r>
            <a:r>
              <a:rPr lang="en-US" sz="2800" b="0" i="1" u="none" strike="noStrike" cap="none" dirty="0" err="1">
                <a:solidFill>
                  <a:srgbClr val="595959"/>
                </a:solidFill>
                <a:latin typeface="Calibri"/>
                <a:ea typeface="Calibri"/>
                <a:cs typeface="Calibri"/>
                <a:sym typeface="Calibri"/>
              </a:rPr>
              <a:t>hr</a:t>
            </a:r>
            <a:r>
              <a:rPr lang="en-US" sz="2800" b="0" i="1" u="none" strike="noStrike" cap="none" dirty="0">
                <a:solidFill>
                  <a:srgbClr val="595959"/>
                </a:solidFill>
                <a:latin typeface="Calibri"/>
                <a:ea typeface="Calibri"/>
                <a:cs typeface="Calibri"/>
                <a:sym typeface="Calibri"/>
              </a:rPr>
              <a:t>&gt;</a:t>
            </a:r>
            <a:endParaRPr dirty="0"/>
          </a:p>
          <a:p>
            <a:pPr marL="0" marR="0" lvl="0" indent="0" algn="l" rtl="0">
              <a:lnSpc>
                <a:spcPct val="100000"/>
              </a:lnSpc>
              <a:spcBef>
                <a:spcPts val="560"/>
              </a:spcBef>
              <a:spcAft>
                <a:spcPts val="0"/>
              </a:spcAft>
              <a:buClr>
                <a:srgbClr val="595959"/>
              </a:buClr>
              <a:buSzPts val="2200"/>
              <a:buFont typeface="Arial"/>
              <a:buNone/>
            </a:pPr>
            <a:r>
              <a:rPr lang="en-US" sz="2800" b="0" i="1" u="none" strike="noStrike" cap="none" dirty="0">
                <a:solidFill>
                  <a:srgbClr val="595959"/>
                </a:solidFill>
                <a:latin typeface="Calibri"/>
                <a:ea typeface="Calibri"/>
                <a:cs typeface="Calibri"/>
                <a:sym typeface="Calibri"/>
              </a:rPr>
              <a:t>&lt;p&gt;This is a paragraph.&lt;/p</a:t>
            </a:r>
            <a:r>
              <a:rPr lang="en-US" sz="2800" b="0" i="1" u="none" strike="noStrike" cap="none" dirty="0" smtClean="0">
                <a:solidFill>
                  <a:srgbClr val="595959"/>
                </a:solidFill>
                <a:latin typeface="Calibri"/>
                <a:ea typeface="Calibri"/>
                <a:cs typeface="Calibri"/>
                <a:sym typeface="Calibri"/>
              </a:rPr>
              <a:t>&gt;</a:t>
            </a:r>
            <a:endParaRPr sz="2800" b="0" i="1" u="none" strike="noStrike" cap="none" dirty="0">
              <a:solidFill>
                <a:srgbClr val="595959"/>
              </a:solidFill>
              <a:latin typeface="Arial"/>
              <a:ea typeface="Arial"/>
              <a:cs typeface="Arial"/>
              <a:sym typeface="Arial"/>
            </a:endParaRPr>
          </a:p>
        </p:txBody>
      </p:sp>
      <p:sp>
        <p:nvSpPr>
          <p:cNvPr id="220" name="Google Shape;220;p17"/>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Headings (Cont.)</a:t>
            </a:r>
            <a:endParaRPr sz="3200" b="1">
              <a:solidFill>
                <a:srgbClr val="1C4587"/>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body" idx="1"/>
          </p:nvPr>
        </p:nvSpPr>
        <p:spPr>
          <a:xfrm>
            <a:off x="465407" y="1435359"/>
            <a:ext cx="11020926" cy="4760858"/>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HTML documents are divided into paragraphs.</a:t>
            </a:r>
            <a:endParaRPr sz="2400"/>
          </a:p>
          <a:p>
            <a:pPr marL="0" marR="0" lvl="0" indent="0" algn="l" rtl="0">
              <a:lnSpc>
                <a:spcPct val="100000"/>
              </a:lnSpc>
              <a:spcBef>
                <a:spcPts val="40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Paragraphs</a:t>
            </a:r>
            <a:endParaRPr sz="2400" b="0" i="0" u="none" strike="noStrike" cap="none">
              <a:solidFill>
                <a:srgbClr val="000000"/>
              </a:solidFill>
              <a:latin typeface="Calibri"/>
              <a:ea typeface="Calibri"/>
              <a:cs typeface="Calibri"/>
              <a:sym typeface="Calibri"/>
            </a:endParaRPr>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Paragraphs are defined with the &lt;p&gt; tag.</a:t>
            </a:r>
            <a:endParaRPr sz="2400"/>
          </a:p>
          <a:p>
            <a:pPr marL="0" marR="0" lvl="0" indent="0" algn="l" rtl="0">
              <a:lnSpc>
                <a:spcPct val="100000"/>
              </a:lnSpc>
              <a:spcBef>
                <a:spcPts val="360"/>
              </a:spcBef>
              <a:spcAft>
                <a:spcPts val="0"/>
              </a:spcAft>
              <a:buClr>
                <a:srgbClr val="595959"/>
              </a:buClr>
              <a:buSzPts val="2200"/>
              <a:buFont typeface="Arial"/>
              <a:buNone/>
            </a:pPr>
            <a:r>
              <a:rPr lang="en-US" sz="2400" b="0" i="1" u="sng" strike="noStrike" cap="none">
                <a:solidFill>
                  <a:schemeClr val="hlink"/>
                </a:solidFill>
                <a:latin typeface="Calibri"/>
                <a:ea typeface="Calibri"/>
                <a:cs typeface="Calibri"/>
                <a:sym typeface="Calibri"/>
                <a:hlinkClick r:id="rId3"/>
              </a:rPr>
              <a:t>Example</a:t>
            </a:r>
            <a:endParaRPr sz="2400" b="0" i="1" u="none" strike="noStrike" cap="none">
              <a:solidFill>
                <a:srgbClr val="595959"/>
              </a:solidFill>
              <a:latin typeface="Calibri"/>
              <a:ea typeface="Calibri"/>
              <a:cs typeface="Calibri"/>
              <a:sym typeface="Calibri"/>
            </a:endParaRPr>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&lt;p&gt;This is a paragraph.&lt;/p&gt;</a:t>
            </a:r>
            <a:endParaRPr sz="2400"/>
          </a:p>
          <a:p>
            <a:pPr marL="0" marR="0" lvl="0" indent="0" algn="l" rtl="0">
              <a:lnSpc>
                <a:spcPct val="100000"/>
              </a:lnSpc>
              <a:spcBef>
                <a:spcPts val="36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Browsers automatically add an empty line before and after a paragraph.</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Don’t Forget the End Tag</a:t>
            </a:r>
            <a:endParaRPr sz="2400" b="0" i="0" u="none" strike="noStrike" cap="none">
              <a:solidFill>
                <a:srgbClr val="000000"/>
              </a:solidFill>
              <a:latin typeface="Calibri"/>
              <a:ea typeface="Calibri"/>
              <a:cs typeface="Calibri"/>
              <a:sym typeface="Calibri"/>
            </a:endParaRPr>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Most browsers will display HTML correctly even if you forget the end tag:</a:t>
            </a:r>
            <a:endParaRPr sz="2400"/>
          </a:p>
          <a:p>
            <a:pPr marL="0" marR="0" lvl="0" indent="0" algn="l" rtl="0">
              <a:lnSpc>
                <a:spcPct val="100000"/>
              </a:lnSpc>
              <a:spcBef>
                <a:spcPts val="360"/>
              </a:spcBef>
              <a:spcAft>
                <a:spcPts val="0"/>
              </a:spcAft>
              <a:buClr>
                <a:srgbClr val="595959"/>
              </a:buClr>
              <a:buSzPts val="2200"/>
              <a:buFont typeface="Arial"/>
              <a:buNone/>
            </a:pPr>
            <a:r>
              <a:rPr lang="en-US" sz="2400" b="0" i="1" u="sng" strike="noStrike" cap="none">
                <a:solidFill>
                  <a:schemeClr val="hlink"/>
                </a:solidFill>
                <a:latin typeface="Calibri"/>
                <a:ea typeface="Calibri"/>
                <a:cs typeface="Calibri"/>
                <a:sym typeface="Calibri"/>
                <a:hlinkClick r:id="rId4"/>
              </a:rPr>
              <a:t>Example</a:t>
            </a:r>
            <a:endParaRPr sz="2400" b="0" i="1" u="none" strike="noStrike" cap="none">
              <a:solidFill>
                <a:srgbClr val="595959"/>
              </a:solidFill>
              <a:latin typeface="Calibri"/>
              <a:ea typeface="Calibri"/>
              <a:cs typeface="Calibri"/>
              <a:sym typeface="Calibri"/>
            </a:endParaRPr>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&lt;p&gt;This is a paragraph.</a:t>
            </a:r>
            <a:endParaRPr sz="2400"/>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example above will work in most browsers, but don't rely on it. Forgetting the end tag can produce unexpected results or errors.</a:t>
            </a:r>
            <a:endParaRPr sz="2400"/>
          </a:p>
          <a:p>
            <a:pPr marL="0" marR="0" lvl="0" indent="0" algn="l" rtl="0">
              <a:lnSpc>
                <a:spcPct val="100000"/>
              </a:lnSpc>
              <a:spcBef>
                <a:spcPts val="36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Future version of HTML will not allow you to skip end tags.</a:t>
            </a:r>
            <a:endParaRPr sz="2400"/>
          </a:p>
          <a:p>
            <a:pPr marL="0" marR="0" lvl="0" indent="0" algn="l" rtl="0">
              <a:lnSpc>
                <a:spcPct val="100000"/>
              </a:lnSpc>
              <a:spcBef>
                <a:spcPts val="36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227" name="Google Shape;227;p18"/>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Paragraph </a:t>
            </a:r>
            <a:endParaRPr sz="3200" b="1">
              <a:solidFill>
                <a:srgbClr val="1C4587"/>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HTML Line Breaks</a:t>
            </a:r>
            <a:endParaRPr sz="2400" b="0" i="0" u="none" strike="noStrike" cap="none" dirty="0">
              <a:solidFill>
                <a:srgbClr val="000000"/>
              </a:solidFill>
              <a:latin typeface="Calibri"/>
              <a:ea typeface="Calibri"/>
              <a:cs typeface="Calibri"/>
              <a:sym typeface="Calibri"/>
            </a:endParaRPr>
          </a:p>
          <a:p>
            <a:pPr marL="342900" marR="0" lvl="0" indent="-366077" algn="l" rtl="0">
              <a:lnSpc>
                <a:spcPct val="80000"/>
              </a:lnSpc>
              <a:spcBef>
                <a:spcPts val="407"/>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Use the &lt;</a:t>
            </a:r>
            <a:r>
              <a:rPr lang="en-US" sz="2400" b="0" i="0" u="none" strike="noStrike" cap="none" dirty="0" err="1">
                <a:solidFill>
                  <a:srgbClr val="000000"/>
                </a:solidFill>
                <a:latin typeface="Calibri"/>
                <a:ea typeface="Calibri"/>
                <a:cs typeface="Calibri"/>
                <a:sym typeface="Calibri"/>
              </a:rPr>
              <a:t>br</a:t>
            </a:r>
            <a:r>
              <a:rPr lang="en-US" sz="2400" b="0" i="0" u="none" strike="noStrike" cap="none" dirty="0">
                <a:solidFill>
                  <a:srgbClr val="000000"/>
                </a:solidFill>
                <a:latin typeface="Calibri"/>
                <a:ea typeface="Calibri"/>
                <a:cs typeface="Calibri"/>
                <a:sym typeface="Calibri"/>
              </a:rPr>
              <a:t>&gt; tag if you want a line break (a new line) without starting a new paragraph:</a:t>
            </a:r>
            <a:endParaRPr sz="2400" dirty="0"/>
          </a:p>
          <a:p>
            <a:pPr marL="0" marR="0" lvl="0" indent="0" algn="l" rtl="0">
              <a:lnSpc>
                <a:spcPct val="80000"/>
              </a:lnSpc>
              <a:spcBef>
                <a:spcPts val="407"/>
              </a:spcBef>
              <a:spcAft>
                <a:spcPts val="0"/>
              </a:spcAft>
              <a:buClr>
                <a:srgbClr val="000000"/>
              </a:buClr>
              <a:buSzPts val="2200"/>
              <a:buFont typeface="Arial"/>
              <a:buNone/>
            </a:pPr>
            <a:r>
              <a:rPr lang="en-US" sz="2400" b="0" i="0" u="sng" strike="noStrike" cap="none" dirty="0">
                <a:solidFill>
                  <a:schemeClr val="hlink"/>
                </a:solidFill>
                <a:latin typeface="Calibri"/>
                <a:ea typeface="Calibri"/>
                <a:cs typeface="Calibri"/>
                <a:sym typeface="Calibri"/>
                <a:hlinkClick r:id="rId3"/>
              </a:rPr>
              <a:t>Example</a:t>
            </a:r>
            <a:endParaRPr sz="2400" b="0" i="0" u="none" strike="noStrike" cap="none" dirty="0">
              <a:solidFill>
                <a:srgbClr val="000000"/>
              </a:solidFill>
              <a:latin typeface="Calibri"/>
              <a:ea typeface="Calibri"/>
              <a:cs typeface="Calibri"/>
              <a:sym typeface="Calibri"/>
            </a:endParaRPr>
          </a:p>
          <a:p>
            <a:pPr marL="0" marR="0" lvl="0" indent="0" algn="l" rtl="0">
              <a:lnSpc>
                <a:spcPct val="80000"/>
              </a:lnSpc>
              <a:spcBef>
                <a:spcPts val="481"/>
              </a:spcBef>
              <a:spcAft>
                <a:spcPts val="0"/>
              </a:spcAft>
              <a:buClr>
                <a:srgbClr val="595959"/>
              </a:buClr>
              <a:buSzPts val="2200"/>
              <a:buFont typeface="Arial"/>
              <a:buNone/>
            </a:pPr>
            <a:r>
              <a:rPr lang="en-US" sz="2400" b="0" i="1" u="none" strike="noStrike" cap="none" dirty="0">
                <a:solidFill>
                  <a:srgbClr val="595959"/>
                </a:solidFill>
                <a:latin typeface="Calibri"/>
                <a:ea typeface="Calibri"/>
                <a:cs typeface="Calibri"/>
                <a:sym typeface="Calibri"/>
              </a:rPr>
              <a:t>&lt;p&gt;This is&lt;</a:t>
            </a:r>
            <a:r>
              <a:rPr lang="en-US" sz="2400" b="0" i="1" u="none" strike="noStrike" cap="none" dirty="0" err="1">
                <a:solidFill>
                  <a:srgbClr val="595959"/>
                </a:solidFill>
                <a:latin typeface="Calibri"/>
                <a:ea typeface="Calibri"/>
                <a:cs typeface="Calibri"/>
                <a:sym typeface="Calibri"/>
              </a:rPr>
              <a:t>br</a:t>
            </a:r>
            <a:r>
              <a:rPr lang="en-US" sz="2400" b="0" i="1" u="none" strike="noStrike" cap="none" dirty="0">
                <a:solidFill>
                  <a:srgbClr val="595959"/>
                </a:solidFill>
                <a:latin typeface="Calibri"/>
                <a:ea typeface="Calibri"/>
                <a:cs typeface="Calibri"/>
                <a:sym typeface="Calibri"/>
              </a:rPr>
              <a:t>&gt;a para&lt;</a:t>
            </a:r>
            <a:r>
              <a:rPr lang="en-US" sz="2400" b="0" i="1" u="none" strike="noStrike" cap="none" dirty="0" err="1">
                <a:solidFill>
                  <a:srgbClr val="595959"/>
                </a:solidFill>
                <a:latin typeface="Calibri"/>
                <a:ea typeface="Calibri"/>
                <a:cs typeface="Calibri"/>
                <a:sym typeface="Calibri"/>
              </a:rPr>
              <a:t>br</a:t>
            </a:r>
            <a:r>
              <a:rPr lang="en-US" sz="2400" b="0" i="1" u="none" strike="noStrike" cap="none" dirty="0">
                <a:solidFill>
                  <a:srgbClr val="595959"/>
                </a:solidFill>
                <a:latin typeface="Calibri"/>
                <a:ea typeface="Calibri"/>
                <a:cs typeface="Calibri"/>
                <a:sym typeface="Calibri"/>
              </a:rPr>
              <a:t>&gt;graph with line breaks&lt;/p&gt;</a:t>
            </a:r>
            <a:endParaRPr sz="2400" dirty="0"/>
          </a:p>
          <a:p>
            <a:pPr marL="342900" marR="0" lvl="0" indent="-366077" algn="l" rtl="0">
              <a:lnSpc>
                <a:spcPct val="80000"/>
              </a:lnSpc>
              <a:spcBef>
                <a:spcPts val="407"/>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The &lt;</a:t>
            </a:r>
            <a:r>
              <a:rPr lang="en-US" sz="2400" b="0" i="0" u="none" strike="noStrike" cap="none" dirty="0" err="1">
                <a:solidFill>
                  <a:srgbClr val="000000"/>
                </a:solidFill>
                <a:latin typeface="Calibri"/>
                <a:ea typeface="Calibri"/>
                <a:cs typeface="Calibri"/>
                <a:sym typeface="Calibri"/>
              </a:rPr>
              <a:t>br</a:t>
            </a:r>
            <a:r>
              <a:rPr lang="en-US" sz="2400" b="0" i="0" u="none" strike="noStrike" cap="none" dirty="0">
                <a:solidFill>
                  <a:srgbClr val="000000"/>
                </a:solidFill>
                <a:latin typeface="Calibri"/>
                <a:ea typeface="Calibri"/>
                <a:cs typeface="Calibri"/>
                <a:sym typeface="Calibri"/>
              </a:rPr>
              <a:t>&gt; element is an empty HTML element. It has no end tag.</a:t>
            </a:r>
            <a:endParaRPr sz="2400" dirty="0"/>
          </a:p>
          <a:p>
            <a:pPr marL="0" marR="0" lvl="0" indent="0" algn="l" rtl="0">
              <a:lnSpc>
                <a:spcPct val="80000"/>
              </a:lnSpc>
              <a:spcBef>
                <a:spcPts val="407"/>
              </a:spcBef>
              <a:spcAft>
                <a:spcPts val="0"/>
              </a:spcAft>
              <a:buClr>
                <a:srgbClr val="000000"/>
              </a:buClr>
              <a:buSzPts val="2200"/>
              <a:buFont typeface="Arial"/>
              <a:buNone/>
            </a:pPr>
            <a:r>
              <a:rPr lang="en-US" sz="2400" b="0" i="0" u="none" strike="noStrike" cap="none" dirty="0">
                <a:solidFill>
                  <a:srgbClr val="000000"/>
                </a:solidFill>
                <a:latin typeface="Calibri"/>
                <a:ea typeface="Calibri"/>
                <a:cs typeface="Calibri"/>
                <a:sym typeface="Calibri"/>
              </a:rPr>
              <a:t> </a:t>
            </a:r>
            <a:endParaRPr sz="2400" dirty="0"/>
          </a:p>
          <a:p>
            <a:pPr marL="0" marR="0" lvl="0" indent="0" algn="l" rtl="0">
              <a:lnSpc>
                <a:spcPct val="80000"/>
              </a:lnSpc>
              <a:spcBef>
                <a:spcPts val="407"/>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HTML Output – Useful Tips</a:t>
            </a:r>
            <a:endParaRPr sz="2400" b="0" i="0" u="none" strike="noStrike" cap="none" dirty="0">
              <a:solidFill>
                <a:srgbClr val="000000"/>
              </a:solidFill>
              <a:latin typeface="Calibri"/>
              <a:ea typeface="Calibri"/>
              <a:cs typeface="Calibri"/>
              <a:sym typeface="Calibri"/>
            </a:endParaRPr>
          </a:p>
          <a:p>
            <a:pPr marL="342900" marR="0" lvl="0" indent="-366077" algn="l" rtl="0">
              <a:lnSpc>
                <a:spcPct val="80000"/>
              </a:lnSpc>
              <a:spcBef>
                <a:spcPts val="407"/>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You cannot be sure how HTML will be displayed. Large or small screens, and resized windows will create different results. </a:t>
            </a:r>
            <a:endParaRPr sz="2400" dirty="0"/>
          </a:p>
          <a:p>
            <a:pPr marL="342900" marR="0" lvl="0" indent="-366077" algn="l" rtl="0">
              <a:lnSpc>
                <a:spcPct val="80000"/>
              </a:lnSpc>
              <a:spcBef>
                <a:spcPts val="407"/>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With HTML, you cannot change the output by adding extra spaces or extra lines in your HTML code.</a:t>
            </a:r>
            <a:endParaRPr sz="2400" dirty="0"/>
          </a:p>
          <a:p>
            <a:pPr marL="342900" marR="0" lvl="0" indent="-366077" algn="l" rtl="0">
              <a:lnSpc>
                <a:spcPct val="80000"/>
              </a:lnSpc>
              <a:spcBef>
                <a:spcPts val="407"/>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The browser will remove extra spaces and extra lines when the page is displayed. Any number of lines count as one line, and any number of spaces count as one space.</a:t>
            </a:r>
            <a:endParaRPr sz="2400" dirty="0"/>
          </a:p>
          <a:p>
            <a:pPr marL="0" marR="0" lvl="0" indent="0" algn="l" rtl="0">
              <a:lnSpc>
                <a:spcPct val="80000"/>
              </a:lnSpc>
              <a:spcBef>
                <a:spcPts val="407"/>
              </a:spcBef>
              <a:spcAft>
                <a:spcPts val="0"/>
              </a:spcAft>
              <a:buClr>
                <a:srgbClr val="FF0000"/>
              </a:buClr>
              <a:buSzPts val="2200"/>
              <a:buFont typeface="Arial"/>
              <a:buNone/>
            </a:pPr>
            <a:r>
              <a:rPr lang="en-US" sz="2400" b="0" i="0" u="sng" strike="noStrike" cap="none" dirty="0">
                <a:solidFill>
                  <a:schemeClr val="hlink"/>
                </a:solidFill>
                <a:latin typeface="Calibri"/>
                <a:ea typeface="Calibri"/>
                <a:cs typeface="Calibri"/>
                <a:sym typeface="Calibri"/>
                <a:hlinkClick r:id="rId4"/>
              </a:rPr>
              <a:t>Example</a:t>
            </a:r>
            <a:endParaRPr sz="2400" b="0" i="0" u="none" strike="noStrike" cap="none" dirty="0">
              <a:solidFill>
                <a:srgbClr val="FF0000"/>
              </a:solidFill>
              <a:latin typeface="Calibri"/>
              <a:ea typeface="Calibri"/>
              <a:cs typeface="Calibri"/>
              <a:sym typeface="Calibri"/>
            </a:endParaRPr>
          </a:p>
          <a:p>
            <a:pPr marL="0" marR="0" lvl="0" indent="0" algn="l" rtl="0">
              <a:lnSpc>
                <a:spcPct val="80000"/>
              </a:lnSpc>
              <a:spcBef>
                <a:spcPts val="407"/>
              </a:spcBef>
              <a:spcAft>
                <a:spcPts val="0"/>
              </a:spcAft>
              <a:buClr>
                <a:schemeClr val="dk1"/>
              </a:buClr>
              <a:buSzPts val="2200"/>
              <a:buFont typeface="Arial"/>
              <a:buNone/>
            </a:pPr>
            <a:endParaRPr sz="2400" b="0" i="0" u="none" strike="noStrike" cap="none" dirty="0">
              <a:solidFill>
                <a:srgbClr val="000000"/>
              </a:solidFill>
              <a:latin typeface="Calibri"/>
              <a:ea typeface="Calibri"/>
              <a:cs typeface="Calibri"/>
              <a:sym typeface="Calibri"/>
            </a:endParaRPr>
          </a:p>
          <a:p>
            <a:pPr marL="0" marR="0" lvl="0" indent="0" algn="l" rtl="0">
              <a:lnSpc>
                <a:spcPct val="80000"/>
              </a:lnSpc>
              <a:spcBef>
                <a:spcPts val="407"/>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HTML Tag Reference (P. 10)</a:t>
            </a:r>
            <a:endParaRPr sz="2400" dirty="0"/>
          </a:p>
          <a:p>
            <a:pPr marL="0" marR="0" lvl="0" indent="0" algn="l" rtl="0">
              <a:lnSpc>
                <a:spcPct val="80000"/>
              </a:lnSpc>
              <a:spcBef>
                <a:spcPts val="407"/>
              </a:spcBef>
              <a:spcAft>
                <a:spcPts val="0"/>
              </a:spcAft>
              <a:buClr>
                <a:schemeClr val="dk1"/>
              </a:buClr>
              <a:buSzPts val="2200"/>
              <a:buFont typeface="Arial"/>
              <a:buNone/>
            </a:pPr>
            <a:endParaRPr sz="2400" b="0" i="1" u="none" strike="noStrike" cap="none" dirty="0">
              <a:solidFill>
                <a:srgbClr val="595959"/>
              </a:solidFill>
              <a:latin typeface="Arial"/>
              <a:ea typeface="Arial"/>
              <a:cs typeface="Arial"/>
              <a:sym typeface="Arial"/>
            </a:endParaRPr>
          </a:p>
        </p:txBody>
      </p:sp>
      <p:sp>
        <p:nvSpPr>
          <p:cNvPr id="234" name="Google Shape;234;p19"/>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Paragraph (Cont.)</a:t>
            </a:r>
            <a:endParaRPr sz="3200" b="1">
              <a:solidFill>
                <a:srgbClr val="1C4587"/>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541634" y="390611"/>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i="0" u="none" strike="noStrike" cap="none">
                <a:solidFill>
                  <a:srgbClr val="1C4587"/>
                </a:solidFill>
              </a:rPr>
              <a:t>HTML Introduction</a:t>
            </a:r>
            <a:endParaRPr sz="3200" b="1" i="0" u="none" strike="noStrike" cap="none">
              <a:solidFill>
                <a:srgbClr val="1C4587"/>
              </a:solidFill>
            </a:endParaRPr>
          </a:p>
        </p:txBody>
      </p:sp>
      <p:sp>
        <p:nvSpPr>
          <p:cNvPr id="114" name="Google Shape;114;p2"/>
          <p:cNvSpPr txBox="1">
            <a:spLocks noGrp="1"/>
          </p:cNvSpPr>
          <p:nvPr>
            <p:ph type="body" idx="1"/>
          </p:nvPr>
        </p:nvSpPr>
        <p:spPr>
          <a:xfrm>
            <a:off x="528225" y="1813163"/>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200" b="1" i="0" u="sng" strike="noStrike" cap="none">
                <a:solidFill>
                  <a:schemeClr val="dk1"/>
                </a:solidFill>
                <a:latin typeface="Arial"/>
                <a:ea typeface="Arial"/>
                <a:cs typeface="Arial"/>
                <a:sym typeface="Arial"/>
              </a:rPr>
              <a:t>What is HTML?</a:t>
            </a:r>
            <a:endParaRPr sz="2200"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HTML is a language for describing web pages.</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HTML stands for </a:t>
            </a:r>
            <a:r>
              <a:rPr lang="en-US" sz="2400" b="1" i="0" u="none" strike="noStrike" cap="none">
                <a:solidFill>
                  <a:schemeClr val="dk1"/>
                </a:solidFill>
                <a:latin typeface="Arial"/>
                <a:ea typeface="Arial"/>
                <a:cs typeface="Arial"/>
                <a:sym typeface="Arial"/>
              </a:rPr>
              <a:t>H</a:t>
            </a:r>
            <a:r>
              <a:rPr lang="en-US" sz="2400" b="0" i="0" u="none" strike="noStrike" cap="none">
                <a:solidFill>
                  <a:schemeClr val="dk1"/>
                </a:solidFill>
                <a:latin typeface="Arial"/>
                <a:ea typeface="Arial"/>
                <a:cs typeface="Arial"/>
                <a:sym typeface="Arial"/>
              </a:rPr>
              <a:t>yper </a:t>
            </a:r>
            <a:r>
              <a:rPr lang="en-US" sz="2400" b="1" i="0" u="none" strike="noStrike" cap="none">
                <a:solidFill>
                  <a:schemeClr val="dk1"/>
                </a:solidFill>
                <a:latin typeface="Arial"/>
                <a:ea typeface="Arial"/>
                <a:cs typeface="Arial"/>
                <a:sym typeface="Arial"/>
              </a:rPr>
              <a:t>T</a:t>
            </a:r>
            <a:r>
              <a:rPr lang="en-US" sz="2400" b="0" i="0" u="none" strike="noStrike" cap="none">
                <a:solidFill>
                  <a:schemeClr val="dk1"/>
                </a:solidFill>
                <a:latin typeface="Arial"/>
                <a:ea typeface="Arial"/>
                <a:cs typeface="Arial"/>
                <a:sym typeface="Arial"/>
              </a:rPr>
              <a:t>ext </a:t>
            </a:r>
            <a:r>
              <a:rPr lang="en-US" sz="2400" b="1" i="0" u="none" strike="noStrike" cap="none">
                <a:solidFill>
                  <a:schemeClr val="dk1"/>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arkup </a:t>
            </a:r>
            <a:r>
              <a:rPr lang="en-US" sz="2400" b="1" i="0" u="none" strike="noStrike" cap="none">
                <a:solidFill>
                  <a:schemeClr val="dk1"/>
                </a:solidFill>
                <a:latin typeface="Arial"/>
                <a:ea typeface="Arial"/>
                <a:cs typeface="Arial"/>
                <a:sym typeface="Arial"/>
              </a:rPr>
              <a:t>L</a:t>
            </a:r>
            <a:r>
              <a:rPr lang="en-US" sz="2400" b="0" i="0" u="none" strike="noStrike" cap="none">
                <a:solidFill>
                  <a:schemeClr val="dk1"/>
                </a:solidFill>
                <a:latin typeface="Arial"/>
                <a:ea typeface="Arial"/>
                <a:cs typeface="Arial"/>
                <a:sym typeface="Arial"/>
              </a:rPr>
              <a:t>anguage</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A markup language is a set of markup </a:t>
            </a:r>
            <a:r>
              <a:rPr lang="en-US" sz="2400" b="1" i="0" u="none" strike="noStrike" cap="none">
                <a:solidFill>
                  <a:schemeClr val="dk1"/>
                </a:solidFill>
                <a:latin typeface="Arial"/>
                <a:ea typeface="Arial"/>
                <a:cs typeface="Arial"/>
                <a:sym typeface="Arial"/>
              </a:rPr>
              <a:t>tags</a:t>
            </a:r>
            <a:endParaRPr sz="2400"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 tags </a:t>
            </a:r>
            <a:r>
              <a:rPr lang="en-US" sz="2400" b="1" i="0" u="none" strike="noStrike" cap="none">
                <a:solidFill>
                  <a:schemeClr val="dk1"/>
                </a:solidFill>
                <a:latin typeface="Arial"/>
                <a:ea typeface="Arial"/>
                <a:cs typeface="Arial"/>
                <a:sym typeface="Arial"/>
              </a:rPr>
              <a:t>describe</a:t>
            </a:r>
            <a:r>
              <a:rPr lang="en-US" sz="2400" b="0" i="0" u="none" strike="noStrike" cap="none">
                <a:solidFill>
                  <a:schemeClr val="dk1"/>
                </a:solidFill>
                <a:latin typeface="Arial"/>
                <a:ea typeface="Arial"/>
                <a:cs typeface="Arial"/>
                <a:sym typeface="Arial"/>
              </a:rPr>
              <a:t> document content </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HTML documents contain HTML </a:t>
            </a:r>
            <a:r>
              <a:rPr lang="en-US" sz="2400" b="1" i="0" u="none" strike="noStrike" cap="none">
                <a:solidFill>
                  <a:schemeClr val="dk1"/>
                </a:solidFill>
                <a:latin typeface="Arial"/>
                <a:ea typeface="Arial"/>
                <a:cs typeface="Arial"/>
                <a:sym typeface="Arial"/>
              </a:rPr>
              <a:t>tags</a:t>
            </a:r>
            <a:r>
              <a:rPr lang="en-US" sz="2400" b="0" i="0" u="none" strike="noStrike" cap="none">
                <a:solidFill>
                  <a:schemeClr val="dk1"/>
                </a:solidFill>
                <a:latin typeface="Arial"/>
                <a:ea typeface="Arial"/>
                <a:cs typeface="Arial"/>
                <a:sym typeface="Arial"/>
              </a:rPr>
              <a:t> and plain </a:t>
            </a:r>
            <a:r>
              <a:rPr lang="en-US" sz="2400" b="1" i="0" u="none" strike="noStrike" cap="none">
                <a:solidFill>
                  <a:schemeClr val="dk1"/>
                </a:solidFill>
                <a:latin typeface="Arial"/>
                <a:ea typeface="Arial"/>
                <a:cs typeface="Arial"/>
                <a:sym typeface="Arial"/>
              </a:rPr>
              <a:t>text</a:t>
            </a:r>
            <a:endParaRPr sz="2400"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HTML documents are also called </a:t>
            </a:r>
            <a:r>
              <a:rPr lang="en-US" sz="2400" b="1" i="0" u="none" strike="noStrike" cap="none">
                <a:solidFill>
                  <a:schemeClr val="dk1"/>
                </a:solidFill>
                <a:latin typeface="Arial"/>
                <a:ea typeface="Arial"/>
                <a:cs typeface="Arial"/>
                <a:sym typeface="Arial"/>
              </a:rPr>
              <a:t>web pages</a:t>
            </a: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22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body" idx="1"/>
          </p:nvPr>
        </p:nvSpPr>
        <p:spPr>
          <a:xfrm>
            <a:off x="425159" y="1449873"/>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Formatting Tags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HTML uses tags like &lt;b&gt; and &lt;i&gt; for formatting output, like </a:t>
            </a:r>
            <a:r>
              <a:rPr lang="en-US" sz="2400" b="1" i="0" u="none" strike="noStrike" cap="none">
                <a:solidFill>
                  <a:srgbClr val="000000"/>
                </a:solidFill>
                <a:latin typeface="Calibri"/>
                <a:ea typeface="Calibri"/>
                <a:cs typeface="Calibri"/>
                <a:sym typeface="Calibri"/>
              </a:rPr>
              <a:t>bold</a:t>
            </a:r>
            <a:r>
              <a:rPr lang="en-US" sz="2400" b="0" i="0" u="none" strike="noStrike" cap="none">
                <a:solidFill>
                  <a:srgbClr val="000000"/>
                </a:solidFill>
                <a:latin typeface="Calibri"/>
                <a:ea typeface="Calibri"/>
                <a:cs typeface="Calibri"/>
                <a:sym typeface="Calibri"/>
              </a:rPr>
              <a:t> or </a:t>
            </a:r>
            <a:r>
              <a:rPr lang="en-US" sz="2400" b="0" i="1" u="none" strike="noStrike" cap="none">
                <a:solidFill>
                  <a:srgbClr val="000000"/>
                </a:solidFill>
                <a:latin typeface="Calibri"/>
                <a:ea typeface="Calibri"/>
                <a:cs typeface="Calibri"/>
                <a:sym typeface="Calibri"/>
              </a:rPr>
              <a:t>italic</a:t>
            </a:r>
            <a:r>
              <a:rPr lang="en-US" sz="2400" b="0" i="0" u="none" strike="noStrike" cap="none">
                <a:solidFill>
                  <a:srgbClr val="000000"/>
                </a:solidFill>
                <a:latin typeface="Calibri"/>
                <a:ea typeface="Calibri"/>
                <a:cs typeface="Calibri"/>
                <a:sym typeface="Calibri"/>
              </a:rPr>
              <a:t> text.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These HTML tags are called formatting tags.</a:t>
            </a:r>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Often &lt;strong&gt; renders as &lt;b&gt;, and &lt;em&gt; renders as &lt;i&gt;.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However, there is a difference in the meaning of these tags:</a:t>
            </a:r>
            <a:endParaRPr/>
          </a:p>
          <a:p>
            <a:pPr marL="742950" marR="0" lvl="1" indent="-2857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&lt;b&gt; or &lt;i&gt; defines </a:t>
            </a:r>
            <a:r>
              <a:rPr lang="en-US" sz="2000" b="1" i="0" u="none" strike="noStrike" cap="none">
                <a:solidFill>
                  <a:srgbClr val="000000"/>
                </a:solidFill>
                <a:latin typeface="Calibri"/>
                <a:ea typeface="Calibri"/>
                <a:cs typeface="Calibri"/>
                <a:sym typeface="Calibri"/>
              </a:rPr>
              <a:t>bold</a:t>
            </a:r>
            <a:r>
              <a:rPr lang="en-US" sz="2000" b="0" i="0" u="none" strike="noStrike" cap="none">
                <a:solidFill>
                  <a:srgbClr val="000000"/>
                </a:solidFill>
                <a:latin typeface="Calibri"/>
                <a:ea typeface="Calibri"/>
                <a:cs typeface="Calibri"/>
                <a:sym typeface="Calibri"/>
              </a:rPr>
              <a:t> or </a:t>
            </a:r>
            <a:r>
              <a:rPr lang="en-US" sz="2000" b="0" i="1" u="none" strike="noStrike" cap="none">
                <a:solidFill>
                  <a:srgbClr val="000000"/>
                </a:solidFill>
                <a:latin typeface="Calibri"/>
                <a:ea typeface="Calibri"/>
                <a:cs typeface="Calibri"/>
                <a:sym typeface="Calibri"/>
              </a:rPr>
              <a:t>italic</a:t>
            </a:r>
            <a:r>
              <a:rPr lang="en-US" sz="2000" b="0" i="0" u="none" strike="noStrike" cap="none">
                <a:solidFill>
                  <a:srgbClr val="000000"/>
                </a:solidFill>
                <a:latin typeface="Calibri"/>
                <a:ea typeface="Calibri"/>
                <a:cs typeface="Calibri"/>
                <a:sym typeface="Calibri"/>
              </a:rPr>
              <a:t> text only.</a:t>
            </a:r>
            <a:endParaRPr/>
          </a:p>
          <a:p>
            <a:pPr marL="742950" marR="0" lvl="1" indent="-2857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&lt;strong&gt; or &lt;em&gt; means that you want the text to be rendered in a way that the user understands as "important".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Today, all major browsers render strong as bold and em as italics. However, if a browser one day wants to make a text highlighted with the strong feature, it might be cursive for example and not bold!</a:t>
            </a:r>
            <a:endParaRPr/>
          </a:p>
          <a:p>
            <a:pPr marL="0" marR="0" lvl="0" indent="0" algn="l" rtl="0">
              <a:lnSpc>
                <a:spcPct val="100000"/>
              </a:lnSpc>
              <a:spcBef>
                <a:spcPts val="48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241" name="Google Shape;241;p20"/>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Text Formatting</a:t>
            </a:r>
            <a:endParaRPr sz="3200" b="1">
              <a:solidFill>
                <a:srgbClr val="1C4587"/>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graphicFrame>
        <p:nvGraphicFramePr>
          <p:cNvPr id="246" name="Google Shape;246;p22"/>
          <p:cNvGraphicFramePr/>
          <p:nvPr/>
        </p:nvGraphicFramePr>
        <p:xfrm>
          <a:off x="602114" y="1654623"/>
          <a:ext cx="9151500" cy="5029200"/>
        </p:xfrm>
        <a:graphic>
          <a:graphicData uri="http://schemas.openxmlformats.org/drawingml/2006/table">
            <a:tbl>
              <a:tblPr>
                <a:noFill/>
                <a:tableStyleId>{8422F070-D2C0-4C2E-8EFC-0E4A9D142560}</a:tableStyleId>
              </a:tblPr>
              <a:tblGrid>
                <a:gridCol w="1966925"/>
                <a:gridCol w="7184575"/>
              </a:tblGrid>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Tag</a:t>
                      </a:r>
                      <a:endParaRPr sz="1400"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Description</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3"/>
                        </a:rPr>
                        <a:t>&lt;b&gt;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bold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4"/>
                        </a:rPr>
                        <a:t>&lt;em&gt;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emphasized text </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5"/>
                        </a:rPr>
                        <a:t>&lt;i&gt;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italic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6"/>
                        </a:rPr>
                        <a:t>&lt;small&gt;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smaller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7"/>
                        </a:rPr>
                        <a:t>&lt;strong&gt;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important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8"/>
                        </a:rPr>
                        <a:t>&lt;sub&gt;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subscripted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9"/>
                        </a:rPr>
                        <a:t>&lt;sup&gt;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superscripted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10"/>
                        </a:rPr>
                        <a:t>&lt;ins&gt;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inserted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11"/>
                        </a:rPr>
                        <a:t>&lt;del&gt;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deleted text</a:t>
                      </a:r>
                      <a:endParaRPr sz="1400" u="none" strike="noStrike" cap="none"/>
                    </a:p>
                  </a:txBody>
                  <a:tcPr marL="76200" marR="76200" marT="76200" marB="76200"/>
                </a:tc>
              </a:tr>
              <a:tr h="4410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sng" strike="noStrike" cap="none">
                          <a:solidFill>
                            <a:schemeClr val="hlink"/>
                          </a:solidFill>
                          <a:hlinkClick r:id="rId12"/>
                        </a:rPr>
                        <a:t>&lt;mark&gt;</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Defines marked/highlighted text</a:t>
                      </a:r>
                      <a:endParaRPr sz="1400" u="none" strike="noStrike" cap="none"/>
                    </a:p>
                  </a:txBody>
                  <a:tcPr marL="76200" marR="76200" marT="76200" marB="76200"/>
                </a:tc>
              </a:tr>
            </a:tbl>
          </a:graphicData>
        </a:graphic>
      </p:graphicFrame>
      <p:sp>
        <p:nvSpPr>
          <p:cNvPr id="247" name="Google Shape;247;p22"/>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Text Formatting(Cont.)</a:t>
            </a:r>
            <a:endParaRPr sz="3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body" idx="1"/>
          </p:nvPr>
        </p:nvSpPr>
        <p:spPr>
          <a:xfrm>
            <a:off x="425159" y="1493414"/>
            <a:ext cx="11020926" cy="499447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220"/>
              <a:buFont typeface="Arial"/>
              <a:buChar char="•"/>
            </a:pPr>
            <a:r>
              <a:rPr lang="en-US" sz="2220" b="1" i="0" u="none" strike="noStrike" cap="none">
                <a:solidFill>
                  <a:srgbClr val="000000"/>
                </a:solidFill>
                <a:latin typeface="Calibri"/>
                <a:ea typeface="Calibri"/>
                <a:cs typeface="Calibri"/>
                <a:sym typeface="Calibri"/>
              </a:rPr>
              <a:t>Comment tags </a:t>
            </a:r>
            <a:r>
              <a:rPr lang="en-US" sz="2220" b="0" i="0" u="none" strike="noStrike" cap="none">
                <a:solidFill>
                  <a:srgbClr val="000000"/>
                </a:solidFill>
                <a:latin typeface="Calibri"/>
                <a:ea typeface="Calibri"/>
                <a:cs typeface="Calibri"/>
                <a:sym typeface="Calibri"/>
              </a:rPr>
              <a:t>&lt;!-- and --&gt; are used to insert comments in HTML.</a:t>
            </a:r>
            <a:endParaRPr/>
          </a:p>
          <a:p>
            <a:pPr marL="0" marR="0" lvl="0" indent="0" algn="l" rtl="0">
              <a:lnSpc>
                <a:spcPct val="100000"/>
              </a:lnSpc>
              <a:spcBef>
                <a:spcPts val="444"/>
              </a:spcBef>
              <a:spcAft>
                <a:spcPts val="0"/>
              </a:spcAft>
              <a:buClr>
                <a:srgbClr val="000000"/>
              </a:buClr>
              <a:buSzPts val="2200"/>
              <a:buFont typeface="Arial"/>
              <a:buNone/>
            </a:pPr>
            <a:r>
              <a:rPr lang="en-US" sz="2220" b="0" i="0" u="none" strike="noStrike" cap="none">
                <a:solidFill>
                  <a:srgbClr val="000000"/>
                </a:solidFill>
                <a:latin typeface="Calibri"/>
                <a:ea typeface="Calibri"/>
                <a:cs typeface="Calibri"/>
                <a:sym typeface="Calibri"/>
              </a:rPr>
              <a:t> </a:t>
            </a:r>
            <a:r>
              <a:rPr lang="en-US" sz="2220" b="1" i="0" u="sng" strike="noStrike" cap="none">
                <a:solidFill>
                  <a:srgbClr val="000000"/>
                </a:solidFill>
                <a:latin typeface="Calibri"/>
                <a:ea typeface="Calibri"/>
                <a:cs typeface="Calibri"/>
                <a:sym typeface="Calibri"/>
              </a:rPr>
              <a:t>HTML Comment Tags</a:t>
            </a:r>
            <a:endParaRPr sz="222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4"/>
              </a:spcBef>
              <a:spcAft>
                <a:spcPts val="0"/>
              </a:spcAft>
              <a:buClr>
                <a:srgbClr val="000000"/>
              </a:buClr>
              <a:buSzPts val="2220"/>
              <a:buFont typeface="Arial"/>
              <a:buChar char="•"/>
            </a:pPr>
            <a:r>
              <a:rPr lang="en-US" sz="2220" b="0" i="0" u="none" strike="noStrike" cap="none">
                <a:solidFill>
                  <a:srgbClr val="000000"/>
                </a:solidFill>
                <a:latin typeface="Calibri"/>
                <a:ea typeface="Calibri"/>
                <a:cs typeface="Calibri"/>
                <a:sym typeface="Calibri"/>
              </a:rPr>
              <a:t>You can add comments to your HTML source by using the following syntax:</a:t>
            </a:r>
            <a:endParaRPr/>
          </a:p>
          <a:p>
            <a:pPr marL="0" marR="0" lvl="0" indent="0" algn="l" rtl="0">
              <a:lnSpc>
                <a:spcPct val="100000"/>
              </a:lnSpc>
              <a:spcBef>
                <a:spcPts val="444"/>
              </a:spcBef>
              <a:spcAft>
                <a:spcPts val="0"/>
              </a:spcAft>
              <a:buClr>
                <a:srgbClr val="595959"/>
              </a:buClr>
              <a:buSzPts val="2200"/>
              <a:buFont typeface="Arial"/>
              <a:buNone/>
            </a:pPr>
            <a:r>
              <a:rPr lang="en-US" sz="2220" b="0" i="1" u="none" strike="noStrike" cap="none">
                <a:solidFill>
                  <a:srgbClr val="595959"/>
                </a:solidFill>
                <a:latin typeface="Calibri"/>
                <a:ea typeface="Calibri"/>
                <a:cs typeface="Calibri"/>
                <a:sym typeface="Calibri"/>
              </a:rPr>
              <a:t>&lt;!-- Write your comments here --&gt;</a:t>
            </a:r>
            <a:endParaRPr/>
          </a:p>
          <a:p>
            <a:pPr marL="0" marR="0" lvl="0" indent="0" algn="l" rtl="0">
              <a:lnSpc>
                <a:spcPct val="100000"/>
              </a:lnSpc>
              <a:spcBef>
                <a:spcPts val="444"/>
              </a:spcBef>
              <a:spcAft>
                <a:spcPts val="0"/>
              </a:spcAft>
              <a:buClr>
                <a:srgbClr val="000000"/>
              </a:buClr>
              <a:buSzPts val="2200"/>
              <a:buFont typeface="Arial"/>
              <a:buNone/>
            </a:pPr>
            <a:r>
              <a:rPr lang="en-US" sz="2220" b="1" i="0" u="none" strike="noStrike" cap="none">
                <a:solidFill>
                  <a:srgbClr val="000000"/>
                </a:solidFill>
                <a:latin typeface="Calibri"/>
                <a:ea typeface="Calibri"/>
                <a:cs typeface="Calibri"/>
                <a:sym typeface="Calibri"/>
              </a:rPr>
              <a:t>Note</a:t>
            </a:r>
            <a:r>
              <a:rPr lang="en-US" sz="2220" b="0" i="0" u="none" strike="noStrike" cap="none">
                <a:solidFill>
                  <a:srgbClr val="000000"/>
                </a:solidFill>
                <a:latin typeface="Calibri"/>
                <a:ea typeface="Calibri"/>
                <a:cs typeface="Calibri"/>
                <a:sym typeface="Calibri"/>
              </a:rPr>
              <a:t>: There is an exclamation point (!) in the opening tag, but not in the closing tag.</a:t>
            </a:r>
            <a:endParaRPr/>
          </a:p>
          <a:p>
            <a:pPr marL="0" marR="0" lvl="0" indent="0" algn="l" rtl="0">
              <a:lnSpc>
                <a:spcPct val="100000"/>
              </a:lnSpc>
              <a:spcBef>
                <a:spcPts val="444"/>
              </a:spcBef>
              <a:spcAft>
                <a:spcPts val="0"/>
              </a:spcAft>
              <a:buClr>
                <a:schemeClr val="dk1"/>
              </a:buClr>
              <a:buSzPts val="2200"/>
              <a:buFont typeface="Arial"/>
              <a:buNone/>
            </a:pPr>
            <a:endParaRPr sz="222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4"/>
              </a:spcBef>
              <a:spcAft>
                <a:spcPts val="0"/>
              </a:spcAft>
              <a:buClr>
                <a:srgbClr val="000000"/>
              </a:buClr>
              <a:buSzPts val="2220"/>
              <a:buFont typeface="Arial"/>
              <a:buChar char="•"/>
            </a:pPr>
            <a:r>
              <a:rPr lang="en-US" sz="2220" b="0" i="0" u="none" strike="noStrike" cap="none">
                <a:solidFill>
                  <a:srgbClr val="000000"/>
                </a:solidFill>
                <a:latin typeface="Calibri"/>
                <a:ea typeface="Calibri"/>
                <a:cs typeface="Calibri"/>
                <a:sym typeface="Calibri"/>
              </a:rPr>
              <a:t>Comments are not displayed by the browser, but they can help document your HTML.</a:t>
            </a:r>
            <a:endParaRPr/>
          </a:p>
          <a:p>
            <a:pPr marL="342900" marR="0" lvl="0" indent="-342900" algn="l" rtl="0">
              <a:lnSpc>
                <a:spcPct val="100000"/>
              </a:lnSpc>
              <a:spcBef>
                <a:spcPts val="444"/>
              </a:spcBef>
              <a:spcAft>
                <a:spcPts val="0"/>
              </a:spcAft>
              <a:buClr>
                <a:srgbClr val="000000"/>
              </a:buClr>
              <a:buSzPts val="2220"/>
              <a:buFont typeface="Arial"/>
              <a:buChar char="•"/>
            </a:pPr>
            <a:r>
              <a:rPr lang="en-US" sz="2220" b="0" i="0" u="none" strike="noStrike" cap="none">
                <a:solidFill>
                  <a:srgbClr val="000000"/>
                </a:solidFill>
                <a:latin typeface="Calibri"/>
                <a:ea typeface="Calibri"/>
                <a:cs typeface="Calibri"/>
                <a:sym typeface="Calibri"/>
              </a:rPr>
              <a:t>With comments you can place notifications and reminders in your HTML:</a:t>
            </a:r>
            <a:endParaRPr/>
          </a:p>
          <a:p>
            <a:pPr marL="0" marR="0" lvl="0" indent="0" algn="l" rtl="0">
              <a:lnSpc>
                <a:spcPct val="100000"/>
              </a:lnSpc>
              <a:spcBef>
                <a:spcPts val="444"/>
              </a:spcBef>
              <a:spcAft>
                <a:spcPts val="0"/>
              </a:spcAft>
              <a:buClr>
                <a:srgbClr val="000000"/>
              </a:buClr>
              <a:buSzPts val="2200"/>
              <a:buFont typeface="Arial"/>
              <a:buNone/>
            </a:pPr>
            <a:r>
              <a:rPr lang="en-US" sz="2220" b="0" i="0" u="sng" strike="noStrike" cap="none">
                <a:solidFill>
                  <a:schemeClr val="hlink"/>
                </a:solidFill>
                <a:latin typeface="Calibri"/>
                <a:ea typeface="Calibri"/>
                <a:cs typeface="Calibri"/>
                <a:sym typeface="Calibri"/>
                <a:hlinkClick r:id="rId3"/>
              </a:rPr>
              <a:t>Example</a:t>
            </a:r>
            <a:endParaRPr sz="2220" b="0" i="0" u="none" strike="noStrike" cap="none">
              <a:solidFill>
                <a:srgbClr val="000000"/>
              </a:solidFill>
              <a:latin typeface="Calibri"/>
              <a:ea typeface="Calibri"/>
              <a:cs typeface="Calibri"/>
              <a:sym typeface="Calibri"/>
            </a:endParaRPr>
          </a:p>
          <a:p>
            <a:pPr marL="0" marR="0" lvl="0" indent="0" algn="l" rtl="0">
              <a:lnSpc>
                <a:spcPct val="100000"/>
              </a:lnSpc>
              <a:spcBef>
                <a:spcPts val="444"/>
              </a:spcBef>
              <a:spcAft>
                <a:spcPts val="0"/>
              </a:spcAft>
              <a:buClr>
                <a:srgbClr val="595959"/>
              </a:buClr>
              <a:buSzPts val="2200"/>
              <a:buFont typeface="Arial"/>
              <a:buNone/>
            </a:pPr>
            <a:r>
              <a:rPr lang="en-US" sz="2220" b="0" i="1" u="none" strike="noStrike" cap="none">
                <a:solidFill>
                  <a:srgbClr val="595959"/>
                </a:solidFill>
                <a:latin typeface="Calibri"/>
                <a:ea typeface="Calibri"/>
                <a:cs typeface="Calibri"/>
                <a:sym typeface="Calibri"/>
              </a:rPr>
              <a:t>&lt;!-- This is a comment --&gt;</a:t>
            </a:r>
            <a:endParaRPr/>
          </a:p>
          <a:p>
            <a:pPr marL="0" marR="0" lvl="0" indent="0" algn="l" rtl="0">
              <a:lnSpc>
                <a:spcPct val="100000"/>
              </a:lnSpc>
              <a:spcBef>
                <a:spcPts val="444"/>
              </a:spcBef>
              <a:spcAft>
                <a:spcPts val="0"/>
              </a:spcAft>
              <a:buClr>
                <a:srgbClr val="595959"/>
              </a:buClr>
              <a:buSzPts val="2200"/>
              <a:buFont typeface="Arial"/>
              <a:buNone/>
            </a:pPr>
            <a:r>
              <a:rPr lang="en-US" sz="2220" b="0" i="1" u="none" strike="noStrike" cap="none">
                <a:solidFill>
                  <a:srgbClr val="595959"/>
                </a:solidFill>
                <a:latin typeface="Calibri"/>
                <a:ea typeface="Calibri"/>
                <a:cs typeface="Calibri"/>
                <a:sym typeface="Calibri"/>
              </a:rPr>
              <a:t>&lt;p&gt;This is a paragraph.&lt;/p&gt;</a:t>
            </a:r>
            <a:endParaRPr/>
          </a:p>
          <a:p>
            <a:pPr marL="0" marR="0" lvl="0" indent="0" algn="l" rtl="0">
              <a:lnSpc>
                <a:spcPct val="100000"/>
              </a:lnSpc>
              <a:spcBef>
                <a:spcPts val="444"/>
              </a:spcBef>
              <a:spcAft>
                <a:spcPts val="0"/>
              </a:spcAft>
              <a:buClr>
                <a:srgbClr val="595959"/>
              </a:buClr>
              <a:buSzPts val="2200"/>
              <a:buFont typeface="Arial"/>
              <a:buNone/>
            </a:pPr>
            <a:r>
              <a:rPr lang="en-US" sz="2220" b="0" i="1" u="none" strike="noStrike" cap="none">
                <a:solidFill>
                  <a:srgbClr val="595959"/>
                </a:solidFill>
                <a:latin typeface="Calibri"/>
                <a:ea typeface="Calibri"/>
                <a:cs typeface="Calibri"/>
                <a:sym typeface="Calibri"/>
              </a:rPr>
              <a:t>&lt;!-- Remember to add more information here --&gt;</a:t>
            </a:r>
            <a:endParaRPr/>
          </a:p>
          <a:p>
            <a:pPr marL="0" marR="0" lvl="0" indent="0" algn="l" rtl="0">
              <a:lnSpc>
                <a:spcPct val="100000"/>
              </a:lnSpc>
              <a:spcBef>
                <a:spcPts val="407"/>
              </a:spcBef>
              <a:spcAft>
                <a:spcPts val="0"/>
              </a:spcAft>
              <a:buClr>
                <a:schemeClr val="dk1"/>
              </a:buClr>
              <a:buSzPts val="2200"/>
              <a:buFont typeface="Arial"/>
              <a:buNone/>
            </a:pPr>
            <a:endParaRPr sz="2035" b="0" i="1" u="none" strike="noStrike" cap="none">
              <a:solidFill>
                <a:srgbClr val="595959"/>
              </a:solidFill>
              <a:latin typeface="Arial"/>
              <a:ea typeface="Arial"/>
              <a:cs typeface="Arial"/>
              <a:sym typeface="Arial"/>
            </a:endParaRPr>
          </a:p>
        </p:txBody>
      </p:sp>
      <p:sp>
        <p:nvSpPr>
          <p:cNvPr id="254" name="Google Shape;254;p23"/>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Comment</a:t>
            </a:r>
            <a:endParaRPr sz="3200" b="1">
              <a:solidFill>
                <a:srgbClr val="1C4587"/>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body" idx="1"/>
          </p:nvPr>
        </p:nvSpPr>
        <p:spPr>
          <a:xfrm>
            <a:off x="425149" y="1493425"/>
            <a:ext cx="11646000" cy="5364600"/>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Links </a:t>
            </a:r>
            <a:r>
              <a:rPr lang="en-US" sz="2400" b="0" i="0" u="none" strike="noStrike" cap="none">
                <a:solidFill>
                  <a:srgbClr val="000000"/>
                </a:solidFill>
                <a:latin typeface="Calibri"/>
                <a:ea typeface="Calibri"/>
                <a:cs typeface="Calibri"/>
                <a:sym typeface="Calibri"/>
              </a:rPr>
              <a:t>are found in nearly all Web pages. Links allow users to click their way from page to page.</a:t>
            </a:r>
            <a:endParaRPr sz="2400"/>
          </a:p>
          <a:p>
            <a:pPr marL="0" marR="0" lvl="0" indent="0" algn="l" rtl="0">
              <a:lnSpc>
                <a:spcPct val="100000"/>
              </a:lnSpc>
              <a:spcBef>
                <a:spcPts val="44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Hyperlinks (Links)</a:t>
            </a:r>
            <a:endParaRPr sz="2400" b="0" i="0" u="none" strike="noStrike" cap="none">
              <a:solidFill>
                <a:srgbClr val="000000"/>
              </a:solidFill>
              <a:latin typeface="Calibri"/>
              <a:ea typeface="Calibri"/>
              <a:cs typeface="Calibri"/>
              <a:sym typeface="Calibri"/>
            </a:endParaRPr>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HTML &lt;a&gt; tag defines a hyperlink.</a:t>
            </a:r>
            <a:endParaRPr sz="240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hyperlink (or link) is a word, group of words, or image that you can click on to jump to another document.</a:t>
            </a:r>
            <a:endParaRPr sz="240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When you move the cursor over a link in a Web page, the arrow will turn into a little hand</a:t>
            </a:r>
            <a:endParaRPr sz="240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most important attribute of the &lt;a&gt; element is the href attribute, which indicates the link's destination.</a:t>
            </a:r>
            <a:endParaRPr sz="2400"/>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By default, links will appear as follows in all browsers:</a:t>
            </a:r>
            <a:endParaRPr sz="2400"/>
          </a:p>
          <a:p>
            <a:pPr marL="742950" marR="0" lvl="1" indent="-31115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a:t>
            </a:r>
            <a:r>
              <a:rPr lang="en-US" sz="2400" b="1" i="0" u="none" strike="noStrike" cap="none">
                <a:solidFill>
                  <a:srgbClr val="000000"/>
                </a:solidFill>
                <a:latin typeface="Calibri"/>
                <a:ea typeface="Calibri"/>
                <a:cs typeface="Calibri"/>
                <a:sym typeface="Calibri"/>
              </a:rPr>
              <a:t>unvisited link </a:t>
            </a:r>
            <a:r>
              <a:rPr lang="en-US" sz="2400" b="0" i="0" u="none" strike="noStrike" cap="none">
                <a:solidFill>
                  <a:srgbClr val="000000"/>
                </a:solidFill>
                <a:latin typeface="Calibri"/>
                <a:ea typeface="Calibri"/>
                <a:cs typeface="Calibri"/>
                <a:sym typeface="Calibri"/>
              </a:rPr>
              <a:t>is underlined and blue</a:t>
            </a:r>
            <a:endParaRPr sz="2400"/>
          </a:p>
          <a:p>
            <a:pPr marL="742950" marR="0" lvl="1" indent="-31115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a:t>
            </a:r>
            <a:r>
              <a:rPr lang="en-US" sz="2400" b="1" i="0" u="none" strike="noStrike" cap="none">
                <a:solidFill>
                  <a:srgbClr val="000000"/>
                </a:solidFill>
                <a:latin typeface="Calibri"/>
                <a:ea typeface="Calibri"/>
                <a:cs typeface="Calibri"/>
                <a:sym typeface="Calibri"/>
              </a:rPr>
              <a:t>visited link </a:t>
            </a:r>
            <a:r>
              <a:rPr lang="en-US" sz="2400" b="0" i="0" u="none" strike="noStrike" cap="none">
                <a:solidFill>
                  <a:srgbClr val="000000"/>
                </a:solidFill>
                <a:latin typeface="Calibri"/>
                <a:ea typeface="Calibri"/>
                <a:cs typeface="Calibri"/>
                <a:sym typeface="Calibri"/>
              </a:rPr>
              <a:t>is underlined and purple</a:t>
            </a:r>
            <a:endParaRPr sz="2400"/>
          </a:p>
          <a:p>
            <a:pPr marL="742950" marR="0" lvl="1" indent="-31115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a:t>
            </a:r>
            <a:r>
              <a:rPr lang="en-US" sz="2400" b="1" i="0" u="none" strike="noStrike" cap="none">
                <a:solidFill>
                  <a:srgbClr val="000000"/>
                </a:solidFill>
                <a:latin typeface="Calibri"/>
                <a:ea typeface="Calibri"/>
                <a:cs typeface="Calibri"/>
                <a:sym typeface="Calibri"/>
              </a:rPr>
              <a:t>active link </a:t>
            </a:r>
            <a:r>
              <a:rPr lang="en-US" sz="2400" b="0" i="0" u="none" strike="noStrike" cap="none">
                <a:solidFill>
                  <a:srgbClr val="000000"/>
                </a:solidFill>
                <a:latin typeface="Calibri"/>
                <a:ea typeface="Calibri"/>
                <a:cs typeface="Calibri"/>
                <a:sym typeface="Calibri"/>
              </a:rPr>
              <a:t>is underlined and red</a:t>
            </a:r>
            <a:endParaRPr sz="2400"/>
          </a:p>
          <a:p>
            <a:pPr marL="0" marR="0" lvl="0" indent="0" algn="l" rtl="0">
              <a:lnSpc>
                <a:spcPct val="100000"/>
              </a:lnSpc>
              <a:spcBef>
                <a:spcPts val="44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261" name="Google Shape;261;p24"/>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Link</a:t>
            </a:r>
            <a:endParaRPr sz="3200" b="1">
              <a:solidFill>
                <a:srgbClr val="1C4587"/>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Link Syntax</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HTML code for a link is simple. It looks like this:</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href="url"&gt;Link text&lt;/a&gt;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href attribute specifies the destination of a link.</a:t>
            </a:r>
            <a:endParaRPr/>
          </a:p>
          <a:p>
            <a:pPr marL="342900" marR="0" lvl="0" indent="-190500" algn="l" rtl="0">
              <a:lnSpc>
                <a:spcPct val="100000"/>
              </a:lnSpc>
              <a:spcBef>
                <a:spcPts val="48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href="http://www.w3schools.com/"&gt;Visit W3Schools&lt;/a&gt;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which will display like this: </a:t>
            </a:r>
            <a:r>
              <a:rPr lang="en-US" sz="2400" b="0" i="0" u="sng" strike="noStrike" cap="none">
                <a:solidFill>
                  <a:schemeClr val="hlink"/>
                </a:solidFill>
                <a:latin typeface="Calibri"/>
                <a:ea typeface="Calibri"/>
                <a:cs typeface="Calibri"/>
                <a:sym typeface="Calibri"/>
                <a:hlinkClick r:id="rId4"/>
              </a:rPr>
              <a:t>Visit W3Schools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Clicking on this hyperlink will send the user to W3Schools' homepage.</a:t>
            </a:r>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The "Link text" doesn't have to be text. It can be an image or any other HTML element.</a:t>
            </a:r>
            <a:endParaRPr/>
          </a:p>
          <a:p>
            <a:pPr marL="0" marR="0" lvl="0" indent="0" algn="l" rtl="0">
              <a:lnSpc>
                <a:spcPct val="100000"/>
              </a:lnSpc>
              <a:spcBef>
                <a:spcPts val="48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268" name="Google Shape;268;p25"/>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Link (Cont.)</a:t>
            </a:r>
            <a:endParaRPr sz="3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6"/>
          <p:cNvSpPr txBox="1">
            <a:spLocks noGrp="1"/>
          </p:cNvSpPr>
          <p:nvPr>
            <p:ph type="title"/>
          </p:nvPr>
        </p:nvSpPr>
        <p:spPr>
          <a:xfrm>
            <a:off x="615775" y="431800"/>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Link (Cont.)</a:t>
            </a:r>
            <a:endParaRPr sz="3200" b="1">
              <a:solidFill>
                <a:srgbClr val="1C4587"/>
              </a:solidFill>
            </a:endParaRPr>
          </a:p>
        </p:txBody>
      </p:sp>
      <p:sp>
        <p:nvSpPr>
          <p:cNvPr id="274" name="Google Shape;274;p26"/>
          <p:cNvSpPr/>
          <p:nvPr/>
        </p:nvSpPr>
        <p:spPr>
          <a:xfrm>
            <a:off x="740228" y="1517337"/>
            <a:ext cx="10726058" cy="11387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Calibri"/>
                <a:ea typeface="Calibri"/>
                <a:cs typeface="Calibri"/>
                <a:sym typeface="Calibri"/>
              </a:rPr>
              <a:t>HTML Links - The target Attribute</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0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The target attribute specifies where to open the linked document.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The example below will open the linked document in a new browser window or a new tab:</a:t>
            </a:r>
            <a:endParaRPr sz="1400" b="0" i="0" u="none" strike="noStrike" cap="none">
              <a:solidFill>
                <a:srgbClr val="000000"/>
              </a:solidFill>
              <a:latin typeface="Arial"/>
              <a:ea typeface="Arial"/>
              <a:cs typeface="Arial"/>
              <a:sym typeface="Arial"/>
            </a:endParaRPr>
          </a:p>
        </p:txBody>
      </p:sp>
      <p:sp>
        <p:nvSpPr>
          <p:cNvPr id="275" name="Google Shape;275;p26"/>
          <p:cNvSpPr/>
          <p:nvPr/>
        </p:nvSpPr>
        <p:spPr>
          <a:xfrm>
            <a:off x="740228" y="6272258"/>
            <a:ext cx="131080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hlink"/>
                </a:solidFill>
                <a:latin typeface="Calibri"/>
                <a:ea typeface="Calibri"/>
                <a:cs typeface="Calibri"/>
                <a:sym typeface="Calibri"/>
                <a:hlinkClick r:id="rId3"/>
              </a:rPr>
              <a:t>Example</a:t>
            </a:r>
            <a:r>
              <a:rPr lang="en-US" sz="24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276" name="Google Shape;276;p26"/>
          <p:cNvSpPr/>
          <p:nvPr/>
        </p:nvSpPr>
        <p:spPr>
          <a:xfrm>
            <a:off x="2206170" y="6333813"/>
            <a:ext cx="9666516"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a:solidFill>
                  <a:srgbClr val="595959"/>
                </a:solidFill>
                <a:latin typeface="Calibri"/>
                <a:ea typeface="Calibri"/>
                <a:cs typeface="Calibri"/>
                <a:sym typeface="Calibri"/>
              </a:rPr>
              <a:t>&lt;a href="http://www.w3schools.com" target="_blank"&gt;Visit W3Schools.com!&lt;/a&gt;</a:t>
            </a:r>
            <a:r>
              <a:rPr lang="en-US" sz="20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277" name="Google Shape;277;p26"/>
          <p:cNvGraphicFramePr/>
          <p:nvPr/>
        </p:nvGraphicFramePr>
        <p:xfrm>
          <a:off x="870857" y="2656110"/>
          <a:ext cx="8128000" cy="3505200"/>
        </p:xfrm>
        <a:graphic>
          <a:graphicData uri="http://schemas.openxmlformats.org/drawingml/2006/table">
            <a:tbl>
              <a:tblPr firstRow="1" bandRow="1">
                <a:noFill/>
                <a:tableStyleId>{54C115C2-EDDD-4357-B5C2-6CB6CCAB10B9}</a:tableStyleId>
              </a:tblPr>
              <a:tblGrid>
                <a:gridCol w="4064000"/>
                <a:gridCol w="4064000"/>
              </a:tblGrid>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Value</a:t>
                      </a:r>
                      <a:endParaRPr sz="1400"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Description</a:t>
                      </a:r>
                      <a:endParaRPr sz="14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_blank</a:t>
                      </a:r>
                      <a:endParaRPr sz="1400"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Load in a new window</a:t>
                      </a:r>
                      <a:endParaRPr sz="14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_self</a:t>
                      </a:r>
                      <a:endParaRPr sz="1400"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Load in the same frame as it was clicked</a:t>
                      </a:r>
                      <a:endParaRPr sz="14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a:t>_parent</a:t>
                      </a:r>
                      <a:endParaRPr sz="1400" u="none" strike="noStrike" cap="none" dirty="0"/>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Load in the parent frameset</a:t>
                      </a:r>
                      <a:endParaRPr sz="14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dirty="0"/>
                        <a:t>_top</a:t>
                      </a:r>
                      <a:endParaRPr sz="1400" u="none" strike="noStrike" cap="none" dirty="0"/>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Load in the full body of the window</a:t>
                      </a:r>
                      <a:endParaRPr sz="14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_new</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Load in a new window first time</a:t>
                      </a:r>
                      <a:endParaRPr sz="2000" u="none" strike="noStrike" cap="none"/>
                    </a:p>
                  </a:txBody>
                  <a:tcPr marL="76200" marR="76200" marT="76200" marB="76200"/>
                </a:tc>
              </a:tr>
              <a:tr h="370850">
                <a:tc>
                  <a:txBody>
                    <a:bodyPr/>
                    <a:lstStyle/>
                    <a:p>
                      <a:pPr marL="0" marR="0" lvl="0" indent="0" algn="l" rtl="0">
                        <a:lnSpc>
                          <a:spcPct val="100000"/>
                        </a:lnSpc>
                        <a:spcBef>
                          <a:spcPts val="0"/>
                        </a:spcBef>
                        <a:spcAft>
                          <a:spcPts val="0"/>
                        </a:spcAft>
                        <a:buClr>
                          <a:srgbClr val="000000"/>
                        </a:buClr>
                        <a:buSzPts val="2000"/>
                        <a:buFont typeface="Arial"/>
                        <a:buNone/>
                      </a:pPr>
                      <a:r>
                        <a:rPr lang="en-US" sz="2000" b="1" u="none" strike="noStrike" cap="none"/>
                        <a:t>framename</a:t>
                      </a:r>
                      <a:endParaRPr sz="2000" b="1" u="none" strike="noStrike" cap="none"/>
                    </a:p>
                  </a:txBody>
                  <a:tcPr marL="76200" marR="76200" marT="76200" marB="76200"/>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Load in a named frame</a:t>
                      </a:r>
                      <a:endParaRPr sz="1400" u="none" strike="noStrike" cap="none"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body" idx="1"/>
          </p:nvPr>
        </p:nvSpPr>
        <p:spPr>
          <a:xfrm>
            <a:off x="425159" y="1493414"/>
            <a:ext cx="11020926" cy="53645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Links - The id Attribute</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id attribute can be used to create a bookmark inside an HTML document.</a:t>
            </a:r>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Bookmarks are not displayed in any special way. They are invisible to the reader.</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Example</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anchor with an id inside an HTML document:</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id="tips"&gt;Useful Tips Section&lt;/a&gt;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Create a link to the "Useful Tips Section" inside the same document:</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href="#tips"&gt;Visit the Useful Tips Section&lt;/a&gt;</a:t>
            </a:r>
            <a:r>
              <a:rPr lang="en-US" sz="2400" b="0" i="0" u="none" strike="noStrike" cap="none">
                <a:solidFill>
                  <a:srgbClr val="000000"/>
                </a:solidFill>
                <a:latin typeface="Calibri"/>
                <a:ea typeface="Calibri"/>
                <a:cs typeface="Calibri"/>
                <a:sym typeface="Calibri"/>
              </a:rPr>
              <a:t>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Or, create a link to the "Useful Tips Section" from another page:</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&lt;a href="http://www.w3schools.com/html_links.htm#tips"&gt;Visit the Useful Tips Section&lt;/a&gt; </a:t>
            </a:r>
            <a:endParaRPr/>
          </a:p>
          <a:p>
            <a:pPr marL="0" marR="0" lvl="0" indent="0" algn="l" rtl="0">
              <a:lnSpc>
                <a:spcPct val="100000"/>
              </a:lnSpc>
              <a:spcBef>
                <a:spcPts val="640"/>
              </a:spcBef>
              <a:spcAft>
                <a:spcPts val="0"/>
              </a:spcAft>
              <a:buClr>
                <a:schemeClr val="dk1"/>
              </a:buClr>
              <a:buSzPts val="2200"/>
              <a:buFont typeface="Arial"/>
              <a:buNone/>
            </a:pPr>
            <a:endParaRPr sz="3200" b="0" i="1" u="none" strike="noStrike" cap="none">
              <a:solidFill>
                <a:srgbClr val="595959"/>
              </a:solidFill>
              <a:latin typeface="Arial"/>
              <a:ea typeface="Arial"/>
              <a:cs typeface="Arial"/>
              <a:sym typeface="Arial"/>
            </a:endParaRPr>
          </a:p>
        </p:txBody>
      </p:sp>
      <p:sp>
        <p:nvSpPr>
          <p:cNvPr id="284" name="Google Shape;284;p27"/>
          <p:cNvSpPr txBox="1">
            <a:spLocks noGrp="1"/>
          </p:cNvSpPr>
          <p:nvPr>
            <p:ph type="title"/>
          </p:nvPr>
        </p:nvSpPr>
        <p:spPr>
          <a:xfrm>
            <a:off x="615775" y="431800"/>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Link (Cont.)</a:t>
            </a:r>
            <a:endParaRPr sz="3200" b="1">
              <a:solidFill>
                <a:srgbClr val="1C4587"/>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body" idx="1"/>
          </p:nvPr>
        </p:nvSpPr>
        <p:spPr>
          <a:xfrm>
            <a:off x="425159" y="1435358"/>
            <a:ext cx="11020926" cy="50960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b="1" i="0" u="sng" strike="noStrike" cap="none">
                <a:solidFill>
                  <a:srgbClr val="000000"/>
                </a:solidFill>
                <a:latin typeface="Calibri"/>
                <a:ea typeface="Calibri"/>
                <a:cs typeface="Calibri"/>
                <a:sym typeface="Calibri"/>
              </a:rPr>
              <a:t>The HTML &lt;head&gt; Element</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&lt;head&gt; element is a container for all the head elements. Elements inside &lt;head&gt; can include scripts, instruct the browser where to find style sheets, provide meta information, and more.</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following tags can be added to the head section: </a:t>
            </a:r>
            <a:r>
              <a:rPr lang="en-US" sz="2000" b="1" i="0" u="none" strike="noStrike" cap="none">
                <a:solidFill>
                  <a:srgbClr val="000000"/>
                </a:solidFill>
                <a:latin typeface="Calibri"/>
                <a:ea typeface="Calibri"/>
                <a:cs typeface="Calibri"/>
                <a:sym typeface="Calibri"/>
              </a:rPr>
              <a:t>&lt;title&gt;, &lt;style&gt;, &lt;meta&gt;, &lt;link&gt;, &lt;script&gt;, &lt;noscript&gt;</a:t>
            </a:r>
            <a:r>
              <a:rPr lang="en-US" sz="2000" b="0" i="0" u="none" strike="noStrike" cap="none">
                <a:solidFill>
                  <a:srgbClr val="000000"/>
                </a:solidFill>
                <a:latin typeface="Calibri"/>
                <a:ea typeface="Calibri"/>
                <a:cs typeface="Calibri"/>
                <a:sym typeface="Calibri"/>
              </a:rPr>
              <a:t>, and </a:t>
            </a:r>
            <a:r>
              <a:rPr lang="en-US" sz="2000" b="1" i="0" u="none" strike="noStrike" cap="none">
                <a:solidFill>
                  <a:srgbClr val="000000"/>
                </a:solidFill>
                <a:latin typeface="Calibri"/>
                <a:ea typeface="Calibri"/>
                <a:cs typeface="Calibri"/>
                <a:sym typeface="Calibri"/>
              </a:rPr>
              <a:t>&lt;base&gt;</a:t>
            </a:r>
            <a:r>
              <a:rPr lang="en-US" sz="2000" b="0" i="0" u="none" strike="noStrike" cap="none">
                <a:solidFill>
                  <a:srgbClr val="000000"/>
                </a:solidFill>
                <a:latin typeface="Calibri"/>
                <a:ea typeface="Calibri"/>
                <a:cs typeface="Calibri"/>
                <a:sym typeface="Calibri"/>
              </a:rPr>
              <a: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2200"/>
              <a:buFont typeface="Arial"/>
              <a:buNone/>
            </a:pPr>
            <a:r>
              <a:rPr lang="en-US" sz="2000" b="1" i="0" u="sng" strike="noStrike" cap="none">
                <a:solidFill>
                  <a:srgbClr val="000000"/>
                </a:solidFill>
                <a:latin typeface="Calibri"/>
                <a:ea typeface="Calibri"/>
                <a:cs typeface="Calibri"/>
                <a:sym typeface="Calibri"/>
              </a:rPr>
              <a:t>The HTML &lt;title&gt; Element</a:t>
            </a:r>
            <a:endParaRPr sz="20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&lt;title&gt; tag defines the title of the document.</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&lt;title&gt; element is required in all HTML/XHTML documents.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&lt;title&gt; element:</a:t>
            </a:r>
            <a:endParaRPr/>
          </a:p>
          <a:p>
            <a:pPr marL="742950" marR="0" lvl="1" indent="-2857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defines a title in the browser toolbar</a:t>
            </a:r>
            <a:endParaRPr/>
          </a:p>
          <a:p>
            <a:pPr marL="742950" marR="0" lvl="1" indent="-2857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provides a title for the page when it is added to favorites</a:t>
            </a:r>
            <a:endParaRPr/>
          </a:p>
          <a:p>
            <a:pPr marL="742950" marR="0" lvl="1" indent="-28575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displays a title for the page in search-engine results</a:t>
            </a:r>
            <a:endParaRPr/>
          </a:p>
          <a:p>
            <a:pPr marL="57150" marR="0" lvl="0" indent="-635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&lt;head&gt;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&lt;title&gt;Title of the document&lt;/title&gt;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&lt;/head&gt;</a:t>
            </a:r>
            <a:endParaRPr/>
          </a:p>
          <a:p>
            <a:pPr marL="0" marR="0" lvl="0" indent="0" algn="l" rtl="0">
              <a:lnSpc>
                <a:spcPct val="100000"/>
              </a:lnSpc>
              <a:spcBef>
                <a:spcPts val="400"/>
              </a:spcBef>
              <a:spcAft>
                <a:spcPts val="0"/>
              </a:spcAft>
              <a:buClr>
                <a:schemeClr val="dk1"/>
              </a:buClr>
              <a:buSzPts val="2200"/>
              <a:buFont typeface="Arial"/>
              <a:buNone/>
            </a:pPr>
            <a:endParaRPr sz="2000" b="0" i="1" u="none" strike="noStrike" cap="none">
              <a:solidFill>
                <a:srgbClr val="595959"/>
              </a:solidFill>
              <a:latin typeface="Arial"/>
              <a:ea typeface="Arial"/>
              <a:cs typeface="Arial"/>
              <a:sym typeface="Arial"/>
            </a:endParaRPr>
          </a:p>
        </p:txBody>
      </p:sp>
      <p:sp>
        <p:nvSpPr>
          <p:cNvPr id="291" name="Google Shape;291;p29"/>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a:t>
            </a:r>
            <a:endParaRPr sz="3200" b="1">
              <a:solidFill>
                <a:srgbClr val="1C4587"/>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The HTML &lt;base&gt; Element</a:t>
            </a:r>
            <a:endParaRPr sz="2400" b="0" i="0" u="none" strike="noStrike" cap="none">
              <a:solidFill>
                <a:srgbClr val="000000"/>
              </a:solidFill>
              <a:latin typeface="Calibri"/>
              <a:ea typeface="Calibri"/>
              <a:cs typeface="Calibri"/>
              <a:sym typeface="Calibri"/>
            </a:endParaRPr>
          </a:p>
          <a:p>
            <a:pPr marL="342900" marR="0" lvl="0" indent="-377190" algn="l" rtl="0">
              <a:lnSpc>
                <a:spcPct val="80000"/>
              </a:lnSpc>
              <a:spcBef>
                <a:spcPts val="372"/>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&lt;base&gt; tag specifies the base URL/target for all relative URLs in a page:</a:t>
            </a:r>
            <a:endParaRPr sz="2400"/>
          </a:p>
          <a:p>
            <a:pPr marL="0" marR="0" lvl="0" indent="0" algn="l" rtl="0">
              <a:lnSpc>
                <a:spcPct val="80000"/>
              </a:lnSpc>
              <a:spcBef>
                <a:spcPts val="403"/>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&lt;head&gt;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&lt;base href="http://www.w3schools.com/images/" target="_blank"&gt;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&lt;/head&gt; </a:t>
            </a:r>
            <a:endParaRPr sz="2400"/>
          </a:p>
          <a:p>
            <a:pPr marL="0" marR="0" lvl="0" indent="0" algn="l" rtl="0">
              <a:lnSpc>
                <a:spcPct val="80000"/>
              </a:lnSpc>
              <a:spcBef>
                <a:spcPts val="372"/>
              </a:spcBef>
              <a:spcAft>
                <a:spcPts val="0"/>
              </a:spcAft>
              <a:buClr>
                <a:schemeClr val="dk1"/>
              </a:buClr>
              <a:buSzPts val="2200"/>
              <a:buFont typeface="Arial"/>
              <a:buNone/>
            </a:pPr>
            <a:endParaRPr sz="2400" b="1" i="0" u="sng" strike="noStrike" cap="none">
              <a:solidFill>
                <a:srgbClr val="000000"/>
              </a:solidFill>
              <a:latin typeface="Calibri"/>
              <a:ea typeface="Calibri"/>
              <a:cs typeface="Calibri"/>
              <a:sym typeface="Calibri"/>
            </a:endParaRPr>
          </a:p>
          <a:p>
            <a:pPr marL="0" marR="0" lvl="0" indent="0" algn="l" rtl="0">
              <a:lnSpc>
                <a:spcPct val="80000"/>
              </a:lnSpc>
              <a:spcBef>
                <a:spcPts val="372"/>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The HTML &lt;link&gt; Element</a:t>
            </a:r>
            <a:endParaRPr sz="2400" b="0" i="0" u="none" strike="noStrike" cap="none">
              <a:solidFill>
                <a:srgbClr val="000000"/>
              </a:solidFill>
              <a:latin typeface="Calibri"/>
              <a:ea typeface="Calibri"/>
              <a:cs typeface="Calibri"/>
              <a:sym typeface="Calibri"/>
            </a:endParaRPr>
          </a:p>
          <a:p>
            <a:pPr marL="342900" marR="0" lvl="0" indent="-377190" algn="l" rtl="0">
              <a:lnSpc>
                <a:spcPct val="80000"/>
              </a:lnSpc>
              <a:spcBef>
                <a:spcPts val="372"/>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&lt;link&gt; tag defines the relationship between a document and an external resource.</a:t>
            </a:r>
            <a:endParaRPr sz="2400"/>
          </a:p>
          <a:p>
            <a:pPr marL="342900" marR="0" lvl="0" indent="-377190" algn="l" rtl="0">
              <a:lnSpc>
                <a:spcPct val="80000"/>
              </a:lnSpc>
              <a:spcBef>
                <a:spcPts val="372"/>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&lt;link&gt; tag is most used to link to style sheets:</a:t>
            </a:r>
            <a:endParaRPr sz="2400"/>
          </a:p>
          <a:p>
            <a:pPr marL="0" marR="0" lvl="0" indent="0" algn="l" rtl="0">
              <a:lnSpc>
                <a:spcPct val="80000"/>
              </a:lnSpc>
              <a:spcBef>
                <a:spcPts val="403"/>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&lt;head&gt;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&lt;link rel="stylesheet" type="text/css" href="mystyle.css"&gt;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&lt;/head&gt; </a:t>
            </a:r>
            <a:endParaRPr sz="2400"/>
          </a:p>
          <a:p>
            <a:pPr marL="0" marR="0" lvl="0" indent="0" algn="l" rtl="0">
              <a:lnSpc>
                <a:spcPct val="80000"/>
              </a:lnSpc>
              <a:spcBef>
                <a:spcPts val="372"/>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0" marR="0" lvl="0" indent="0" algn="l" rtl="0">
              <a:lnSpc>
                <a:spcPct val="80000"/>
              </a:lnSpc>
              <a:spcBef>
                <a:spcPts val="341"/>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298" name="Google Shape;298;p30"/>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 (Cont.)</a:t>
            </a:r>
            <a:endParaRPr sz="3200" b="1">
              <a:solidFill>
                <a:srgbClr val="1C4587"/>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400" b="1" i="0" u="sng" strike="noStrike" cap="none">
                <a:solidFill>
                  <a:schemeClr val="dk1"/>
                </a:solidFill>
                <a:latin typeface="Arial"/>
                <a:ea typeface="Arial"/>
                <a:cs typeface="Arial"/>
                <a:sym typeface="Arial"/>
              </a:rPr>
              <a:t>The HTML &lt;style&gt; Element</a:t>
            </a:r>
            <a:endParaRPr sz="2400"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&lt;style&gt; tag is used to define style information for an HTML document.</a:t>
            </a:r>
            <a:endParaRPr/>
          </a:p>
          <a:p>
            <a:pPr marL="274320" marR="0" lvl="0" indent="-274320" algn="l" rtl="0">
              <a:lnSpc>
                <a:spcPct val="9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Inside the &lt;style&gt; element you specify how HTML elements should render in a browser:</a:t>
            </a:r>
            <a:endParaRPr/>
          </a:p>
          <a:p>
            <a:pPr marL="0" marR="0" lvl="0" indent="0" algn="l" rtl="0">
              <a:lnSpc>
                <a:spcPct val="90000"/>
              </a:lnSpc>
              <a:spcBef>
                <a:spcPts val="2200"/>
              </a:spcBef>
              <a:spcAft>
                <a:spcPts val="0"/>
              </a:spcAft>
              <a:buClr>
                <a:schemeClr val="dk1"/>
              </a:buClr>
              <a:buSzPts val="2200"/>
              <a:buFont typeface="Arial"/>
              <a:buNone/>
            </a:pPr>
            <a:r>
              <a:rPr lang="en-US" sz="2400" b="0" i="1" u="none" strike="noStrike" cap="none">
                <a:solidFill>
                  <a:srgbClr val="595959"/>
                </a:solidFill>
                <a:latin typeface="Arial"/>
                <a:ea typeface="Arial"/>
                <a:cs typeface="Arial"/>
                <a:sym typeface="Arial"/>
              </a:rPr>
              <a:t>&lt;head&gt;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&lt;style type="text/css"&gt;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body {background-color:yellow;}</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p {color:blue;}</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   &lt;/style&gt;</a:t>
            </a:r>
            <a:br>
              <a:rPr lang="en-US" sz="2400" b="0" i="1" u="none" strike="noStrike" cap="none">
                <a:solidFill>
                  <a:srgbClr val="595959"/>
                </a:solidFill>
                <a:latin typeface="Arial"/>
                <a:ea typeface="Arial"/>
                <a:cs typeface="Arial"/>
                <a:sym typeface="Arial"/>
              </a:rPr>
            </a:br>
            <a:r>
              <a:rPr lang="en-US" sz="2400" b="0" i="1" u="none" strike="noStrike" cap="none">
                <a:solidFill>
                  <a:srgbClr val="595959"/>
                </a:solidFill>
                <a:latin typeface="Arial"/>
                <a:ea typeface="Arial"/>
                <a:cs typeface="Arial"/>
                <a:sym typeface="Arial"/>
              </a:rPr>
              <a:t>&lt;/head&gt; </a:t>
            </a:r>
            <a:endParaRPr/>
          </a:p>
          <a:p>
            <a:pPr marL="0" marR="0" lvl="0" indent="0" algn="l" rtl="0">
              <a:lnSpc>
                <a:spcPct val="90000"/>
              </a:lnSpc>
              <a:spcBef>
                <a:spcPts val="48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a:p>
          <a:p>
            <a:pPr marL="0" marR="0" lvl="0" indent="0" algn="l" rtl="0">
              <a:lnSpc>
                <a:spcPct val="90000"/>
              </a:lnSpc>
              <a:spcBef>
                <a:spcPts val="44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305" name="Google Shape;305;p31"/>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665202" y="369567"/>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Introduction (Cont.)</a:t>
            </a:r>
            <a:endParaRPr sz="3200" b="1">
              <a:solidFill>
                <a:srgbClr val="1C4587"/>
              </a:solidFill>
            </a:endParaRPr>
          </a:p>
        </p:txBody>
      </p:sp>
      <p:sp>
        <p:nvSpPr>
          <p:cNvPr id="121" name="Google Shape;121;p3"/>
          <p:cNvSpPr txBox="1">
            <a:spLocks noGrp="1"/>
          </p:cNvSpPr>
          <p:nvPr>
            <p:ph type="body" idx="1"/>
          </p:nvPr>
        </p:nvSpPr>
        <p:spPr>
          <a:xfrm>
            <a:off x="425875" y="1784363"/>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1" i="0" u="sng" strike="noStrike" cap="none">
                <a:solidFill>
                  <a:schemeClr val="dk1"/>
                </a:solidFill>
                <a:latin typeface="Arial"/>
                <a:ea typeface="Arial"/>
                <a:cs typeface="Arial"/>
                <a:sym typeface="Arial"/>
              </a:rPr>
              <a:t>HTML Tags</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HTML markup tags are usually called HTML tags</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HTML tags are keywords (tag names) surrounded by </a:t>
            </a:r>
            <a:r>
              <a:rPr lang="en-US" sz="2200" b="1" i="0" u="none" strike="noStrike" cap="none">
                <a:solidFill>
                  <a:schemeClr val="dk1"/>
                </a:solidFill>
                <a:latin typeface="Arial"/>
                <a:ea typeface="Arial"/>
                <a:cs typeface="Arial"/>
                <a:sym typeface="Arial"/>
              </a:rPr>
              <a:t>angle brackets</a:t>
            </a:r>
            <a:r>
              <a:rPr lang="en-US" sz="2200" b="0" i="0" u="none" strike="noStrike" cap="none">
                <a:solidFill>
                  <a:schemeClr val="dk1"/>
                </a:solidFill>
                <a:latin typeface="Arial"/>
                <a:ea typeface="Arial"/>
                <a:cs typeface="Arial"/>
                <a:sym typeface="Arial"/>
              </a:rPr>
              <a:t> like &lt;html&gt;</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HTML tags normally </a:t>
            </a:r>
            <a:r>
              <a:rPr lang="en-US" sz="2200" b="1" i="0" u="none" strike="noStrike" cap="none">
                <a:solidFill>
                  <a:schemeClr val="dk1"/>
                </a:solidFill>
                <a:latin typeface="Arial"/>
                <a:ea typeface="Arial"/>
                <a:cs typeface="Arial"/>
                <a:sym typeface="Arial"/>
              </a:rPr>
              <a:t>come in pairs</a:t>
            </a:r>
            <a:r>
              <a:rPr lang="en-US" sz="2200" b="0" i="0" u="none" strike="noStrike" cap="none">
                <a:solidFill>
                  <a:schemeClr val="dk1"/>
                </a:solidFill>
                <a:latin typeface="Arial"/>
                <a:ea typeface="Arial"/>
                <a:cs typeface="Arial"/>
                <a:sym typeface="Arial"/>
              </a:rPr>
              <a:t> like &lt;b&gt; and &lt;/b&gt;</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first tag in a pair is the </a:t>
            </a:r>
            <a:r>
              <a:rPr lang="en-US" sz="2200" b="1" i="0" u="none" strike="noStrike" cap="none">
                <a:solidFill>
                  <a:schemeClr val="dk1"/>
                </a:solidFill>
                <a:latin typeface="Arial"/>
                <a:ea typeface="Arial"/>
                <a:cs typeface="Arial"/>
                <a:sym typeface="Arial"/>
              </a:rPr>
              <a:t>start tag</a:t>
            </a:r>
            <a:r>
              <a:rPr lang="en-US" sz="2200" b="0" i="0" u="none" strike="noStrike" cap="none">
                <a:solidFill>
                  <a:schemeClr val="dk1"/>
                </a:solidFill>
                <a:latin typeface="Arial"/>
                <a:ea typeface="Arial"/>
                <a:cs typeface="Arial"/>
                <a:sym typeface="Arial"/>
              </a:rPr>
              <a:t>, the second tag is the </a:t>
            </a:r>
            <a:r>
              <a:rPr lang="en-US" sz="2200" b="1" i="0" u="none" strike="noStrike" cap="none">
                <a:solidFill>
                  <a:schemeClr val="dk1"/>
                </a:solidFill>
                <a:latin typeface="Arial"/>
                <a:ea typeface="Arial"/>
                <a:cs typeface="Arial"/>
                <a:sym typeface="Arial"/>
              </a:rPr>
              <a:t>end tag</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end tag is written like the start tag, with a </a:t>
            </a:r>
            <a:r>
              <a:rPr lang="en-US" sz="2200" b="1" i="0" u="none" strike="noStrike" cap="none">
                <a:solidFill>
                  <a:schemeClr val="dk1"/>
                </a:solidFill>
                <a:latin typeface="Arial"/>
                <a:ea typeface="Arial"/>
                <a:cs typeface="Arial"/>
                <a:sym typeface="Arial"/>
              </a:rPr>
              <a:t>forward slash</a:t>
            </a:r>
            <a:r>
              <a:rPr lang="en-US" sz="2200" b="0" i="0" u="none" strike="noStrike" cap="none">
                <a:solidFill>
                  <a:schemeClr val="dk1"/>
                </a:solidFill>
                <a:latin typeface="Arial"/>
                <a:ea typeface="Arial"/>
                <a:cs typeface="Arial"/>
                <a:sym typeface="Arial"/>
              </a:rPr>
              <a:t> before the tag name </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Start and end tags are also called </a:t>
            </a:r>
            <a:r>
              <a:rPr lang="en-US" sz="2200" b="1" i="0" u="none" strike="noStrike" cap="none">
                <a:solidFill>
                  <a:schemeClr val="dk1"/>
                </a:solidFill>
                <a:latin typeface="Arial"/>
                <a:ea typeface="Arial"/>
                <a:cs typeface="Arial"/>
                <a:sym typeface="Arial"/>
              </a:rPr>
              <a:t>opening tags</a:t>
            </a:r>
            <a:r>
              <a:rPr lang="en-US" sz="2200" b="0" i="0" u="none" strike="noStrike" cap="none">
                <a:solidFill>
                  <a:schemeClr val="dk1"/>
                </a:solidFill>
                <a:latin typeface="Arial"/>
                <a:ea typeface="Arial"/>
                <a:cs typeface="Arial"/>
                <a:sym typeface="Arial"/>
              </a:rPr>
              <a:t> and </a:t>
            </a:r>
            <a:r>
              <a:rPr lang="en-US" sz="2200" b="1" i="0" u="none" strike="noStrike" cap="none">
                <a:solidFill>
                  <a:schemeClr val="dk1"/>
                </a:solidFill>
                <a:latin typeface="Arial"/>
                <a:ea typeface="Arial"/>
                <a:cs typeface="Arial"/>
                <a:sym typeface="Arial"/>
              </a:rPr>
              <a:t>closing tags</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2200"/>
              </a:spcBef>
              <a:spcAft>
                <a:spcPts val="0"/>
              </a:spcAft>
              <a:buClr>
                <a:schemeClr val="dk1"/>
              </a:buClr>
              <a:buSzPts val="2200"/>
              <a:buFont typeface="Arial"/>
              <a:buNone/>
            </a:pPr>
            <a:r>
              <a:rPr lang="en-US" sz="2200" b="0" i="1" u="none" strike="noStrike" cap="none">
                <a:solidFill>
                  <a:srgbClr val="595959"/>
                </a:solidFill>
                <a:latin typeface="Arial"/>
                <a:ea typeface="Arial"/>
                <a:cs typeface="Arial"/>
                <a:sym typeface="Arial"/>
              </a:rPr>
              <a:t>&lt;tagname&gt;content&lt;/tagname&gt;</a:t>
            </a:r>
            <a:endParaRPr sz="2200" b="0" i="0" u="none" strike="noStrike" cap="none">
              <a:solidFill>
                <a:srgbClr val="595959"/>
              </a:solidFill>
              <a:latin typeface="Arial"/>
              <a:ea typeface="Arial"/>
              <a:cs typeface="Arial"/>
              <a:sym typeface="Arial"/>
            </a:endParaRPr>
          </a:p>
          <a:p>
            <a:pPr marL="274320" marR="0" lvl="0" indent="-134620" algn="l" rtl="0">
              <a:lnSpc>
                <a:spcPct val="100000"/>
              </a:lnSpc>
              <a:spcBef>
                <a:spcPts val="22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body" idx="1"/>
          </p:nvPr>
        </p:nvSpPr>
        <p:spPr>
          <a:xfrm>
            <a:off x="425150" y="1493424"/>
            <a:ext cx="11020800" cy="520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The HTML &lt;meta&gt; Element</a:t>
            </a:r>
            <a:endParaRPr sz="2400" b="0" i="0" u="none" strike="noStrike" cap="none">
              <a:solidFill>
                <a:srgbClr val="000000"/>
              </a:solidFill>
              <a:latin typeface="Calibri"/>
              <a:ea typeface="Calibri"/>
              <a:cs typeface="Calibri"/>
              <a:sym typeface="Calibri"/>
            </a:endParaRPr>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Metadata is data (information) about data.</a:t>
            </a:r>
            <a:endParaRPr sz="2400"/>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Meta elements are typically used to specify page description, keywords, author of the document, last modified, and other metadata.</a:t>
            </a:r>
            <a:endParaRPr sz="2400"/>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&lt;meta&gt; tags always go inside the &lt;head&gt; element.</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&lt;meta&gt; Tags - Examples of Use</a:t>
            </a:r>
            <a:endParaRPr sz="2400" b="0" i="0" u="none" strike="noStrike" cap="none">
              <a:solidFill>
                <a:srgbClr val="000000"/>
              </a:solidFill>
              <a:latin typeface="Calibri"/>
              <a:ea typeface="Calibri"/>
              <a:cs typeface="Calibri"/>
              <a:sym typeface="Calibri"/>
            </a:endParaRPr>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Define keywords for search engines:</a:t>
            </a:r>
            <a:endParaRPr sz="2400"/>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&lt;meta name="keywords" content="HTML, CSS, XML, XHTML, JavaScript"&gt;</a:t>
            </a:r>
            <a:endParaRPr sz="2400"/>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Define a description of your web page:</a:t>
            </a:r>
            <a:endParaRPr sz="2400"/>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&lt;meta name="description" content="Free Web tutorials on HTML and CSS"&gt;</a:t>
            </a:r>
            <a:endParaRPr sz="2400"/>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Define the author of a page:</a:t>
            </a:r>
            <a:endParaRPr sz="2400"/>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&lt;meta name="author" content="Hege Refsnes"&gt;</a:t>
            </a:r>
            <a:endParaRPr sz="2400"/>
          </a:p>
          <a:p>
            <a:pPr marL="0" marR="0" lvl="0" indent="0" algn="l" rtl="0">
              <a:lnSpc>
                <a:spcPct val="100000"/>
              </a:lnSpc>
              <a:spcBef>
                <a:spcPts val="40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0" marR="0" lvl="0" indent="0" algn="l" rtl="0">
              <a:lnSpc>
                <a:spcPct val="100000"/>
              </a:lnSpc>
              <a:spcBef>
                <a:spcPts val="400"/>
              </a:spcBef>
              <a:spcAft>
                <a:spcPts val="0"/>
              </a:spcAft>
              <a:buClr>
                <a:schemeClr val="dk1"/>
              </a:buClr>
              <a:buSzPts val="2200"/>
              <a:buFont typeface="Arial"/>
              <a:buNone/>
            </a:pPr>
            <a:endParaRPr sz="2400" b="0" i="1" u="none" strike="noStrike" cap="none">
              <a:solidFill>
                <a:srgbClr val="595959"/>
              </a:solidFill>
              <a:latin typeface="Arial"/>
              <a:ea typeface="Arial"/>
              <a:cs typeface="Arial"/>
              <a:sym typeface="Arial"/>
            </a:endParaRPr>
          </a:p>
        </p:txBody>
      </p:sp>
      <p:sp>
        <p:nvSpPr>
          <p:cNvPr id="312" name="Google Shape;312;p32"/>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body" idx="1"/>
          </p:nvPr>
        </p:nvSpPr>
        <p:spPr>
          <a:xfrm>
            <a:off x="425150" y="1635175"/>
            <a:ext cx="6740700" cy="504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The HTML &lt;script&gt; Element</a:t>
            </a: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&lt;script&gt; tag is used to define a client-side script, such as a JavaScript.</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&lt;script&gt; element will be explained in a later chapter.</a:t>
            </a:r>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Arial"/>
                <a:ea typeface="Arial"/>
                <a:cs typeface="Arial"/>
                <a:sym typeface="Arial"/>
              </a:rPr>
              <a:t>&lt;head&gt;</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   	&lt;script&gt;</a:t>
            </a:r>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Arial"/>
                <a:ea typeface="Arial"/>
                <a:cs typeface="Arial"/>
                <a:sym typeface="Arial"/>
              </a:rPr>
              <a:t>		…………………….</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   	&lt;/script&gt;</a:t>
            </a:r>
            <a:br>
              <a:rPr lang="en-US" sz="2000" b="0" i="1" u="none" strike="noStrike" cap="none">
                <a:solidFill>
                  <a:srgbClr val="595959"/>
                </a:solidFill>
                <a:latin typeface="Arial"/>
                <a:ea typeface="Arial"/>
                <a:cs typeface="Arial"/>
                <a:sym typeface="Arial"/>
              </a:rPr>
            </a:br>
            <a:r>
              <a:rPr lang="en-US" sz="2000" b="0" i="1" u="none" strike="noStrike" cap="none">
                <a:solidFill>
                  <a:srgbClr val="595959"/>
                </a:solidFill>
                <a:latin typeface="Arial"/>
                <a:ea typeface="Arial"/>
                <a:cs typeface="Arial"/>
                <a:sym typeface="Arial"/>
              </a:rPr>
              <a:t>&lt;/head&gt; </a:t>
            </a:r>
            <a:endParaRPr sz="2000" b="0" i="1" u="none" strike="noStrike" cap="none">
              <a:solidFill>
                <a:srgbClr val="595959"/>
              </a:solidFill>
              <a:latin typeface="Arial"/>
              <a:ea typeface="Arial"/>
              <a:cs typeface="Arial"/>
              <a:sym typeface="Arial"/>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Arial"/>
                <a:ea typeface="Arial"/>
                <a:cs typeface="Arial"/>
                <a:sym typeface="Arial"/>
              </a:rPr>
              <a:t>&lt;body&gt;</a:t>
            </a:r>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Arial"/>
                <a:ea typeface="Arial"/>
                <a:cs typeface="Arial"/>
                <a:sym typeface="Arial"/>
              </a:rPr>
              <a:t>	&lt;script&gt;…………………………&lt;/script&gt;</a:t>
            </a:r>
            <a:endParaRPr sz="2000" b="0" i="1" u="none" strike="noStrike" cap="none">
              <a:solidFill>
                <a:srgbClr val="595959"/>
              </a:solidFill>
              <a:latin typeface="Arial"/>
              <a:ea typeface="Arial"/>
              <a:cs typeface="Arial"/>
              <a:sym typeface="Arial"/>
            </a:endParaRPr>
          </a:p>
          <a:p>
            <a:pPr marL="0" marR="0" lvl="0" indent="0" algn="l" rtl="0">
              <a:lnSpc>
                <a:spcPct val="100000"/>
              </a:lnSpc>
              <a:spcBef>
                <a:spcPts val="400"/>
              </a:spcBef>
              <a:spcAft>
                <a:spcPts val="0"/>
              </a:spcAft>
              <a:buClr>
                <a:srgbClr val="595959"/>
              </a:buClr>
              <a:buSzPts val="2200"/>
              <a:buFont typeface="Arial"/>
              <a:buNone/>
            </a:pPr>
            <a:r>
              <a:rPr lang="en-US" sz="2000" b="0" i="1" u="none" strike="noStrike" cap="none">
                <a:solidFill>
                  <a:srgbClr val="595959"/>
                </a:solidFill>
                <a:latin typeface="Arial"/>
                <a:ea typeface="Arial"/>
                <a:cs typeface="Arial"/>
                <a:sym typeface="Arial"/>
              </a:rPr>
              <a:t>&lt;/body&gt;</a:t>
            </a:r>
            <a:endParaRPr/>
          </a:p>
          <a:p>
            <a:pPr marL="0" marR="0" lvl="0" indent="0" algn="l" rtl="0">
              <a:lnSpc>
                <a:spcPct val="100000"/>
              </a:lnSpc>
              <a:spcBef>
                <a:spcPts val="440"/>
              </a:spcBef>
              <a:spcAft>
                <a:spcPts val="0"/>
              </a:spcAft>
              <a:buClr>
                <a:srgbClr val="000000"/>
              </a:buClr>
              <a:buSzPts val="22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44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319" name="Google Shape;319;p33"/>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Head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body" idx="1"/>
          </p:nvPr>
        </p:nvSpPr>
        <p:spPr>
          <a:xfrm>
            <a:off x="425150" y="1493426"/>
            <a:ext cx="11020800" cy="52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Images - The &lt;img&gt; Tag and the </a:t>
            </a:r>
            <a:r>
              <a:rPr lang="en-US" sz="2400" b="1" u="sng">
                <a:solidFill>
                  <a:srgbClr val="000000"/>
                </a:solidFill>
                <a:latin typeface="Calibri"/>
                <a:ea typeface="Calibri"/>
                <a:cs typeface="Calibri"/>
                <a:sym typeface="Calibri"/>
              </a:rPr>
              <a:t>s</a:t>
            </a:r>
            <a:r>
              <a:rPr lang="en-US" sz="2400" b="1" i="0" u="sng" strike="noStrike" cap="none">
                <a:solidFill>
                  <a:srgbClr val="000000"/>
                </a:solidFill>
                <a:latin typeface="Calibri"/>
                <a:ea typeface="Calibri"/>
                <a:cs typeface="Calibri"/>
                <a:sym typeface="Calibri"/>
              </a:rPr>
              <a:t>rc Attribute</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In HTML, images are defined with the &lt;img&gt; tag.</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&lt;img&gt; tag is empty, which means that it contains attributes only, and has no closing tag.</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 display an image on a page, you need to use the </a:t>
            </a:r>
            <a:r>
              <a:rPr lang="en-US" sz="2400" b="1" i="0" u="none" strike="noStrike" cap="none">
                <a:solidFill>
                  <a:srgbClr val="000000"/>
                </a:solidFill>
                <a:latin typeface="Calibri"/>
                <a:ea typeface="Calibri"/>
                <a:cs typeface="Calibri"/>
                <a:sym typeface="Calibri"/>
              </a:rPr>
              <a:t>src</a:t>
            </a:r>
            <a:r>
              <a:rPr lang="en-US" sz="2400" b="0" i="0" u="none" strike="noStrike" cap="none">
                <a:solidFill>
                  <a:srgbClr val="000000"/>
                </a:solidFill>
                <a:latin typeface="Calibri"/>
                <a:ea typeface="Calibri"/>
                <a:cs typeface="Calibri"/>
                <a:sym typeface="Calibri"/>
              </a:rPr>
              <a:t> attribute. </a:t>
            </a:r>
            <a:r>
              <a:rPr lang="en-US" sz="2400" b="1" i="0" u="none" strike="noStrike" cap="none">
                <a:solidFill>
                  <a:srgbClr val="000000"/>
                </a:solidFill>
                <a:latin typeface="Calibri"/>
                <a:ea typeface="Calibri"/>
                <a:cs typeface="Calibri"/>
                <a:sym typeface="Calibri"/>
              </a:rPr>
              <a:t>src</a:t>
            </a:r>
            <a:r>
              <a:rPr lang="en-US" sz="2400" b="0" i="0" u="none" strike="noStrike" cap="none">
                <a:solidFill>
                  <a:srgbClr val="000000"/>
                </a:solidFill>
                <a:latin typeface="Calibri"/>
                <a:ea typeface="Calibri"/>
                <a:cs typeface="Calibri"/>
                <a:sym typeface="Calibri"/>
              </a:rPr>
              <a:t> stands for "source". The value of the src attribute is the URL of the image you want to display.</a:t>
            </a:r>
            <a:endParaRPr/>
          </a:p>
          <a:p>
            <a:pPr marL="0" marR="0" lvl="0" indent="0" algn="l" rtl="0">
              <a:lnSpc>
                <a:spcPct val="100000"/>
              </a:lnSpc>
              <a:spcBef>
                <a:spcPts val="480"/>
              </a:spcBef>
              <a:spcAft>
                <a:spcPts val="0"/>
              </a:spcAft>
              <a:buClr>
                <a:schemeClr val="dk1"/>
              </a:buClr>
              <a:buSzPts val="2200"/>
              <a:buFont typeface="Arial"/>
              <a:buNone/>
            </a:pP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Syntax for defining an image:</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&lt;img src="url" alt="some_text"&gt;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browser displays the image where the &lt;img&gt; tag occurs in the document. If you put an image tag between two paragraphs, the browser shows the first paragraph, then the image, and then the second paragraph.</a:t>
            </a:r>
            <a:endParaRPr/>
          </a:p>
        </p:txBody>
      </p:sp>
      <p:sp>
        <p:nvSpPr>
          <p:cNvPr id="326" name="Google Shape;326;p34"/>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a:t>
            </a:r>
            <a:r>
              <a:rPr lang="en-US" sz="3400" b="0" i="0" u="none" strike="noStrike" cap="none">
                <a:solidFill>
                  <a:srgbClr val="FF0000"/>
                </a:solidFill>
                <a:latin typeface="Arial"/>
                <a:ea typeface="Arial"/>
                <a:cs typeface="Arial"/>
                <a:sym typeface="Arial"/>
              </a:rPr>
              <a:t> </a:t>
            </a:r>
            <a:r>
              <a:rPr lang="en-US" sz="3200" b="1">
                <a:solidFill>
                  <a:srgbClr val="1C4587"/>
                </a:solidFill>
              </a:rPr>
              <a:t>Image</a:t>
            </a:r>
            <a:endParaRPr sz="3400" b="0" i="0" u="none" strike="noStrike" cap="none">
              <a:solidFill>
                <a:srgbClr val="FF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body" idx="1"/>
          </p:nvPr>
        </p:nvSpPr>
        <p:spPr>
          <a:xfrm>
            <a:off x="425159" y="1493414"/>
            <a:ext cx="11020926" cy="51976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Images - The Alt Attribute</a:t>
            </a:r>
            <a:endParaRPr sz="2400" b="0" i="0" u="none" strike="noStrike" cap="none">
              <a:solidFill>
                <a:srgbClr val="000000"/>
              </a:solidFill>
              <a:latin typeface="Calibri"/>
              <a:ea typeface="Calibri"/>
              <a:cs typeface="Calibri"/>
              <a:sym typeface="Calibri"/>
            </a:endParaRPr>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required alt attribute specifies an alternate text for an image, if the image cannot be displayed.</a:t>
            </a:r>
            <a:endParaRPr sz="2400"/>
          </a:p>
          <a:p>
            <a:pPr marL="0" marR="0" lvl="0" indent="0" algn="l" rtl="0">
              <a:lnSpc>
                <a:spcPct val="100000"/>
              </a:lnSpc>
              <a:spcBef>
                <a:spcPts val="36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&lt;img src="smiley.gif" alt="Smiley face"&gt;</a:t>
            </a:r>
            <a:endParaRPr sz="2400"/>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alt attribute provides alternative information for an image if a user for some reason cannot view it (because of slow connection, an error in the src attribute, or if the user uses a screen reader).</a:t>
            </a:r>
            <a:endParaRPr sz="2400"/>
          </a:p>
          <a:p>
            <a:pPr marL="0" marR="0" lvl="0" indent="0" algn="l" rtl="0">
              <a:lnSpc>
                <a:spcPct val="100000"/>
              </a:lnSpc>
              <a:spcBef>
                <a:spcPts val="36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0" marR="0" lvl="0" indent="0" algn="l" rtl="0">
              <a:lnSpc>
                <a:spcPct val="100000"/>
              </a:lnSpc>
              <a:spcBef>
                <a:spcPts val="36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Images - Set Height and Width of an Image</a:t>
            </a:r>
            <a:endParaRPr sz="2400" b="0" i="0" u="none" strike="noStrike" cap="none">
              <a:solidFill>
                <a:srgbClr val="000000"/>
              </a:solidFill>
              <a:latin typeface="Calibri"/>
              <a:ea typeface="Calibri"/>
              <a:cs typeface="Calibri"/>
              <a:sym typeface="Calibri"/>
            </a:endParaRPr>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height and width attributes are used to specify the height and width of an image.</a:t>
            </a:r>
            <a:endParaRPr sz="2400"/>
          </a:p>
          <a:p>
            <a:pPr marL="342900" marR="0" lvl="0" indent="-381000" algn="l" rtl="0">
              <a:lnSpc>
                <a:spcPct val="100000"/>
              </a:lnSpc>
              <a:spcBef>
                <a:spcPts val="36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attribute values are specified in pixels by default:</a:t>
            </a:r>
            <a:endParaRPr sz="2400"/>
          </a:p>
          <a:p>
            <a:pPr marL="0" marR="0" lvl="0" indent="0" algn="l" rtl="0">
              <a:lnSpc>
                <a:spcPct val="100000"/>
              </a:lnSpc>
              <a:spcBef>
                <a:spcPts val="36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&lt;img src="smiley.gif" alt="Smiley face" width="42" height="42"&gt;</a:t>
            </a:r>
            <a:endParaRPr sz="2400"/>
          </a:p>
          <a:p>
            <a:pPr marL="0" marR="0" lvl="0" indent="0" algn="l" rtl="0">
              <a:lnSpc>
                <a:spcPct val="100000"/>
              </a:lnSpc>
              <a:spcBef>
                <a:spcPts val="360"/>
              </a:spcBef>
              <a:spcAft>
                <a:spcPts val="0"/>
              </a:spcAft>
              <a:buClr>
                <a:schemeClr val="dk1"/>
              </a:buClr>
              <a:buSzPts val="22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36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It is a good practice to specify both the height and width attributes for an image. If these attributes are set, the space required for the image is reserved when the page is loaded. However, without these attributes, the browser does not know the size of the image. The effect will be that the page layout will change during loading (while the images load).</a:t>
            </a:r>
            <a:endParaRPr sz="2400"/>
          </a:p>
        </p:txBody>
      </p:sp>
      <p:sp>
        <p:nvSpPr>
          <p:cNvPr id="333" name="Google Shape;333;p35"/>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Image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endParaRPr/>
          </a:p>
          <a:p>
            <a:pPr marL="0" marR="0" lvl="0" indent="0" algn="l" rtl="0">
              <a:lnSpc>
                <a:spcPct val="100000"/>
              </a:lnSpc>
              <a:spcBef>
                <a:spcPts val="0"/>
              </a:spcBef>
              <a:spcAft>
                <a:spcPts val="0"/>
              </a:spcAft>
              <a:buClr>
                <a:srgbClr val="000000"/>
              </a:buClr>
              <a:buSzPts val="2200"/>
              <a:buFont typeface="Arial"/>
              <a:buNone/>
            </a:pPr>
            <a:r>
              <a:rPr lang="en-US"/>
              <a:t>Example: </a:t>
            </a:r>
            <a:endParaRPr/>
          </a:p>
          <a:p>
            <a:pPr marL="0" marR="0" lvl="0" indent="0" algn="l" rtl="0">
              <a:lnSpc>
                <a:spcPct val="100000"/>
              </a:lnSpc>
              <a:spcBef>
                <a:spcPts val="0"/>
              </a:spcBef>
              <a:spcAft>
                <a:spcPts val="0"/>
              </a:spcAft>
              <a:buClr>
                <a:srgbClr val="000000"/>
              </a:buClr>
              <a:buSzPts val="2200"/>
              <a:buFont typeface="Arial"/>
              <a:buNone/>
            </a:pPr>
            <a:endParaRPr/>
          </a:p>
          <a:p>
            <a:pPr marL="0" marR="0" lvl="0" indent="0" algn="l" rtl="0">
              <a:lnSpc>
                <a:spcPct val="100000"/>
              </a:lnSpc>
              <a:spcBef>
                <a:spcPts val="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3"/>
              </a:rPr>
              <a:t>Let an image float to the left and to the right</a:t>
            </a:r>
            <a:r>
              <a:rPr lang="en-US" sz="2200" b="0" i="0" u="none" strike="noStrike" cap="none">
                <a:solidFill>
                  <a:srgbClr val="000000"/>
                </a:solidFill>
                <a:latin typeface="Calibri"/>
                <a:ea typeface="Calibri"/>
                <a:cs typeface="Calibri"/>
                <a:sym typeface="Calibri"/>
              </a:rPr>
              <a:t> : How to let an image float to the left or right of a paragraph.</a:t>
            </a:r>
            <a:endParaRPr/>
          </a:p>
          <a:p>
            <a:pPr marL="0" marR="0" lvl="0" indent="0" algn="l" rtl="0">
              <a:lnSpc>
                <a:spcPct val="100000"/>
              </a:lnSpc>
              <a:spcBef>
                <a:spcPts val="440"/>
              </a:spcBef>
              <a:spcAft>
                <a:spcPts val="0"/>
              </a:spcAft>
              <a:buClr>
                <a:schemeClr val="dk1"/>
              </a:buClr>
              <a:buSzPts val="2200"/>
              <a:buFont typeface="Arial"/>
              <a:buNone/>
            </a:pPr>
            <a:endParaRPr sz="2200" b="0"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4"/>
              </a:rPr>
              <a:t>Make a hyperlink of an image</a:t>
            </a:r>
            <a:r>
              <a:rPr lang="en-US" sz="2200" b="0" i="0" u="none" strike="noStrike" cap="none">
                <a:solidFill>
                  <a:srgbClr val="000000"/>
                </a:solidFill>
                <a:latin typeface="Calibri"/>
                <a:ea typeface="Calibri"/>
                <a:cs typeface="Calibri"/>
                <a:sym typeface="Calibri"/>
              </a:rPr>
              <a:t> : How to use an image as a link.</a:t>
            </a:r>
            <a:endParaRPr/>
          </a:p>
          <a:p>
            <a:pPr marL="0" marR="0" lvl="0" indent="0" algn="l" rtl="0">
              <a:lnSpc>
                <a:spcPct val="100000"/>
              </a:lnSpc>
              <a:spcBef>
                <a:spcPts val="440"/>
              </a:spcBef>
              <a:spcAft>
                <a:spcPts val="0"/>
              </a:spcAft>
              <a:buClr>
                <a:srgbClr val="000000"/>
              </a:buClr>
              <a:buSzPts val="2200"/>
              <a:buFont typeface="Arial"/>
              <a:buNone/>
            </a:pPr>
            <a:endParaRPr/>
          </a:p>
          <a:p>
            <a:pPr marL="0" marR="0" lvl="0" indent="0" algn="l" rtl="0">
              <a:lnSpc>
                <a:spcPct val="100000"/>
              </a:lnSpc>
              <a:spcBef>
                <a:spcPts val="440"/>
              </a:spcBef>
              <a:spcAft>
                <a:spcPts val="0"/>
              </a:spcAft>
              <a:buClr>
                <a:schemeClr val="dk1"/>
              </a:buClr>
              <a:buSzPts val="2200"/>
              <a:buFont typeface="Arial"/>
              <a:buNone/>
            </a:pPr>
            <a:endParaRPr sz="2200" b="1"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endParaRPr sz="2200" b="0" i="0" u="none" strike="noStrike" cap="none">
              <a:solidFill>
                <a:srgbClr val="000000"/>
              </a:solidFill>
              <a:latin typeface="Calibri"/>
              <a:ea typeface="Calibri"/>
              <a:cs typeface="Calibri"/>
              <a:sym typeface="Calibri"/>
            </a:endParaRPr>
          </a:p>
        </p:txBody>
      </p:sp>
      <p:sp>
        <p:nvSpPr>
          <p:cNvPr id="340" name="Google Shape;340;p37"/>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Image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body" idx="1"/>
          </p:nvPr>
        </p:nvSpPr>
        <p:spPr>
          <a:xfrm>
            <a:off x="396884" y="1648939"/>
            <a:ext cx="11020800" cy="50235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200"/>
              <a:buFont typeface="Arial"/>
              <a:buNone/>
            </a:pPr>
            <a:r>
              <a:rPr lang="en-US" sz="2035" b="0" i="0" u="none" strike="noStrike" cap="none">
                <a:solidFill>
                  <a:schemeClr val="dk1"/>
                </a:solidFill>
                <a:latin typeface="Arial"/>
                <a:ea typeface="Arial"/>
                <a:cs typeface="Arial"/>
                <a:sym typeface="Arial"/>
              </a:rPr>
              <a:t>The most common HTML lists are ordered and unordered lists.</a:t>
            </a:r>
            <a:endParaRPr/>
          </a:p>
          <a:p>
            <a:pPr marL="0" marR="0" lvl="0" indent="0" algn="l" rtl="0">
              <a:lnSpc>
                <a:spcPct val="80000"/>
              </a:lnSpc>
              <a:spcBef>
                <a:spcPts val="2200"/>
              </a:spcBef>
              <a:spcAft>
                <a:spcPts val="0"/>
              </a:spcAft>
              <a:buClr>
                <a:schemeClr val="dk1"/>
              </a:buClr>
              <a:buSzPts val="2200"/>
              <a:buFont typeface="Arial"/>
              <a:buNone/>
            </a:pPr>
            <a:r>
              <a:rPr lang="en-US" sz="2035" b="0" i="0" u="none" strike="noStrike" cap="none">
                <a:solidFill>
                  <a:schemeClr val="dk1"/>
                </a:solidFill>
                <a:latin typeface="Arial"/>
                <a:ea typeface="Arial"/>
                <a:cs typeface="Arial"/>
                <a:sym typeface="Arial"/>
              </a:rPr>
              <a:t> </a:t>
            </a:r>
            <a:r>
              <a:rPr lang="en-US" sz="2035" b="1" i="0" u="sng" strike="noStrike" cap="none">
                <a:solidFill>
                  <a:schemeClr val="dk1"/>
                </a:solidFill>
                <a:latin typeface="Arial"/>
                <a:ea typeface="Arial"/>
                <a:cs typeface="Arial"/>
                <a:sym typeface="Arial"/>
              </a:rPr>
              <a:t>HTML Unordered Lists</a:t>
            </a:r>
            <a:endParaRPr sz="2035" b="0" i="0" u="none" strike="noStrike" cap="none">
              <a:solidFill>
                <a:schemeClr val="dk1"/>
              </a:solidFill>
              <a:latin typeface="Arial"/>
              <a:ea typeface="Arial"/>
              <a:cs typeface="Arial"/>
              <a:sym typeface="Arial"/>
            </a:endParaRPr>
          </a:p>
          <a:p>
            <a:pPr marL="274320" marR="0" lvl="0" indent="-274320" algn="l" rtl="0">
              <a:lnSpc>
                <a:spcPct val="8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An unordered list starts with the &lt;ul&gt; tag. Each list item starts with the &lt;li&gt; tag.</a:t>
            </a:r>
            <a:endParaRPr/>
          </a:p>
          <a:p>
            <a:pPr marL="274320" marR="0" lvl="0" indent="-274320" algn="l" rtl="0">
              <a:lnSpc>
                <a:spcPct val="8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The list items are marked with bullets (typically small black circles).</a:t>
            </a:r>
            <a:endParaRPr/>
          </a:p>
          <a:p>
            <a:pPr marL="0" marR="0" lvl="0" indent="0" algn="l" rtl="0">
              <a:lnSpc>
                <a:spcPct val="100000"/>
              </a:lnSpc>
              <a:spcBef>
                <a:spcPts val="220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&lt;ul&gt;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&lt;li&gt;Coffee&lt;/li&gt;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&lt;li&gt;Milk&lt;/li&gt;</a:t>
            </a:r>
            <a:br>
              <a:rPr lang="en-US" sz="2035" b="0" i="1" u="none" strike="noStrike" cap="none">
                <a:solidFill>
                  <a:srgbClr val="595959"/>
                </a:solidFill>
                <a:latin typeface="Arial"/>
                <a:ea typeface="Arial"/>
                <a:cs typeface="Arial"/>
                <a:sym typeface="Arial"/>
              </a:rPr>
            </a:br>
            <a:r>
              <a:rPr lang="en-US" sz="2035" b="0" i="1" u="none" strike="noStrike" cap="none">
                <a:solidFill>
                  <a:srgbClr val="595959"/>
                </a:solidFill>
                <a:latin typeface="Arial"/>
                <a:ea typeface="Arial"/>
                <a:cs typeface="Arial"/>
                <a:sym typeface="Arial"/>
              </a:rPr>
              <a:t>&lt;/ul&gt; </a:t>
            </a:r>
            <a:endParaRPr/>
          </a:p>
          <a:p>
            <a:pPr marL="274320" marR="0" lvl="0" indent="-274320" algn="l" rtl="0">
              <a:lnSpc>
                <a:spcPct val="8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How the HTML code above looks in a browser:</a:t>
            </a:r>
            <a:endParaRPr/>
          </a:p>
          <a:p>
            <a:pPr marL="594360" marR="0" lvl="1" indent="-276860" algn="l" rtl="0">
              <a:lnSpc>
                <a:spcPct val="80000"/>
              </a:lnSpc>
              <a:spcBef>
                <a:spcPts val="1600"/>
              </a:spcBef>
              <a:spcAft>
                <a:spcPts val="0"/>
              </a:spcAft>
              <a:buClr>
                <a:schemeClr val="dk1"/>
              </a:buClr>
              <a:buSzPts val="1665"/>
              <a:buFont typeface="Arial"/>
              <a:buChar char="•"/>
            </a:pPr>
            <a:r>
              <a:rPr lang="en-US" sz="1665" b="0" i="0" u="none" strike="noStrike" cap="none">
                <a:solidFill>
                  <a:schemeClr val="dk1"/>
                </a:solidFill>
                <a:latin typeface="Arial"/>
                <a:ea typeface="Arial"/>
                <a:cs typeface="Arial"/>
                <a:sym typeface="Arial"/>
              </a:rPr>
              <a:t>Coffee</a:t>
            </a:r>
            <a:endParaRPr/>
          </a:p>
          <a:p>
            <a:pPr marL="594360" marR="0" lvl="1" indent="-276860" algn="l" rtl="0">
              <a:lnSpc>
                <a:spcPct val="80000"/>
              </a:lnSpc>
              <a:spcBef>
                <a:spcPts val="1600"/>
              </a:spcBef>
              <a:spcAft>
                <a:spcPts val="0"/>
              </a:spcAft>
              <a:buClr>
                <a:schemeClr val="dk1"/>
              </a:buClr>
              <a:buSzPts val="1665"/>
              <a:buFont typeface="Arial"/>
              <a:buChar char="•"/>
            </a:pPr>
            <a:r>
              <a:rPr lang="en-US" sz="1665" b="0" i="0" u="none" strike="noStrike" cap="none">
                <a:solidFill>
                  <a:schemeClr val="dk1"/>
                </a:solidFill>
                <a:latin typeface="Arial"/>
                <a:ea typeface="Arial"/>
                <a:cs typeface="Arial"/>
                <a:sym typeface="Arial"/>
              </a:rPr>
              <a:t>Milk</a:t>
            </a:r>
            <a:endParaRPr/>
          </a:p>
        </p:txBody>
      </p:sp>
      <p:sp>
        <p:nvSpPr>
          <p:cNvPr id="347" name="Google Shape;347;p38"/>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List</a:t>
            </a:r>
            <a:endParaRPr sz="3200" b="1">
              <a:solidFill>
                <a:srgbClr val="1C4587"/>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body" idx="1"/>
          </p:nvPr>
        </p:nvSpPr>
        <p:spPr>
          <a:xfrm>
            <a:off x="312059" y="176206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1" i="0" u="sng" strike="noStrike" cap="none">
                <a:solidFill>
                  <a:schemeClr val="dk1"/>
                </a:solidFill>
                <a:latin typeface="Arial"/>
                <a:ea typeface="Arial"/>
                <a:cs typeface="Arial"/>
                <a:sym typeface="Arial"/>
              </a:rPr>
              <a:t>HTML Ordered Lists</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An ordered list starts with the &lt;ol&gt; tag. Each list item starts with the &lt;li&gt; tag.</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list items are marked with numbers.</a:t>
            </a:r>
            <a:endParaRPr/>
          </a:p>
          <a:p>
            <a:pPr marL="0" marR="0" lvl="0" indent="0" algn="l" rtl="0">
              <a:lnSpc>
                <a:spcPct val="100000"/>
              </a:lnSpc>
              <a:spcBef>
                <a:spcPts val="2200"/>
              </a:spcBef>
              <a:spcAft>
                <a:spcPts val="0"/>
              </a:spcAft>
              <a:buClr>
                <a:schemeClr val="dk1"/>
              </a:buClr>
              <a:buSzPts val="2200"/>
              <a:buFont typeface="Arial"/>
              <a:buNone/>
            </a:pPr>
            <a:r>
              <a:rPr lang="en-US" sz="2200" b="0" i="1" u="none" strike="noStrike" cap="none">
                <a:solidFill>
                  <a:srgbClr val="595959"/>
                </a:solidFill>
                <a:latin typeface="Arial"/>
                <a:ea typeface="Arial"/>
                <a:cs typeface="Arial"/>
                <a:sym typeface="Arial"/>
              </a:rPr>
              <a:t>&lt;ol&gt;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&lt;li&gt;Coffee&lt;/li&gt;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&lt;li&gt;Milk&lt;/li&gt;</a:t>
            </a:r>
            <a:br>
              <a:rPr lang="en-US" sz="2200" b="0" i="1" u="none" strike="noStrike" cap="none">
                <a:solidFill>
                  <a:srgbClr val="595959"/>
                </a:solidFill>
                <a:latin typeface="Arial"/>
                <a:ea typeface="Arial"/>
                <a:cs typeface="Arial"/>
                <a:sym typeface="Arial"/>
              </a:rPr>
            </a:br>
            <a:r>
              <a:rPr lang="en-US" sz="2200" b="0" i="1" u="none" strike="noStrike" cap="none">
                <a:solidFill>
                  <a:srgbClr val="595959"/>
                </a:solidFill>
                <a:latin typeface="Arial"/>
                <a:ea typeface="Arial"/>
                <a:cs typeface="Arial"/>
                <a:sym typeface="Arial"/>
              </a:rPr>
              <a:t>&lt;/ol&gt; </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How the HTML code above looks in a browser:</a:t>
            </a:r>
            <a:endParaRPr sz="2200" b="0" i="0" u="none" strike="noStrike" cap="none">
              <a:solidFill>
                <a:schemeClr val="dk1"/>
              </a:solidFill>
              <a:latin typeface="Arial"/>
              <a:ea typeface="Arial"/>
              <a:cs typeface="Arial"/>
              <a:sym typeface="Arial"/>
            </a:endParaRPr>
          </a:p>
        </p:txBody>
      </p:sp>
      <p:sp>
        <p:nvSpPr>
          <p:cNvPr id="354" name="Google Shape;354;p39"/>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List (Cont.)</a:t>
            </a:r>
            <a:endParaRPr sz="3200" b="1">
              <a:solidFill>
                <a:srgbClr val="1C4587"/>
              </a:solidFill>
            </a:endParaRPr>
          </a:p>
        </p:txBody>
      </p:sp>
      <p:sp>
        <p:nvSpPr>
          <p:cNvPr id="355" name="Google Shape;355;p39"/>
          <p:cNvSpPr/>
          <p:nvPr/>
        </p:nvSpPr>
        <p:spPr>
          <a:xfrm>
            <a:off x="7199085" y="5536976"/>
            <a:ext cx="2656200" cy="9588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914400" marR="0" lvl="1" indent="-457200" algn="l" rtl="0">
              <a:lnSpc>
                <a:spcPct val="150000"/>
              </a:lnSpc>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Coffee</a:t>
            </a:r>
            <a:endParaRPr sz="1400" b="0" i="0" u="none" strike="noStrike" cap="none">
              <a:solidFill>
                <a:srgbClr val="000000"/>
              </a:solidFill>
              <a:latin typeface="Arial"/>
              <a:ea typeface="Arial"/>
              <a:cs typeface="Arial"/>
              <a:sym typeface="Arial"/>
            </a:endParaRPr>
          </a:p>
          <a:p>
            <a:pPr marL="914400" marR="0" lvl="1" indent="-457200" algn="l" rtl="0">
              <a:lnSpc>
                <a:spcPct val="150000"/>
              </a:lnSpc>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Milk</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Description Lists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description list is a list of terms/names, with a description of each term/name.</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&lt;dl&gt; tag defines a description list.</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&lt;dl&gt; tag is used in conjunction with &lt;dt&gt; (defines terms/names) and &lt;dd&gt; (describes each term/name):</a:t>
            </a:r>
            <a:endParaRPr/>
          </a:p>
          <a:p>
            <a:pPr marL="0" marR="0" lvl="0" indent="0" algn="l" rtl="0">
              <a:lnSpc>
                <a:spcPct val="10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&lt;dl&gt;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&lt;dt&gt;Coffee&lt;/dt&gt;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&lt;dd&gt;- black hot drink&lt;/dd&gt;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&lt;dt&gt;Milk&lt;/dt&gt;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&lt;dd&gt;- white cold drink&lt;/dd&gt;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&lt;/dl&gt; </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How the HTML code above looks in a browser:</a:t>
            </a:r>
            <a:endParaRPr sz="2400" b="0" i="0" u="none" strike="noStrike" cap="none">
              <a:solidFill>
                <a:srgbClr val="000000"/>
              </a:solidFill>
              <a:latin typeface="Calibri"/>
              <a:ea typeface="Calibri"/>
              <a:cs typeface="Calibri"/>
              <a:sym typeface="Calibri"/>
            </a:endParaRPr>
          </a:p>
        </p:txBody>
      </p:sp>
      <p:sp>
        <p:nvSpPr>
          <p:cNvPr id="362" name="Google Shape;362;p40"/>
          <p:cNvSpPr/>
          <p:nvPr/>
        </p:nvSpPr>
        <p:spPr>
          <a:xfrm>
            <a:off x="7344230" y="4927470"/>
            <a:ext cx="3614056" cy="17912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Coffee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	- black hot drink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Milk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	- white cold drink</a:t>
            </a:r>
            <a:endParaRPr sz="1400" b="0" i="0" u="none" strike="noStrike" cap="none">
              <a:solidFill>
                <a:srgbClr val="000000"/>
              </a:solidFill>
              <a:latin typeface="Arial"/>
              <a:ea typeface="Arial"/>
              <a:cs typeface="Arial"/>
              <a:sym typeface="Arial"/>
            </a:endParaRPr>
          </a:p>
        </p:txBody>
      </p:sp>
      <p:sp>
        <p:nvSpPr>
          <p:cNvPr id="363" name="Google Shape;363;p40"/>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List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body" idx="1"/>
          </p:nvPr>
        </p:nvSpPr>
        <p:spPr>
          <a:xfrm>
            <a:off x="425159" y="164581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Basic Notes - Useful Tips</a:t>
            </a: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Tip</a:t>
            </a:r>
            <a:r>
              <a:rPr lang="en-US" sz="2400" b="0" i="0" u="none" strike="noStrike" cap="none">
                <a:solidFill>
                  <a:srgbClr val="000000"/>
                </a:solidFill>
                <a:latin typeface="Calibri"/>
                <a:ea typeface="Calibri"/>
                <a:cs typeface="Calibri"/>
                <a:sym typeface="Calibri"/>
              </a:rPr>
              <a:t>: Inside a list item you can put text, line breaks, images, links, other lists, etc.</a:t>
            </a:r>
            <a:endParaRPr sz="2400"/>
          </a:p>
          <a:p>
            <a:pPr marL="0" marR="0" lvl="0" indent="0" algn="l" rtl="0">
              <a:lnSpc>
                <a:spcPct val="90000"/>
              </a:lnSpc>
              <a:spcBef>
                <a:spcPts val="407"/>
              </a:spcBef>
              <a:spcAft>
                <a:spcPts val="0"/>
              </a:spcAft>
              <a:buClr>
                <a:schemeClr val="dk1"/>
              </a:buClr>
              <a:buSzPts val="22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Different types of ordered lists</a:t>
            </a:r>
            <a:r>
              <a:rPr lang="en-US" sz="2400" b="0" i="0" u="none" strike="noStrike" cap="none">
                <a:solidFill>
                  <a:srgbClr val="000000"/>
                </a:solidFill>
                <a:latin typeface="Calibri"/>
                <a:ea typeface="Calibri"/>
                <a:cs typeface="Calibri"/>
                <a:sym typeface="Calibri"/>
              </a:rPr>
              <a:t> : Demonstrates different types of ordered lists.</a:t>
            </a:r>
            <a:endParaRPr sz="2400"/>
          </a:p>
          <a:p>
            <a:pPr marL="0" marR="0" lvl="0" indent="0" algn="l" rtl="0">
              <a:lnSpc>
                <a:spcPct val="90000"/>
              </a:lnSpc>
              <a:spcBef>
                <a:spcPts val="407"/>
              </a:spcBef>
              <a:spcAft>
                <a:spcPts val="0"/>
              </a:spcAft>
              <a:buClr>
                <a:schemeClr val="dk1"/>
              </a:buClr>
              <a:buSzPts val="22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4"/>
              </a:rPr>
              <a:t>Different types of unordered lists</a:t>
            </a:r>
            <a:r>
              <a:rPr lang="en-US" sz="2400" b="0" i="0" u="none" strike="noStrike" cap="none">
                <a:solidFill>
                  <a:srgbClr val="000000"/>
                </a:solidFill>
                <a:latin typeface="Calibri"/>
                <a:ea typeface="Calibri"/>
                <a:cs typeface="Calibri"/>
                <a:sym typeface="Calibri"/>
              </a:rPr>
              <a:t> : Demonstrates different types of unordered lists.</a:t>
            </a:r>
            <a:endParaRPr sz="2400"/>
          </a:p>
          <a:p>
            <a:pPr marL="0" marR="0" lvl="0" indent="0" algn="l" rtl="0">
              <a:lnSpc>
                <a:spcPct val="90000"/>
              </a:lnSpc>
              <a:spcBef>
                <a:spcPts val="407"/>
              </a:spcBef>
              <a:spcAft>
                <a:spcPts val="0"/>
              </a:spcAft>
              <a:buClr>
                <a:schemeClr val="dk1"/>
              </a:buClr>
              <a:buSzPts val="22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5"/>
              </a:rPr>
              <a:t>Nested list</a:t>
            </a:r>
            <a:r>
              <a:rPr lang="en-US" sz="2400" b="0" i="0" u="none" strike="noStrike" cap="none">
                <a:solidFill>
                  <a:srgbClr val="000000"/>
                </a:solidFill>
                <a:latin typeface="Calibri"/>
                <a:ea typeface="Calibri"/>
                <a:cs typeface="Calibri"/>
                <a:sym typeface="Calibri"/>
              </a:rPr>
              <a:t> : Demonstrates how you can nest lists.</a:t>
            </a:r>
            <a:endParaRPr sz="2400"/>
          </a:p>
          <a:p>
            <a:pPr marL="0" marR="0" lvl="0" indent="0" algn="l" rtl="0">
              <a:lnSpc>
                <a:spcPct val="90000"/>
              </a:lnSpc>
              <a:spcBef>
                <a:spcPts val="407"/>
              </a:spcBef>
              <a:spcAft>
                <a:spcPts val="0"/>
              </a:spcAft>
              <a:buClr>
                <a:schemeClr val="dk1"/>
              </a:buClr>
              <a:buSzPts val="22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6"/>
              </a:rPr>
              <a:t>Nested list 1 </a:t>
            </a:r>
            <a:r>
              <a:rPr lang="en-US" sz="2400" b="0" i="0" u="none" strike="noStrike" cap="none">
                <a:solidFill>
                  <a:srgbClr val="000000"/>
                </a:solidFill>
                <a:latin typeface="Calibri"/>
                <a:ea typeface="Calibri"/>
                <a:cs typeface="Calibri"/>
                <a:sym typeface="Calibri"/>
              </a:rPr>
              <a:t>: Demonstrates a more complicated nested list.</a:t>
            </a:r>
            <a:endParaRPr sz="2400"/>
          </a:p>
          <a:p>
            <a:pPr marL="0" marR="0" lvl="0" indent="0" algn="l" rtl="0">
              <a:lnSpc>
                <a:spcPct val="90000"/>
              </a:lnSpc>
              <a:spcBef>
                <a:spcPts val="407"/>
              </a:spcBef>
              <a:spcAft>
                <a:spcPts val="0"/>
              </a:spcAft>
              <a:buClr>
                <a:schemeClr val="dk1"/>
              </a:buClr>
              <a:buSzPts val="2200"/>
              <a:buFont typeface="Arial"/>
              <a:buNone/>
            </a:pP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40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7"/>
              </a:rPr>
              <a:t>Description list</a:t>
            </a:r>
            <a:r>
              <a:rPr lang="en-US" sz="2400" b="0" i="0" u="none" strike="noStrike" cap="none">
                <a:solidFill>
                  <a:srgbClr val="000000"/>
                </a:solidFill>
                <a:latin typeface="Calibri"/>
                <a:ea typeface="Calibri"/>
                <a:cs typeface="Calibri"/>
                <a:sym typeface="Calibri"/>
              </a:rPr>
              <a:t> : Demonstrates a definition list.</a:t>
            </a:r>
            <a:endParaRPr sz="2400" b="0" i="0" u="none" strike="noStrike" cap="none">
              <a:solidFill>
                <a:srgbClr val="000000"/>
              </a:solidFill>
              <a:latin typeface="Calibri"/>
              <a:ea typeface="Calibri"/>
              <a:cs typeface="Calibri"/>
              <a:sym typeface="Calibri"/>
            </a:endParaRPr>
          </a:p>
        </p:txBody>
      </p:sp>
      <p:sp>
        <p:nvSpPr>
          <p:cNvPr id="370" name="Google Shape;370;p41"/>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List (Cont.)</a:t>
            </a:r>
            <a:endParaRPr sz="3200" b="1">
              <a:solidFill>
                <a:srgbClr val="1C4587"/>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a:spLocks noGrp="1"/>
          </p:cNvSpPr>
          <p:nvPr>
            <p:ph type="body" idx="1"/>
          </p:nvPr>
        </p:nvSpPr>
        <p:spPr>
          <a:xfrm>
            <a:off x="425159" y="164581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035" b="1" i="0" u="sng" strike="noStrike" cap="none">
                <a:solidFill>
                  <a:schemeClr val="dk1"/>
                </a:solidFill>
                <a:latin typeface="Arial"/>
                <a:ea typeface="Arial"/>
                <a:cs typeface="Arial"/>
                <a:sym typeface="Arial"/>
              </a:rPr>
              <a:t>HTML Tables</a:t>
            </a:r>
            <a:endParaRPr sz="2035"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Tables are defined with the </a:t>
            </a:r>
            <a:r>
              <a:rPr lang="en-US" sz="2035" b="1" i="0" u="none" strike="noStrike" cap="none">
                <a:solidFill>
                  <a:schemeClr val="dk1"/>
                </a:solidFill>
                <a:latin typeface="Arial"/>
                <a:ea typeface="Arial"/>
                <a:cs typeface="Arial"/>
                <a:sym typeface="Arial"/>
              </a:rPr>
              <a:t>&lt;table&gt;</a:t>
            </a:r>
            <a:r>
              <a:rPr lang="en-US" sz="2035" b="0" i="0" u="none" strike="noStrike" cap="none">
                <a:solidFill>
                  <a:schemeClr val="dk1"/>
                </a:solidFill>
                <a:latin typeface="Arial"/>
                <a:ea typeface="Arial"/>
                <a:cs typeface="Arial"/>
                <a:sym typeface="Arial"/>
              </a:rPr>
              <a:t> tag.</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A table is divided into rows with the </a:t>
            </a:r>
            <a:r>
              <a:rPr lang="en-US" sz="2035" b="1" i="0" u="none" strike="noStrike" cap="none">
                <a:solidFill>
                  <a:schemeClr val="dk1"/>
                </a:solidFill>
                <a:latin typeface="Arial"/>
                <a:ea typeface="Arial"/>
                <a:cs typeface="Arial"/>
                <a:sym typeface="Arial"/>
              </a:rPr>
              <a:t>&lt;tr&gt;</a:t>
            </a:r>
            <a:r>
              <a:rPr lang="en-US" sz="2035" b="0" i="0" u="none" strike="noStrike" cap="none">
                <a:solidFill>
                  <a:schemeClr val="dk1"/>
                </a:solidFill>
                <a:latin typeface="Arial"/>
                <a:ea typeface="Arial"/>
                <a:cs typeface="Arial"/>
                <a:sym typeface="Arial"/>
              </a:rPr>
              <a:t> tag. (tr stands for table row)</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A row is divided into data cells with the </a:t>
            </a:r>
            <a:r>
              <a:rPr lang="en-US" sz="2035" b="1" i="0" u="none" strike="noStrike" cap="none">
                <a:solidFill>
                  <a:schemeClr val="dk1"/>
                </a:solidFill>
                <a:latin typeface="Arial"/>
                <a:ea typeface="Arial"/>
                <a:cs typeface="Arial"/>
                <a:sym typeface="Arial"/>
              </a:rPr>
              <a:t>&lt;td&gt;</a:t>
            </a:r>
            <a:r>
              <a:rPr lang="en-US" sz="2035" b="0" i="0" u="none" strike="noStrike" cap="none">
                <a:solidFill>
                  <a:schemeClr val="dk1"/>
                </a:solidFill>
                <a:latin typeface="Arial"/>
                <a:ea typeface="Arial"/>
                <a:cs typeface="Arial"/>
                <a:sym typeface="Arial"/>
              </a:rPr>
              <a:t> tag. (td stands for table data)</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A row can also be divided into headings with the </a:t>
            </a:r>
            <a:r>
              <a:rPr lang="en-US" sz="2035" b="1" i="0" u="none" strike="noStrike" cap="none">
                <a:solidFill>
                  <a:schemeClr val="dk1"/>
                </a:solidFill>
                <a:latin typeface="Arial"/>
                <a:ea typeface="Arial"/>
                <a:cs typeface="Arial"/>
                <a:sym typeface="Arial"/>
              </a:rPr>
              <a:t>&lt;th&gt;</a:t>
            </a:r>
            <a:r>
              <a:rPr lang="en-US" sz="2035" b="0" i="0" u="none" strike="noStrike" cap="none">
                <a:solidFill>
                  <a:schemeClr val="dk1"/>
                </a:solidFill>
                <a:latin typeface="Arial"/>
                <a:ea typeface="Arial"/>
                <a:cs typeface="Arial"/>
                <a:sym typeface="Arial"/>
              </a:rPr>
              <a:t> tag. (th stands for table heading)</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The &lt;td&gt; elements are the data containers in the table. </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The &lt;td&gt; elements can contain all sorts of HTML elements like text, images, lists, other tables, etc.</a:t>
            </a:r>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The width of a table can be defined using CSS.</a:t>
            </a:r>
            <a:endParaRPr/>
          </a:p>
        </p:txBody>
      </p:sp>
      <p:sp>
        <p:nvSpPr>
          <p:cNvPr id="377" name="Google Shape;377;p42"/>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a:t>
            </a:r>
            <a:endParaRPr sz="3200" b="1">
              <a:solidFill>
                <a:srgbClr val="1C4587"/>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body" idx="1"/>
          </p:nvPr>
        </p:nvSpPr>
        <p:spPr>
          <a:xfrm>
            <a:off x="615775" y="1952906"/>
            <a:ext cx="11020926" cy="3794751"/>
          </a:xfrm>
          <a:prstGeom prst="rect">
            <a:avLst/>
          </a:prstGeom>
          <a:noFill/>
          <a:ln>
            <a:noFill/>
          </a:ln>
        </p:spPr>
        <p:txBody>
          <a:bodyPr spcFirstLastPara="1" wrap="square" lIns="91425" tIns="45700" rIns="91425" bIns="45700" anchor="t" anchorCtr="0">
            <a:noAutofit/>
          </a:bodyPr>
          <a:lstStyle/>
          <a:p>
            <a:pPr marL="274320" marR="0" lvl="0" indent="-274320" algn="l" rtl="0">
              <a:lnSpc>
                <a:spcPct val="14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 &lt;!DOCTYPE&gt; declaration is not an HTML tag; it is an instruction to the web browser about what version of HTML the page is written inThe text between </a:t>
            </a:r>
            <a:r>
              <a:rPr lang="en-US" sz="2400" b="1" i="0" u="none" strike="noStrike" cap="none">
                <a:solidFill>
                  <a:schemeClr val="dk1"/>
                </a:solidFill>
                <a:latin typeface="Arial"/>
                <a:ea typeface="Arial"/>
                <a:cs typeface="Arial"/>
                <a:sym typeface="Arial"/>
              </a:rPr>
              <a:t>&lt;html&gt;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&lt;/html&gt;</a:t>
            </a:r>
            <a:r>
              <a:rPr lang="en-US" sz="2400" b="0" i="0" u="none" strike="noStrike" cap="none">
                <a:solidFill>
                  <a:schemeClr val="dk1"/>
                </a:solidFill>
                <a:latin typeface="Arial"/>
                <a:ea typeface="Arial"/>
                <a:cs typeface="Arial"/>
                <a:sym typeface="Arial"/>
              </a:rPr>
              <a:t> describes an HTML document</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&lt;head&gt;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&lt;/head&gt;</a:t>
            </a:r>
            <a:r>
              <a:rPr lang="en-US" sz="2400" b="0" i="0" u="none" strike="noStrike" cap="none">
                <a:solidFill>
                  <a:schemeClr val="dk1"/>
                </a:solidFill>
                <a:latin typeface="Arial"/>
                <a:ea typeface="Arial"/>
                <a:cs typeface="Arial"/>
                <a:sym typeface="Arial"/>
              </a:rPr>
              <a:t> provides information about the document</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&lt;title&gt;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&lt;/title&gt;</a:t>
            </a:r>
            <a:r>
              <a:rPr lang="en-US" sz="2400" b="0" i="0" u="none" strike="noStrike" cap="none">
                <a:solidFill>
                  <a:schemeClr val="dk1"/>
                </a:solidFill>
                <a:latin typeface="Arial"/>
                <a:ea typeface="Arial"/>
                <a:cs typeface="Arial"/>
                <a:sym typeface="Arial"/>
              </a:rPr>
              <a:t> provides a title for the document</a:t>
            </a:r>
            <a:endParaRPr/>
          </a:p>
          <a:p>
            <a:pPr marL="274320" marR="0" lvl="0" indent="-274320" algn="l" rtl="0">
              <a:lnSpc>
                <a:spcPct val="90000"/>
              </a:lnSpc>
              <a:spcBef>
                <a:spcPts val="220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 text between </a:t>
            </a:r>
            <a:r>
              <a:rPr lang="en-US" sz="2400" b="1" i="0" u="none" strike="noStrike" cap="none">
                <a:solidFill>
                  <a:schemeClr val="dk1"/>
                </a:solidFill>
                <a:latin typeface="Arial"/>
                <a:ea typeface="Arial"/>
                <a:cs typeface="Arial"/>
                <a:sym typeface="Arial"/>
              </a:rPr>
              <a:t>&lt;body&gt;</a:t>
            </a:r>
            <a:r>
              <a:rPr lang="en-US" sz="2400" b="0" i="0" u="none" strike="noStrike" cap="none">
                <a:solidFill>
                  <a:schemeClr val="dk1"/>
                </a:solidFill>
                <a:latin typeface="Arial"/>
                <a:ea typeface="Arial"/>
                <a:cs typeface="Arial"/>
                <a:sym typeface="Arial"/>
              </a:rPr>
              <a:t> and </a:t>
            </a:r>
            <a:r>
              <a:rPr lang="en-US" sz="2400" b="1" i="0" u="none" strike="noStrike" cap="none">
                <a:solidFill>
                  <a:schemeClr val="dk1"/>
                </a:solidFill>
                <a:latin typeface="Arial"/>
                <a:ea typeface="Arial"/>
                <a:cs typeface="Arial"/>
                <a:sym typeface="Arial"/>
              </a:rPr>
              <a:t>&lt;/body&gt;</a:t>
            </a:r>
            <a:r>
              <a:rPr lang="en-US" sz="2400" b="0" i="0" u="none" strike="noStrike" cap="none">
                <a:solidFill>
                  <a:schemeClr val="dk1"/>
                </a:solidFill>
                <a:latin typeface="Arial"/>
                <a:ea typeface="Arial"/>
                <a:cs typeface="Arial"/>
                <a:sym typeface="Arial"/>
              </a:rPr>
              <a:t> describes the visible page content</a:t>
            </a:r>
            <a:endParaRPr/>
          </a:p>
          <a:p>
            <a:pPr marL="0" marR="0" lvl="0" indent="0" algn="l" rtl="0">
              <a:lnSpc>
                <a:spcPct val="90000"/>
              </a:lnSpc>
              <a:spcBef>
                <a:spcPts val="2200"/>
              </a:spcBef>
              <a:spcAft>
                <a:spcPts val="0"/>
              </a:spcAft>
              <a:buClr>
                <a:schemeClr val="dk1"/>
              </a:buClr>
              <a:buSzPts val="2200"/>
              <a:buFont typeface="Arial"/>
              <a:buNone/>
            </a:pPr>
            <a:endParaRPr sz="2400" b="0" i="0" u="none" strike="noStrike" cap="none">
              <a:solidFill>
                <a:schemeClr val="dk1"/>
              </a:solidFill>
              <a:latin typeface="Arial"/>
              <a:ea typeface="Arial"/>
              <a:cs typeface="Arial"/>
              <a:sym typeface="Arial"/>
            </a:endParaRPr>
          </a:p>
        </p:txBody>
      </p:sp>
      <p:sp>
        <p:nvSpPr>
          <p:cNvPr id="127" name="Google Shape;127;p4"/>
          <p:cNvSpPr txBox="1">
            <a:spLocks noGrp="1"/>
          </p:cNvSpPr>
          <p:nvPr>
            <p:ph type="title"/>
          </p:nvPr>
        </p:nvSpPr>
        <p:spPr>
          <a:xfrm>
            <a:off x="615775" y="375476"/>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Introduction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body" idx="1"/>
          </p:nvPr>
        </p:nvSpPr>
        <p:spPr>
          <a:xfrm>
            <a:off x="425159" y="1493415"/>
            <a:ext cx="11020926" cy="525572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An HTML Table with a Border Attribute</a:t>
            </a:r>
            <a:endParaRPr sz="2400" b="0" i="0" u="none" strike="noStrike" cap="none">
              <a:solidFill>
                <a:srgbClr val="000000"/>
              </a:solidFill>
              <a:latin typeface="Calibri"/>
              <a:ea typeface="Calibri"/>
              <a:cs typeface="Calibri"/>
              <a:sym typeface="Calibri"/>
            </a:endParaRPr>
          </a:p>
          <a:p>
            <a:pPr marL="342900" marR="0" lvl="0" indent="-371983" algn="l" rtl="0">
              <a:lnSpc>
                <a:spcPct val="80000"/>
              </a:lnSpc>
              <a:spcBef>
                <a:spcPts val="388"/>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If you do not specify a border for the table, it will be displayed without borders. </a:t>
            </a:r>
            <a:endParaRPr sz="2400"/>
          </a:p>
          <a:p>
            <a:pPr marL="342900" marR="0" lvl="0" indent="-371983" algn="l" rtl="0">
              <a:lnSpc>
                <a:spcPct val="80000"/>
              </a:lnSpc>
              <a:spcBef>
                <a:spcPts val="388"/>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border can be added using the border attribute:</a:t>
            </a:r>
            <a:endParaRPr sz="2400"/>
          </a:p>
          <a:p>
            <a:pPr marL="0" marR="0" lvl="0" indent="0" algn="l" rtl="0">
              <a:lnSpc>
                <a:spcPct val="80000"/>
              </a:lnSpc>
              <a:spcBef>
                <a:spcPts val="388"/>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&lt;table border="1" style="width:300px"&gt;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&lt;td&gt;Smith&lt;/td&gt;		</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&lt;td&gt;50&lt;/td&gt;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&lt;/tr&gt;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&lt;td&gt;Jackson&lt;/td&gt;		</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&lt;td&gt;94&lt;/td&gt;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&lt;/table&gt;</a:t>
            </a:r>
            <a:endParaRPr sz="2400"/>
          </a:p>
        </p:txBody>
      </p:sp>
      <p:sp>
        <p:nvSpPr>
          <p:cNvPr id="384" name="Google Shape;384;p43"/>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4"/>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0000"/>
                </a:solidFill>
                <a:latin typeface="Calibri"/>
                <a:ea typeface="Calibri"/>
                <a:cs typeface="Calibri"/>
                <a:sym typeface="Calibri"/>
              </a:rPr>
              <a:t>Note</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However, the border attribute is on its way out of the HTML standard!</a:t>
            </a: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It is better to use CSS.</a:t>
            </a:r>
            <a:endParaRPr/>
          </a:p>
          <a:p>
            <a:pPr marL="0" marR="0" lvl="0" indent="0" algn="l" rtl="0">
              <a:lnSpc>
                <a:spcPct val="100000"/>
              </a:lnSpc>
              <a:spcBef>
                <a:spcPts val="44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3"/>
              </a:rPr>
              <a:t>Example</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&lt;style&gt;</a:t>
            </a:r>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table,th,td</a:t>
            </a:r>
            <a:endParaRPr sz="2200" b="0" i="1" u="none" strike="noStrike" cap="none">
              <a:solidFill>
                <a:srgbClr val="595959"/>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a:t>
            </a:r>
            <a:endParaRPr sz="2200" b="0" i="1" u="none" strike="noStrike" cap="none">
              <a:solidFill>
                <a:srgbClr val="595959"/>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border:1px solid black;</a:t>
            </a:r>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a:t>
            </a:r>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&lt;/style&gt;</a:t>
            </a:r>
            <a:endParaRPr/>
          </a:p>
          <a:p>
            <a:pPr marL="0" marR="0" lvl="0" indent="0" algn="l" rtl="0">
              <a:lnSpc>
                <a:spcPct val="100000"/>
              </a:lnSpc>
              <a:spcBef>
                <a:spcPts val="440"/>
              </a:spcBef>
              <a:spcAft>
                <a:spcPts val="0"/>
              </a:spcAft>
              <a:buClr>
                <a:srgbClr val="000000"/>
              </a:buClr>
              <a:buSzPts val="2200"/>
              <a:buFont typeface="Arial"/>
              <a:buNone/>
            </a:pPr>
            <a:r>
              <a:rPr lang="en-US" sz="2200" b="0" i="0" u="none" strike="noStrike" cap="none">
                <a:solidFill>
                  <a:srgbClr val="000000"/>
                </a:solidFill>
                <a:latin typeface="Calibri"/>
                <a:ea typeface="Calibri"/>
                <a:cs typeface="Calibri"/>
                <a:sym typeface="Calibri"/>
              </a:rPr>
              <a:t>Remember to define borders for both the table and the table cells.</a:t>
            </a:r>
            <a:endParaRPr/>
          </a:p>
        </p:txBody>
      </p:sp>
      <p:sp>
        <p:nvSpPr>
          <p:cNvPr id="391" name="Google Shape;391;p44"/>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5"/>
          <p:cNvSpPr txBox="1">
            <a:spLocks noGrp="1"/>
          </p:cNvSpPr>
          <p:nvPr>
            <p:ph type="body" idx="1"/>
          </p:nvPr>
        </p:nvSpPr>
        <p:spPr>
          <a:xfrm>
            <a:off x="425150" y="1493425"/>
            <a:ext cx="11526900" cy="52413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An HTML Table with Collapsed Borders</a:t>
            </a:r>
            <a:endParaRPr sz="2400" b="0" i="0" u="none" strike="noStrike" cap="none">
              <a:solidFill>
                <a:srgbClr val="000000"/>
              </a:solidFill>
              <a:latin typeface="Calibri"/>
              <a:ea typeface="Calibri"/>
              <a:cs typeface="Calibri"/>
              <a:sym typeface="Calibri"/>
            </a:endParaRPr>
          </a:p>
          <a:p>
            <a:pPr marL="342900" marR="0" lvl="0" indent="-395478" algn="l" rtl="0">
              <a:lnSpc>
                <a:spcPct val="80000"/>
              </a:lnSpc>
              <a:spcBef>
                <a:spcPts val="31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If you want the borders to collapse into one border, add border-collapse to your CSS:</a:t>
            </a:r>
            <a:endParaRPr sz="2400"/>
          </a:p>
          <a:p>
            <a:pPr marL="0" marR="0" lvl="0" indent="0" algn="l" rtl="0">
              <a:lnSpc>
                <a:spcPct val="80000"/>
              </a:lnSpc>
              <a:spcBef>
                <a:spcPts val="314"/>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&lt;style&gt;</a:t>
            </a:r>
            <a:endParaRPr sz="2400"/>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table,th,td</a:t>
            </a:r>
            <a:endParaRPr sz="2400" b="0" i="1" u="none" strike="noStrike" cap="none">
              <a:solidFill>
                <a:srgbClr val="595959"/>
              </a:solidFill>
              <a:latin typeface="Calibri"/>
              <a:ea typeface="Calibri"/>
              <a:cs typeface="Calibri"/>
              <a:sym typeface="Calibri"/>
            </a:endParaRPr>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t>
            </a:r>
            <a:endParaRPr sz="2400"/>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border:1px solid black;</a:t>
            </a:r>
            <a:r>
              <a:rPr lang="en-US" sz="2400"/>
              <a:t> </a:t>
            </a:r>
            <a:r>
              <a:rPr lang="en-US" sz="2400" b="0" i="1" u="none" strike="noStrike" cap="none">
                <a:solidFill>
                  <a:srgbClr val="595959"/>
                </a:solidFill>
                <a:latin typeface="Calibri"/>
                <a:ea typeface="Calibri"/>
                <a:cs typeface="Calibri"/>
                <a:sym typeface="Calibri"/>
              </a:rPr>
              <a:t>border-collapse:collapse;</a:t>
            </a:r>
            <a:endParaRPr sz="2400"/>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t>
            </a:r>
            <a:endParaRPr sz="2400"/>
          </a:p>
          <a:p>
            <a:pPr marL="0" marR="0" lvl="0" indent="0" algn="l" rtl="0">
              <a:lnSpc>
                <a:spcPct val="80000"/>
              </a:lnSpc>
              <a:spcBef>
                <a:spcPts val="314"/>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An HTML Table with Cell Padding</a:t>
            </a:r>
            <a:endParaRPr sz="2400" b="0" i="0" u="none" strike="noStrike" cap="none">
              <a:solidFill>
                <a:srgbClr val="000000"/>
              </a:solidFill>
              <a:latin typeface="Calibri"/>
              <a:ea typeface="Calibri"/>
              <a:cs typeface="Calibri"/>
              <a:sym typeface="Calibri"/>
            </a:endParaRPr>
          </a:p>
          <a:p>
            <a:pPr marL="342900" marR="0" lvl="0" indent="-395478" algn="l" rtl="0">
              <a:lnSpc>
                <a:spcPct val="80000"/>
              </a:lnSpc>
              <a:spcBef>
                <a:spcPts val="31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Cell padding specifies the space between the cell content and its borders.</a:t>
            </a:r>
            <a:endParaRPr sz="2400"/>
          </a:p>
          <a:p>
            <a:pPr marL="342900" marR="0" lvl="0" indent="-395478" algn="l" rtl="0">
              <a:lnSpc>
                <a:spcPct val="80000"/>
              </a:lnSpc>
              <a:spcBef>
                <a:spcPts val="31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If you do not specify a padding, the table cells will be displayed without padding. </a:t>
            </a:r>
            <a:endParaRPr sz="2400"/>
          </a:p>
          <a:p>
            <a:pPr marL="342900" marR="0" lvl="0" indent="-395478" algn="l" rtl="0">
              <a:lnSpc>
                <a:spcPct val="80000"/>
              </a:lnSpc>
              <a:spcBef>
                <a:spcPts val="31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 set the padding, use the CSS padding property:</a:t>
            </a:r>
            <a:endParaRPr sz="2400"/>
          </a:p>
          <a:p>
            <a:pPr marL="0" marR="0" lvl="0" indent="0" algn="l" rtl="0">
              <a:lnSpc>
                <a:spcPct val="80000"/>
              </a:lnSpc>
              <a:spcBef>
                <a:spcPts val="314"/>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4"/>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th, td</a:t>
            </a:r>
            <a:endParaRPr sz="2400"/>
          </a:p>
          <a:p>
            <a:pPr marL="0" marR="0" lvl="0" indent="0" algn="l" rtl="0">
              <a:lnSpc>
                <a:spcPct val="80000"/>
              </a:lnSpc>
              <a:spcBef>
                <a:spcPts val="351"/>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{padding:15px;}</a:t>
            </a:r>
            <a:endParaRPr sz="2400"/>
          </a:p>
        </p:txBody>
      </p:sp>
      <p:sp>
        <p:nvSpPr>
          <p:cNvPr id="398" name="Google Shape;398;p45"/>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6"/>
          <p:cNvSpPr txBox="1">
            <a:spLocks noGrp="1"/>
          </p:cNvSpPr>
          <p:nvPr>
            <p:ph type="body" idx="1"/>
          </p:nvPr>
        </p:nvSpPr>
        <p:spPr>
          <a:xfrm>
            <a:off x="425150" y="1493426"/>
            <a:ext cx="11020800" cy="5241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Table Headings</a:t>
            </a:r>
            <a:endParaRPr sz="2400" b="0" i="0" u="none" strike="noStrike" cap="none">
              <a:solidFill>
                <a:srgbClr val="000000"/>
              </a:solidFill>
              <a:latin typeface="Calibri"/>
              <a:ea typeface="Calibri"/>
              <a:cs typeface="Calibri"/>
              <a:sym typeface="Calibri"/>
            </a:endParaRPr>
          </a:p>
          <a:p>
            <a:pPr marL="342900" marR="0" lvl="0" indent="-381952" algn="l" rtl="0">
              <a:lnSpc>
                <a:spcPct val="80000"/>
              </a:lnSpc>
              <a:spcBef>
                <a:spcPts val="357"/>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Table headings are defined with the &lt;th&gt; tag.</a:t>
            </a:r>
            <a:endParaRPr sz="2400"/>
          </a:p>
          <a:p>
            <a:pPr marL="342900" marR="0" lvl="0" indent="-381952" algn="l" rtl="0">
              <a:lnSpc>
                <a:spcPct val="80000"/>
              </a:lnSpc>
              <a:spcBef>
                <a:spcPts val="357"/>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By default, all major browsers display table headings as bold and centered:</a:t>
            </a:r>
            <a:endParaRPr sz="2400"/>
          </a:p>
          <a:p>
            <a:pPr marL="0" marR="0" lvl="0" indent="0" algn="l" rtl="0">
              <a:lnSpc>
                <a:spcPct val="80000"/>
              </a:lnSpc>
              <a:spcBef>
                <a:spcPts val="357"/>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&lt;table style="width:300px"&gt;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&lt;th&gt;Firstname&lt;/th&gt;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&lt;th&gt;Lastname&lt;/th&gt;		</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&lt;th&gt;Points&lt;/th&gt;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&lt;/tr&gt;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&lt;td&gt;Eve&lt;/td&gt;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&lt;td&gt;Jackson&lt;/td&gt;		</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  &lt;td&gt;94&lt;/td&gt;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&lt;/tr&gt;</a:t>
            </a:r>
            <a:endParaRPr sz="2400"/>
          </a:p>
          <a:p>
            <a:pPr marL="0" marR="0" lvl="0" indent="0" algn="l" rtl="0">
              <a:lnSpc>
                <a:spcPct val="80000"/>
              </a:lnSpc>
              <a:spcBef>
                <a:spcPts val="35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&lt;/table&gt;</a:t>
            </a:r>
            <a:endParaRPr sz="2400"/>
          </a:p>
        </p:txBody>
      </p:sp>
      <p:sp>
        <p:nvSpPr>
          <p:cNvPr id="405" name="Google Shape;405;p46"/>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65760" algn="l" rtl="0">
              <a:lnSpc>
                <a:spcPct val="8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 left-align the table headings, use the CSS text-align property:</a:t>
            </a:r>
            <a:endParaRPr sz="2400"/>
          </a:p>
          <a:p>
            <a:pPr marL="0" marR="0" lvl="0" indent="0" algn="l" rtl="0">
              <a:lnSpc>
                <a:spcPct val="80000"/>
              </a:lnSpc>
              <a:spcBef>
                <a:spcPts val="408"/>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408"/>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th</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text-align:right;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a:t>
            </a:r>
            <a:endParaRPr sz="2400"/>
          </a:p>
          <a:p>
            <a:pPr marL="0" marR="0" lvl="0" indent="0" algn="l" rtl="0">
              <a:lnSpc>
                <a:spcPct val="80000"/>
              </a:lnSpc>
              <a:spcBef>
                <a:spcPts val="408"/>
              </a:spcBef>
              <a:spcAft>
                <a:spcPts val="0"/>
              </a:spcAft>
              <a:buClr>
                <a:schemeClr val="dk1"/>
              </a:buClr>
              <a:buSzPts val="2200"/>
              <a:buFont typeface="Arial"/>
              <a:buNone/>
            </a:pPr>
            <a:endParaRPr sz="2400" b="1" i="0" u="sng" strike="noStrike" cap="none">
              <a:solidFill>
                <a:srgbClr val="000000"/>
              </a:solidFill>
              <a:latin typeface="Calibri"/>
              <a:ea typeface="Calibri"/>
              <a:cs typeface="Calibri"/>
              <a:sym typeface="Calibri"/>
            </a:endParaRPr>
          </a:p>
          <a:p>
            <a:pPr marL="0" marR="0" lvl="0" indent="0" algn="l" rtl="0">
              <a:lnSpc>
                <a:spcPct val="80000"/>
              </a:lnSpc>
              <a:spcBef>
                <a:spcPts val="408"/>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An HTML Table with Cell Spacing</a:t>
            </a:r>
            <a:endParaRPr sz="2400" b="0" i="0" u="none" strike="noStrike" cap="none">
              <a:solidFill>
                <a:srgbClr val="000000"/>
              </a:solidFill>
              <a:latin typeface="Calibri"/>
              <a:ea typeface="Calibri"/>
              <a:cs typeface="Calibri"/>
              <a:sym typeface="Calibri"/>
            </a:endParaRPr>
          </a:p>
          <a:p>
            <a:pPr marL="342900" marR="0" lvl="0" indent="-365760" algn="l" rtl="0">
              <a:lnSpc>
                <a:spcPct val="80000"/>
              </a:lnSpc>
              <a:spcBef>
                <a:spcPts val="408"/>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Cell spacing specifies the space between the cells.</a:t>
            </a:r>
            <a:endParaRPr sz="2400"/>
          </a:p>
          <a:p>
            <a:pPr marL="342900" marR="0" lvl="0" indent="-365760" algn="l" rtl="0">
              <a:lnSpc>
                <a:spcPct val="80000"/>
              </a:lnSpc>
              <a:spcBef>
                <a:spcPts val="408"/>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 set the cell spacing for the table, use the CSS border-spacing property:</a:t>
            </a:r>
            <a:endParaRPr sz="2400"/>
          </a:p>
          <a:p>
            <a:pPr marL="0" marR="0" lvl="0" indent="0" algn="l" rtl="0">
              <a:lnSpc>
                <a:spcPct val="80000"/>
              </a:lnSpc>
              <a:spcBef>
                <a:spcPts val="408"/>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80000"/>
              </a:lnSpc>
              <a:spcBef>
                <a:spcPts val="408"/>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table</a:t>
            </a:r>
            <a:endParaRPr sz="2400"/>
          </a:p>
          <a:p>
            <a:pPr marL="0" marR="0" lvl="0" indent="0" algn="l" rtl="0">
              <a:lnSpc>
                <a:spcPct val="80000"/>
              </a:lnSpc>
              <a:spcBef>
                <a:spcPts val="408"/>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t>
            </a:r>
            <a:endParaRPr sz="2400"/>
          </a:p>
          <a:p>
            <a:pPr marL="0" marR="0" lvl="0" indent="0" algn="l" rtl="0">
              <a:lnSpc>
                <a:spcPct val="80000"/>
              </a:lnSpc>
              <a:spcBef>
                <a:spcPts val="408"/>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border-spacing:5px;</a:t>
            </a:r>
            <a:endParaRPr sz="2400"/>
          </a:p>
          <a:p>
            <a:pPr marL="0" marR="0" lvl="0" indent="0" algn="l" rtl="0">
              <a:lnSpc>
                <a:spcPct val="80000"/>
              </a:lnSpc>
              <a:spcBef>
                <a:spcPts val="408"/>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t>
            </a:r>
            <a:endParaRPr sz="2400"/>
          </a:p>
        </p:txBody>
      </p:sp>
      <p:sp>
        <p:nvSpPr>
          <p:cNvPr id="412" name="Google Shape;412;p47"/>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body" idx="1"/>
          </p:nvPr>
        </p:nvSpPr>
        <p:spPr>
          <a:xfrm>
            <a:off x="492207" y="1488449"/>
            <a:ext cx="11020926" cy="47817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400" b="1" i="0" u="sng" strike="noStrike" cap="none">
                <a:solidFill>
                  <a:srgbClr val="000000"/>
                </a:solidFill>
                <a:latin typeface="Calibri"/>
                <a:ea typeface="Calibri"/>
                <a:cs typeface="Calibri"/>
                <a:sym typeface="Calibri"/>
              </a:rPr>
              <a:t>An HTML Table with Cell Span Many Columns</a:t>
            </a:r>
            <a:endParaRPr sz="2400"/>
          </a:p>
          <a:p>
            <a:pPr marL="274320" marR="0" lvl="0" indent="-299720" algn="just"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To make a cell span more than one column, use the </a:t>
            </a:r>
            <a:r>
              <a:rPr lang="en-US" sz="2400" b="1" i="0" u="none" strike="noStrike" cap="none">
                <a:solidFill>
                  <a:schemeClr val="dk1"/>
                </a:solidFill>
                <a:latin typeface="Arial"/>
                <a:ea typeface="Arial"/>
                <a:cs typeface="Arial"/>
                <a:sym typeface="Arial"/>
              </a:rPr>
              <a:t>colspan</a:t>
            </a:r>
            <a:r>
              <a:rPr lang="en-US" sz="2400" b="0" i="0" u="none" strike="noStrike" cap="none">
                <a:solidFill>
                  <a:schemeClr val="dk1"/>
                </a:solidFill>
                <a:latin typeface="Arial"/>
                <a:ea typeface="Arial"/>
                <a:cs typeface="Arial"/>
                <a:sym typeface="Arial"/>
              </a:rPr>
              <a:t> attribute:</a:t>
            </a:r>
            <a:endParaRPr sz="2400"/>
          </a:p>
          <a:p>
            <a:pPr marL="0" marR="0" lvl="0" indent="0" algn="just" rtl="0">
              <a:lnSpc>
                <a:spcPct val="150000"/>
              </a:lnSpc>
              <a:spcBef>
                <a:spcPts val="0"/>
              </a:spcBef>
              <a:spcAft>
                <a:spcPts val="0"/>
              </a:spcAft>
              <a:buClr>
                <a:schemeClr val="dk1"/>
              </a:buClr>
              <a:buSzPts val="2200"/>
              <a:buFont typeface="Arial"/>
              <a:buNone/>
            </a:pPr>
            <a:r>
              <a:rPr lang="en-US" sz="2400" b="0" i="0" u="sng" strike="noStrike" cap="none">
                <a:solidFill>
                  <a:schemeClr val="hlink"/>
                </a:solidFill>
                <a:latin typeface="Arial"/>
                <a:ea typeface="Arial"/>
                <a:cs typeface="Arial"/>
                <a:sym typeface="Arial"/>
                <a:hlinkClick r:id="rId3"/>
              </a:rPr>
              <a:t>Example</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2200"/>
              </a:spcBef>
              <a:spcAft>
                <a:spcPts val="0"/>
              </a:spcAft>
              <a:buClr>
                <a:schemeClr val="dk1"/>
              </a:buClr>
              <a:buSzPts val="2200"/>
              <a:buFont typeface="Arial"/>
              <a:buNone/>
            </a:pPr>
            <a:r>
              <a:rPr lang="en-US" sz="2400" b="0" i="1" u="none" strike="noStrike" cap="none">
                <a:solidFill>
                  <a:srgbClr val="595959"/>
                </a:solidFill>
                <a:latin typeface="Calibri"/>
                <a:ea typeface="Calibri"/>
                <a:cs typeface="Calibri"/>
                <a:sym typeface="Calibri"/>
              </a:rPr>
              <a:t>    &lt;th colspan="2"&gt;Telephone&lt;/th&gt;</a:t>
            </a:r>
            <a:endParaRPr sz="2400" b="0" i="1" u="none" strike="noStrike" cap="none">
              <a:solidFill>
                <a:srgbClr val="595959"/>
              </a:solidFill>
              <a:latin typeface="Calibri"/>
              <a:ea typeface="Calibri"/>
              <a:cs typeface="Calibri"/>
              <a:sym typeface="Calibri"/>
            </a:endParaRPr>
          </a:p>
          <a:p>
            <a:pPr marL="0" marR="0" lvl="0" indent="0" algn="l" rtl="0">
              <a:lnSpc>
                <a:spcPct val="100000"/>
              </a:lnSpc>
              <a:spcBef>
                <a:spcPts val="2200"/>
              </a:spcBef>
              <a:spcAft>
                <a:spcPts val="0"/>
              </a:spcAft>
              <a:buClr>
                <a:schemeClr val="dk1"/>
              </a:buClr>
              <a:buSzPts val="2200"/>
              <a:buFont typeface="Arial"/>
              <a:buNone/>
            </a:pPr>
            <a:r>
              <a:rPr lang="en-US" sz="2400" b="0" i="1" u="none" strike="noStrike" cap="none">
                <a:solidFill>
                  <a:srgbClr val="595959"/>
                </a:solidFill>
                <a:latin typeface="Calibri"/>
                <a:ea typeface="Calibri"/>
                <a:cs typeface="Calibri"/>
                <a:sym typeface="Calibri"/>
              </a:rPr>
              <a:t> </a:t>
            </a:r>
            <a:r>
              <a:rPr lang="en-US" sz="2400" b="1" i="0" u="sng" strike="noStrike" cap="none">
                <a:solidFill>
                  <a:srgbClr val="000000"/>
                </a:solidFill>
                <a:latin typeface="Calibri"/>
                <a:ea typeface="Calibri"/>
                <a:cs typeface="Calibri"/>
                <a:sym typeface="Calibri"/>
              </a:rPr>
              <a:t>An HTML Table with Cell Span Many Rows</a:t>
            </a:r>
            <a:endParaRPr sz="2400" b="1" i="0" u="sng" strike="noStrike" cap="none">
              <a:solidFill>
                <a:srgbClr val="000000"/>
              </a:solidFill>
              <a:latin typeface="Calibri"/>
              <a:ea typeface="Calibri"/>
              <a:cs typeface="Calibri"/>
              <a:sym typeface="Calibri"/>
            </a:endParaRPr>
          </a:p>
          <a:p>
            <a:pPr marL="274320" marR="0" lvl="0" indent="-299720" algn="just" rtl="0">
              <a:lnSpc>
                <a:spcPct val="100000"/>
              </a:lnSpc>
              <a:spcBef>
                <a:spcPts val="2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To make a cell span more than one row, use the </a:t>
            </a:r>
            <a:r>
              <a:rPr lang="en-US" sz="2400" b="1" i="0" u="none" strike="noStrike" cap="none">
                <a:solidFill>
                  <a:schemeClr val="dk1"/>
                </a:solidFill>
                <a:latin typeface="Arial"/>
                <a:ea typeface="Arial"/>
                <a:cs typeface="Arial"/>
                <a:sym typeface="Arial"/>
              </a:rPr>
              <a:t>rowspan</a:t>
            </a:r>
            <a:r>
              <a:rPr lang="en-US" sz="2400" b="0" i="0" u="none" strike="noStrike" cap="none">
                <a:solidFill>
                  <a:schemeClr val="dk1"/>
                </a:solidFill>
                <a:latin typeface="Arial"/>
                <a:ea typeface="Arial"/>
                <a:cs typeface="Arial"/>
                <a:sym typeface="Arial"/>
              </a:rPr>
              <a:t> attribute:</a:t>
            </a:r>
            <a:endParaRPr sz="2400"/>
          </a:p>
          <a:p>
            <a:pPr marL="0" marR="0" lvl="0" indent="0" algn="just" rtl="0">
              <a:lnSpc>
                <a:spcPct val="100000"/>
              </a:lnSpc>
              <a:spcBef>
                <a:spcPts val="2200"/>
              </a:spcBef>
              <a:spcAft>
                <a:spcPts val="0"/>
              </a:spcAft>
              <a:buClr>
                <a:schemeClr val="dk1"/>
              </a:buClr>
              <a:buSzPts val="2200"/>
              <a:buFont typeface="Arial"/>
              <a:buNone/>
            </a:pPr>
            <a:r>
              <a:rPr lang="en-US" sz="2400" b="0" i="0" u="sng" strike="noStrike" cap="none">
                <a:solidFill>
                  <a:schemeClr val="hlink"/>
                </a:solidFill>
                <a:latin typeface="Arial"/>
                <a:ea typeface="Arial"/>
                <a:cs typeface="Arial"/>
                <a:sym typeface="Arial"/>
                <a:hlinkClick r:id="rId4"/>
              </a:rPr>
              <a:t>Example</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2200"/>
              </a:spcBef>
              <a:spcAft>
                <a:spcPts val="0"/>
              </a:spcAft>
              <a:buClr>
                <a:schemeClr val="dk1"/>
              </a:buClr>
              <a:buSzPts val="2200"/>
              <a:buFont typeface="Arial"/>
              <a:buNone/>
            </a:pPr>
            <a:r>
              <a:rPr lang="en-US" sz="2400" b="0" i="1" u="none" strike="noStrike" cap="none">
                <a:solidFill>
                  <a:srgbClr val="595959"/>
                </a:solidFill>
                <a:latin typeface="Calibri"/>
                <a:ea typeface="Calibri"/>
                <a:cs typeface="Calibri"/>
                <a:sym typeface="Calibri"/>
              </a:rPr>
              <a:t>    &lt;th rowspan="2"&gt;Telephone:&lt;/th&gt;</a:t>
            </a:r>
            <a:br>
              <a:rPr lang="en-US" sz="2400" b="0" i="1" u="none" strike="noStrike" cap="none">
                <a:solidFill>
                  <a:srgbClr val="595959"/>
                </a:solidFill>
                <a:latin typeface="Calibri"/>
                <a:ea typeface="Calibri"/>
                <a:cs typeface="Calibri"/>
                <a:sym typeface="Calibri"/>
              </a:rPr>
            </a:br>
            <a:endParaRPr sz="2400" b="0" i="1" u="none" strike="noStrike" cap="none">
              <a:solidFill>
                <a:srgbClr val="595959"/>
              </a:solidFill>
              <a:latin typeface="Calibri"/>
              <a:ea typeface="Calibri"/>
              <a:cs typeface="Calibri"/>
              <a:sym typeface="Calibri"/>
            </a:endParaRPr>
          </a:p>
        </p:txBody>
      </p:sp>
      <p:sp>
        <p:nvSpPr>
          <p:cNvPr id="418" name="Google Shape;418;p48"/>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9"/>
          <p:cNvSpPr txBox="1">
            <a:spLocks noGrp="1"/>
          </p:cNvSpPr>
          <p:nvPr>
            <p:ph type="body" idx="1"/>
          </p:nvPr>
        </p:nvSpPr>
        <p:spPr>
          <a:xfrm>
            <a:off x="425159" y="164581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3"/>
              </a:rPr>
              <a:t>Horizontal/Vertical table headings</a:t>
            </a:r>
            <a:r>
              <a:rPr lang="en-US" sz="2200" b="0" i="0" u="none" strike="noStrike" cap="none">
                <a:solidFill>
                  <a:srgbClr val="000000"/>
                </a:solidFill>
                <a:latin typeface="Calibri"/>
                <a:ea typeface="Calibri"/>
                <a:cs typeface="Calibri"/>
                <a:sym typeface="Calibri"/>
              </a:rPr>
              <a:t> : How to create horizontal/vertical table headings.</a:t>
            </a:r>
            <a:endParaRPr/>
          </a:p>
          <a:p>
            <a:pPr marL="0" marR="0" lvl="0" indent="0" algn="l" rtl="0">
              <a:lnSpc>
                <a:spcPct val="100000"/>
              </a:lnSpc>
              <a:spcBef>
                <a:spcPts val="440"/>
              </a:spcBef>
              <a:spcAft>
                <a:spcPts val="0"/>
              </a:spcAft>
              <a:buClr>
                <a:schemeClr val="dk1"/>
              </a:buClr>
              <a:buSzPts val="2200"/>
              <a:buFont typeface="Arial"/>
              <a:buNone/>
            </a:pPr>
            <a:endParaRPr sz="2200" b="0"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4"/>
              </a:rPr>
              <a:t>Table with a caption</a:t>
            </a:r>
            <a:r>
              <a:rPr lang="en-US" sz="2200" b="0" i="0" u="none" strike="noStrike" cap="none">
                <a:solidFill>
                  <a:srgbClr val="000000"/>
                </a:solidFill>
                <a:latin typeface="Calibri"/>
                <a:ea typeface="Calibri"/>
                <a:cs typeface="Calibri"/>
                <a:sym typeface="Calibri"/>
              </a:rPr>
              <a:t> : How to add a caption to a table.</a:t>
            </a:r>
            <a:endParaRPr/>
          </a:p>
          <a:p>
            <a:pPr marL="0" marR="0" lvl="0" indent="0" algn="l" rtl="0">
              <a:lnSpc>
                <a:spcPct val="100000"/>
              </a:lnSpc>
              <a:spcBef>
                <a:spcPts val="440"/>
              </a:spcBef>
              <a:spcAft>
                <a:spcPts val="0"/>
              </a:spcAft>
              <a:buClr>
                <a:schemeClr val="dk1"/>
              </a:buClr>
              <a:buSzPts val="2200"/>
              <a:buFont typeface="Arial"/>
              <a:buNone/>
            </a:pPr>
            <a:endParaRPr sz="2200" b="0"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5"/>
              </a:rPr>
              <a:t>Special style for one table </a:t>
            </a:r>
            <a:r>
              <a:rPr lang="en-US" sz="2200" b="0" i="0" u="none" strike="noStrike" cap="none">
                <a:solidFill>
                  <a:srgbClr val="000000"/>
                </a:solidFill>
                <a:latin typeface="Calibri"/>
                <a:ea typeface="Calibri"/>
                <a:cs typeface="Calibri"/>
                <a:sym typeface="Calibri"/>
              </a:rPr>
              <a:t>: How to define a special style for a special table, add an id attribute to the table</a:t>
            </a:r>
            <a:endParaRPr/>
          </a:p>
          <a:p>
            <a:pPr marL="0" marR="0" lvl="0" indent="0" algn="l" rtl="0">
              <a:lnSpc>
                <a:spcPct val="100000"/>
              </a:lnSpc>
              <a:spcBef>
                <a:spcPts val="440"/>
              </a:spcBef>
              <a:spcAft>
                <a:spcPts val="0"/>
              </a:spcAft>
              <a:buClr>
                <a:schemeClr val="dk1"/>
              </a:buClr>
              <a:buSzPts val="2200"/>
              <a:buFont typeface="Arial"/>
              <a:buNone/>
            </a:pPr>
            <a:endParaRPr sz="2200" b="0"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200" b="0" i="0" u="sng" strike="noStrike" cap="none">
                <a:solidFill>
                  <a:schemeClr val="hlink"/>
                </a:solidFill>
                <a:latin typeface="Calibri"/>
                <a:ea typeface="Calibri"/>
                <a:cs typeface="Calibri"/>
                <a:sym typeface="Calibri"/>
                <a:hlinkClick r:id="rId6"/>
              </a:rPr>
              <a:t>Tags inside a table</a:t>
            </a:r>
            <a:r>
              <a:rPr lang="en-US" sz="2200" b="0" i="0" u="none" strike="noStrike" cap="none">
                <a:solidFill>
                  <a:srgbClr val="000000"/>
                </a:solidFill>
                <a:latin typeface="Calibri"/>
                <a:ea typeface="Calibri"/>
                <a:cs typeface="Calibri"/>
                <a:sym typeface="Calibri"/>
              </a:rPr>
              <a:t> : How to display elements inside other elements.</a:t>
            </a:r>
            <a:endParaRPr/>
          </a:p>
          <a:p>
            <a:pPr marL="0" marR="0" lvl="0" indent="0" algn="l" rtl="0">
              <a:lnSpc>
                <a:spcPct val="100000"/>
              </a:lnSpc>
              <a:spcBef>
                <a:spcPts val="440"/>
              </a:spcBef>
              <a:spcAft>
                <a:spcPts val="0"/>
              </a:spcAft>
              <a:buClr>
                <a:schemeClr val="dk1"/>
              </a:buClr>
              <a:buSzPts val="2200"/>
              <a:buFont typeface="Arial"/>
              <a:buNone/>
            </a:pPr>
            <a:endParaRPr sz="2200" b="1" i="0" u="sng"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HTML Table Tags (P. 39)</a:t>
            </a:r>
            <a:endParaRPr sz="2200" b="0" i="0" u="none" strike="noStrike" cap="none">
              <a:solidFill>
                <a:srgbClr val="000000"/>
              </a:solidFill>
              <a:latin typeface="Calibri"/>
              <a:ea typeface="Calibri"/>
              <a:cs typeface="Calibri"/>
              <a:sym typeface="Calibri"/>
            </a:endParaRPr>
          </a:p>
        </p:txBody>
      </p:sp>
      <p:sp>
        <p:nvSpPr>
          <p:cNvPr id="425" name="Google Shape;425;p49"/>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Table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0"/>
          <p:cNvSpPr txBox="1">
            <a:spLocks noGrp="1"/>
          </p:cNvSpPr>
          <p:nvPr>
            <p:ph type="body" idx="1"/>
          </p:nvPr>
        </p:nvSpPr>
        <p:spPr>
          <a:xfrm>
            <a:off x="425159" y="1645815"/>
            <a:ext cx="11020800" cy="4761000"/>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HTML elements can be grouped together with &lt;div&gt; and &lt;span&gt; </a:t>
            </a:r>
            <a:endParaRPr dirty="0"/>
          </a:p>
          <a:p>
            <a:pPr marL="0" marR="0" lvl="0" indent="0" algn="l" rtl="0">
              <a:lnSpc>
                <a:spcPct val="100000"/>
              </a:lnSpc>
              <a:spcBef>
                <a:spcPts val="2200"/>
              </a:spcBef>
              <a:spcAft>
                <a:spcPts val="0"/>
              </a:spcAft>
              <a:buClr>
                <a:schemeClr val="dk1"/>
              </a:buClr>
              <a:buSzPts val="2200"/>
              <a:buFont typeface="Arial"/>
              <a:buNone/>
            </a:pPr>
            <a:r>
              <a:rPr lang="en-US" sz="2035" b="1" i="0" u="sng" strike="noStrike" cap="none" dirty="0">
                <a:solidFill>
                  <a:schemeClr val="dk1"/>
                </a:solidFill>
                <a:latin typeface="Arial"/>
                <a:ea typeface="Arial"/>
                <a:cs typeface="Arial"/>
                <a:sym typeface="Arial"/>
              </a:rPr>
              <a:t>HTML Block Elements</a:t>
            </a:r>
            <a:endParaRPr sz="2035" b="0" i="0" u="none" strike="noStrike" cap="none" dirty="0">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Most HTML elements are defined as </a:t>
            </a:r>
            <a:r>
              <a:rPr lang="en-US" sz="2035" b="1" i="0" u="none" strike="noStrike" cap="none" dirty="0">
                <a:solidFill>
                  <a:schemeClr val="dk1"/>
                </a:solidFill>
                <a:latin typeface="Arial"/>
                <a:ea typeface="Arial"/>
                <a:cs typeface="Arial"/>
                <a:sym typeface="Arial"/>
              </a:rPr>
              <a:t>block level</a:t>
            </a:r>
            <a:r>
              <a:rPr lang="en-US" sz="2035" b="0" i="0" u="none" strike="noStrike" cap="none" dirty="0">
                <a:solidFill>
                  <a:schemeClr val="dk1"/>
                </a:solidFill>
                <a:latin typeface="Arial"/>
                <a:ea typeface="Arial"/>
                <a:cs typeface="Arial"/>
                <a:sym typeface="Arial"/>
              </a:rPr>
              <a:t> elements or as </a:t>
            </a:r>
            <a:r>
              <a:rPr lang="en-US" sz="2035" b="1" i="0" u="none" strike="noStrike" cap="none" dirty="0">
                <a:solidFill>
                  <a:schemeClr val="dk1"/>
                </a:solidFill>
                <a:latin typeface="Arial"/>
                <a:ea typeface="Arial"/>
                <a:cs typeface="Arial"/>
                <a:sym typeface="Arial"/>
              </a:rPr>
              <a:t>inline</a:t>
            </a:r>
            <a:r>
              <a:rPr lang="en-US" sz="2035" b="0" i="0" u="none" strike="noStrike" cap="none" dirty="0">
                <a:solidFill>
                  <a:schemeClr val="dk1"/>
                </a:solidFill>
                <a:latin typeface="Arial"/>
                <a:ea typeface="Arial"/>
                <a:cs typeface="Arial"/>
                <a:sym typeface="Arial"/>
              </a:rPr>
              <a:t> elements.</a:t>
            </a:r>
            <a:endParaRPr dirty="0"/>
          </a:p>
          <a:p>
            <a:pPr marL="274320" marR="0" lvl="0" indent="-274320" algn="l" rtl="0">
              <a:lnSpc>
                <a:spcPct val="100000"/>
              </a:lnSpc>
              <a:spcBef>
                <a:spcPts val="220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Block level elements normally start (and end) with a new line when displayed in a browser.</a:t>
            </a:r>
            <a:endParaRPr dirty="0"/>
          </a:p>
          <a:p>
            <a:pPr marL="274320" marR="0" lvl="0" indent="-274320" algn="l" rtl="0">
              <a:lnSpc>
                <a:spcPct val="100000"/>
              </a:lnSpc>
              <a:spcBef>
                <a:spcPts val="220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Examples: &lt;h1&gt;, &lt;p&gt;, &lt;</a:t>
            </a:r>
            <a:r>
              <a:rPr lang="en-US" sz="2035" b="0" i="0" u="none" strike="noStrike" cap="none" dirty="0" err="1">
                <a:solidFill>
                  <a:schemeClr val="dk1"/>
                </a:solidFill>
                <a:latin typeface="Arial"/>
                <a:ea typeface="Arial"/>
                <a:cs typeface="Arial"/>
                <a:sym typeface="Arial"/>
              </a:rPr>
              <a:t>ul</a:t>
            </a:r>
            <a:r>
              <a:rPr lang="en-US" sz="2035" b="0" i="0" u="none" strike="noStrike" cap="none" dirty="0">
                <a:solidFill>
                  <a:schemeClr val="dk1"/>
                </a:solidFill>
                <a:latin typeface="Arial"/>
                <a:ea typeface="Arial"/>
                <a:cs typeface="Arial"/>
                <a:sym typeface="Arial"/>
              </a:rPr>
              <a:t>&gt;, &lt;table&gt; </a:t>
            </a:r>
            <a:endParaRPr dirty="0"/>
          </a:p>
          <a:p>
            <a:pPr marL="0" marR="0" lvl="0" indent="0" algn="l" rtl="0">
              <a:lnSpc>
                <a:spcPct val="100000"/>
              </a:lnSpc>
              <a:spcBef>
                <a:spcPts val="2200"/>
              </a:spcBef>
              <a:spcAft>
                <a:spcPts val="0"/>
              </a:spcAft>
              <a:buClr>
                <a:schemeClr val="dk1"/>
              </a:buClr>
              <a:buSzPts val="2200"/>
              <a:buFont typeface="Arial"/>
              <a:buNone/>
            </a:pPr>
            <a:r>
              <a:rPr lang="en-US" sz="2035" b="1" i="0" u="sng" strike="noStrike" cap="none" dirty="0">
                <a:solidFill>
                  <a:schemeClr val="dk1"/>
                </a:solidFill>
                <a:latin typeface="Arial"/>
                <a:ea typeface="Arial"/>
                <a:cs typeface="Arial"/>
                <a:sym typeface="Arial"/>
              </a:rPr>
              <a:t>HTML Inline Elements</a:t>
            </a:r>
            <a:endParaRPr sz="2035" b="0" i="0" u="none" strike="noStrike" cap="none" dirty="0">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Inline elements are normally displayed without starting a new line. </a:t>
            </a:r>
            <a:endParaRPr dirty="0"/>
          </a:p>
          <a:p>
            <a:pPr marL="274320" marR="0" lvl="0" indent="-274320" algn="l" rtl="0">
              <a:lnSpc>
                <a:spcPct val="100000"/>
              </a:lnSpc>
              <a:spcBef>
                <a:spcPts val="2200"/>
              </a:spcBef>
              <a:spcAft>
                <a:spcPts val="0"/>
              </a:spcAft>
              <a:buClr>
                <a:schemeClr val="dk1"/>
              </a:buClr>
              <a:buSzPts val="2035"/>
              <a:buFont typeface="Arial"/>
              <a:buChar char="•"/>
            </a:pPr>
            <a:r>
              <a:rPr lang="en-US" sz="2035" b="0" i="0" u="none" strike="noStrike" cap="none" dirty="0">
                <a:solidFill>
                  <a:schemeClr val="dk1"/>
                </a:solidFill>
                <a:latin typeface="Arial"/>
                <a:ea typeface="Arial"/>
                <a:cs typeface="Arial"/>
                <a:sym typeface="Arial"/>
              </a:rPr>
              <a:t>Examples: &lt;b&gt;, &lt;td&gt;, &lt;a&gt;, &lt;</a:t>
            </a:r>
            <a:r>
              <a:rPr lang="en-US" sz="2035" b="0" i="0" u="none" strike="noStrike" cap="none" dirty="0" err="1">
                <a:solidFill>
                  <a:schemeClr val="dk1"/>
                </a:solidFill>
                <a:latin typeface="Arial"/>
                <a:ea typeface="Arial"/>
                <a:cs typeface="Arial"/>
                <a:sym typeface="Arial"/>
              </a:rPr>
              <a:t>img</a:t>
            </a:r>
            <a:r>
              <a:rPr lang="en-US" sz="2035" b="0" i="0" u="none" strike="noStrike" cap="none" dirty="0">
                <a:solidFill>
                  <a:schemeClr val="dk1"/>
                </a:solidFill>
                <a:latin typeface="Arial"/>
                <a:ea typeface="Arial"/>
                <a:cs typeface="Arial"/>
                <a:sym typeface="Arial"/>
              </a:rPr>
              <a:t>&gt;</a:t>
            </a:r>
            <a:endParaRPr dirty="0"/>
          </a:p>
        </p:txBody>
      </p:sp>
      <p:sp>
        <p:nvSpPr>
          <p:cNvPr id="432" name="Google Shape;432;p50"/>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Block</a:t>
            </a:r>
            <a:endParaRPr sz="3200" b="1">
              <a:solidFill>
                <a:srgbClr val="1C4587"/>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200"/>
              <a:buFont typeface="Arial"/>
              <a:buNone/>
            </a:pPr>
            <a:r>
              <a:rPr lang="en-US" sz="2200" b="1" i="0" u="sng" strike="noStrike" cap="none" dirty="0">
                <a:solidFill>
                  <a:schemeClr val="dk1"/>
                </a:solidFill>
                <a:latin typeface="Arial"/>
                <a:ea typeface="Arial"/>
                <a:cs typeface="Arial"/>
                <a:sym typeface="Arial"/>
              </a:rPr>
              <a:t>The HTML &lt;div&gt; Element</a:t>
            </a:r>
            <a:endParaRPr sz="2200" b="0" i="0" u="none" strike="noStrike" cap="none" dirty="0">
              <a:solidFill>
                <a:schemeClr val="dk1"/>
              </a:solidFill>
              <a:latin typeface="Arial"/>
              <a:ea typeface="Arial"/>
              <a:cs typeface="Arial"/>
              <a:sym typeface="Arial"/>
            </a:endParaRPr>
          </a:p>
          <a:p>
            <a:pPr marL="274320" marR="0" lvl="0" indent="-274320" algn="just" rtl="0">
              <a:lnSpc>
                <a:spcPct val="100000"/>
              </a:lnSpc>
              <a:spcBef>
                <a:spcPts val="220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The HTML &lt;div&gt; element is a </a:t>
            </a:r>
            <a:r>
              <a:rPr lang="en-US" sz="2200" b="1" i="0" u="none" strike="noStrike" cap="none" dirty="0">
                <a:solidFill>
                  <a:schemeClr val="dk1"/>
                </a:solidFill>
                <a:latin typeface="Arial"/>
                <a:ea typeface="Arial"/>
                <a:cs typeface="Arial"/>
                <a:sym typeface="Arial"/>
              </a:rPr>
              <a:t>block level </a:t>
            </a:r>
            <a:r>
              <a:rPr lang="en-US" sz="2200" b="0" i="0" u="none" strike="noStrike" cap="none" dirty="0">
                <a:solidFill>
                  <a:schemeClr val="dk1"/>
                </a:solidFill>
                <a:latin typeface="Arial"/>
                <a:ea typeface="Arial"/>
                <a:cs typeface="Arial"/>
                <a:sym typeface="Arial"/>
              </a:rPr>
              <a:t>element that can be used as a container for grouping other HTML elements.</a:t>
            </a:r>
            <a:endParaRPr dirty="0"/>
          </a:p>
          <a:p>
            <a:pPr marL="274320" marR="0" lvl="0" indent="-274320" algn="just" rtl="0">
              <a:lnSpc>
                <a:spcPct val="100000"/>
              </a:lnSpc>
              <a:spcBef>
                <a:spcPts val="220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The &lt;div&gt; element has no special meaning. Except that, because it is a block level element, the browser will display a line break before and after it.</a:t>
            </a:r>
            <a:endParaRPr dirty="0"/>
          </a:p>
          <a:p>
            <a:pPr marL="274320" marR="0" lvl="0" indent="-274320" algn="just" rtl="0">
              <a:lnSpc>
                <a:spcPct val="100000"/>
              </a:lnSpc>
              <a:spcBef>
                <a:spcPts val="220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When used together with CSS, the &lt;div&gt; element can be used to set style attributes to large blocks of content.</a:t>
            </a:r>
            <a:endParaRPr dirty="0"/>
          </a:p>
          <a:p>
            <a:pPr marL="274320" marR="0" lvl="0" indent="-274320" algn="just" rtl="0">
              <a:lnSpc>
                <a:spcPct val="100000"/>
              </a:lnSpc>
              <a:spcBef>
                <a:spcPts val="220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Another common use of the &lt;div&gt; element, is for document layout. It replaces the "old way" of defining layout using tables. Using &lt;table&gt; elements for layout is not the correct use of &lt;table&gt;. The purpose of the &lt;table&gt; element is to display tabular data.</a:t>
            </a:r>
            <a:endParaRPr dirty="0"/>
          </a:p>
        </p:txBody>
      </p:sp>
      <p:sp>
        <p:nvSpPr>
          <p:cNvPr id="439" name="Google Shape;439;p51"/>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Block (Cont.)</a:t>
            </a:r>
            <a:endParaRPr sz="3200" b="1">
              <a:solidFill>
                <a:srgbClr val="1C4587"/>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2"/>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The HTML &lt;span&gt; Element</a:t>
            </a:r>
            <a:endParaRPr sz="24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The HTML &lt;span&gt; element is an inline element that can be used as a container for text.</a:t>
            </a:r>
            <a:endParaRPr dirty="0"/>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The &lt;span&gt; element has no special meaning. </a:t>
            </a:r>
            <a:endParaRPr dirty="0"/>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When used together with CSS, the &lt;span&gt; element can be used to set style attributes to parts of the text.</a:t>
            </a:r>
            <a:endParaRPr dirty="0"/>
          </a:p>
          <a:p>
            <a:pPr marL="0" marR="0" lvl="0" indent="0" algn="l" rtl="0">
              <a:lnSpc>
                <a:spcPct val="100000"/>
              </a:lnSpc>
              <a:spcBef>
                <a:spcPts val="480"/>
              </a:spcBef>
              <a:spcAft>
                <a:spcPts val="0"/>
              </a:spcAft>
              <a:buClr>
                <a:schemeClr val="dk1"/>
              </a:buClr>
              <a:buSzPts val="2200"/>
              <a:buFont typeface="Arial"/>
              <a:buNone/>
            </a:pP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8C8C8C"/>
              </a:buClr>
              <a:buSzPts val="2200"/>
              <a:buFont typeface="Arial"/>
              <a:buNone/>
            </a:pPr>
            <a:r>
              <a:rPr lang="en-US" sz="2400" b="0" i="1" u="none" strike="noStrike" cap="none" dirty="0">
                <a:solidFill>
                  <a:srgbClr val="8C8C8C"/>
                </a:solidFill>
                <a:latin typeface="Calibri"/>
                <a:ea typeface="Calibri"/>
                <a:cs typeface="Calibri"/>
                <a:sym typeface="Calibri"/>
              </a:rPr>
              <a:t>&lt;h1&gt;My &lt;span style="</a:t>
            </a:r>
            <a:r>
              <a:rPr lang="en-US" sz="2400" b="0" i="1" u="none" strike="noStrike" cap="none" dirty="0" err="1">
                <a:solidFill>
                  <a:srgbClr val="8C8C8C"/>
                </a:solidFill>
                <a:latin typeface="Calibri"/>
                <a:ea typeface="Calibri"/>
                <a:cs typeface="Calibri"/>
                <a:sym typeface="Calibri"/>
              </a:rPr>
              <a:t>color:red</a:t>
            </a:r>
            <a:r>
              <a:rPr lang="en-US" sz="2400" b="0" i="1" u="none" strike="noStrike" cap="none" dirty="0">
                <a:solidFill>
                  <a:srgbClr val="8C8C8C"/>
                </a:solidFill>
                <a:latin typeface="Calibri"/>
                <a:ea typeface="Calibri"/>
                <a:cs typeface="Calibri"/>
                <a:sym typeface="Calibri"/>
              </a:rPr>
              <a:t>"&gt;Important&lt;/span&gt; Heading&lt;/h1</a:t>
            </a:r>
            <a:r>
              <a:rPr lang="en-US" sz="2400" b="0" i="1" u="none" strike="noStrike" cap="none" dirty="0" smtClean="0">
                <a:solidFill>
                  <a:srgbClr val="8C8C8C"/>
                </a:solidFill>
                <a:latin typeface="Calibri"/>
                <a:ea typeface="Calibri"/>
                <a:cs typeface="Calibri"/>
                <a:sym typeface="Calibri"/>
              </a:rPr>
              <a:t>&gt;</a:t>
            </a:r>
            <a:endParaRPr dirty="0"/>
          </a:p>
        </p:txBody>
      </p:sp>
      <p:sp>
        <p:nvSpPr>
          <p:cNvPr id="446" name="Google Shape;446;p52"/>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Block (Cont.)</a:t>
            </a:r>
            <a:endParaRPr sz="3200" b="1">
              <a:solidFill>
                <a:srgbClr val="1C4587"/>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body" idx="1"/>
          </p:nvPr>
        </p:nvSpPr>
        <p:spPr>
          <a:xfrm>
            <a:off x="498584" y="1713690"/>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035" b="1" i="0" u="sng" strike="noStrike" cap="none">
                <a:solidFill>
                  <a:schemeClr val="dk1"/>
                </a:solidFill>
                <a:latin typeface="Arial"/>
                <a:ea typeface="Arial"/>
                <a:cs typeface="Arial"/>
                <a:sym typeface="Arial"/>
              </a:rPr>
              <a:t>HTML Page Structure</a:t>
            </a:r>
            <a:endParaRPr sz="2035" b="0" i="0" u="none" strike="noStrike" cap="none">
              <a:solidFill>
                <a:schemeClr val="dk1"/>
              </a:solidFill>
              <a:latin typeface="Arial"/>
              <a:ea typeface="Arial"/>
              <a:cs typeface="Arial"/>
              <a:sym typeface="Arial"/>
            </a:endParaRPr>
          </a:p>
          <a:p>
            <a:pPr marL="274320" marR="0" lvl="0" indent="-274320" algn="l" rtl="0">
              <a:lnSpc>
                <a:spcPct val="90000"/>
              </a:lnSpc>
              <a:spcBef>
                <a:spcPts val="2200"/>
              </a:spcBef>
              <a:spcAft>
                <a:spcPts val="0"/>
              </a:spcAft>
              <a:buClr>
                <a:schemeClr val="dk1"/>
              </a:buClr>
              <a:buSzPts val="2035"/>
              <a:buFont typeface="Arial"/>
              <a:buChar char="•"/>
            </a:pPr>
            <a:r>
              <a:rPr lang="en-US" sz="2035" b="0" i="0" u="none" strike="noStrike" cap="none">
                <a:solidFill>
                  <a:schemeClr val="dk1"/>
                </a:solidFill>
                <a:latin typeface="Arial"/>
                <a:ea typeface="Arial"/>
                <a:cs typeface="Arial"/>
                <a:sym typeface="Arial"/>
              </a:rPr>
              <a:t>Below is a visualization of an HTML page structure:</a:t>
            </a:r>
            <a:endParaRPr/>
          </a:p>
          <a:p>
            <a:pPr marL="0" marR="0" lvl="0" indent="0" algn="l" rtl="0">
              <a:lnSpc>
                <a:spcPct val="90000"/>
              </a:lnSpc>
              <a:spcBef>
                <a:spcPts val="2200"/>
              </a:spcBef>
              <a:spcAft>
                <a:spcPts val="0"/>
              </a:spcAft>
              <a:buClr>
                <a:schemeClr val="dk1"/>
              </a:buClr>
              <a:buSzPts val="2200"/>
              <a:buFont typeface="Arial"/>
              <a:buNone/>
            </a:pPr>
            <a:r>
              <a:rPr lang="en-US" sz="2035" b="0" i="1" u="sng" strike="noStrike" cap="none">
                <a:solidFill>
                  <a:schemeClr val="hlink"/>
                </a:solidFill>
                <a:latin typeface="Arial"/>
                <a:ea typeface="Arial"/>
                <a:cs typeface="Arial"/>
                <a:sym typeface="Arial"/>
                <a:hlinkClick r:id="rId3"/>
              </a:rPr>
              <a:t>Example:</a:t>
            </a:r>
            <a:endParaRPr sz="2035" b="0" i="1" u="none" strike="noStrike" cap="none">
              <a:solidFill>
                <a:srgbClr val="595959"/>
              </a:solidFill>
              <a:latin typeface="Arial"/>
              <a:ea typeface="Arial"/>
              <a:cs typeface="Arial"/>
              <a:sym typeface="Arial"/>
            </a:endParaRPr>
          </a:p>
          <a:p>
            <a:pPr marL="0" marR="0" lvl="0" indent="0" algn="l" rtl="0">
              <a:lnSpc>
                <a:spcPct val="90000"/>
              </a:lnSpc>
              <a:spcBef>
                <a:spcPts val="220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&lt;!DOCTYPE html&gt;</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&lt;html&gt;</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&lt;head&gt;</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&lt;title&gt;Index Page&lt;/title&gt;</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&lt;/head&gt;</a:t>
            </a:r>
            <a:endParaRPr sz="2035" b="0" i="1"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&lt;body&gt; </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&lt;h1&gt; Welcome to HRD Center &lt;/h1&gt; </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a:t>
            </a:r>
            <a:r>
              <a:rPr lang="en-US" sz="2035" i="1">
                <a:solidFill>
                  <a:srgbClr val="595959"/>
                </a:solidFill>
              </a:rPr>
              <a:t>p</a:t>
            </a:r>
            <a:r>
              <a:rPr lang="en-US" sz="2035" b="0" i="1" u="none" strike="noStrike" cap="none">
                <a:solidFill>
                  <a:srgbClr val="595959"/>
                </a:solidFill>
                <a:latin typeface="Arial"/>
                <a:ea typeface="Arial"/>
                <a:cs typeface="Arial"/>
                <a:sym typeface="Arial"/>
              </a:rPr>
              <a:t>&gt; My first paragraph &lt;/p&gt; </a:t>
            </a:r>
            <a:endParaRPr sz="2035" b="0" i="1"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	&lt;/body&gt; </a:t>
            </a:r>
            <a:endParaRPr/>
          </a:p>
          <a:p>
            <a:pPr marL="0" marR="0" lvl="0" indent="0" algn="l" rtl="0">
              <a:lnSpc>
                <a:spcPct val="90000"/>
              </a:lnSpc>
              <a:spcBef>
                <a:spcPts val="0"/>
              </a:spcBef>
              <a:spcAft>
                <a:spcPts val="0"/>
              </a:spcAft>
              <a:buClr>
                <a:schemeClr val="dk1"/>
              </a:buClr>
              <a:buSzPts val="2200"/>
              <a:buFont typeface="Arial"/>
              <a:buNone/>
            </a:pPr>
            <a:r>
              <a:rPr lang="en-US" sz="2035" b="0" i="1" u="none" strike="noStrike" cap="none">
                <a:solidFill>
                  <a:srgbClr val="595959"/>
                </a:solidFill>
                <a:latin typeface="Arial"/>
                <a:ea typeface="Arial"/>
                <a:cs typeface="Arial"/>
                <a:sym typeface="Arial"/>
              </a:rPr>
              <a:t>&lt;/html&gt; </a:t>
            </a:r>
            <a:endParaRPr/>
          </a:p>
        </p:txBody>
      </p:sp>
      <p:sp>
        <p:nvSpPr>
          <p:cNvPr id="134" name="Google Shape;134;p5"/>
          <p:cNvSpPr txBox="1">
            <a:spLocks noGrp="1"/>
          </p:cNvSpPr>
          <p:nvPr>
            <p:ph type="title"/>
          </p:nvPr>
        </p:nvSpPr>
        <p:spPr>
          <a:xfrm>
            <a:off x="615775" y="390611"/>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Introduction (Cont.)</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3"/>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Web page layout is very important to make your website look good.</a:t>
            </a:r>
            <a:endParaRPr sz="2400" dirty="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Design your webpage layout very carefully.</a:t>
            </a:r>
            <a:endParaRPr sz="2400" dirty="0"/>
          </a:p>
          <a:p>
            <a:pPr marL="0" marR="0" lvl="0" indent="0" algn="l" rtl="0">
              <a:lnSpc>
                <a:spcPct val="100000"/>
              </a:lnSpc>
              <a:spcBef>
                <a:spcPts val="440"/>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Website Layouts</a:t>
            </a:r>
            <a:endParaRPr sz="2400" b="0" i="0" u="none" strike="noStrike" cap="none" dirty="0">
              <a:solidFill>
                <a:srgbClr val="000000"/>
              </a:solidFill>
              <a:latin typeface="Calibri"/>
              <a:ea typeface="Calibri"/>
              <a:cs typeface="Calibri"/>
              <a:sym typeface="Calibri"/>
            </a:endParaRPr>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Most websites have put their content in multiple columns (formatted like a magazine or newspaper).</a:t>
            </a:r>
            <a:endParaRPr sz="2400" dirty="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dirty="0">
                <a:solidFill>
                  <a:srgbClr val="000000"/>
                </a:solidFill>
                <a:latin typeface="Calibri"/>
                <a:ea typeface="Calibri"/>
                <a:cs typeface="Calibri"/>
                <a:sym typeface="Calibri"/>
              </a:rPr>
              <a:t>Multiple columns are created by using &lt;div&gt; or &lt;table&gt; elements. CSS are used to position elements, or to create backgrounds or colorful look for the pages.</a:t>
            </a:r>
            <a:endParaRPr sz="2400" dirty="0"/>
          </a:p>
          <a:p>
            <a:pPr marL="0" marR="0" lvl="0" indent="0" algn="l" rtl="0">
              <a:lnSpc>
                <a:spcPct val="100000"/>
              </a:lnSpc>
              <a:spcBef>
                <a:spcPts val="440"/>
              </a:spcBef>
              <a:spcAft>
                <a:spcPts val="0"/>
              </a:spcAft>
              <a:buClr>
                <a:schemeClr val="dk1"/>
              </a:buClr>
              <a:buSzPts val="2200"/>
              <a:buFont typeface="Arial"/>
              <a:buNone/>
            </a:pP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Arial"/>
              <a:buNone/>
            </a:pPr>
            <a:r>
              <a:rPr lang="en-US" sz="2400" b="1" i="0" u="none" strike="noStrike" cap="none" dirty="0">
                <a:solidFill>
                  <a:srgbClr val="000000"/>
                </a:solidFill>
                <a:latin typeface="Calibri"/>
                <a:ea typeface="Calibri"/>
                <a:cs typeface="Calibri"/>
                <a:sym typeface="Calibri"/>
              </a:rPr>
              <a:t>Note</a:t>
            </a:r>
            <a:endParaRPr sz="2400" dirty="0"/>
          </a:p>
          <a:p>
            <a:pPr marL="0" marR="0" lvl="0" indent="0" algn="l" rtl="0">
              <a:lnSpc>
                <a:spcPct val="100000"/>
              </a:lnSpc>
              <a:spcBef>
                <a:spcPts val="440"/>
              </a:spcBef>
              <a:spcAft>
                <a:spcPts val="0"/>
              </a:spcAft>
              <a:buClr>
                <a:srgbClr val="000000"/>
              </a:buClr>
              <a:buSzPts val="2200"/>
              <a:buFont typeface="Arial"/>
              <a:buNone/>
            </a:pPr>
            <a:r>
              <a:rPr lang="en-US" sz="2400" b="0" i="0" u="none" strike="noStrike" cap="none" dirty="0">
                <a:solidFill>
                  <a:srgbClr val="000000"/>
                </a:solidFill>
                <a:latin typeface="Calibri"/>
                <a:ea typeface="Calibri"/>
                <a:cs typeface="Calibri"/>
                <a:sym typeface="Calibri"/>
              </a:rPr>
              <a:t>Even though it is possible to create nice layouts with HTML tables, tables were designed for presenting tabular data - NOT as a layout tool!</a:t>
            </a:r>
            <a:endParaRPr sz="2400" dirty="0"/>
          </a:p>
        </p:txBody>
      </p:sp>
      <p:sp>
        <p:nvSpPr>
          <p:cNvPr id="453" name="Google Shape;453;p53"/>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Layout</a:t>
            </a:r>
            <a:endParaRPr sz="3200" b="1">
              <a:solidFill>
                <a:srgbClr val="1C4587"/>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4"/>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400" b="1" i="0" u="sng" strike="noStrike" cap="none" dirty="0">
                <a:solidFill>
                  <a:schemeClr val="dk1"/>
                </a:solidFill>
                <a:latin typeface="Arial"/>
                <a:ea typeface="Arial"/>
                <a:cs typeface="Arial"/>
                <a:sym typeface="Arial"/>
              </a:rPr>
              <a:t>HTML Layouts - Using &lt;div&gt; Elements</a:t>
            </a:r>
            <a:endParaRPr sz="2400" b="0" i="0" u="none" strike="noStrike" cap="none" dirty="0">
              <a:solidFill>
                <a:schemeClr val="dk1"/>
              </a:solidFill>
              <a:latin typeface="Arial"/>
              <a:ea typeface="Arial"/>
              <a:cs typeface="Arial"/>
              <a:sym typeface="Arial"/>
            </a:endParaRPr>
          </a:p>
          <a:p>
            <a:pPr marL="274320" marR="0" lvl="0" indent="-299720" algn="l" rtl="0">
              <a:lnSpc>
                <a:spcPct val="100000"/>
              </a:lnSpc>
              <a:spcBef>
                <a:spcPts val="22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The div element is a block level element used for grouping HTML elements.</a:t>
            </a:r>
            <a:endParaRPr sz="2400" dirty="0"/>
          </a:p>
          <a:p>
            <a:pPr marL="274320" marR="0" lvl="0" indent="-299720" algn="l" rtl="0">
              <a:lnSpc>
                <a:spcPct val="100000"/>
              </a:lnSpc>
              <a:spcBef>
                <a:spcPts val="22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The following example uses five div elements to create a multiple column layout, creating the same result as in the previous example.</a:t>
            </a:r>
            <a:endParaRPr sz="2400" dirty="0"/>
          </a:p>
          <a:p>
            <a:pPr marL="0" marR="0" lvl="0" indent="0" algn="l" rtl="0">
              <a:lnSpc>
                <a:spcPct val="100000"/>
              </a:lnSpc>
              <a:spcBef>
                <a:spcPts val="2200"/>
              </a:spcBef>
              <a:spcAft>
                <a:spcPts val="0"/>
              </a:spcAft>
              <a:buClr>
                <a:schemeClr val="dk1"/>
              </a:buClr>
              <a:buSzPts val="2200"/>
              <a:buFont typeface="Arial"/>
              <a:buNone/>
            </a:pPr>
            <a:r>
              <a:rPr lang="en-US" sz="2400" b="0" i="0" u="sng" strike="noStrike" cap="none" dirty="0">
                <a:solidFill>
                  <a:schemeClr val="hlink"/>
                </a:solidFill>
                <a:latin typeface="Arial"/>
                <a:ea typeface="Arial"/>
                <a:cs typeface="Arial"/>
                <a:sym typeface="Arial"/>
                <a:hlinkClick r:id="rId3"/>
              </a:rPr>
              <a:t>Example</a:t>
            </a:r>
            <a:endParaRPr sz="2400" b="0" i="0" u="none" strike="noStrike" cap="none" dirty="0">
              <a:solidFill>
                <a:schemeClr val="dk1"/>
              </a:solidFill>
              <a:latin typeface="Arial"/>
              <a:ea typeface="Arial"/>
              <a:cs typeface="Arial"/>
              <a:sym typeface="Arial"/>
            </a:endParaRPr>
          </a:p>
        </p:txBody>
      </p:sp>
      <p:sp>
        <p:nvSpPr>
          <p:cNvPr id="460" name="Google Shape;460;p54"/>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Layout (Cont.)</a:t>
            </a:r>
            <a:endParaRPr sz="3200" b="1">
              <a:solidFill>
                <a:srgbClr val="1C4587"/>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5"/>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dirty="0">
                <a:solidFill>
                  <a:srgbClr val="000000"/>
                </a:solidFill>
                <a:latin typeface="Calibri"/>
                <a:ea typeface="Calibri"/>
                <a:cs typeface="Calibri"/>
                <a:sym typeface="Calibri"/>
              </a:rPr>
              <a:t>HTML Layout - Useful Tips</a:t>
            </a: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dirty="0">
                <a:solidFill>
                  <a:srgbClr val="000000"/>
                </a:solidFill>
                <a:latin typeface="Calibri"/>
                <a:ea typeface="Calibri"/>
                <a:cs typeface="Calibri"/>
                <a:sym typeface="Calibri"/>
              </a:rPr>
              <a:t>Tip</a:t>
            </a:r>
            <a:r>
              <a:rPr lang="en-US" sz="2400" b="0" i="0" u="none" strike="noStrike" cap="none" dirty="0">
                <a:solidFill>
                  <a:srgbClr val="000000"/>
                </a:solidFill>
                <a:latin typeface="Calibri"/>
                <a:ea typeface="Calibri"/>
                <a:cs typeface="Calibri"/>
                <a:sym typeface="Calibri"/>
              </a:rPr>
              <a:t>: The biggest advantage of using CSS is that, if you place the CSS code in an external style sheet, your site becomes </a:t>
            </a:r>
            <a:r>
              <a:rPr lang="en-US" sz="2400" b="1" i="0" u="none" strike="noStrike" cap="none" dirty="0">
                <a:solidFill>
                  <a:srgbClr val="000000"/>
                </a:solidFill>
                <a:latin typeface="Calibri"/>
                <a:ea typeface="Calibri"/>
                <a:cs typeface="Calibri"/>
                <a:sym typeface="Calibri"/>
              </a:rPr>
              <a:t>MUCH EASIER </a:t>
            </a:r>
            <a:r>
              <a:rPr lang="en-US" sz="2400" b="0" i="0" u="none" strike="noStrike" cap="none" dirty="0">
                <a:solidFill>
                  <a:srgbClr val="000000"/>
                </a:solidFill>
                <a:latin typeface="Calibri"/>
                <a:ea typeface="Calibri"/>
                <a:cs typeface="Calibri"/>
                <a:sym typeface="Calibri"/>
              </a:rPr>
              <a:t>to maintain. You can change the layout of all your pages by editing one file. </a:t>
            </a:r>
            <a:endParaRPr dirty="0"/>
          </a:p>
          <a:p>
            <a:pPr marL="0" marR="0" lvl="0" indent="0" algn="l" rtl="0">
              <a:lnSpc>
                <a:spcPct val="100000"/>
              </a:lnSpc>
              <a:spcBef>
                <a:spcPts val="480"/>
              </a:spcBef>
              <a:spcAft>
                <a:spcPts val="0"/>
              </a:spcAft>
              <a:buClr>
                <a:srgbClr val="000000"/>
              </a:buClr>
              <a:buSzPts val="2200"/>
              <a:buFont typeface="Arial"/>
              <a:buNone/>
            </a:pPr>
            <a:r>
              <a:rPr lang="en-US" sz="24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480"/>
              </a:spcBef>
              <a:spcAft>
                <a:spcPts val="0"/>
              </a:spcAft>
              <a:buClr>
                <a:srgbClr val="000000"/>
              </a:buClr>
              <a:buSzPts val="2200"/>
              <a:buFont typeface="Arial"/>
              <a:buNone/>
            </a:pPr>
            <a:r>
              <a:rPr lang="en-US" sz="2400" b="1" i="0" u="none" strike="noStrike" cap="none" dirty="0">
                <a:solidFill>
                  <a:srgbClr val="000000"/>
                </a:solidFill>
                <a:latin typeface="Calibri"/>
                <a:ea typeface="Calibri"/>
                <a:cs typeface="Calibri"/>
                <a:sym typeface="Calibri"/>
              </a:rPr>
              <a:t>Tip</a:t>
            </a:r>
            <a:r>
              <a:rPr lang="en-US" sz="2400" b="0" i="0" u="none" strike="noStrike" cap="none" dirty="0">
                <a:solidFill>
                  <a:srgbClr val="000000"/>
                </a:solidFill>
                <a:latin typeface="Calibri"/>
                <a:ea typeface="Calibri"/>
                <a:cs typeface="Calibri"/>
                <a:sym typeface="Calibri"/>
              </a:rPr>
              <a:t>: Because advanced layouts take time to create, a quicker option is to use a template. Search Google for free website templates (these are pre-built website layouts you can use and customize).</a:t>
            </a:r>
            <a:endParaRPr dirty="0"/>
          </a:p>
          <a:p>
            <a:pPr marL="0" marR="0" lvl="0" indent="0" algn="l" rtl="0">
              <a:lnSpc>
                <a:spcPct val="100000"/>
              </a:lnSpc>
              <a:spcBef>
                <a:spcPts val="480"/>
              </a:spcBef>
              <a:spcAft>
                <a:spcPts val="0"/>
              </a:spcAft>
              <a:buClr>
                <a:srgbClr val="000000"/>
              </a:buClr>
              <a:buSzPts val="2200"/>
              <a:buFont typeface="Arial"/>
              <a:buNone/>
            </a:pPr>
            <a:endParaRPr sz="2400" b="0" i="0" u="none" strike="noStrike" cap="none" dirty="0">
              <a:solidFill>
                <a:srgbClr val="000000"/>
              </a:solidFill>
              <a:latin typeface="Calibri"/>
              <a:ea typeface="Calibri"/>
              <a:cs typeface="Calibri"/>
              <a:sym typeface="Calibri"/>
            </a:endParaRPr>
          </a:p>
        </p:txBody>
      </p:sp>
      <p:sp>
        <p:nvSpPr>
          <p:cNvPr id="467" name="Google Shape;467;p55"/>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Layout (Cont.)</a:t>
            </a:r>
            <a:endParaRPr sz="3200" b="1">
              <a:solidFill>
                <a:srgbClr val="1C4587"/>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6"/>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HTML Forms are used to select different kinds of user input. </a:t>
            </a:r>
            <a:endParaRPr/>
          </a:p>
          <a:p>
            <a:pPr marL="0" marR="0" lvl="0" indent="0" algn="l" rtl="0">
              <a:lnSpc>
                <a:spcPct val="100000"/>
              </a:lnSpc>
              <a:spcBef>
                <a:spcPts val="44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HTML Forms</a:t>
            </a: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HTML forms are used to pass data to a server.</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An HTML form can contain input elements like </a:t>
            </a:r>
            <a:r>
              <a:rPr lang="en-US" sz="2200" b="1" i="0" u="none" strike="noStrike" cap="none">
                <a:solidFill>
                  <a:srgbClr val="000000"/>
                </a:solidFill>
                <a:latin typeface="Calibri"/>
                <a:ea typeface="Calibri"/>
                <a:cs typeface="Calibri"/>
                <a:sym typeface="Calibri"/>
              </a:rPr>
              <a:t>text fields, checkboxes, radio-buttons, submit buttons</a:t>
            </a:r>
            <a:r>
              <a:rPr lang="en-US" sz="2200" b="0" i="0" u="none" strike="noStrike" cap="none">
                <a:solidFill>
                  <a:srgbClr val="000000"/>
                </a:solidFill>
                <a:latin typeface="Calibri"/>
                <a:ea typeface="Calibri"/>
                <a:cs typeface="Calibri"/>
                <a:sym typeface="Calibri"/>
              </a:rPr>
              <a:t> and more. A form can also contain select lists, textarea, fieldset, legend, and label elements.</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&lt;form&gt; tag is used to create an HTML form:</a:t>
            </a:r>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&lt;form&gt;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input elements</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&lt;/form&gt;</a:t>
            </a:r>
            <a:endParaRPr/>
          </a:p>
        </p:txBody>
      </p:sp>
      <p:sp>
        <p:nvSpPr>
          <p:cNvPr id="474" name="Google Shape;474;p56"/>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Forms</a:t>
            </a:r>
            <a:endParaRPr sz="3200" b="1">
              <a:solidFill>
                <a:srgbClr val="1C4587"/>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Forms - The Input Element</a:t>
            </a:r>
            <a:r>
              <a:rPr lang="en-US" sz="2400" b="0" i="0" u="none" strike="noStrike" cap="none">
                <a:solidFill>
                  <a:srgbClr val="000000"/>
                </a:solidFill>
                <a:latin typeface="Calibri"/>
                <a:ea typeface="Calibri"/>
                <a:cs typeface="Calibri"/>
                <a:sym typeface="Calibri"/>
              </a:rPr>
              <a:t>. </a:t>
            </a:r>
            <a:endParaRPr sz="2400"/>
          </a:p>
          <a:p>
            <a:pPr marL="342900" marR="0" lvl="0" indent="-366077" algn="l" rtl="0">
              <a:lnSpc>
                <a:spcPct val="100000"/>
              </a:lnSpc>
              <a:spcBef>
                <a:spcPts val="407"/>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&lt;input&gt; element is used to select user information.</a:t>
            </a:r>
            <a:endParaRPr sz="2400"/>
          </a:p>
          <a:p>
            <a:pPr marL="342900" marR="0" lvl="0" indent="-366077" algn="l" rtl="0">
              <a:lnSpc>
                <a:spcPct val="100000"/>
              </a:lnSpc>
              <a:spcBef>
                <a:spcPts val="407"/>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&lt;input&gt; element can vary in many ways, depending on the type attribute. An &lt;input&gt; element can be of type text field, checkbox, password, radio button, submit button, and more.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7"/>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Text Fields</a:t>
            </a:r>
            <a:endParaRPr sz="2400" b="0" i="0" u="none" strike="noStrike" cap="none">
              <a:solidFill>
                <a:srgbClr val="000000"/>
              </a:solidFill>
              <a:latin typeface="Calibri"/>
              <a:ea typeface="Calibri"/>
              <a:cs typeface="Calibri"/>
              <a:sym typeface="Calibri"/>
            </a:endParaRPr>
          </a:p>
          <a:p>
            <a:pPr marL="342900" marR="0" lvl="0" indent="-366077" algn="l" rtl="0">
              <a:lnSpc>
                <a:spcPct val="100000"/>
              </a:lnSpc>
              <a:spcBef>
                <a:spcPts val="407"/>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&lt;input type="text"&gt; defines a one-line input field that a user can enter text into:</a:t>
            </a:r>
            <a:endParaRPr sz="2400"/>
          </a:p>
          <a:p>
            <a:pPr marL="0" marR="0" lvl="0" indent="0" algn="l" rtl="0">
              <a:lnSpc>
                <a:spcPct val="100000"/>
              </a:lnSpc>
              <a:spcBef>
                <a:spcPts val="407"/>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&lt;form&gt;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First name: &lt;input type="text" name="firstname"&gt;&lt;br&gt;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Last name: &lt;input type="text" name="lastname"&gt;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&lt;/form&gt; </a:t>
            </a:r>
            <a:endParaRPr sz="2400"/>
          </a:p>
          <a:p>
            <a:pPr marL="0" marR="0" lvl="0" indent="0" algn="l" rtl="0">
              <a:lnSpc>
                <a:spcPct val="100000"/>
              </a:lnSpc>
              <a:spcBef>
                <a:spcPts val="407"/>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The form itself is not visible. Also note that the default width of a text field is 20 characters.  </a:t>
            </a:r>
            <a:endParaRPr sz="2400"/>
          </a:p>
          <a:p>
            <a:pPr marL="342900" marR="0" lvl="0" indent="-213677" algn="l" rtl="0">
              <a:lnSpc>
                <a:spcPct val="100000"/>
              </a:lnSpc>
              <a:spcBef>
                <a:spcPts val="407"/>
              </a:spcBef>
              <a:spcAft>
                <a:spcPts val="0"/>
              </a:spcAft>
              <a:buClr>
                <a:schemeClr val="dk1"/>
              </a:buClr>
              <a:buSzPts val="2035"/>
              <a:buFont typeface="Arial"/>
              <a:buNone/>
            </a:pPr>
            <a:endParaRPr sz="2400" b="0" i="1" u="none" strike="noStrike" cap="none">
              <a:solidFill>
                <a:srgbClr val="595959"/>
              </a:solidFill>
              <a:latin typeface="Calibri"/>
              <a:ea typeface="Calibri"/>
              <a:cs typeface="Calibri"/>
              <a:sym typeface="Calibri"/>
            </a:endParaRPr>
          </a:p>
        </p:txBody>
      </p:sp>
      <p:sp>
        <p:nvSpPr>
          <p:cNvPr id="481" name="Google Shape;481;p57"/>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Forms (Cont.)</a:t>
            </a:r>
            <a:endParaRPr sz="3200" b="1">
              <a:solidFill>
                <a:srgbClr val="1C4587"/>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8"/>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Password Field</a:t>
            </a:r>
            <a:endParaRPr sz="2400" b="0" i="0" u="none" strike="noStrike" cap="none">
              <a:solidFill>
                <a:srgbClr val="000000"/>
              </a:solidFill>
              <a:latin typeface="Calibri"/>
              <a:ea typeface="Calibri"/>
              <a:cs typeface="Calibri"/>
              <a:sym typeface="Calibri"/>
            </a:endParaRPr>
          </a:p>
          <a:p>
            <a:pPr marL="342900" marR="0" lvl="0" indent="-354330" algn="l" rtl="0">
              <a:lnSpc>
                <a:spcPct val="80000"/>
              </a:lnSpc>
              <a:spcBef>
                <a:spcPts val="44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&lt;input type="password"&gt; defines a password field:</a:t>
            </a:r>
            <a:endParaRPr sz="2400"/>
          </a:p>
          <a:p>
            <a:pPr marL="0" marR="0" lvl="0" indent="0" algn="l" rtl="0">
              <a:lnSpc>
                <a:spcPct val="80000"/>
              </a:lnSpc>
              <a:spcBef>
                <a:spcPts val="444"/>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&lt;form&gt;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Password: &lt;input type="password" name="pwd"&gt;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&lt;/form&gt; </a:t>
            </a:r>
            <a:endParaRPr sz="2400"/>
          </a:p>
          <a:p>
            <a:pPr marL="0" marR="0" lvl="0" indent="0" algn="l" rtl="0">
              <a:lnSpc>
                <a:spcPct val="80000"/>
              </a:lnSpc>
              <a:spcBef>
                <a:spcPts val="444"/>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r>
              <a:rPr lang="en-US" sz="2400" b="0" i="0" u="none" strike="noStrike" cap="none">
                <a:solidFill>
                  <a:srgbClr val="000000"/>
                </a:solidFill>
                <a:latin typeface="Calibri"/>
                <a:ea typeface="Calibri"/>
                <a:cs typeface="Calibri"/>
                <a:sym typeface="Calibri"/>
              </a:rPr>
              <a:t>: The characters in a password field are masked (shown as asterisks or circles).</a:t>
            </a:r>
            <a:endParaRPr sz="2400"/>
          </a:p>
          <a:p>
            <a:pPr marL="0" marR="0" lvl="0" indent="0" algn="l" rtl="0">
              <a:lnSpc>
                <a:spcPct val="80000"/>
              </a:lnSpc>
              <a:spcBef>
                <a:spcPts val="444"/>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0" marR="0" lvl="0" indent="0" algn="l" rtl="0">
              <a:lnSpc>
                <a:spcPct val="80000"/>
              </a:lnSpc>
              <a:spcBef>
                <a:spcPts val="444"/>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Radio Buttons</a:t>
            </a:r>
            <a:endParaRPr sz="2400" b="0" i="0" u="none" strike="noStrike" cap="none">
              <a:solidFill>
                <a:srgbClr val="000000"/>
              </a:solidFill>
              <a:latin typeface="Calibri"/>
              <a:ea typeface="Calibri"/>
              <a:cs typeface="Calibri"/>
              <a:sym typeface="Calibri"/>
            </a:endParaRPr>
          </a:p>
          <a:p>
            <a:pPr marL="342900" marR="0" lvl="0" indent="-354330" algn="l" rtl="0">
              <a:lnSpc>
                <a:spcPct val="80000"/>
              </a:lnSpc>
              <a:spcBef>
                <a:spcPts val="444"/>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&lt;input type="radio"&gt; defines a radio button. Radio buttons let a user select ONLY ONE of a limited number of choices:</a:t>
            </a:r>
            <a:endParaRPr sz="2400"/>
          </a:p>
          <a:p>
            <a:pPr marL="0" marR="0" lvl="0" indent="0" algn="l" rtl="0">
              <a:lnSpc>
                <a:spcPct val="80000"/>
              </a:lnSpc>
              <a:spcBef>
                <a:spcPts val="444"/>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&lt;form&gt;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&lt;input type="radio" name="sex" value="male"&gt;Male&lt;br&gt;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&lt;input type="radio" name="sex" value="female"&gt;Female</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&lt;/form&gt;</a:t>
            </a:r>
            <a:endParaRPr sz="2400"/>
          </a:p>
          <a:p>
            <a:pPr marL="0" marR="0" lvl="0" indent="0" algn="l" rtl="0">
              <a:lnSpc>
                <a:spcPct val="80000"/>
              </a:lnSpc>
              <a:spcBef>
                <a:spcPts val="407"/>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342900" marR="0" lvl="0" indent="-213677" algn="l" rtl="0">
              <a:lnSpc>
                <a:spcPct val="80000"/>
              </a:lnSpc>
              <a:spcBef>
                <a:spcPts val="407"/>
              </a:spcBef>
              <a:spcAft>
                <a:spcPts val="0"/>
              </a:spcAft>
              <a:buClr>
                <a:schemeClr val="dk1"/>
              </a:buClr>
              <a:buSzPts val="2035"/>
              <a:buFont typeface="Arial"/>
              <a:buNone/>
            </a:pPr>
            <a:endParaRPr sz="2400" b="0" i="1" u="none" strike="noStrike" cap="none">
              <a:solidFill>
                <a:srgbClr val="595959"/>
              </a:solidFill>
              <a:latin typeface="Calibri"/>
              <a:ea typeface="Calibri"/>
              <a:cs typeface="Calibri"/>
              <a:sym typeface="Calibri"/>
            </a:endParaRPr>
          </a:p>
        </p:txBody>
      </p:sp>
      <p:sp>
        <p:nvSpPr>
          <p:cNvPr id="488" name="Google Shape;488;p58"/>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Forms (Cont.)</a:t>
            </a:r>
            <a:endParaRPr sz="3200" b="1">
              <a:solidFill>
                <a:srgbClr val="1C4587"/>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9"/>
          <p:cNvSpPr txBox="1">
            <a:spLocks noGrp="1"/>
          </p:cNvSpPr>
          <p:nvPr>
            <p:ph type="body" idx="1"/>
          </p:nvPr>
        </p:nvSpPr>
        <p:spPr>
          <a:xfrm>
            <a:off x="425159" y="134101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Checkboxes</a:t>
            </a:r>
            <a:endParaRPr sz="2400" b="0" i="0" u="none" strike="noStrike" cap="none">
              <a:solidFill>
                <a:srgbClr val="000000"/>
              </a:solidFill>
              <a:latin typeface="Calibri"/>
              <a:ea typeface="Calibri"/>
              <a:cs typeface="Calibri"/>
              <a:sym typeface="Calibri"/>
            </a:endParaRPr>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&lt;input type="checkbox"&gt; defines a checkbox. Checkboxes let a user select ZERO or MORE options of a limited number of choices.</a:t>
            </a:r>
            <a:endParaRPr sz="2400"/>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&lt;form&gt;    &lt;input type="checkbox" name="vehicle" value="Bike"&gt;I have a bike&lt;br&gt;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	 &lt;input type="checkbox" name="vehicle" value="Car"&gt;I have a car    &lt;/form&gt; </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Submit Button</a:t>
            </a:r>
            <a:endParaRPr sz="2400" b="0" i="0" u="none" strike="noStrike" cap="none">
              <a:solidFill>
                <a:srgbClr val="000000"/>
              </a:solidFill>
              <a:latin typeface="Calibri"/>
              <a:ea typeface="Calibri"/>
              <a:cs typeface="Calibri"/>
              <a:sym typeface="Calibri"/>
            </a:endParaRPr>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&lt;input type="submit"&gt; defines a submit button.</a:t>
            </a:r>
            <a:endParaRPr sz="2400"/>
          </a:p>
          <a:p>
            <a:pPr marL="342900" marR="0" lvl="0" indent="-368300" algn="l" rtl="0">
              <a:lnSpc>
                <a:spcPct val="10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submit button is used to send form data to a server. The data is sent to the page specified in the form's action attribute. The file defined in the action attribute usually does something with the received input:</a:t>
            </a:r>
            <a:endParaRPr sz="2400"/>
          </a:p>
          <a:p>
            <a:pPr marL="0" marR="0" lvl="0" indent="0" algn="l" rtl="0">
              <a:lnSpc>
                <a:spcPct val="10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&lt;form name="input" action="html_form_action.asp" method="get"&gt;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               Username: &lt;input type="text" name="user"&gt;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               &lt;input type="submit" value="Submit"&gt;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&lt;/form&gt;</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56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342900" marR="0" lvl="0" indent="-165100" algn="l" rtl="0">
              <a:lnSpc>
                <a:spcPct val="100000"/>
              </a:lnSpc>
              <a:spcBef>
                <a:spcPts val="560"/>
              </a:spcBef>
              <a:spcAft>
                <a:spcPts val="0"/>
              </a:spcAft>
              <a:buClr>
                <a:schemeClr val="dk1"/>
              </a:buClr>
              <a:buSzPts val="2800"/>
              <a:buFont typeface="Arial"/>
              <a:buNone/>
            </a:pPr>
            <a:endParaRPr sz="2400" b="0" i="1" u="none" strike="noStrike" cap="none">
              <a:solidFill>
                <a:srgbClr val="595959"/>
              </a:solidFill>
              <a:latin typeface="Calibri"/>
              <a:ea typeface="Calibri"/>
              <a:cs typeface="Calibri"/>
              <a:sym typeface="Calibri"/>
            </a:endParaRPr>
          </a:p>
        </p:txBody>
      </p:sp>
      <p:sp>
        <p:nvSpPr>
          <p:cNvPr id="495" name="Google Shape;495;p59"/>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Forms (Cont.)</a:t>
            </a:r>
            <a:endParaRPr sz="3200" b="1">
              <a:solidFill>
                <a:srgbClr val="1C4587"/>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0"/>
          <p:cNvSpPr txBox="1">
            <a:spLocks noGrp="1"/>
          </p:cNvSpPr>
          <p:nvPr>
            <p:ph type="body" idx="1"/>
          </p:nvPr>
        </p:nvSpPr>
        <p:spPr>
          <a:xfrm>
            <a:off x="425159" y="1645815"/>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Simple drop-down list</a:t>
            </a:r>
            <a:r>
              <a:rPr lang="en-US" sz="2400" b="0" i="0" u="none" strike="noStrike" cap="none">
                <a:solidFill>
                  <a:srgbClr val="000000"/>
                </a:solidFill>
                <a:latin typeface="Calibri"/>
                <a:ea typeface="Calibri"/>
                <a:cs typeface="Calibri"/>
                <a:sym typeface="Calibri"/>
              </a:rPr>
              <a:t> : How to create a simple drop-down list.</a:t>
            </a:r>
            <a:endParaRPr sz="2400"/>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4"/>
              </a:rPr>
              <a:t>Drop-down list with a pre-selected value</a:t>
            </a:r>
            <a:r>
              <a:rPr lang="en-US" sz="2400" b="0" i="0" u="none" strike="noStrike" cap="none">
                <a:solidFill>
                  <a:srgbClr val="000000"/>
                </a:solidFill>
                <a:latin typeface="Calibri"/>
                <a:ea typeface="Calibri"/>
                <a:cs typeface="Calibri"/>
                <a:sym typeface="Calibri"/>
              </a:rPr>
              <a:t> : How to create a drop-down list with a pre-selected value.</a:t>
            </a: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5"/>
              </a:rPr>
              <a:t>Textarea</a:t>
            </a:r>
            <a:r>
              <a:rPr lang="en-US" sz="2400" b="0" i="0" u="none" strike="noStrike" cap="none">
                <a:solidFill>
                  <a:srgbClr val="000000"/>
                </a:solidFill>
                <a:latin typeface="Calibri"/>
                <a:ea typeface="Calibri"/>
                <a:cs typeface="Calibri"/>
                <a:sym typeface="Calibri"/>
              </a:rPr>
              <a:t> : How to create a multi-line text input control. In a text-area the user can write an unlimited number of characters.</a:t>
            </a: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6"/>
              </a:rPr>
              <a:t>Create a button</a:t>
            </a:r>
            <a:r>
              <a:rPr lang="en-US" sz="2400" b="0" i="0" u="none" strike="noStrike" cap="none">
                <a:solidFill>
                  <a:srgbClr val="000000"/>
                </a:solidFill>
                <a:latin typeface="Calibri"/>
                <a:ea typeface="Calibri"/>
                <a:cs typeface="Calibri"/>
                <a:sym typeface="Calibri"/>
              </a:rPr>
              <a:t> : How to create a button.</a:t>
            </a: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7"/>
              </a:rPr>
              <a:t>Fieldset around form-data</a:t>
            </a:r>
            <a:r>
              <a:rPr lang="en-US" sz="2400" b="0" i="0" u="none" strike="noStrike" cap="none">
                <a:solidFill>
                  <a:srgbClr val="000000"/>
                </a:solidFill>
                <a:latin typeface="Calibri"/>
                <a:ea typeface="Calibri"/>
                <a:cs typeface="Calibri"/>
                <a:sym typeface="Calibri"/>
              </a:rPr>
              <a:t> : How to create a border around elements in a form.</a:t>
            </a: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8"/>
              </a:rPr>
              <a:t>Form with text fields and a submit button</a:t>
            </a:r>
            <a:r>
              <a:rPr lang="en-US" sz="2400" b="0" i="0" u="none" strike="noStrike" cap="none">
                <a:solidFill>
                  <a:srgbClr val="000000"/>
                </a:solidFill>
                <a:latin typeface="Calibri"/>
                <a:ea typeface="Calibri"/>
                <a:cs typeface="Calibri"/>
                <a:sym typeface="Calibri"/>
              </a:rPr>
              <a:t> : How to create a form with two text fields and a submit button.</a:t>
            </a: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9"/>
              </a:rPr>
              <a:t>Form with checkboxes</a:t>
            </a:r>
            <a:r>
              <a:rPr lang="en-US" sz="2400" b="0" i="0" u="none" strike="noStrike" cap="none">
                <a:solidFill>
                  <a:srgbClr val="000000"/>
                </a:solidFill>
                <a:latin typeface="Calibri"/>
                <a:ea typeface="Calibri"/>
                <a:cs typeface="Calibri"/>
                <a:sym typeface="Calibri"/>
              </a:rPr>
              <a:t> : How to create a form with two checkboxes and a submit button.</a:t>
            </a:r>
            <a:endParaRPr sz="2400" b="0" i="0" u="sng"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10"/>
              </a:rPr>
              <a:t>Form with radio buttons</a:t>
            </a:r>
            <a:r>
              <a:rPr lang="en-US" sz="2400" b="0" i="0" u="none" strike="noStrike" cap="none">
                <a:solidFill>
                  <a:srgbClr val="000000"/>
                </a:solidFill>
                <a:latin typeface="Calibri"/>
                <a:ea typeface="Calibri"/>
                <a:cs typeface="Calibri"/>
                <a:sym typeface="Calibri"/>
              </a:rPr>
              <a:t> : How to create a form with two radio buttons, and a submit button.</a:t>
            </a: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28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11"/>
              </a:rPr>
              <a:t>Send e-mail from a form</a:t>
            </a:r>
            <a:r>
              <a:rPr lang="en-US" sz="2400" b="0" i="0" u="none" strike="noStrike" cap="none">
                <a:solidFill>
                  <a:srgbClr val="000000"/>
                </a:solidFill>
                <a:latin typeface="Calibri"/>
                <a:ea typeface="Calibri"/>
                <a:cs typeface="Calibri"/>
                <a:sym typeface="Calibri"/>
              </a:rPr>
              <a:t> : How to send e-mail from a form.</a:t>
            </a:r>
            <a:endParaRPr sz="2400"/>
          </a:p>
          <a:p>
            <a:pPr marL="0" marR="0" lvl="0" indent="0" algn="l" rtl="0">
              <a:lnSpc>
                <a:spcPct val="90000"/>
              </a:lnSpc>
              <a:spcBef>
                <a:spcPts val="440"/>
              </a:spcBef>
              <a:spcAft>
                <a:spcPts val="0"/>
              </a:spcAft>
              <a:buClr>
                <a:schemeClr val="dk1"/>
              </a:buClr>
              <a:buSzPts val="2200"/>
              <a:buFont typeface="Arial"/>
              <a:buNone/>
            </a:pPr>
            <a:endParaRPr sz="2400" b="0" i="1" u="none" strike="noStrike" cap="none">
              <a:solidFill>
                <a:srgbClr val="595959"/>
              </a:solidFill>
              <a:latin typeface="Calibri"/>
              <a:ea typeface="Calibri"/>
              <a:cs typeface="Calibri"/>
              <a:sym typeface="Calibri"/>
            </a:endParaRPr>
          </a:p>
        </p:txBody>
      </p:sp>
      <p:sp>
        <p:nvSpPr>
          <p:cNvPr id="502" name="Google Shape;502;p60"/>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Forms (Cont.)</a:t>
            </a:r>
            <a:endParaRPr sz="3200" b="1">
              <a:solidFill>
                <a:srgbClr val="1C4587"/>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1"/>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iframe is used to display a web page within a web page.</a:t>
            </a:r>
            <a:endParaRPr sz="2400"/>
          </a:p>
          <a:p>
            <a:pPr marL="0" marR="0" lvl="0" indent="0" algn="l" rtl="0">
              <a:lnSpc>
                <a:spcPct val="100000"/>
              </a:lnSpc>
              <a:spcBef>
                <a:spcPts val="44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Syntax for adding an iframe: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&lt;iframe src="URL"&gt;&lt;/iframe&gt; </a:t>
            </a:r>
            <a:endParaRPr sz="240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URL points to the location of the separate page.</a:t>
            </a:r>
            <a:endParaRPr sz="2400"/>
          </a:p>
          <a:p>
            <a:pPr marL="0" marR="0" lvl="0" indent="0" algn="l" rtl="0">
              <a:lnSpc>
                <a:spcPct val="100000"/>
              </a:lnSpc>
              <a:spcBef>
                <a:spcPts val="440"/>
              </a:spcBef>
              <a:spcAft>
                <a:spcPts val="0"/>
              </a:spcAft>
              <a:buClr>
                <a:srgbClr val="000000"/>
              </a:buClr>
              <a:buSzPts val="2200"/>
              <a:buFont typeface="Arial"/>
              <a:buNone/>
            </a:pPr>
            <a:r>
              <a:rPr lang="en-US" sz="2400" b="0" i="0" u="none" strike="noStrike" cap="none">
                <a:solidFill>
                  <a:srgbClr val="000000"/>
                </a:solidFill>
                <a:latin typeface="Calibri"/>
                <a:ea typeface="Calibri"/>
                <a:cs typeface="Calibri"/>
                <a:sym typeface="Calibri"/>
              </a:rPr>
              <a:t> </a:t>
            </a:r>
            <a:endParaRPr sz="2400"/>
          </a:p>
          <a:p>
            <a:pPr marL="0" marR="0" lvl="0" indent="0" algn="l" rtl="0">
              <a:lnSpc>
                <a:spcPct val="100000"/>
              </a:lnSpc>
              <a:spcBef>
                <a:spcPts val="44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Iframe - Set Height and Width</a:t>
            </a:r>
            <a:endParaRPr sz="2400" b="0" i="0" u="none" strike="noStrike" cap="none">
              <a:solidFill>
                <a:srgbClr val="000000"/>
              </a:solidFill>
              <a:latin typeface="Calibri"/>
              <a:ea typeface="Calibri"/>
              <a:cs typeface="Calibri"/>
              <a:sym typeface="Calibri"/>
            </a:endParaRPr>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height and width attributes are used to specify the height and width of the iframe.</a:t>
            </a:r>
            <a:endParaRPr sz="2400"/>
          </a:p>
          <a:p>
            <a:pPr marL="342900" marR="0" lvl="0" indent="-355600" algn="l" rtl="0">
              <a:lnSpc>
                <a:spcPct val="100000"/>
              </a:lnSpc>
              <a:spcBef>
                <a:spcPts val="44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attribute values are specified in pixels by default, but they can also be in percent (like "80%").</a:t>
            </a:r>
            <a:endParaRPr sz="2400"/>
          </a:p>
          <a:p>
            <a:pPr marL="0" marR="0" lvl="0" indent="0" algn="l" rtl="0">
              <a:lnSpc>
                <a:spcPct val="100000"/>
              </a:lnSpc>
              <a:spcBef>
                <a:spcPts val="44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&lt;iframe src=“http://www.w3school.com" width="200" height="200"&gt;&lt;/iframe&gt;</a:t>
            </a:r>
            <a:endParaRPr sz="2400"/>
          </a:p>
          <a:p>
            <a:pPr marL="0" marR="0" lvl="0" indent="0" algn="l" rtl="0">
              <a:lnSpc>
                <a:spcPct val="100000"/>
              </a:lnSpc>
              <a:spcBef>
                <a:spcPts val="440"/>
              </a:spcBef>
              <a:spcAft>
                <a:spcPts val="0"/>
              </a:spcAft>
              <a:buClr>
                <a:schemeClr val="dk1"/>
              </a:buClr>
              <a:buSzPts val="2200"/>
              <a:buFont typeface="Arial"/>
              <a:buNone/>
            </a:pPr>
            <a:endParaRPr sz="2400" b="0" i="1" u="none" strike="noStrike" cap="none">
              <a:solidFill>
                <a:srgbClr val="595959"/>
              </a:solidFill>
              <a:latin typeface="Calibri"/>
              <a:ea typeface="Calibri"/>
              <a:cs typeface="Calibri"/>
              <a:sym typeface="Calibri"/>
            </a:endParaRPr>
          </a:p>
        </p:txBody>
      </p:sp>
      <p:sp>
        <p:nvSpPr>
          <p:cNvPr id="509" name="Google Shape;509;p61"/>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Iframe</a:t>
            </a:r>
            <a:endParaRPr sz="3200" b="1">
              <a:solidFill>
                <a:srgbClr val="1C4587"/>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2"/>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Iframe - Remove the Border</a:t>
            </a:r>
            <a:endParaRPr sz="2400" b="0" i="0" u="none" strike="noStrike" cap="none">
              <a:solidFill>
                <a:srgbClr val="000000"/>
              </a:solidFill>
              <a:latin typeface="Calibri"/>
              <a:ea typeface="Calibri"/>
              <a:cs typeface="Calibri"/>
              <a:sym typeface="Calibri"/>
            </a:endParaRPr>
          </a:p>
          <a:p>
            <a:pPr marL="342900" marR="0" lvl="0" indent="-368300" algn="l" rtl="0">
              <a:lnSpc>
                <a:spcPct val="9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frameborder attribute specifies whether or not to display a border around the iframe.</a:t>
            </a:r>
            <a:endParaRPr sz="2400"/>
          </a:p>
          <a:p>
            <a:pPr marL="342900" marR="0" lvl="0" indent="-368300" algn="l" rtl="0">
              <a:lnSpc>
                <a:spcPct val="9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Set the attribute value to "0" to remove the border:</a:t>
            </a:r>
            <a:endParaRPr sz="2400"/>
          </a:p>
          <a:p>
            <a:pPr marL="0" marR="0" lvl="0" indent="0" algn="l" rtl="0">
              <a:lnSpc>
                <a:spcPct val="90000"/>
              </a:lnSpc>
              <a:spcBef>
                <a:spcPts val="40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3"/>
              </a:rPr>
              <a:t>Example</a:t>
            </a: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&lt;iframe src="demo_iframe.htm" frameborder="0"&gt;&lt;/iframe&gt;</a:t>
            </a:r>
            <a:endParaRPr sz="2400"/>
          </a:p>
          <a:p>
            <a:pPr marL="0" marR="0" lvl="0" indent="0" algn="l" rtl="0">
              <a:lnSpc>
                <a:spcPct val="90000"/>
              </a:lnSpc>
              <a:spcBef>
                <a:spcPts val="400"/>
              </a:spcBef>
              <a:spcAft>
                <a:spcPts val="0"/>
              </a:spcAft>
              <a:buClr>
                <a:schemeClr val="dk1"/>
              </a:buClr>
              <a:buSzPts val="22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Use iframe as a Target for a Link</a:t>
            </a:r>
            <a:endParaRPr sz="2400" b="0" i="0" u="none" strike="noStrike" cap="none">
              <a:solidFill>
                <a:srgbClr val="000000"/>
              </a:solidFill>
              <a:latin typeface="Calibri"/>
              <a:ea typeface="Calibri"/>
              <a:cs typeface="Calibri"/>
              <a:sym typeface="Calibri"/>
            </a:endParaRPr>
          </a:p>
          <a:p>
            <a:pPr marL="342900" marR="0" lvl="0" indent="-368300" algn="l" rtl="0">
              <a:lnSpc>
                <a:spcPct val="9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An iframe can be used as the target frame for a link.</a:t>
            </a:r>
            <a:endParaRPr sz="2400"/>
          </a:p>
          <a:p>
            <a:pPr marL="342900" marR="0" lvl="0" indent="-368300" algn="l" rtl="0">
              <a:lnSpc>
                <a:spcPct val="90000"/>
              </a:lnSpc>
              <a:spcBef>
                <a:spcPts val="4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target attribute of a link must refer to the name attribute of the iframe:</a:t>
            </a:r>
            <a:endParaRPr sz="2400"/>
          </a:p>
          <a:p>
            <a:pPr marL="0" marR="0" lvl="0" indent="0" algn="l" rtl="0">
              <a:lnSpc>
                <a:spcPct val="90000"/>
              </a:lnSpc>
              <a:spcBef>
                <a:spcPts val="400"/>
              </a:spcBef>
              <a:spcAft>
                <a:spcPts val="0"/>
              </a:spcAft>
              <a:buClr>
                <a:srgbClr val="000000"/>
              </a:buClr>
              <a:buSzPts val="2200"/>
              <a:buFont typeface="Arial"/>
              <a:buNone/>
            </a:pPr>
            <a:r>
              <a:rPr lang="en-US" sz="2400" b="0" i="0" u="sng" strike="noStrike" cap="none">
                <a:solidFill>
                  <a:schemeClr val="hlink"/>
                </a:solidFill>
                <a:latin typeface="Calibri"/>
                <a:ea typeface="Calibri"/>
                <a:cs typeface="Calibri"/>
                <a:sym typeface="Calibri"/>
                <a:hlinkClick r:id="rId4"/>
              </a:rPr>
              <a:t>Example</a:t>
            </a: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0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&lt;iframe src="demo_iframe.htm" name="iframe_a"&gt;&lt;/iframe&gt;</a:t>
            </a:r>
            <a:br>
              <a:rPr lang="en-US" sz="2400" b="0" i="1" u="none" strike="noStrike" cap="none">
                <a:solidFill>
                  <a:srgbClr val="595959"/>
                </a:solidFill>
                <a:latin typeface="Calibri"/>
                <a:ea typeface="Calibri"/>
                <a:cs typeface="Calibri"/>
                <a:sym typeface="Calibri"/>
              </a:rPr>
            </a:br>
            <a:r>
              <a:rPr lang="en-US" sz="2400" b="0" i="1" u="none" strike="noStrike" cap="none">
                <a:solidFill>
                  <a:srgbClr val="595959"/>
                </a:solidFill>
                <a:latin typeface="Calibri"/>
                <a:ea typeface="Calibri"/>
                <a:cs typeface="Calibri"/>
                <a:sym typeface="Calibri"/>
              </a:rPr>
              <a:t>&lt;p&gt;&lt;a href="http://www.w3schools.com" target="iframe_a"&gt;W3Schools.com&lt;/a&gt;&lt;/p&gt; </a:t>
            </a:r>
            <a:endParaRPr sz="2400"/>
          </a:p>
          <a:p>
            <a:pPr marL="0" marR="0" lvl="0" indent="0" algn="l" rtl="0">
              <a:lnSpc>
                <a:spcPct val="90000"/>
              </a:lnSpc>
              <a:spcBef>
                <a:spcPts val="400"/>
              </a:spcBef>
              <a:spcAft>
                <a:spcPts val="0"/>
              </a:spcAft>
              <a:buClr>
                <a:srgbClr val="000000"/>
              </a:buClr>
              <a:buSzPts val="22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40"/>
              </a:spcBef>
              <a:spcAft>
                <a:spcPts val="0"/>
              </a:spcAft>
              <a:buClr>
                <a:schemeClr val="dk1"/>
              </a:buClr>
              <a:buSzPts val="2200"/>
              <a:buFont typeface="Arial"/>
              <a:buNone/>
            </a:pPr>
            <a:endParaRPr sz="2400" b="0" i="1" u="none" strike="noStrike" cap="none">
              <a:solidFill>
                <a:srgbClr val="595959"/>
              </a:solidFill>
              <a:latin typeface="Calibri"/>
              <a:ea typeface="Calibri"/>
              <a:cs typeface="Calibri"/>
              <a:sym typeface="Calibri"/>
            </a:endParaRPr>
          </a:p>
        </p:txBody>
      </p:sp>
      <p:sp>
        <p:nvSpPr>
          <p:cNvPr id="516" name="Google Shape;516;p62"/>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Iframe (Cont.)</a:t>
            </a:r>
            <a:endParaRPr sz="3200" b="1">
              <a:solidFill>
                <a:srgbClr val="1C458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body" idx="1"/>
          </p:nvPr>
        </p:nvSpPr>
        <p:spPr>
          <a:xfrm>
            <a:off x="495271" y="1698990"/>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1" i="0" u="sng" strike="noStrike" cap="none">
                <a:solidFill>
                  <a:schemeClr val="dk1"/>
                </a:solidFill>
                <a:latin typeface="Arial"/>
                <a:ea typeface="Arial"/>
                <a:cs typeface="Arial"/>
                <a:sym typeface="Arial"/>
              </a:rPr>
              <a:t>Web Browsers</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purpose of a web browser (such as Google Chrome, Internet Explorer, Firefox, Safari) is to read HTML documents and display them as web pages.</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browser does not display the HTML tags, but uses the tags to determine how the content of the HTML page is to be presented/displayed to the user:</a:t>
            </a:r>
            <a:endParaRPr/>
          </a:p>
          <a:p>
            <a:pPr marL="0" marR="0" lvl="0" indent="0" algn="l" rtl="0">
              <a:lnSpc>
                <a:spcPct val="100000"/>
              </a:lnSpc>
              <a:spcBef>
                <a:spcPts val="22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l" rtl="0">
              <a:lnSpc>
                <a:spcPct val="100000"/>
              </a:lnSpc>
              <a:spcBef>
                <a:spcPts val="22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
        <p:nvSpPr>
          <p:cNvPr id="141" name="Google Shape;141;p6"/>
          <p:cNvSpPr txBox="1">
            <a:spLocks noGrp="1"/>
          </p:cNvSpPr>
          <p:nvPr>
            <p:ph type="title"/>
          </p:nvPr>
        </p:nvSpPr>
        <p:spPr>
          <a:xfrm>
            <a:off x="508683" y="38434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Introduction (Cont.)</a:t>
            </a:r>
            <a:endParaRPr sz="3200" b="1">
              <a:solidFill>
                <a:srgbClr val="1C4587"/>
              </a:solidFill>
            </a:endParaRPr>
          </a:p>
        </p:txBody>
      </p:sp>
      <p:pic>
        <p:nvPicPr>
          <p:cNvPr id="142" name="Google Shape;142;p6"/>
          <p:cNvPicPr preferRelativeResize="0"/>
          <p:nvPr/>
        </p:nvPicPr>
        <p:blipFill rotWithShape="1">
          <a:blip r:embed="rId3">
            <a:alphaModFix/>
          </a:blip>
          <a:srcRect/>
          <a:stretch/>
        </p:blipFill>
        <p:spPr>
          <a:xfrm>
            <a:off x="3238347" y="4272765"/>
            <a:ext cx="5534798" cy="2210108"/>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74650" algn="l" rtl="0">
              <a:lnSpc>
                <a:spcPct val="9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Colors are displayed combining RED, GREEN, and BLUE light. </a:t>
            </a:r>
            <a:endParaRPr sz="2400"/>
          </a:p>
          <a:p>
            <a:pPr marL="0" marR="0" lvl="0" indent="0" algn="l" rtl="0">
              <a:lnSpc>
                <a:spcPct val="90000"/>
              </a:lnSpc>
              <a:spcBef>
                <a:spcPts val="3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Color Values</a:t>
            </a:r>
            <a:endParaRPr sz="2400" b="0" i="0" u="none" strike="noStrike" cap="none">
              <a:solidFill>
                <a:srgbClr val="000000"/>
              </a:solidFill>
              <a:latin typeface="Calibri"/>
              <a:ea typeface="Calibri"/>
              <a:cs typeface="Calibri"/>
              <a:sym typeface="Calibri"/>
            </a:endParaRPr>
          </a:p>
          <a:p>
            <a:pPr marL="342900" marR="0" lvl="0" indent="-374650" algn="l" rtl="0">
              <a:lnSpc>
                <a:spcPct val="90000"/>
              </a:lnSpc>
              <a:spcBef>
                <a:spcPts val="3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CSS colors are defined using a hexadecimal (hex) notation for the combination of Red, Green, and Blue color values (RGB). The lowest value that can be given to one of the light sources is 0 (hex 00). The highest value is 255 (hex FF).</a:t>
            </a:r>
            <a:endParaRPr sz="2400"/>
          </a:p>
          <a:p>
            <a:pPr marL="342900" marR="0" lvl="0" indent="-374650" algn="l" rtl="0">
              <a:lnSpc>
                <a:spcPct val="90000"/>
              </a:lnSpc>
              <a:spcBef>
                <a:spcPts val="3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Hex values are written as 3 double digit numbers, starting with a # sign.</a:t>
            </a:r>
            <a:endParaRPr sz="2400"/>
          </a:p>
          <a:p>
            <a:pPr marL="342900" marR="0" lvl="0" indent="-222250" algn="l" rtl="0">
              <a:lnSpc>
                <a:spcPct val="90000"/>
              </a:lnSpc>
              <a:spcBef>
                <a:spcPts val="380"/>
              </a:spcBef>
              <a:spcAft>
                <a:spcPts val="0"/>
              </a:spcAft>
              <a:buClr>
                <a:schemeClr val="dk1"/>
              </a:buClr>
              <a:buSzPts val="19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3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16 Million Different Colors</a:t>
            </a:r>
            <a:endParaRPr sz="2400" b="0" i="0" u="none" strike="noStrike" cap="none">
              <a:solidFill>
                <a:srgbClr val="000000"/>
              </a:solidFill>
              <a:latin typeface="Calibri"/>
              <a:ea typeface="Calibri"/>
              <a:cs typeface="Calibri"/>
              <a:sym typeface="Calibri"/>
            </a:endParaRPr>
          </a:p>
          <a:p>
            <a:pPr marL="342900" marR="0" lvl="0" indent="-374650" algn="l" rtl="0">
              <a:lnSpc>
                <a:spcPct val="90000"/>
              </a:lnSpc>
              <a:spcBef>
                <a:spcPts val="3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combination of Red, Green and Blue values from 0 to 255 gives a total of more than 16 million different colors to play with (256 x 256 x 256).</a:t>
            </a:r>
            <a:endParaRPr sz="2400"/>
          </a:p>
          <a:p>
            <a:pPr marL="342900" marR="0" lvl="0" indent="-374650" algn="l" rtl="0">
              <a:lnSpc>
                <a:spcPct val="90000"/>
              </a:lnSpc>
              <a:spcBef>
                <a:spcPts val="3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Most modern monitors are capable of displaying at least 16384 different colors.</a:t>
            </a:r>
            <a:endParaRPr sz="2400"/>
          </a:p>
          <a:p>
            <a:pPr marL="342900" marR="0" lvl="0" indent="-374650" algn="l" rtl="0">
              <a:lnSpc>
                <a:spcPct val="90000"/>
              </a:lnSpc>
              <a:spcBef>
                <a:spcPts val="3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If you look at the color table below, you will see the result of varying the red light from 0 to 255, while keeping the green and blue light at zero.</a:t>
            </a:r>
            <a:endParaRPr sz="2400"/>
          </a:p>
          <a:p>
            <a:pPr marL="0" marR="0" lvl="0" indent="0" algn="l" rtl="0">
              <a:lnSpc>
                <a:spcPct val="90000"/>
              </a:lnSpc>
              <a:spcBef>
                <a:spcPts val="380"/>
              </a:spcBef>
              <a:spcAft>
                <a:spcPts val="0"/>
              </a:spcAft>
              <a:buClr>
                <a:srgbClr val="000000"/>
              </a:buClr>
              <a:buSzPts val="2200"/>
              <a:buFont typeface="Arial"/>
              <a:buNone/>
            </a:pPr>
            <a:endParaRPr sz="2400" b="1" i="0" u="none" strike="noStrike" cap="none">
              <a:solidFill>
                <a:srgbClr val="000000"/>
              </a:solidFill>
              <a:latin typeface="Calibri"/>
              <a:ea typeface="Calibri"/>
              <a:cs typeface="Calibri"/>
              <a:sym typeface="Calibri"/>
            </a:endParaRPr>
          </a:p>
          <a:p>
            <a:pPr marL="0" marR="0" lvl="0" indent="0" algn="l" rtl="0">
              <a:lnSpc>
                <a:spcPct val="90000"/>
              </a:lnSpc>
              <a:spcBef>
                <a:spcPts val="440"/>
              </a:spcBef>
              <a:spcAft>
                <a:spcPts val="0"/>
              </a:spcAft>
              <a:buClr>
                <a:schemeClr val="dk1"/>
              </a:buClr>
              <a:buSzPts val="2200"/>
              <a:buFont typeface="Arial"/>
              <a:buNone/>
            </a:pPr>
            <a:endParaRPr sz="2400" b="0" i="1" u="none" strike="noStrike" cap="none">
              <a:solidFill>
                <a:srgbClr val="595959"/>
              </a:solidFill>
              <a:latin typeface="Calibri"/>
              <a:ea typeface="Calibri"/>
              <a:cs typeface="Calibri"/>
              <a:sym typeface="Calibri"/>
            </a:endParaRPr>
          </a:p>
        </p:txBody>
      </p:sp>
      <p:sp>
        <p:nvSpPr>
          <p:cNvPr id="523" name="Google Shape;523;p63"/>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Color (Cont.)</a:t>
            </a:r>
            <a:endParaRPr sz="3200" b="1">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4"/>
          <p:cNvSpPr txBox="1">
            <a:spLocks noGrp="1"/>
          </p:cNvSpPr>
          <p:nvPr>
            <p:ph type="body" idx="1"/>
          </p:nvPr>
        </p:nvSpPr>
        <p:spPr>
          <a:xfrm>
            <a:off x="606392" y="1633592"/>
            <a:ext cx="11020926" cy="4760858"/>
          </a:xfrm>
          <a:prstGeom prst="rect">
            <a:avLst/>
          </a:prstGeom>
          <a:noFill/>
          <a:ln>
            <a:noFill/>
          </a:ln>
        </p:spPr>
        <p:txBody>
          <a:bodyPr spcFirstLastPara="1" wrap="square" lIns="91425" tIns="45700" rIns="91425" bIns="45700" anchor="t" anchorCtr="0">
            <a:noAutofit/>
          </a:bodyPr>
          <a:lstStyle/>
          <a:p>
            <a:pPr marL="274320" marR="0" lvl="0" indent="-27432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We can display colors in html with 3 ways:</a:t>
            </a:r>
            <a:endParaRPr/>
          </a:p>
          <a:p>
            <a:pPr marL="868680" marR="0" lvl="2" indent="-233680" algn="l" rtl="0">
              <a:lnSpc>
                <a:spcPct val="150000"/>
              </a:lnSpc>
              <a:spcBef>
                <a:spcPts val="1200"/>
              </a:spcBef>
              <a:spcAft>
                <a:spcPts val="0"/>
              </a:spcAft>
              <a:buClr>
                <a:schemeClr val="dk1"/>
              </a:buClr>
              <a:buSzPts val="2800"/>
              <a:buFont typeface="Noto Sans Symbols"/>
              <a:buChar char="▪"/>
            </a:pPr>
            <a:r>
              <a:rPr lang="en-US" sz="2800" b="0" i="0" u="none" strike="noStrike" cap="none">
                <a:solidFill>
                  <a:schemeClr val="dk1"/>
                </a:solidFill>
                <a:latin typeface="Arial"/>
                <a:ea typeface="Arial"/>
                <a:cs typeface="Arial"/>
                <a:sym typeface="Arial"/>
              </a:rPr>
              <a:t>Color name 			</a:t>
            </a:r>
            <a:r>
              <a:rPr lang="en-US" sz="2800" b="0" i="0" u="sng" strike="noStrike" cap="none">
                <a:solidFill>
                  <a:schemeClr val="hlink"/>
                </a:solidFill>
                <a:latin typeface="Arial"/>
                <a:ea typeface="Arial"/>
                <a:cs typeface="Arial"/>
                <a:sym typeface="Arial"/>
                <a:hlinkClick r:id="rId3"/>
              </a:rPr>
              <a:t>Example</a:t>
            </a:r>
            <a:endParaRPr sz="2800" b="0" i="0" u="none" strike="noStrike" cap="none">
              <a:solidFill>
                <a:schemeClr val="dk1"/>
              </a:solidFill>
              <a:latin typeface="Arial"/>
              <a:ea typeface="Arial"/>
              <a:cs typeface="Arial"/>
              <a:sym typeface="Arial"/>
            </a:endParaRPr>
          </a:p>
          <a:p>
            <a:pPr marL="868680" marR="0" lvl="2" indent="-233680" algn="l" rtl="0">
              <a:lnSpc>
                <a:spcPct val="150000"/>
              </a:lnSpc>
              <a:spcBef>
                <a:spcPts val="1200"/>
              </a:spcBef>
              <a:spcAft>
                <a:spcPts val="0"/>
              </a:spcAft>
              <a:buClr>
                <a:schemeClr val="dk1"/>
              </a:buClr>
              <a:buSzPts val="2800"/>
              <a:buFont typeface="Noto Sans Symbols"/>
              <a:buChar char="▪"/>
            </a:pPr>
            <a:r>
              <a:rPr lang="en-US" sz="2800" b="0" i="0" u="none" strike="noStrike" cap="none">
                <a:solidFill>
                  <a:schemeClr val="dk1"/>
                </a:solidFill>
                <a:latin typeface="Arial"/>
                <a:ea typeface="Arial"/>
                <a:cs typeface="Arial"/>
                <a:sym typeface="Arial"/>
              </a:rPr>
              <a:t>RGB (red, green, blue)		</a:t>
            </a:r>
            <a:r>
              <a:rPr lang="en-US" sz="2800" b="0" i="0" u="sng" strike="noStrike" cap="none">
                <a:solidFill>
                  <a:schemeClr val="hlink"/>
                </a:solidFill>
                <a:latin typeface="Arial"/>
                <a:ea typeface="Arial"/>
                <a:cs typeface="Arial"/>
                <a:sym typeface="Arial"/>
                <a:hlinkClick r:id="rId4"/>
              </a:rPr>
              <a:t>Example</a:t>
            </a:r>
            <a:endParaRPr sz="2800" b="0" i="0" u="none" strike="noStrike" cap="none">
              <a:solidFill>
                <a:schemeClr val="dk1"/>
              </a:solidFill>
              <a:latin typeface="Arial"/>
              <a:ea typeface="Arial"/>
              <a:cs typeface="Arial"/>
              <a:sym typeface="Arial"/>
            </a:endParaRPr>
          </a:p>
          <a:p>
            <a:pPr marL="868680" marR="0" lvl="2" indent="-233680" algn="l" rtl="0">
              <a:lnSpc>
                <a:spcPct val="150000"/>
              </a:lnSpc>
              <a:spcBef>
                <a:spcPts val="1200"/>
              </a:spcBef>
              <a:spcAft>
                <a:spcPts val="0"/>
              </a:spcAft>
              <a:buClr>
                <a:schemeClr val="dk1"/>
              </a:buClr>
              <a:buSzPts val="2800"/>
              <a:buFont typeface="Noto Sans Symbols"/>
              <a:buChar char="▪"/>
            </a:pPr>
            <a:r>
              <a:rPr lang="en-US" sz="2800" b="0" i="0" u="none" strike="noStrike" cap="none">
                <a:solidFill>
                  <a:schemeClr val="dk1"/>
                </a:solidFill>
                <a:latin typeface="Arial"/>
                <a:ea typeface="Arial"/>
                <a:cs typeface="Arial"/>
                <a:sym typeface="Arial"/>
              </a:rPr>
              <a:t>Hexadecimal Colors		</a:t>
            </a:r>
            <a:r>
              <a:rPr lang="en-US" sz="2800" b="0" i="0" u="sng" strike="noStrike" cap="none">
                <a:solidFill>
                  <a:schemeClr val="hlink"/>
                </a:solidFill>
                <a:latin typeface="Arial"/>
                <a:ea typeface="Arial"/>
                <a:cs typeface="Arial"/>
                <a:sym typeface="Arial"/>
                <a:hlinkClick r:id="rId5"/>
              </a:rPr>
              <a:t>Example</a:t>
            </a:r>
            <a:endParaRPr sz="2800" b="0" i="0" u="none" strike="noStrike" cap="none">
              <a:solidFill>
                <a:schemeClr val="dk1"/>
              </a:solidFill>
              <a:latin typeface="Arial"/>
              <a:ea typeface="Arial"/>
              <a:cs typeface="Arial"/>
              <a:sym typeface="Arial"/>
            </a:endParaRPr>
          </a:p>
        </p:txBody>
      </p:sp>
      <p:sp>
        <p:nvSpPr>
          <p:cNvPr id="529" name="Google Shape;529;p64"/>
          <p:cNvSpPr txBox="1">
            <a:spLocks noGrp="1"/>
          </p:cNvSpPr>
          <p:nvPr>
            <p:ph type="title"/>
          </p:nvPr>
        </p:nvSpPr>
        <p:spPr>
          <a:xfrm>
            <a:off x="492207" y="349422"/>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Color (Cont.)</a:t>
            </a:r>
            <a:endParaRPr sz="3200" b="1">
              <a:solidFill>
                <a:srgbClr val="1C4587"/>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5"/>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Entitites</a:t>
            </a:r>
            <a:endParaRPr sz="2400" b="1" i="0" u="sng"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Reserved characters in HTML must be replaced with character entities.</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Characters, not present on your keyboard, can also be replaced by entities.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r>
              <a:rPr lang="en-US" sz="2400" b="1" i="0" u="sng" strike="noStrike" cap="none">
                <a:solidFill>
                  <a:srgbClr val="000000"/>
                </a:solidFill>
                <a:latin typeface="Calibri"/>
                <a:ea typeface="Calibri"/>
                <a:cs typeface="Calibri"/>
                <a:sym typeface="Calibri"/>
              </a:rPr>
              <a:t>HTML Entities</a:t>
            </a:r>
            <a:endParaRPr sz="24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Some characters are reserved in HTML.</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If you use the less than (&lt;) or greater than (&gt;) signs in your text, the browser might mix them with tags.</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Character entities are used to display reserved characters in HTML.</a:t>
            </a:r>
            <a:endParaRPr/>
          </a:p>
          <a:p>
            <a:pPr marL="342900" marR="0" lvl="0" indent="-190500" algn="l" rtl="0">
              <a:lnSpc>
                <a:spcPct val="100000"/>
              </a:lnSpc>
              <a:spcBef>
                <a:spcPts val="48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ts val="2200"/>
              <a:buFont typeface="Arial"/>
              <a:buNone/>
            </a:pPr>
            <a:endParaRPr sz="3200" b="0" i="1" u="none" strike="noStrike" cap="none">
              <a:solidFill>
                <a:srgbClr val="595959"/>
              </a:solidFill>
              <a:latin typeface="Calibri"/>
              <a:ea typeface="Calibri"/>
              <a:cs typeface="Calibri"/>
              <a:sym typeface="Calibri"/>
            </a:endParaRPr>
          </a:p>
        </p:txBody>
      </p:sp>
      <p:sp>
        <p:nvSpPr>
          <p:cNvPr id="536" name="Google Shape;536;p65"/>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Entities</a:t>
            </a:r>
            <a:endParaRPr sz="3200" b="1">
              <a:solidFill>
                <a:srgbClr val="1C4587"/>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6"/>
          <p:cNvSpPr txBox="1">
            <a:spLocks noGrp="1"/>
          </p:cNvSpPr>
          <p:nvPr>
            <p:ph type="body" idx="1"/>
          </p:nvPr>
        </p:nvSpPr>
        <p:spPr>
          <a:xfrm>
            <a:off x="588975" y="1502964"/>
            <a:ext cx="11020926" cy="47608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A character entity looks like this:</a:t>
            </a:r>
            <a:endParaRPr/>
          </a:p>
          <a:p>
            <a:pPr marL="0" marR="0" lvl="0" indent="0" algn="l" rtl="0">
              <a:lnSpc>
                <a:spcPct val="9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&amp;entity_name; </a:t>
            </a:r>
            <a:endParaRPr/>
          </a:p>
          <a:p>
            <a:pPr marL="342900" marR="0" lvl="0" indent="-342900" algn="l" rtl="0">
              <a:lnSpc>
                <a:spcPct val="9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OR</a:t>
            </a:r>
            <a:endParaRPr/>
          </a:p>
          <a:p>
            <a:pPr marL="0" marR="0" lvl="0" indent="0" algn="l" rtl="0">
              <a:lnSpc>
                <a:spcPct val="90000"/>
              </a:lnSpc>
              <a:spcBef>
                <a:spcPts val="480"/>
              </a:spcBef>
              <a:spcAft>
                <a:spcPts val="0"/>
              </a:spcAft>
              <a:buClr>
                <a:srgbClr val="595959"/>
              </a:buClr>
              <a:buSzPts val="2200"/>
              <a:buFont typeface="Arial"/>
              <a:buNone/>
            </a:pPr>
            <a:r>
              <a:rPr lang="en-US" sz="2400" b="0" i="1" u="none" strike="noStrike" cap="none">
                <a:solidFill>
                  <a:srgbClr val="595959"/>
                </a:solidFill>
                <a:latin typeface="Calibri"/>
                <a:ea typeface="Calibri"/>
                <a:cs typeface="Calibri"/>
                <a:sym typeface="Calibri"/>
              </a:rPr>
              <a:t>&amp;#entity_number; </a:t>
            </a:r>
            <a:endParaRPr/>
          </a:p>
          <a:p>
            <a:pPr marL="342900" marR="0" lvl="0" indent="-342900" algn="l" rtl="0">
              <a:lnSpc>
                <a:spcPct val="9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To display a less than sign we must write: </a:t>
            </a:r>
            <a:r>
              <a:rPr lang="en-US" sz="2400" b="1" i="0" u="none" strike="noStrike" cap="none">
                <a:solidFill>
                  <a:srgbClr val="000000"/>
                </a:solidFill>
                <a:latin typeface="Calibri"/>
                <a:ea typeface="Calibri"/>
                <a:cs typeface="Calibri"/>
                <a:sym typeface="Calibri"/>
              </a:rPr>
              <a:t>&amp;lt;</a:t>
            </a:r>
            <a:r>
              <a:rPr lang="en-US" sz="2400" b="0" i="0" u="none" strike="noStrike" cap="none">
                <a:solidFill>
                  <a:srgbClr val="000000"/>
                </a:solidFill>
                <a:latin typeface="Calibri"/>
                <a:ea typeface="Calibri"/>
                <a:cs typeface="Calibri"/>
                <a:sym typeface="Calibri"/>
              </a:rPr>
              <a:t> or </a:t>
            </a:r>
            <a:r>
              <a:rPr lang="en-US" sz="2400" b="1" i="0" u="none" strike="noStrike" cap="none">
                <a:solidFill>
                  <a:srgbClr val="000000"/>
                </a:solidFill>
                <a:latin typeface="Calibri"/>
                <a:ea typeface="Calibri"/>
                <a:cs typeface="Calibri"/>
                <a:sym typeface="Calibri"/>
              </a:rPr>
              <a:t>&amp;#60</a:t>
            </a:r>
            <a:r>
              <a:rPr lang="en-US" sz="2400" b="0" i="0" u="none" strike="noStrike" cap="none">
                <a:solidFill>
                  <a:srgbClr val="000000"/>
                </a:solidFill>
                <a:latin typeface="Calibri"/>
                <a:ea typeface="Calibri"/>
                <a:cs typeface="Calibri"/>
                <a:sym typeface="Calibri"/>
              </a:rPr>
              <a:t>;</a:t>
            </a:r>
            <a:endParaRPr/>
          </a:p>
          <a:p>
            <a:pPr marL="0" marR="0" lvl="0" indent="0" algn="l" rtl="0">
              <a:lnSpc>
                <a:spcPct val="90000"/>
              </a:lnSpc>
              <a:spcBef>
                <a:spcPts val="480"/>
              </a:spcBef>
              <a:spcAft>
                <a:spcPts val="0"/>
              </a:spcAft>
              <a:buClr>
                <a:srgbClr val="000000"/>
              </a:buClr>
              <a:buSzPts val="2200"/>
              <a:buFont typeface="Arial"/>
              <a:buNone/>
            </a:pPr>
            <a:r>
              <a:rPr lang="en-US" sz="2400" b="1" i="0" u="none" strike="noStrike" cap="none">
                <a:solidFill>
                  <a:srgbClr val="000000"/>
                </a:solidFill>
                <a:latin typeface="Calibri"/>
                <a:ea typeface="Calibri"/>
                <a:cs typeface="Calibri"/>
                <a:sym typeface="Calibri"/>
              </a:rPr>
              <a:t>Note:</a:t>
            </a:r>
            <a:endParaRPr/>
          </a:p>
          <a:p>
            <a:pPr marL="342900" marR="0" lvl="0" indent="-342900" algn="l" rtl="0">
              <a:lnSpc>
                <a:spcPct val="9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advantage of using an entity name, instead of a number, is that the name is easier to remember.</a:t>
            </a:r>
            <a:endParaRPr/>
          </a:p>
          <a:p>
            <a:pPr marL="342900" marR="0" lvl="0" indent="-342900" algn="l" rtl="0">
              <a:lnSpc>
                <a:spcPct val="90000"/>
              </a:lnSpc>
              <a:spcBef>
                <a:spcPts val="48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disadvantage is that browsers may not support all entity names, but the support for numbers is good.</a:t>
            </a:r>
            <a:endParaRPr/>
          </a:p>
          <a:p>
            <a:pPr marL="342900" marR="0" lvl="0" indent="-190500" algn="l" rtl="0">
              <a:lnSpc>
                <a:spcPct val="90000"/>
              </a:lnSpc>
              <a:spcBef>
                <a:spcPts val="48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90000"/>
              </a:lnSpc>
              <a:spcBef>
                <a:spcPts val="440"/>
              </a:spcBef>
              <a:spcAft>
                <a:spcPts val="0"/>
              </a:spcAft>
              <a:buClr>
                <a:schemeClr val="dk1"/>
              </a:buClr>
              <a:buSzPts val="2200"/>
              <a:buFont typeface="Arial"/>
              <a:buNone/>
            </a:pPr>
            <a:r>
              <a:rPr lang="en-US" sz="2200" b="0" i="0" u="sng" strike="noStrike" cap="none">
                <a:solidFill>
                  <a:schemeClr val="hlink"/>
                </a:solidFill>
                <a:latin typeface="Arial"/>
                <a:ea typeface="Arial"/>
                <a:cs typeface="Arial"/>
                <a:sym typeface="Arial"/>
                <a:hlinkClick r:id="rId3"/>
              </a:rPr>
              <a:t>http://www.w3schools.com/html/html_entities.asp</a:t>
            </a:r>
            <a:endParaRPr sz="2200" b="0" i="0" u="none" strike="noStrike" cap="none">
              <a:solidFill>
                <a:schemeClr val="dk1"/>
              </a:solidFill>
              <a:latin typeface="Arial"/>
              <a:ea typeface="Arial"/>
              <a:cs typeface="Arial"/>
              <a:sym typeface="Arial"/>
            </a:endParaRPr>
          </a:p>
          <a:p>
            <a:pPr marL="0" marR="0" lvl="0" indent="0" algn="l" rtl="0">
              <a:lnSpc>
                <a:spcPct val="90000"/>
              </a:lnSpc>
              <a:spcBef>
                <a:spcPts val="44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p:txBody>
      </p:sp>
      <p:sp>
        <p:nvSpPr>
          <p:cNvPr id="542" name="Google Shape;542;p66"/>
          <p:cNvSpPr txBox="1">
            <a:spLocks noGrp="1"/>
          </p:cNvSpPr>
          <p:nvPr>
            <p:ph type="title"/>
          </p:nvPr>
        </p:nvSpPr>
        <p:spPr>
          <a:xfrm>
            <a:off x="598938" y="437550"/>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Entities (Cont.)</a:t>
            </a:r>
            <a:endParaRPr sz="3400" b="0" i="0" u="none" strike="noStrike" cap="none">
              <a:solidFill>
                <a:srgbClr val="FF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400" b="1" u="sng">
                <a:solidFill>
                  <a:srgbClr val="000000"/>
                </a:solidFill>
                <a:latin typeface="Calibri"/>
                <a:ea typeface="Calibri"/>
                <a:cs typeface="Calibri"/>
                <a:sym typeface="Calibri"/>
              </a:rPr>
              <a:t>Other Common Entities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1"/>
              </a:buClr>
              <a:buSzPts val="2200"/>
              <a:buFont typeface="Arial"/>
              <a:buNone/>
            </a:pPr>
            <a:endParaRPr sz="2400" b="0" i="1" u="none" strike="noStrike" cap="none">
              <a:solidFill>
                <a:srgbClr val="595959"/>
              </a:solidFill>
              <a:latin typeface="Calibri"/>
              <a:ea typeface="Calibri"/>
              <a:cs typeface="Calibri"/>
              <a:sym typeface="Calibri"/>
            </a:endParaRPr>
          </a:p>
        </p:txBody>
      </p:sp>
      <p:sp>
        <p:nvSpPr>
          <p:cNvPr id="549" name="Google Shape;549;p67"/>
          <p:cNvSpPr txBox="1">
            <a:spLocks noGrp="1"/>
          </p:cNvSpPr>
          <p:nvPr>
            <p:ph type="title"/>
          </p:nvPr>
        </p:nvSpPr>
        <p:spPr>
          <a:xfrm>
            <a:off x="598938" y="437550"/>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Entities (Cont.)</a:t>
            </a:r>
            <a:endParaRPr sz="3400" b="0" i="0" u="none" strike="noStrike" cap="none">
              <a:solidFill>
                <a:srgbClr val="FF0000"/>
              </a:solidFill>
              <a:latin typeface="Arial"/>
              <a:ea typeface="Arial"/>
              <a:cs typeface="Arial"/>
              <a:sym typeface="Arial"/>
            </a:endParaRPr>
          </a:p>
        </p:txBody>
      </p:sp>
      <p:pic>
        <p:nvPicPr>
          <p:cNvPr id="550" name="Google Shape;550;p67"/>
          <p:cNvPicPr preferRelativeResize="0"/>
          <p:nvPr/>
        </p:nvPicPr>
        <p:blipFill>
          <a:blip r:embed="rId3">
            <a:alphaModFix/>
          </a:blip>
          <a:stretch>
            <a:fillRect/>
          </a:stretch>
        </p:blipFill>
        <p:spPr>
          <a:xfrm>
            <a:off x="466725" y="2000875"/>
            <a:ext cx="11414904" cy="4760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8"/>
          <p:cNvSpPr txBox="1">
            <a:spLocks noGrp="1"/>
          </p:cNvSpPr>
          <p:nvPr>
            <p:ph type="body" idx="1"/>
          </p:nvPr>
        </p:nvSpPr>
        <p:spPr>
          <a:xfrm>
            <a:off x="606392" y="1633592"/>
            <a:ext cx="11020926" cy="4760858"/>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To display an HTML page correctly, a web browser must know the character set (character encoding) to use.</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ASCII was the first </a:t>
            </a:r>
            <a:r>
              <a:rPr lang="en-US" sz="2200" b="1" i="0" u="none" strike="noStrike" cap="none">
                <a:solidFill>
                  <a:schemeClr val="dk1"/>
                </a:solidFill>
                <a:latin typeface="Arial"/>
                <a:ea typeface="Arial"/>
                <a:cs typeface="Arial"/>
                <a:sym typeface="Arial"/>
              </a:rPr>
              <a:t>character encoding standard</a:t>
            </a:r>
            <a:r>
              <a:rPr lang="en-US" sz="2200" b="0" i="0" u="none" strike="noStrike" cap="none">
                <a:solidFill>
                  <a:schemeClr val="dk1"/>
                </a:solidFill>
                <a:latin typeface="Arial"/>
                <a:ea typeface="Arial"/>
                <a:cs typeface="Arial"/>
                <a:sym typeface="Arial"/>
              </a:rPr>
              <a:t> (also called character set)</a:t>
            </a:r>
            <a:endParaRPr/>
          </a:p>
          <a:p>
            <a:pPr marL="0" marR="0" lvl="0" indent="0" algn="l" rtl="0">
              <a:lnSpc>
                <a:spcPct val="100000"/>
              </a:lnSpc>
              <a:spcBef>
                <a:spcPts val="220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Syntax:</a:t>
            </a:r>
            <a:endParaRPr/>
          </a:p>
          <a:p>
            <a:pPr marL="0" marR="0" lvl="0" indent="0" algn="l" rtl="0">
              <a:lnSpc>
                <a:spcPct val="100000"/>
              </a:lnSpc>
              <a:spcBef>
                <a:spcPts val="220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	</a:t>
            </a:r>
            <a:r>
              <a:rPr lang="en-US" sz="2400" b="0" i="1" u="none" strike="noStrike" cap="none">
                <a:solidFill>
                  <a:srgbClr val="595959"/>
                </a:solidFill>
                <a:latin typeface="Calibri"/>
                <a:ea typeface="Calibri"/>
                <a:cs typeface="Calibri"/>
                <a:sym typeface="Calibri"/>
              </a:rPr>
              <a:t>&lt;meta charset="UTF-8"&gt;</a:t>
            </a:r>
            <a:endParaRPr/>
          </a:p>
          <a:p>
            <a:pPr marL="0" marR="0" lvl="0" indent="0" algn="l" rtl="0">
              <a:lnSpc>
                <a:spcPct val="100000"/>
              </a:lnSpc>
              <a:spcBef>
                <a:spcPts val="2200"/>
              </a:spcBef>
              <a:spcAft>
                <a:spcPts val="0"/>
              </a:spcAft>
              <a:buClr>
                <a:schemeClr val="dk1"/>
              </a:buClr>
              <a:buSzPts val="2200"/>
              <a:buFont typeface="Arial"/>
              <a:buNone/>
            </a:pPr>
            <a:r>
              <a:rPr lang="en-US" sz="2400" b="0" i="0" u="sng" strike="noStrike" cap="none">
                <a:solidFill>
                  <a:schemeClr val="hlink"/>
                </a:solidFill>
                <a:latin typeface="Calibri"/>
                <a:ea typeface="Calibri"/>
                <a:cs typeface="Calibri"/>
                <a:sym typeface="Calibri"/>
                <a:hlinkClick r:id="rId3"/>
              </a:rPr>
              <a:t>Example with charset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2200"/>
              </a:spcBef>
              <a:spcAft>
                <a:spcPts val="0"/>
              </a:spcAft>
              <a:buClr>
                <a:schemeClr val="dk1"/>
              </a:buClr>
              <a:buSzPts val="2200"/>
              <a:buFont typeface="Arial"/>
              <a:buNone/>
            </a:pPr>
            <a:r>
              <a:rPr lang="en-US" sz="2400" b="0" i="0" u="sng" strike="noStrike" cap="none">
                <a:solidFill>
                  <a:schemeClr val="hlink"/>
                </a:solidFill>
                <a:latin typeface="Calibri"/>
                <a:ea typeface="Calibri"/>
                <a:cs typeface="Calibri"/>
                <a:sym typeface="Calibri"/>
                <a:hlinkClick r:id="rId4"/>
              </a:rPr>
              <a:t>Example without charset</a:t>
            </a:r>
            <a:endParaRPr sz="2400" b="0" i="0" u="none" strike="noStrike" cap="none">
              <a:solidFill>
                <a:schemeClr val="dk1"/>
              </a:solidFill>
              <a:latin typeface="Calibri"/>
              <a:ea typeface="Calibri"/>
              <a:cs typeface="Calibri"/>
              <a:sym typeface="Calibri"/>
            </a:endParaRPr>
          </a:p>
        </p:txBody>
      </p:sp>
      <p:sp>
        <p:nvSpPr>
          <p:cNvPr id="556" name="Google Shape;556;p68"/>
          <p:cNvSpPr txBox="1">
            <a:spLocks noGrp="1"/>
          </p:cNvSpPr>
          <p:nvPr>
            <p:ph type="title"/>
          </p:nvPr>
        </p:nvSpPr>
        <p:spPr>
          <a:xfrm>
            <a:off x="615775" y="431800"/>
            <a:ext cx="10994100" cy="1014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Charset</a:t>
            </a:r>
            <a:endParaRPr sz="3200" b="1">
              <a:solidFill>
                <a:srgbClr val="1C4587"/>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9"/>
          <p:cNvSpPr txBox="1">
            <a:spLocks noGrp="1"/>
          </p:cNvSpPr>
          <p:nvPr>
            <p:ph type="body" idx="1"/>
          </p:nvPr>
        </p:nvSpPr>
        <p:spPr>
          <a:xfrm>
            <a:off x="606392" y="1633592"/>
            <a:ext cx="11020926" cy="47608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endParaRPr sz="7200" b="0" i="0" u="none" strike="noStrike" cap="none">
              <a:solidFill>
                <a:schemeClr val="dk1"/>
              </a:solidFill>
              <a:latin typeface="Arial"/>
              <a:ea typeface="Arial"/>
              <a:cs typeface="Arial"/>
              <a:sym typeface="Arial"/>
            </a:endParaRPr>
          </a:p>
          <a:p>
            <a:pPr marL="0" marR="0" lvl="0" indent="0" algn="ctr" rtl="0">
              <a:lnSpc>
                <a:spcPct val="100000"/>
              </a:lnSpc>
              <a:spcBef>
                <a:spcPts val="2200"/>
              </a:spcBef>
              <a:spcAft>
                <a:spcPts val="0"/>
              </a:spcAft>
              <a:buClr>
                <a:schemeClr val="dk1"/>
              </a:buClr>
              <a:buSzPts val="2200"/>
              <a:buFont typeface="Arial"/>
              <a:buNone/>
            </a:pPr>
            <a:r>
              <a:rPr lang="en-US" sz="7200" b="0" i="0" u="none" strike="noStrike" cap="none">
                <a:solidFill>
                  <a:srgbClr val="1C4587"/>
                </a:solidFill>
                <a:latin typeface="Arial"/>
                <a:ea typeface="Arial"/>
                <a:cs typeface="Arial"/>
                <a:sym typeface="Arial"/>
              </a:rPr>
              <a:t>Thank You!</a:t>
            </a:r>
            <a:endParaRPr sz="7200" b="0" i="0" u="none" strike="noStrike" cap="none">
              <a:solidFill>
                <a:srgbClr val="1C4587"/>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body" idx="1"/>
          </p:nvPr>
        </p:nvSpPr>
        <p:spPr>
          <a:xfrm>
            <a:off x="425159" y="1493415"/>
            <a:ext cx="11020926" cy="47608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HTML documents are defined by HTML elements. </a:t>
            </a:r>
            <a:endParaRPr/>
          </a:p>
          <a:p>
            <a:pPr marL="0" marR="0" lvl="0" indent="0" algn="l" rtl="0">
              <a:lnSpc>
                <a:spcPct val="100000"/>
              </a:lnSpc>
              <a:spcBef>
                <a:spcPts val="44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HTML Elements</a:t>
            </a: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An HTML element is everything from the start tag to the end tag:</a:t>
            </a:r>
            <a:endParaRPr/>
          </a:p>
          <a:p>
            <a:pPr marL="0" marR="0" lvl="0" indent="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203200" algn="l" rtl="0">
              <a:lnSpc>
                <a:spcPct val="100000"/>
              </a:lnSpc>
              <a:spcBef>
                <a:spcPts val="44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start tag is often called the </a:t>
            </a:r>
            <a:r>
              <a:rPr lang="en-US" sz="2200" b="1" i="0" u="none" strike="noStrike" cap="none">
                <a:solidFill>
                  <a:srgbClr val="000000"/>
                </a:solidFill>
                <a:latin typeface="Calibri"/>
                <a:ea typeface="Calibri"/>
                <a:cs typeface="Calibri"/>
                <a:sym typeface="Calibri"/>
              </a:rPr>
              <a:t>opening tag</a:t>
            </a:r>
            <a:r>
              <a:rPr lang="en-US" sz="2200" b="0" i="0" u="none" strike="noStrike" cap="none">
                <a:solidFill>
                  <a:srgbClr val="000000"/>
                </a:solidFill>
                <a:latin typeface="Calibri"/>
                <a:ea typeface="Calibri"/>
                <a:cs typeface="Calibri"/>
                <a:sym typeface="Calibri"/>
              </a:rPr>
              <a:t>. The end tag is often called the </a:t>
            </a:r>
            <a:r>
              <a:rPr lang="en-US" sz="2200" b="1" i="0" u="none" strike="noStrike" cap="none">
                <a:solidFill>
                  <a:srgbClr val="000000"/>
                </a:solidFill>
                <a:latin typeface="Calibri"/>
                <a:ea typeface="Calibri"/>
                <a:cs typeface="Calibri"/>
                <a:sym typeface="Calibri"/>
              </a:rPr>
              <a:t>closing tag</a:t>
            </a:r>
            <a:r>
              <a:rPr lang="en-US" sz="22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220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149" name="Google Shape;149;p7"/>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Elements</a:t>
            </a:r>
            <a:endParaRPr sz="3400" b="0" i="0" u="none" strike="noStrike" cap="none">
              <a:solidFill>
                <a:srgbClr val="FF0000"/>
              </a:solidFill>
              <a:latin typeface="Arial"/>
              <a:ea typeface="Arial"/>
              <a:cs typeface="Arial"/>
              <a:sym typeface="Arial"/>
            </a:endParaRPr>
          </a:p>
        </p:txBody>
      </p:sp>
      <p:pic>
        <p:nvPicPr>
          <p:cNvPr id="150" name="Google Shape;150;p7"/>
          <p:cNvPicPr preferRelativeResize="0"/>
          <p:nvPr/>
        </p:nvPicPr>
        <p:blipFill rotWithShape="1">
          <a:blip r:embed="rId3">
            <a:alphaModFix/>
          </a:blip>
          <a:srcRect/>
          <a:stretch/>
        </p:blipFill>
        <p:spPr>
          <a:xfrm>
            <a:off x="599331" y="2935309"/>
            <a:ext cx="11241450" cy="181337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body" idx="1"/>
          </p:nvPr>
        </p:nvSpPr>
        <p:spPr>
          <a:xfrm>
            <a:off x="381109" y="1698990"/>
            <a:ext cx="11020800" cy="476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Arial"/>
              <a:buNone/>
            </a:pPr>
            <a:r>
              <a:rPr lang="en-US" sz="2200" b="1" i="0" u="sng" strike="noStrike" cap="none">
                <a:solidFill>
                  <a:schemeClr val="dk1"/>
                </a:solidFill>
                <a:latin typeface="Arial"/>
                <a:ea typeface="Arial"/>
                <a:cs typeface="Arial"/>
                <a:sym typeface="Arial"/>
              </a:rPr>
              <a:t>HTML Element Syntax</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An HTML element starts with a </a:t>
            </a:r>
            <a:r>
              <a:rPr lang="en-US" sz="2200" b="1" i="0" u="none" strike="noStrike" cap="none">
                <a:solidFill>
                  <a:schemeClr val="dk1"/>
                </a:solidFill>
                <a:latin typeface="Arial"/>
                <a:ea typeface="Arial"/>
                <a:cs typeface="Arial"/>
                <a:sym typeface="Arial"/>
              </a:rPr>
              <a:t>start tag</a:t>
            </a:r>
            <a:r>
              <a:rPr lang="en-US" sz="2200" b="0" i="0" u="none" strike="noStrike" cap="none">
                <a:solidFill>
                  <a:schemeClr val="dk1"/>
                </a:solidFill>
                <a:latin typeface="Arial"/>
                <a:ea typeface="Arial"/>
                <a:cs typeface="Arial"/>
                <a:sym typeface="Arial"/>
              </a:rPr>
              <a:t> / </a:t>
            </a:r>
            <a:r>
              <a:rPr lang="en-US" sz="2200" b="1" i="0" u="none" strike="noStrike" cap="none">
                <a:solidFill>
                  <a:schemeClr val="dk1"/>
                </a:solidFill>
                <a:latin typeface="Arial"/>
                <a:ea typeface="Arial"/>
                <a:cs typeface="Arial"/>
                <a:sym typeface="Arial"/>
              </a:rPr>
              <a:t>opening tag</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An HTML element ends with an </a:t>
            </a:r>
            <a:r>
              <a:rPr lang="en-US" sz="2200" b="1" i="0" u="none" strike="noStrike" cap="none">
                <a:solidFill>
                  <a:schemeClr val="dk1"/>
                </a:solidFill>
                <a:latin typeface="Arial"/>
                <a:ea typeface="Arial"/>
                <a:cs typeface="Arial"/>
                <a:sym typeface="Arial"/>
              </a:rPr>
              <a:t>end tag</a:t>
            </a:r>
            <a:r>
              <a:rPr lang="en-US" sz="2200" b="0" i="0" u="none" strike="noStrike" cap="none">
                <a:solidFill>
                  <a:schemeClr val="dk1"/>
                </a:solidFill>
                <a:latin typeface="Arial"/>
                <a:ea typeface="Arial"/>
                <a:cs typeface="Arial"/>
                <a:sym typeface="Arial"/>
              </a:rPr>
              <a:t> / </a:t>
            </a:r>
            <a:r>
              <a:rPr lang="en-US" sz="2200" b="1" i="0" u="none" strike="noStrike" cap="none">
                <a:solidFill>
                  <a:schemeClr val="dk1"/>
                </a:solidFill>
                <a:latin typeface="Arial"/>
                <a:ea typeface="Arial"/>
                <a:cs typeface="Arial"/>
                <a:sym typeface="Arial"/>
              </a:rPr>
              <a:t>closing tag</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 </a:t>
            </a:r>
            <a:r>
              <a:rPr lang="en-US" sz="2200" b="1" i="0" u="none" strike="noStrike" cap="none">
                <a:solidFill>
                  <a:schemeClr val="dk1"/>
                </a:solidFill>
                <a:latin typeface="Arial"/>
                <a:ea typeface="Arial"/>
                <a:cs typeface="Arial"/>
                <a:sym typeface="Arial"/>
              </a:rPr>
              <a:t>element content</a:t>
            </a:r>
            <a:r>
              <a:rPr lang="en-US" sz="2200" b="0" i="0" u="none" strike="noStrike" cap="none">
                <a:solidFill>
                  <a:schemeClr val="dk1"/>
                </a:solidFill>
                <a:latin typeface="Arial"/>
                <a:ea typeface="Arial"/>
                <a:cs typeface="Arial"/>
                <a:sym typeface="Arial"/>
              </a:rPr>
              <a:t> is everything between the start and the end tag</a:t>
            </a:r>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Some HTML elements have </a:t>
            </a:r>
            <a:r>
              <a:rPr lang="en-US" sz="2200" b="1" i="0" u="none" strike="noStrike" cap="none">
                <a:solidFill>
                  <a:schemeClr val="dk1"/>
                </a:solidFill>
                <a:latin typeface="Arial"/>
                <a:ea typeface="Arial"/>
                <a:cs typeface="Arial"/>
                <a:sym typeface="Arial"/>
              </a:rPr>
              <a:t>empty content</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Empty elements are </a:t>
            </a:r>
            <a:r>
              <a:rPr lang="en-US" sz="2200" b="1" i="0" u="none" strike="noStrike" cap="none">
                <a:solidFill>
                  <a:schemeClr val="dk1"/>
                </a:solidFill>
                <a:latin typeface="Arial"/>
                <a:ea typeface="Arial"/>
                <a:cs typeface="Arial"/>
                <a:sym typeface="Arial"/>
              </a:rPr>
              <a:t>closed in the start tag</a:t>
            </a:r>
            <a:endParaRPr sz="2200" b="0" i="0" u="none" strike="noStrike" cap="none">
              <a:solidFill>
                <a:schemeClr val="dk1"/>
              </a:solidFill>
              <a:latin typeface="Arial"/>
              <a:ea typeface="Arial"/>
              <a:cs typeface="Arial"/>
              <a:sym typeface="Arial"/>
            </a:endParaRPr>
          </a:p>
          <a:p>
            <a:pPr marL="274320" marR="0" lvl="0" indent="-274320" algn="l" rtl="0">
              <a:lnSpc>
                <a:spcPct val="100000"/>
              </a:lnSpc>
              <a:spcBef>
                <a:spcPts val="22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Most HTML elements can have </a:t>
            </a:r>
            <a:r>
              <a:rPr lang="en-US" sz="2200" b="1" i="0" u="none" strike="noStrike" cap="none">
                <a:solidFill>
                  <a:schemeClr val="dk1"/>
                </a:solidFill>
                <a:latin typeface="Arial"/>
                <a:ea typeface="Arial"/>
                <a:cs typeface="Arial"/>
                <a:sym typeface="Arial"/>
              </a:rPr>
              <a:t>attributes</a:t>
            </a:r>
            <a:endParaRPr sz="2200" b="0" i="0" u="none" strike="noStrike" cap="none">
              <a:solidFill>
                <a:schemeClr val="dk1"/>
              </a:solidFill>
              <a:latin typeface="Arial"/>
              <a:ea typeface="Arial"/>
              <a:cs typeface="Arial"/>
              <a:sym typeface="Arial"/>
            </a:endParaRPr>
          </a:p>
          <a:p>
            <a:pPr marL="0" marR="0" lvl="0" indent="0" algn="l" rtl="0">
              <a:lnSpc>
                <a:spcPct val="100000"/>
              </a:lnSpc>
              <a:spcBef>
                <a:spcPts val="220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157" name="Google Shape;157;p8"/>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Elements(Con.)</a:t>
            </a:r>
            <a:endParaRPr sz="3200" b="1">
              <a:solidFill>
                <a:srgbClr val="1C458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body" idx="1"/>
          </p:nvPr>
        </p:nvSpPr>
        <p:spPr>
          <a:xfrm>
            <a:off x="465409" y="1660339"/>
            <a:ext cx="11020800" cy="519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Nested HTML Elements</a:t>
            </a:r>
            <a:endParaRPr sz="22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Most HTML elements can be nested (can contain other HTML elements).</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HTML documents consist of nested HTML elements.</a:t>
            </a:r>
            <a:endParaRPr sz="2200" b="0" i="0" u="none" strike="noStrike" cap="none">
              <a:solidFill>
                <a:srgbClr val="000000"/>
              </a:solidFill>
              <a:latin typeface="Calibri"/>
              <a:ea typeface="Calibri"/>
              <a:cs typeface="Calibri"/>
              <a:sym typeface="Calibri"/>
            </a:endParaRPr>
          </a:p>
          <a:p>
            <a:pPr marL="0" marR="0" lvl="0" indent="0" algn="l" rtl="0">
              <a:lnSpc>
                <a:spcPct val="150000"/>
              </a:lnSpc>
              <a:spcBef>
                <a:spcPts val="440"/>
              </a:spcBef>
              <a:spcAft>
                <a:spcPts val="0"/>
              </a:spcAft>
              <a:buClr>
                <a:srgbClr val="000000"/>
              </a:buClr>
              <a:buSzPts val="2200"/>
              <a:buFont typeface="Arial"/>
              <a:buNone/>
            </a:pPr>
            <a:r>
              <a:rPr lang="en-US" sz="2200" b="1" i="0" u="sng" strike="noStrike" cap="none">
                <a:solidFill>
                  <a:srgbClr val="000000"/>
                </a:solidFill>
                <a:latin typeface="Calibri"/>
                <a:ea typeface="Calibri"/>
                <a:cs typeface="Calibri"/>
                <a:sym typeface="Calibri"/>
              </a:rPr>
              <a:t>HTML Document Example</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595959"/>
              </a:buClr>
              <a:buSzPts val="2200"/>
              <a:buFont typeface="Arial"/>
              <a:buNone/>
            </a:pPr>
            <a:r>
              <a:rPr lang="en-US" sz="2200" b="0" i="1" u="none" strike="noStrike" cap="none">
                <a:solidFill>
                  <a:srgbClr val="595959"/>
                </a:solidFill>
                <a:latin typeface="Calibri"/>
                <a:ea typeface="Calibri"/>
                <a:cs typeface="Calibri"/>
                <a:sym typeface="Calibri"/>
              </a:rPr>
              <a:t>&lt;!DOCTYPE html&gt;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&lt;html&gt;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&lt;body&gt;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	&lt;p&gt;This is my first paragraph.&lt;/p&gt;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&lt;/body&gt;</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
            </a:r>
            <a:br>
              <a:rPr lang="en-US" sz="2200" b="0" i="1" u="none" strike="noStrike" cap="none">
                <a:solidFill>
                  <a:srgbClr val="595959"/>
                </a:solidFill>
                <a:latin typeface="Calibri"/>
                <a:ea typeface="Calibri"/>
                <a:cs typeface="Calibri"/>
                <a:sym typeface="Calibri"/>
              </a:rPr>
            </a:br>
            <a:r>
              <a:rPr lang="en-US" sz="2200" b="0" i="1" u="none" strike="noStrike" cap="none">
                <a:solidFill>
                  <a:srgbClr val="595959"/>
                </a:solidFill>
                <a:latin typeface="Calibri"/>
                <a:ea typeface="Calibri"/>
                <a:cs typeface="Calibri"/>
                <a:sym typeface="Calibri"/>
              </a:rPr>
              <a:t>&lt;/html&gt;</a:t>
            </a:r>
            <a:endParaRPr/>
          </a:p>
          <a:p>
            <a:pPr marL="342900" marR="0" lvl="0" indent="-342900" algn="l" rtl="0">
              <a:lnSpc>
                <a:spcPct val="100000"/>
              </a:lnSpc>
              <a:spcBef>
                <a:spcPts val="44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How many HTML elements does the example above contain?</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2200"/>
              </a:spcBef>
              <a:spcAft>
                <a:spcPts val="0"/>
              </a:spcAft>
              <a:buClr>
                <a:schemeClr val="dk1"/>
              </a:buClr>
              <a:buSzPts val="2200"/>
              <a:buFont typeface="Arial"/>
              <a:buNone/>
            </a:pPr>
            <a:endParaRPr sz="2200" b="0" i="1" u="none" strike="noStrike" cap="none">
              <a:solidFill>
                <a:srgbClr val="595959"/>
              </a:solidFill>
              <a:latin typeface="Arial"/>
              <a:ea typeface="Arial"/>
              <a:cs typeface="Arial"/>
              <a:sym typeface="Arial"/>
            </a:endParaRPr>
          </a:p>
        </p:txBody>
      </p:sp>
      <p:sp>
        <p:nvSpPr>
          <p:cNvPr id="164" name="Google Shape;164;p9"/>
          <p:cNvSpPr txBox="1">
            <a:spLocks noGrp="1"/>
          </p:cNvSpPr>
          <p:nvPr>
            <p:ph type="title"/>
          </p:nvPr>
        </p:nvSpPr>
        <p:spPr>
          <a:xfrm>
            <a:off x="492207" y="349422"/>
            <a:ext cx="10994126" cy="101466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0000"/>
              </a:buClr>
              <a:buSzPts val="1400"/>
              <a:buFont typeface="Arial"/>
              <a:buNone/>
            </a:pPr>
            <a:r>
              <a:rPr lang="en-US" sz="3200" b="1">
                <a:solidFill>
                  <a:srgbClr val="1C4587"/>
                </a:solidFill>
              </a:rPr>
              <a:t>HTML Elements(Con.)</a:t>
            </a:r>
            <a:endParaRPr sz="3200" b="1">
              <a:solidFill>
                <a:srgbClr val="1C4587"/>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S102922647">
  <a:themeElements>
    <a:clrScheme name="AcademicScience">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Science">
      <a:dk1>
        <a:srgbClr val="000000"/>
      </a:dk1>
      <a:lt1>
        <a:srgbClr val="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1904</TotalTime>
  <Words>4510</Words>
  <Application>Microsoft Macintosh PowerPoint</Application>
  <PresentationFormat>Widescreen</PresentationFormat>
  <Paragraphs>733</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Calibri</vt:lpstr>
      <vt:lpstr>Noto Sans Symbols</vt:lpstr>
      <vt:lpstr>Quattrocento Sans</vt:lpstr>
      <vt:lpstr>Arial</vt:lpstr>
      <vt:lpstr>TS102922647</vt:lpstr>
      <vt:lpstr>PowerPoint Presentation</vt:lpstr>
      <vt:lpstr>HTML Introduction</vt:lpstr>
      <vt:lpstr>HTML Introduction (Cont.)</vt:lpstr>
      <vt:lpstr>HTML Introduction (Cont.)</vt:lpstr>
      <vt:lpstr>HTML Introduction (Cont.)</vt:lpstr>
      <vt:lpstr>HTML Introduction (Cont.)</vt:lpstr>
      <vt:lpstr>HTML Elements</vt:lpstr>
      <vt:lpstr>HTML Elements(Con.)</vt:lpstr>
      <vt:lpstr>HTML Elements(Con.)</vt:lpstr>
      <vt:lpstr>HTML Elements(Con.)</vt:lpstr>
      <vt:lpstr>HTML Attributes</vt:lpstr>
      <vt:lpstr>HTML Attributes (Cont.)</vt:lpstr>
      <vt:lpstr>HTML Attributes (Cont.)</vt:lpstr>
      <vt:lpstr>HTML Attributes (Cont.)</vt:lpstr>
      <vt:lpstr>HTML Headings</vt:lpstr>
      <vt:lpstr>HTML Headings (Cont.)</vt:lpstr>
      <vt:lpstr>HTML Headings (Cont.)</vt:lpstr>
      <vt:lpstr>HTML Paragraph </vt:lpstr>
      <vt:lpstr>HTML Paragraph (Cont.)</vt:lpstr>
      <vt:lpstr>HTML Text Formatting</vt:lpstr>
      <vt:lpstr>HTML Text Formatting(Cont.)</vt:lpstr>
      <vt:lpstr>HTML Comment</vt:lpstr>
      <vt:lpstr>HTML Link</vt:lpstr>
      <vt:lpstr>HTML Link (Cont.)</vt:lpstr>
      <vt:lpstr>HTML Link (Cont.)</vt:lpstr>
      <vt:lpstr>HTML Link (Cont.)</vt:lpstr>
      <vt:lpstr>HTML Head</vt:lpstr>
      <vt:lpstr>HTML Head (Cont.)</vt:lpstr>
      <vt:lpstr>HTML Head (Cont.)</vt:lpstr>
      <vt:lpstr>HTML Head (Cont.)</vt:lpstr>
      <vt:lpstr>HTML Head (Cont.)</vt:lpstr>
      <vt:lpstr>HTML Image</vt:lpstr>
      <vt:lpstr>HTML Image (Cont.)</vt:lpstr>
      <vt:lpstr>HTML Image (Cont.)</vt:lpstr>
      <vt:lpstr>HTML List</vt:lpstr>
      <vt:lpstr>HTML List (Cont.)</vt:lpstr>
      <vt:lpstr>HTML List (Cont.)</vt:lpstr>
      <vt:lpstr>HTML List (Cont.)</vt:lpstr>
      <vt:lpstr>HTML Table</vt:lpstr>
      <vt:lpstr>HTML Table (Cont.)</vt:lpstr>
      <vt:lpstr>HTML Table (Cont.)</vt:lpstr>
      <vt:lpstr>HTML Table (Cont.)</vt:lpstr>
      <vt:lpstr>HTML Table (Cont.)</vt:lpstr>
      <vt:lpstr>HTML Table (Cont.)</vt:lpstr>
      <vt:lpstr>HTML Table (Cont.)</vt:lpstr>
      <vt:lpstr>HTML Table (Cont.)</vt:lpstr>
      <vt:lpstr>HTML Block</vt:lpstr>
      <vt:lpstr>HTML Block (Cont.)</vt:lpstr>
      <vt:lpstr>HTML Block (Cont.)</vt:lpstr>
      <vt:lpstr>HTML Layout</vt:lpstr>
      <vt:lpstr>HTML Layout (Cont.)</vt:lpstr>
      <vt:lpstr>HTML Layout (Cont.)</vt:lpstr>
      <vt:lpstr>HTML Forms</vt:lpstr>
      <vt:lpstr>HTML Forms (Cont.)</vt:lpstr>
      <vt:lpstr>HTML Forms (Cont.)</vt:lpstr>
      <vt:lpstr>HTML Forms (Cont.)</vt:lpstr>
      <vt:lpstr>HTML Forms (Cont.)</vt:lpstr>
      <vt:lpstr>HTML Iframe</vt:lpstr>
      <vt:lpstr>HTML Iframe (Cont.)</vt:lpstr>
      <vt:lpstr>HTML Color (Cont.)</vt:lpstr>
      <vt:lpstr>HTML Color (Cont.)</vt:lpstr>
      <vt:lpstr>HTML Entities</vt:lpstr>
      <vt:lpstr>HTML Entities (Cont.)</vt:lpstr>
      <vt:lpstr>HTML Entities (Cont.)</vt:lpstr>
      <vt:lpstr>HTML Charset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cp:revision>
  <dcterms:modified xsi:type="dcterms:W3CDTF">2019-10-10T16:13:14Z</dcterms:modified>
</cp:coreProperties>
</file>