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8" r:id="rId3"/>
    <p:sldId id="259" r:id="rId4"/>
    <p:sldId id="260" r:id="rId5"/>
    <p:sldId id="277" r:id="rId6"/>
    <p:sldId id="295" r:id="rId7"/>
    <p:sldId id="281" r:id="rId8"/>
    <p:sldId id="268" r:id="rId9"/>
    <p:sldId id="29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News Cycle" panose="020B0604020202020204" charset="2"/>
      <p:regular r:id="rId20"/>
      <p:bold r:id="rId21"/>
    </p:embeddedFont>
    <p:embeddedFont>
      <p:font typeface="Oswald"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E9"/>
    <a:srgbClr val="E6E6E6"/>
    <a:srgbClr val="00799E"/>
    <a:srgbClr val="CAFFE0"/>
    <a:srgbClr val="CCE7D8"/>
    <a:srgbClr val="00A79D"/>
    <a:srgbClr val="FFFFFF"/>
    <a:srgbClr val="FFD104"/>
    <a:srgbClr val="FFC647"/>
    <a:srgbClr val="FFA6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5681E7-3F6B-493A-A081-50176DB923CF}">
  <a:tblStyle styleId="{6B5681E7-3F6B-493A-A081-50176DB923C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1EFF09-86D4-41D1-8CD3-602A2CEEB6E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00" autoAdjust="0"/>
  </p:normalViewPr>
  <p:slideViewPr>
    <p:cSldViewPr snapToGrid="0">
      <p:cViewPr varScale="1">
        <p:scale>
          <a:sx n="143" d="100"/>
          <a:sy n="143" d="100"/>
        </p:scale>
        <p:origin x="6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228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3"/>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50500" y="2435625"/>
            <a:ext cx="3638700" cy="22401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
        <p:nvSpPr>
          <p:cNvPr id="11" name="Google Shape;11;p2"/>
          <p:cNvSpPr/>
          <p:nvPr/>
        </p:nvSpPr>
        <p:spPr>
          <a:xfrm>
            <a:off x="7813106" y="0"/>
            <a:ext cx="892296" cy="322542"/>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 name="Google Shape;12;p2"/>
          <p:cNvSpPr/>
          <p:nvPr/>
        </p:nvSpPr>
        <p:spPr>
          <a:xfrm>
            <a:off x="3650209" y="0"/>
            <a:ext cx="563814" cy="1699704"/>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a:off x="4359415" y="609095"/>
            <a:ext cx="1314792" cy="2119176"/>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5821031" y="991483"/>
            <a:ext cx="1845234" cy="4159458"/>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5" name="Google Shape;15;p2"/>
          <p:cNvSpPr/>
          <p:nvPr/>
        </p:nvSpPr>
        <p:spPr>
          <a:xfrm>
            <a:off x="4359415" y="2643735"/>
            <a:ext cx="1314792" cy="2510136"/>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rgbClr val="002035">
              <a:alpha val="1732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7813106" y="306930"/>
            <a:ext cx="892296" cy="297729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rgbClr val="002035">
              <a:alpha val="1732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a:off x="5821031" y="0"/>
            <a:ext cx="1845234" cy="1161054"/>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7813106" y="3277330"/>
            <a:ext cx="892296" cy="1165914"/>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550500" y="3044025"/>
            <a:ext cx="3638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1" name="Google Shape;21;p3"/>
          <p:cNvSpPr txBox="1">
            <a:spLocks noGrp="1"/>
          </p:cNvSpPr>
          <p:nvPr>
            <p:ph type="subTitle" idx="1"/>
          </p:nvPr>
        </p:nvSpPr>
        <p:spPr>
          <a:xfrm>
            <a:off x="550500" y="4300725"/>
            <a:ext cx="3638700" cy="375000"/>
          </a:xfrm>
          <a:prstGeom prst="rect">
            <a:avLst/>
          </a:prstGeom>
        </p:spPr>
        <p:txBody>
          <a:bodyPr spcFirstLastPara="1" wrap="square" lIns="0" tIns="0" rIns="0" bIns="0" anchor="t" anchorCtr="0">
            <a:noAutofit/>
          </a:bodyPr>
          <a:lstStyle>
            <a:lvl1pPr lvl="0" rtl="0">
              <a:spcBef>
                <a:spcPts val="0"/>
              </a:spcBef>
              <a:spcAft>
                <a:spcPts val="0"/>
              </a:spcAft>
              <a:buSzPts val="2000"/>
              <a:buNone/>
              <a:defRPr sz="2000">
                <a:solidFill>
                  <a:schemeClr val="accent2"/>
                </a:solidFill>
              </a:defRPr>
            </a:lvl1pPr>
            <a:lvl2pPr lvl="1" rtl="0">
              <a:spcBef>
                <a:spcPts val="800"/>
              </a:spcBef>
              <a:spcAft>
                <a:spcPts val="0"/>
              </a:spcAft>
              <a:buSzPts val="2600"/>
              <a:buNone/>
              <a:defRPr sz="2600">
                <a:solidFill>
                  <a:schemeClr val="accent2"/>
                </a:solidFill>
              </a:defRPr>
            </a:lvl2pPr>
            <a:lvl3pPr lvl="2" rtl="0">
              <a:spcBef>
                <a:spcPts val="800"/>
              </a:spcBef>
              <a:spcAft>
                <a:spcPts val="0"/>
              </a:spcAft>
              <a:buSzPts val="2600"/>
              <a:buNone/>
              <a:defRPr sz="2600">
                <a:solidFill>
                  <a:schemeClr val="accent2"/>
                </a:solidFill>
              </a:defRPr>
            </a:lvl3pPr>
            <a:lvl4pPr lvl="3" rtl="0">
              <a:spcBef>
                <a:spcPts val="800"/>
              </a:spcBef>
              <a:spcAft>
                <a:spcPts val="0"/>
              </a:spcAft>
              <a:buClr>
                <a:schemeClr val="accent2"/>
              </a:buClr>
              <a:buSzPts val="2600"/>
              <a:buNone/>
              <a:defRPr sz="2600">
                <a:solidFill>
                  <a:schemeClr val="accent2"/>
                </a:solidFill>
              </a:defRPr>
            </a:lvl4pPr>
            <a:lvl5pPr lvl="4" rtl="0">
              <a:spcBef>
                <a:spcPts val="800"/>
              </a:spcBef>
              <a:spcAft>
                <a:spcPts val="0"/>
              </a:spcAft>
              <a:buClr>
                <a:schemeClr val="accent2"/>
              </a:buClr>
              <a:buSzPts val="2600"/>
              <a:buNone/>
              <a:defRPr sz="2600">
                <a:solidFill>
                  <a:schemeClr val="accent2"/>
                </a:solidFill>
              </a:defRPr>
            </a:lvl5pPr>
            <a:lvl6pPr lvl="5" rtl="0">
              <a:spcBef>
                <a:spcPts val="800"/>
              </a:spcBef>
              <a:spcAft>
                <a:spcPts val="0"/>
              </a:spcAft>
              <a:buClr>
                <a:schemeClr val="accent2"/>
              </a:buClr>
              <a:buSzPts val="2600"/>
              <a:buNone/>
              <a:defRPr sz="2600">
                <a:solidFill>
                  <a:schemeClr val="accent2"/>
                </a:solidFill>
              </a:defRPr>
            </a:lvl6pPr>
            <a:lvl7pPr lvl="6" rtl="0">
              <a:spcBef>
                <a:spcPts val="800"/>
              </a:spcBef>
              <a:spcAft>
                <a:spcPts val="0"/>
              </a:spcAft>
              <a:buClr>
                <a:schemeClr val="accent2"/>
              </a:buClr>
              <a:buSzPts val="2600"/>
              <a:buNone/>
              <a:defRPr sz="2600">
                <a:solidFill>
                  <a:schemeClr val="accent2"/>
                </a:solidFill>
              </a:defRPr>
            </a:lvl7pPr>
            <a:lvl8pPr lvl="7" rtl="0">
              <a:spcBef>
                <a:spcPts val="800"/>
              </a:spcBef>
              <a:spcAft>
                <a:spcPts val="0"/>
              </a:spcAft>
              <a:buClr>
                <a:schemeClr val="accent2"/>
              </a:buClr>
              <a:buSzPts val="2600"/>
              <a:buNone/>
              <a:defRPr sz="2600">
                <a:solidFill>
                  <a:schemeClr val="accent2"/>
                </a:solidFill>
              </a:defRPr>
            </a:lvl8pPr>
            <a:lvl9pPr lvl="8" rtl="0">
              <a:spcBef>
                <a:spcPts val="800"/>
              </a:spcBef>
              <a:spcAft>
                <a:spcPts val="800"/>
              </a:spcAft>
              <a:buClr>
                <a:schemeClr val="accent2"/>
              </a:buClr>
              <a:buSzPts val="2600"/>
              <a:buNone/>
              <a:defRPr sz="2600">
                <a:solidFill>
                  <a:schemeClr val="accent2"/>
                </a:solidFill>
              </a:defRPr>
            </a:lvl9pPr>
          </a:lstStyle>
          <a:p>
            <a:endParaRPr/>
          </a:p>
        </p:txBody>
      </p:sp>
      <p:sp>
        <p:nvSpPr>
          <p:cNvPr id="22" name="Google Shape;22;p3"/>
          <p:cNvSpPr/>
          <p:nvPr/>
        </p:nvSpPr>
        <p:spPr>
          <a:xfrm>
            <a:off x="7813106" y="0"/>
            <a:ext cx="892296" cy="322542"/>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 name="Google Shape;23;p3"/>
          <p:cNvSpPr/>
          <p:nvPr/>
        </p:nvSpPr>
        <p:spPr>
          <a:xfrm>
            <a:off x="3650209" y="0"/>
            <a:ext cx="563814" cy="1699704"/>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 name="Google Shape;24;p3"/>
          <p:cNvSpPr/>
          <p:nvPr/>
        </p:nvSpPr>
        <p:spPr>
          <a:xfrm>
            <a:off x="4359415" y="609095"/>
            <a:ext cx="1314792" cy="2119176"/>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 name="Google Shape;25;p3"/>
          <p:cNvSpPr/>
          <p:nvPr/>
        </p:nvSpPr>
        <p:spPr>
          <a:xfrm>
            <a:off x="5821031" y="991483"/>
            <a:ext cx="1845234" cy="4159458"/>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 name="Google Shape;26;p3"/>
          <p:cNvSpPr/>
          <p:nvPr/>
        </p:nvSpPr>
        <p:spPr>
          <a:xfrm>
            <a:off x="4359415" y="2643735"/>
            <a:ext cx="1314792" cy="2510136"/>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 name="Google Shape;27;p3"/>
          <p:cNvSpPr/>
          <p:nvPr/>
        </p:nvSpPr>
        <p:spPr>
          <a:xfrm>
            <a:off x="7813106" y="306930"/>
            <a:ext cx="892296" cy="297729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 name="Google Shape;28;p3"/>
          <p:cNvSpPr/>
          <p:nvPr/>
        </p:nvSpPr>
        <p:spPr>
          <a:xfrm>
            <a:off x="5821031" y="0"/>
            <a:ext cx="1845234" cy="1161054"/>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 name="Google Shape;29;p3"/>
          <p:cNvSpPr/>
          <p:nvPr/>
        </p:nvSpPr>
        <p:spPr>
          <a:xfrm>
            <a:off x="7813106" y="3277330"/>
            <a:ext cx="892296" cy="1165914"/>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30"/>
        <p:cNvGrpSpPr/>
        <p:nvPr/>
      </p:nvGrpSpPr>
      <p:grpSpPr>
        <a:xfrm>
          <a:off x="0" y="0"/>
          <a:ext cx="0" cy="0"/>
          <a:chOff x="0" y="0"/>
          <a:chExt cx="0" cy="0"/>
        </a:xfrm>
      </p:grpSpPr>
      <p:sp>
        <p:nvSpPr>
          <p:cNvPr id="31" name="Google Shape;31;p4"/>
          <p:cNvSpPr/>
          <p:nvPr/>
        </p:nvSpPr>
        <p:spPr>
          <a:xfrm>
            <a:off x="228589" y="1362238"/>
            <a:ext cx="624618" cy="756540"/>
          </a:xfrm>
          <a:custGeom>
            <a:avLst/>
            <a:gdLst/>
            <a:ahLst/>
            <a:cxnLst/>
            <a:rect l="l" t="t" r="r" b="b"/>
            <a:pathLst>
              <a:path w="21600" h="21600" extrusionOk="0">
                <a:moveTo>
                  <a:pt x="21600" y="0"/>
                </a:moveTo>
                <a:lnTo>
                  <a:pt x="0" y="3233"/>
                </a:lnTo>
                <a:lnTo>
                  <a:pt x="0" y="21600"/>
                </a:lnTo>
                <a:lnTo>
                  <a:pt x="21600" y="18367"/>
                </a:lnTo>
                <a:lnTo>
                  <a:pt x="21600" y="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 name="Google Shape;32;p4"/>
          <p:cNvSpPr/>
          <p:nvPr/>
        </p:nvSpPr>
        <p:spPr>
          <a:xfrm>
            <a:off x="228589" y="876"/>
            <a:ext cx="624618" cy="1372356"/>
          </a:xfrm>
          <a:custGeom>
            <a:avLst/>
            <a:gdLst/>
            <a:ahLst/>
            <a:cxnLst/>
            <a:rect l="l" t="t" r="r" b="b"/>
            <a:pathLst>
              <a:path w="21600" h="21600" extrusionOk="0">
                <a:moveTo>
                  <a:pt x="21600" y="0"/>
                </a:moveTo>
                <a:lnTo>
                  <a:pt x="0" y="0"/>
                </a:lnTo>
                <a:lnTo>
                  <a:pt x="0" y="21600"/>
                </a:lnTo>
                <a:lnTo>
                  <a:pt x="21600" y="19818"/>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chemeClr val="accent3"/>
              </a:solidFill>
              <a:latin typeface="Calibri"/>
              <a:ea typeface="Calibri"/>
              <a:cs typeface="Calibri"/>
              <a:sym typeface="Calibri"/>
            </a:endParaRPr>
          </a:p>
        </p:txBody>
      </p:sp>
      <p:sp>
        <p:nvSpPr>
          <p:cNvPr id="33" name="Google Shape;33;p4"/>
          <p:cNvSpPr/>
          <p:nvPr/>
        </p:nvSpPr>
        <p:spPr>
          <a:xfrm>
            <a:off x="8520705" y="4146351"/>
            <a:ext cx="394686" cy="998028"/>
          </a:xfrm>
          <a:custGeom>
            <a:avLst/>
            <a:gdLst/>
            <a:ahLst/>
            <a:cxnLst/>
            <a:rect l="l" t="t" r="r" b="b"/>
            <a:pathLst>
              <a:path w="21600" h="21600" extrusionOk="0">
                <a:moveTo>
                  <a:pt x="0" y="21600"/>
                </a:moveTo>
                <a:lnTo>
                  <a:pt x="21600" y="21600"/>
                </a:lnTo>
                <a:lnTo>
                  <a:pt x="21600" y="0"/>
                </a:lnTo>
                <a:lnTo>
                  <a:pt x="0" y="154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 name="Google Shape;34;p4"/>
          <p:cNvSpPr txBox="1">
            <a:spLocks noGrp="1"/>
          </p:cNvSpPr>
          <p:nvPr>
            <p:ph type="body" idx="1"/>
          </p:nvPr>
        </p:nvSpPr>
        <p:spPr>
          <a:xfrm>
            <a:off x="1030663" y="1529125"/>
            <a:ext cx="4879500" cy="29598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lt1"/>
              </a:buClr>
              <a:buSzPts val="3200"/>
              <a:buChar char="▸"/>
              <a:defRPr sz="3200">
                <a:solidFill>
                  <a:schemeClr val="lt1"/>
                </a:solidFill>
              </a:defRPr>
            </a:lvl1pPr>
            <a:lvl2pPr marL="914400" lvl="1" indent="-431800" rtl="0">
              <a:spcBef>
                <a:spcPts val="800"/>
              </a:spcBef>
              <a:spcAft>
                <a:spcPts val="0"/>
              </a:spcAft>
              <a:buClr>
                <a:schemeClr val="lt1"/>
              </a:buClr>
              <a:buSzPts val="3200"/>
              <a:buChar char="▹"/>
              <a:defRPr sz="3200">
                <a:solidFill>
                  <a:schemeClr val="lt1"/>
                </a:solidFill>
              </a:defRPr>
            </a:lvl2pPr>
            <a:lvl3pPr marL="1371600" lvl="2" indent="-431800" rtl="0">
              <a:spcBef>
                <a:spcPts val="800"/>
              </a:spcBef>
              <a:spcAft>
                <a:spcPts val="0"/>
              </a:spcAft>
              <a:buClr>
                <a:schemeClr val="lt1"/>
              </a:buClr>
              <a:buSzPts val="3200"/>
              <a:buChar char="■"/>
              <a:defRPr sz="3200">
                <a:solidFill>
                  <a:schemeClr val="lt1"/>
                </a:solidFill>
              </a:defRPr>
            </a:lvl3pPr>
            <a:lvl4pPr marL="1828800" lvl="3" indent="-431800" rtl="0">
              <a:spcBef>
                <a:spcPts val="800"/>
              </a:spcBef>
              <a:spcAft>
                <a:spcPts val="0"/>
              </a:spcAft>
              <a:buClr>
                <a:schemeClr val="lt1"/>
              </a:buClr>
              <a:buSzPts val="3200"/>
              <a:buChar char="●"/>
              <a:defRPr sz="3200">
                <a:solidFill>
                  <a:schemeClr val="lt1"/>
                </a:solidFill>
              </a:defRPr>
            </a:lvl4pPr>
            <a:lvl5pPr marL="2286000" lvl="4" indent="-431800" rtl="0">
              <a:spcBef>
                <a:spcPts val="800"/>
              </a:spcBef>
              <a:spcAft>
                <a:spcPts val="0"/>
              </a:spcAft>
              <a:buClr>
                <a:schemeClr val="lt1"/>
              </a:buClr>
              <a:buSzPts val="3200"/>
              <a:buChar char="○"/>
              <a:defRPr sz="3200">
                <a:solidFill>
                  <a:schemeClr val="lt1"/>
                </a:solidFill>
              </a:defRPr>
            </a:lvl5pPr>
            <a:lvl6pPr marL="2743200" lvl="5" indent="-431800" rtl="0">
              <a:spcBef>
                <a:spcPts val="800"/>
              </a:spcBef>
              <a:spcAft>
                <a:spcPts val="0"/>
              </a:spcAft>
              <a:buClr>
                <a:schemeClr val="lt1"/>
              </a:buClr>
              <a:buSzPts val="3200"/>
              <a:buChar char="■"/>
              <a:defRPr sz="3200">
                <a:solidFill>
                  <a:schemeClr val="lt1"/>
                </a:solidFill>
              </a:defRPr>
            </a:lvl6pPr>
            <a:lvl7pPr marL="3200400" lvl="6" indent="-431800" rtl="0">
              <a:spcBef>
                <a:spcPts val="800"/>
              </a:spcBef>
              <a:spcAft>
                <a:spcPts val="0"/>
              </a:spcAft>
              <a:buClr>
                <a:schemeClr val="lt1"/>
              </a:buClr>
              <a:buSzPts val="3200"/>
              <a:buChar char="●"/>
              <a:defRPr sz="3200">
                <a:solidFill>
                  <a:schemeClr val="lt1"/>
                </a:solidFill>
              </a:defRPr>
            </a:lvl7pPr>
            <a:lvl8pPr marL="3657600" lvl="7" indent="-431800" rtl="0">
              <a:spcBef>
                <a:spcPts val="800"/>
              </a:spcBef>
              <a:spcAft>
                <a:spcPts val="0"/>
              </a:spcAft>
              <a:buClr>
                <a:schemeClr val="lt1"/>
              </a:buClr>
              <a:buSzPts val="3200"/>
              <a:buChar char="○"/>
              <a:defRPr sz="3200">
                <a:solidFill>
                  <a:schemeClr val="lt1"/>
                </a:solidFill>
              </a:defRPr>
            </a:lvl8pPr>
            <a:lvl9pPr marL="4114800" lvl="8" indent="-431800" rtl="0">
              <a:spcBef>
                <a:spcPts val="800"/>
              </a:spcBef>
              <a:spcAft>
                <a:spcPts val="800"/>
              </a:spcAft>
              <a:buClr>
                <a:schemeClr val="lt1"/>
              </a:buClr>
              <a:buSzPts val="3200"/>
              <a:buChar char="■"/>
              <a:defRPr sz="3200">
                <a:solidFill>
                  <a:schemeClr val="lt1"/>
                </a:solidFill>
              </a:defRPr>
            </a:lvl9pPr>
          </a:lstStyle>
          <a:p>
            <a:endParaRPr/>
          </a:p>
        </p:txBody>
      </p:sp>
      <p:sp>
        <p:nvSpPr>
          <p:cNvPr id="35" name="Google Shape;35;p4"/>
          <p:cNvSpPr txBox="1"/>
          <p:nvPr/>
        </p:nvSpPr>
        <p:spPr>
          <a:xfrm>
            <a:off x="346977" y="1296229"/>
            <a:ext cx="582000" cy="669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0400">
                <a:solidFill>
                  <a:schemeClr val="lt1"/>
                </a:solidFill>
                <a:latin typeface="News Cycle"/>
                <a:ea typeface="News Cycle"/>
                <a:cs typeface="News Cycle"/>
                <a:sym typeface="News Cycle"/>
              </a:rPr>
              <a:t>“</a:t>
            </a:r>
            <a:endParaRPr sz="10400">
              <a:solidFill>
                <a:schemeClr val="lt1"/>
              </a:solidFill>
              <a:latin typeface="News Cycle"/>
              <a:ea typeface="News Cycle"/>
              <a:cs typeface="News Cycle"/>
              <a:sym typeface="News Cycle"/>
            </a:endParaRPr>
          </a:p>
        </p:txBody>
      </p:sp>
      <p:sp>
        <p:nvSpPr>
          <p:cNvPr id="36" name="Google Shape;36;p4"/>
          <p:cNvSpPr txBox="1">
            <a:spLocks noGrp="1"/>
          </p:cNvSpPr>
          <p:nvPr>
            <p:ph type="sldNum" idx="12"/>
          </p:nvPr>
        </p:nvSpPr>
        <p:spPr>
          <a:xfrm>
            <a:off x="8520650" y="4688650"/>
            <a:ext cx="394800" cy="4548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ctr" rtl="0">
              <a:spcBef>
                <a:spcPts val="0"/>
              </a:spcBef>
              <a:spcAft>
                <a:spcPts val="0"/>
              </a:spcAft>
              <a:buNone/>
            </a:pPr>
            <a:fld id="{00000000-1234-1234-1234-123412341234}" type="slidenum">
              <a:rPr lang="en"/>
              <a:t>‹#›</a:t>
            </a:fld>
            <a:endParaRPr/>
          </a:p>
        </p:txBody>
      </p:sp>
      <p:sp>
        <p:nvSpPr>
          <p:cNvPr id="37" name="Google Shape;37;p4"/>
          <p:cNvSpPr/>
          <p:nvPr/>
        </p:nvSpPr>
        <p:spPr>
          <a:xfrm>
            <a:off x="7497540" y="3233808"/>
            <a:ext cx="920376" cy="1487592"/>
          </a:xfrm>
          <a:custGeom>
            <a:avLst/>
            <a:gdLst/>
            <a:ahLst/>
            <a:cxnLst/>
            <a:rect l="l" t="t" r="r" b="b"/>
            <a:pathLst>
              <a:path w="21600" h="21600" extrusionOk="0">
                <a:moveTo>
                  <a:pt x="21600" y="0"/>
                </a:moveTo>
                <a:lnTo>
                  <a:pt x="0" y="2423"/>
                </a:lnTo>
                <a:lnTo>
                  <a:pt x="0" y="21600"/>
                </a:lnTo>
                <a:lnTo>
                  <a:pt x="21600" y="19177"/>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 name="Google Shape;38;p4"/>
          <p:cNvSpPr/>
          <p:nvPr/>
        </p:nvSpPr>
        <p:spPr>
          <a:xfrm>
            <a:off x="6103018" y="876"/>
            <a:ext cx="1291734" cy="2498796"/>
          </a:xfrm>
          <a:custGeom>
            <a:avLst/>
            <a:gdLst/>
            <a:ahLst/>
            <a:cxnLst/>
            <a:rect l="l" t="t" r="r" b="b"/>
            <a:pathLst>
              <a:path w="21600" h="21600" extrusionOk="0">
                <a:moveTo>
                  <a:pt x="21600" y="0"/>
                </a:moveTo>
                <a:lnTo>
                  <a:pt x="0" y="0"/>
                </a:lnTo>
                <a:lnTo>
                  <a:pt x="0" y="21600"/>
                </a:lnTo>
                <a:lnTo>
                  <a:pt x="21600" y="19575"/>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 name="Google Shape;39;p4"/>
          <p:cNvSpPr/>
          <p:nvPr/>
        </p:nvSpPr>
        <p:spPr>
          <a:xfrm>
            <a:off x="7497540" y="875"/>
            <a:ext cx="920376" cy="3296322"/>
          </a:xfrm>
          <a:custGeom>
            <a:avLst/>
            <a:gdLst/>
            <a:ahLst/>
            <a:cxnLst/>
            <a:rect l="l" t="t" r="r" b="b"/>
            <a:pathLst>
              <a:path w="21600" h="21600" extrusionOk="0">
                <a:moveTo>
                  <a:pt x="0" y="21600"/>
                </a:moveTo>
                <a:lnTo>
                  <a:pt x="21600" y="20506"/>
                </a:lnTo>
                <a:lnTo>
                  <a:pt x="21600" y="0"/>
                </a:lnTo>
                <a:lnTo>
                  <a:pt x="0" y="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 name="Google Shape;40;p4"/>
          <p:cNvSpPr/>
          <p:nvPr/>
        </p:nvSpPr>
        <p:spPr>
          <a:xfrm>
            <a:off x="6103018" y="2373413"/>
            <a:ext cx="1291734" cy="2771010"/>
          </a:xfrm>
          <a:custGeom>
            <a:avLst/>
            <a:gdLst/>
            <a:ahLst/>
            <a:cxnLst/>
            <a:rect l="l" t="t" r="r" b="b"/>
            <a:pathLst>
              <a:path w="21600" h="21600" extrusionOk="0">
                <a:moveTo>
                  <a:pt x="21600" y="0"/>
                </a:moveTo>
                <a:lnTo>
                  <a:pt x="0" y="1826"/>
                </a:lnTo>
                <a:lnTo>
                  <a:pt x="0" y="21600"/>
                </a:lnTo>
                <a:lnTo>
                  <a:pt x="21600" y="21600"/>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550500" y="759800"/>
            <a:ext cx="36945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5" name="Google Shape;55;p6"/>
          <p:cNvSpPr txBox="1">
            <a:spLocks noGrp="1"/>
          </p:cNvSpPr>
          <p:nvPr>
            <p:ph type="body" idx="1"/>
          </p:nvPr>
        </p:nvSpPr>
        <p:spPr>
          <a:xfrm>
            <a:off x="550500" y="1353948"/>
            <a:ext cx="3694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56" name="Google Shape;56;p6"/>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57" name="Google Shape;57;p6"/>
          <p:cNvSpPr/>
          <p:nvPr/>
        </p:nvSpPr>
        <p:spPr>
          <a:xfrm>
            <a:off x="8099306" y="0"/>
            <a:ext cx="892296" cy="322542"/>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 name="Google Shape;58;p6"/>
          <p:cNvSpPr/>
          <p:nvPr/>
        </p:nvSpPr>
        <p:spPr>
          <a:xfrm>
            <a:off x="4645615" y="609095"/>
            <a:ext cx="1314792" cy="2119176"/>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 name="Google Shape;59;p6"/>
          <p:cNvSpPr/>
          <p:nvPr/>
        </p:nvSpPr>
        <p:spPr>
          <a:xfrm>
            <a:off x="6107231" y="991483"/>
            <a:ext cx="1845234" cy="4159458"/>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 name="Google Shape;60;p6"/>
          <p:cNvSpPr/>
          <p:nvPr/>
        </p:nvSpPr>
        <p:spPr>
          <a:xfrm>
            <a:off x="4645615" y="2643735"/>
            <a:ext cx="1314792" cy="2510136"/>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 name="Google Shape;61;p6"/>
          <p:cNvSpPr/>
          <p:nvPr/>
        </p:nvSpPr>
        <p:spPr>
          <a:xfrm>
            <a:off x="8099306" y="306930"/>
            <a:ext cx="892296" cy="297729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 name="Google Shape;62;p6"/>
          <p:cNvSpPr/>
          <p:nvPr/>
        </p:nvSpPr>
        <p:spPr>
          <a:xfrm>
            <a:off x="6107231" y="0"/>
            <a:ext cx="1845234" cy="1161054"/>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 name="Google Shape;63;p6"/>
          <p:cNvSpPr/>
          <p:nvPr/>
        </p:nvSpPr>
        <p:spPr>
          <a:xfrm>
            <a:off x="8099306" y="3277330"/>
            <a:ext cx="892296" cy="1165914"/>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5" name="Google Shape;95;p9"/>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96" name="Google Shape;96;p9"/>
          <p:cNvGrpSpPr/>
          <p:nvPr/>
        </p:nvGrpSpPr>
        <p:grpSpPr>
          <a:xfrm>
            <a:off x="6963076" y="0"/>
            <a:ext cx="1952316" cy="5143493"/>
            <a:chOff x="6963076" y="0"/>
            <a:chExt cx="1952316" cy="5143493"/>
          </a:xfrm>
        </p:grpSpPr>
        <p:sp>
          <p:nvSpPr>
            <p:cNvPr id="97" name="Google Shape;97;p9"/>
            <p:cNvSpPr/>
            <p:nvPr/>
          </p:nvSpPr>
          <p:spPr>
            <a:xfrm>
              <a:off x="6963076" y="3274552"/>
              <a:ext cx="359208" cy="186894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8" name="Google Shape;98;p9"/>
            <p:cNvSpPr/>
            <p:nvPr/>
          </p:nvSpPr>
          <p:spPr>
            <a:xfrm>
              <a:off x="6963076" y="977835"/>
              <a:ext cx="359208" cy="439992"/>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9" name="Google Shape;99;p9"/>
            <p:cNvSpPr/>
            <p:nvPr/>
          </p:nvSpPr>
          <p:spPr>
            <a:xfrm>
              <a:off x="6963076" y="1"/>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0" name="Google Shape;100;p9"/>
            <p:cNvSpPr/>
            <p:nvPr/>
          </p:nvSpPr>
          <p:spPr>
            <a:xfrm>
              <a:off x="7415771" y="1034367"/>
              <a:ext cx="837702" cy="2962548"/>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1" name="Google Shape;101;p9"/>
            <p:cNvSpPr/>
            <p:nvPr/>
          </p:nvSpPr>
          <p:spPr>
            <a:xfrm>
              <a:off x="7415771" y="0"/>
              <a:ext cx="837702" cy="1092042"/>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2" name="Google Shape;102;p9"/>
            <p:cNvSpPr/>
            <p:nvPr/>
          </p:nvSpPr>
          <p:spPr>
            <a:xfrm>
              <a:off x="8346880" y="1552004"/>
              <a:ext cx="568512" cy="114021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3" name="Google Shape;103;p9"/>
            <p:cNvSpPr/>
            <p:nvPr/>
          </p:nvSpPr>
          <p:spPr>
            <a:xfrm>
              <a:off x="8346880" y="4574477"/>
              <a:ext cx="568512" cy="568998"/>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4" name="Google Shape;104;p9"/>
            <p:cNvSpPr/>
            <p:nvPr/>
          </p:nvSpPr>
          <p:spPr>
            <a:xfrm>
              <a:off x="8346880" y="2682241"/>
              <a:ext cx="568512" cy="1902258"/>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11"/>
          <p:cNvSpPr/>
          <p:nvPr/>
        </p:nvSpPr>
        <p:spPr>
          <a:xfrm flipH="1">
            <a:off x="8556137" y="3512673"/>
            <a:ext cx="359208" cy="1630800"/>
          </a:xfrm>
          <a:custGeom>
            <a:avLst/>
            <a:gdLst/>
            <a:ahLst/>
            <a:cxnLst/>
            <a:rect l="l" t="t" r="r" b="b"/>
            <a:pathLst>
              <a:path w="21600" h="21600" extrusionOk="0">
                <a:moveTo>
                  <a:pt x="21600" y="21600"/>
                </a:moveTo>
                <a:lnTo>
                  <a:pt x="21600" y="0"/>
                </a:lnTo>
                <a:lnTo>
                  <a:pt x="0" y="86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6" name="Google Shape;116;p11"/>
          <p:cNvSpPr txBox="1">
            <a:spLocks noGrp="1"/>
          </p:cNvSpPr>
          <p:nvPr>
            <p:ph type="sldNum" idx="12"/>
          </p:nvPr>
        </p:nvSpPr>
        <p:spPr>
          <a:xfrm>
            <a:off x="8556125" y="4688650"/>
            <a:ext cx="35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17" name="Google Shape;117;p11"/>
          <p:cNvSpPr/>
          <p:nvPr/>
        </p:nvSpPr>
        <p:spPr>
          <a:xfrm flipH="1">
            <a:off x="8556137" y="977835"/>
            <a:ext cx="359208" cy="963846"/>
          </a:xfrm>
          <a:custGeom>
            <a:avLst/>
            <a:gdLst/>
            <a:ahLst/>
            <a:cxnLst/>
            <a:rect l="l" t="t" r="r" b="b"/>
            <a:pathLst>
              <a:path w="21600" h="21600" extrusionOk="0">
                <a:moveTo>
                  <a:pt x="0" y="21600"/>
                </a:moveTo>
                <a:lnTo>
                  <a:pt x="21600" y="20140"/>
                </a:lnTo>
                <a:lnTo>
                  <a:pt x="21600" y="0"/>
                </a:lnTo>
                <a:lnTo>
                  <a:pt x="0" y="146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8" name="Google Shape;118;p11"/>
          <p:cNvSpPr/>
          <p:nvPr/>
        </p:nvSpPr>
        <p:spPr>
          <a:xfrm flipH="1">
            <a:off x="8556137" y="0"/>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9" name="Google Shape;119;p11"/>
          <p:cNvSpPr/>
          <p:nvPr/>
        </p:nvSpPr>
        <p:spPr>
          <a:xfrm flipH="1">
            <a:off x="7896852" y="456628"/>
            <a:ext cx="568512" cy="711612"/>
          </a:xfrm>
          <a:custGeom>
            <a:avLst/>
            <a:gdLst/>
            <a:ahLst/>
            <a:cxnLst/>
            <a:rect l="l" t="t" r="r" b="b"/>
            <a:pathLst>
              <a:path w="21600" h="21600" extrusionOk="0">
                <a:moveTo>
                  <a:pt x="0" y="21600"/>
                </a:moveTo>
                <a:lnTo>
                  <a:pt x="21600" y="18470"/>
                </a:lnTo>
                <a:lnTo>
                  <a:pt x="21600" y="0"/>
                </a:lnTo>
                <a:lnTo>
                  <a:pt x="0" y="3130"/>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0" name="Google Shape;120;p11"/>
          <p:cNvSpPr/>
          <p:nvPr/>
        </p:nvSpPr>
        <p:spPr>
          <a:xfrm flipH="1">
            <a:off x="7896852" y="4574472"/>
            <a:ext cx="568512" cy="569052"/>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1" name="Google Shape;121;p11"/>
          <p:cNvSpPr/>
          <p:nvPr/>
        </p:nvSpPr>
        <p:spPr>
          <a:xfrm flipH="1">
            <a:off x="7896852" y="1158238"/>
            <a:ext cx="568512" cy="3426246"/>
          </a:xfrm>
          <a:custGeom>
            <a:avLst/>
            <a:gdLst/>
            <a:ahLst/>
            <a:cxnLst/>
            <a:rect l="l" t="t" r="r" b="b"/>
            <a:pathLst>
              <a:path w="21600" h="21600" extrusionOk="0">
                <a:moveTo>
                  <a:pt x="21600" y="0"/>
                </a:moveTo>
                <a:lnTo>
                  <a:pt x="0" y="650"/>
                </a:lnTo>
                <a:lnTo>
                  <a:pt x="0" y="21600"/>
                </a:lnTo>
                <a:lnTo>
                  <a:pt x="21600" y="20950"/>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0500" y="759800"/>
            <a:ext cx="61077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1pPr>
            <a:lvl2pPr lvl="1"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2pPr>
            <a:lvl3pPr lvl="2"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3pPr>
            <a:lvl4pPr lvl="3"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4pPr>
            <a:lvl5pPr lvl="4"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5pPr>
            <a:lvl6pPr lvl="5"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6pPr>
            <a:lvl7pPr lvl="6"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7pPr>
            <a:lvl8pPr lvl="7"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8pPr>
            <a:lvl9pPr lvl="8"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550500" y="1353948"/>
            <a:ext cx="61077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1pPr>
            <a:lvl2pPr marL="914400" lvl="1" indent="-381000" rtl="0">
              <a:lnSpc>
                <a:spcPct val="115000"/>
              </a:lnSpc>
              <a:spcBef>
                <a:spcPts val="80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2pPr>
            <a:lvl3pPr marL="1371600" lvl="2" indent="-381000" rtl="0">
              <a:lnSpc>
                <a:spcPct val="115000"/>
              </a:lnSpc>
              <a:spcBef>
                <a:spcPts val="80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3pPr>
            <a:lvl4pPr marL="1828800" lvl="3"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4pPr>
            <a:lvl5pPr marL="2286000" lvl="4"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5pPr>
            <a:lvl6pPr marL="2743200" lvl="5"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6pPr>
            <a:lvl7pPr marL="3200400" lvl="6"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7pPr>
            <a:lvl8pPr marL="3657600" lvl="7"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8pPr>
            <a:lvl9pPr marL="4114800" lvl="8" indent="-381000" rtl="0">
              <a:lnSpc>
                <a:spcPct val="115000"/>
              </a:lnSpc>
              <a:spcBef>
                <a:spcPts val="800"/>
              </a:spcBef>
              <a:spcAft>
                <a:spcPts val="800"/>
              </a:spcAft>
              <a:buClr>
                <a:schemeClr val="dk1"/>
              </a:buClr>
              <a:buSzPts val="2400"/>
              <a:buFont typeface="News Cycle"/>
              <a:buChar char="■"/>
              <a:defRPr sz="2400">
                <a:solidFill>
                  <a:schemeClr val="dk1"/>
                </a:solidFill>
                <a:latin typeface="News Cycle"/>
                <a:ea typeface="News Cycle"/>
                <a:cs typeface="News Cycle"/>
                <a:sym typeface="News Cycle"/>
              </a:defRPr>
            </a:lvl9pPr>
          </a:lstStyle>
          <a:p>
            <a:endParaRPr/>
          </a:p>
        </p:txBody>
      </p:sp>
      <p:sp>
        <p:nvSpPr>
          <p:cNvPr id="8" name="Google Shape;8;p1"/>
          <p:cNvSpPr txBox="1">
            <a:spLocks noGrp="1"/>
          </p:cNvSpPr>
          <p:nvPr>
            <p:ph type="sldNum" idx="12"/>
          </p:nvPr>
        </p:nvSpPr>
        <p:spPr>
          <a:xfrm>
            <a:off x="8346250" y="4688650"/>
            <a:ext cx="569100" cy="454800"/>
          </a:xfrm>
          <a:prstGeom prst="rect">
            <a:avLst/>
          </a:prstGeom>
          <a:noFill/>
          <a:ln>
            <a:noFill/>
          </a:ln>
        </p:spPr>
        <p:txBody>
          <a:bodyPr spcFirstLastPara="1" wrap="square" lIns="0" tIns="0" rIns="0" bIns="0" anchor="ctr" anchorCtr="0">
            <a:noAutofit/>
          </a:bodyPr>
          <a:lstStyle>
            <a:lvl1pPr lvl="0" algn="ctr" rtl="0">
              <a:buNone/>
              <a:defRPr sz="1300">
                <a:solidFill>
                  <a:schemeClr val="lt1"/>
                </a:solidFill>
                <a:latin typeface="Oswald"/>
                <a:ea typeface="Oswald"/>
                <a:cs typeface="Oswald"/>
                <a:sym typeface="Oswald"/>
              </a:defRPr>
            </a:lvl1pPr>
            <a:lvl2pPr lvl="1" algn="ctr" rtl="0">
              <a:buNone/>
              <a:defRPr sz="1300">
                <a:solidFill>
                  <a:schemeClr val="lt1"/>
                </a:solidFill>
                <a:latin typeface="Oswald"/>
                <a:ea typeface="Oswald"/>
                <a:cs typeface="Oswald"/>
                <a:sym typeface="Oswald"/>
              </a:defRPr>
            </a:lvl2pPr>
            <a:lvl3pPr lvl="2" algn="ctr" rtl="0">
              <a:buNone/>
              <a:defRPr sz="1300">
                <a:solidFill>
                  <a:schemeClr val="lt1"/>
                </a:solidFill>
                <a:latin typeface="Oswald"/>
                <a:ea typeface="Oswald"/>
                <a:cs typeface="Oswald"/>
                <a:sym typeface="Oswald"/>
              </a:defRPr>
            </a:lvl3pPr>
            <a:lvl4pPr lvl="3" algn="ctr" rtl="0">
              <a:buNone/>
              <a:defRPr sz="1300">
                <a:solidFill>
                  <a:schemeClr val="lt1"/>
                </a:solidFill>
                <a:latin typeface="Oswald"/>
                <a:ea typeface="Oswald"/>
                <a:cs typeface="Oswald"/>
                <a:sym typeface="Oswald"/>
              </a:defRPr>
            </a:lvl4pPr>
            <a:lvl5pPr lvl="4" algn="ctr" rtl="0">
              <a:buNone/>
              <a:defRPr sz="1300">
                <a:solidFill>
                  <a:schemeClr val="lt1"/>
                </a:solidFill>
                <a:latin typeface="Oswald"/>
                <a:ea typeface="Oswald"/>
                <a:cs typeface="Oswald"/>
                <a:sym typeface="Oswald"/>
              </a:defRPr>
            </a:lvl5pPr>
            <a:lvl6pPr lvl="5" algn="ctr" rtl="0">
              <a:buNone/>
              <a:defRPr sz="1300">
                <a:solidFill>
                  <a:schemeClr val="lt1"/>
                </a:solidFill>
                <a:latin typeface="Oswald"/>
                <a:ea typeface="Oswald"/>
                <a:cs typeface="Oswald"/>
                <a:sym typeface="Oswald"/>
              </a:defRPr>
            </a:lvl6pPr>
            <a:lvl7pPr lvl="6" algn="ctr" rtl="0">
              <a:buNone/>
              <a:defRPr sz="1300">
                <a:solidFill>
                  <a:schemeClr val="lt1"/>
                </a:solidFill>
                <a:latin typeface="Oswald"/>
                <a:ea typeface="Oswald"/>
                <a:cs typeface="Oswald"/>
                <a:sym typeface="Oswald"/>
              </a:defRPr>
            </a:lvl7pPr>
            <a:lvl8pPr lvl="7" algn="ctr" rtl="0">
              <a:buNone/>
              <a:defRPr sz="1300">
                <a:solidFill>
                  <a:schemeClr val="lt1"/>
                </a:solidFill>
                <a:latin typeface="Oswald"/>
                <a:ea typeface="Oswald"/>
                <a:cs typeface="Oswald"/>
                <a:sym typeface="Oswald"/>
              </a:defRPr>
            </a:lvl8pPr>
            <a:lvl9pPr lvl="8" algn="ctr" rtl="0">
              <a:buNone/>
              <a:defRPr sz="1300">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79D"/>
        </a:solidFill>
        <a:effectLst/>
      </p:bgPr>
    </p:bg>
    <p:spTree>
      <p:nvGrpSpPr>
        <p:cNvPr id="1" name="Shape 125"/>
        <p:cNvGrpSpPr/>
        <p:nvPr/>
      </p:nvGrpSpPr>
      <p:grpSpPr>
        <a:xfrm>
          <a:off x="0" y="0"/>
          <a:ext cx="0" cy="0"/>
          <a:chOff x="0" y="0"/>
          <a:chExt cx="0" cy="0"/>
        </a:xfrm>
      </p:grpSpPr>
      <p:sp>
        <p:nvSpPr>
          <p:cNvPr id="126" name="Google Shape;126;p12"/>
          <p:cNvSpPr txBox="1">
            <a:spLocks noGrp="1"/>
          </p:cNvSpPr>
          <p:nvPr>
            <p:ph type="ctrTitle"/>
          </p:nvPr>
        </p:nvSpPr>
        <p:spPr>
          <a:xfrm>
            <a:off x="104285" y="1145723"/>
            <a:ext cx="3638550" cy="1572005"/>
          </a:xfrm>
        </p:spPr>
        <p:txBody>
          <a:bodyPr spcFirstLastPara="1" wrap="square" lIns="0" tIns="0" rIns="0" bIns="0" anchor="b" anchorCtr="0">
            <a:noAutofit/>
          </a:bodyPr>
          <a:lstStyle/>
          <a:p>
            <a:pPr lvl="0"/>
            <a:r>
              <a:rPr lang="en-US" dirty="0"/>
              <a:t>Home Energy Audit</a:t>
            </a:r>
          </a:p>
        </p:txBody>
      </p:sp>
      <p:sp>
        <p:nvSpPr>
          <p:cNvPr id="128" name="Google Shape;128;p12"/>
          <p:cNvSpPr/>
          <p:nvPr/>
        </p:nvSpPr>
        <p:spPr>
          <a:xfrm>
            <a:off x="3625599" y="98393"/>
            <a:ext cx="563814" cy="1699704"/>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rgbClr val="0DB8CC">
              <a:alpha val="435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 name="Right Triangle 21">
            <a:extLst>
              <a:ext uri="{FF2B5EF4-FFF2-40B4-BE49-F238E27FC236}">
                <a16:creationId xmlns:a16="http://schemas.microsoft.com/office/drawing/2014/main" id="{9B02B5E7-BBA4-489C-9985-6E2782877100}"/>
              </a:ext>
            </a:extLst>
          </p:cNvPr>
          <p:cNvSpPr/>
          <p:nvPr/>
        </p:nvSpPr>
        <p:spPr>
          <a:xfrm rot="9909788">
            <a:off x="5769417" y="2132933"/>
            <a:ext cx="1674410" cy="844409"/>
          </a:xfrm>
          <a:prstGeom prst="rtTriangle">
            <a:avLst/>
          </a:prstGeom>
          <a:solidFill>
            <a:srgbClr val="00A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49A0457F-6231-4E19-B376-36B083B7F722}"/>
              </a:ext>
            </a:extLst>
          </p:cNvPr>
          <p:cNvSpPr/>
          <p:nvPr/>
        </p:nvSpPr>
        <p:spPr>
          <a:xfrm rot="9795561">
            <a:off x="6745971" y="1952990"/>
            <a:ext cx="1059872" cy="543320"/>
          </a:xfrm>
          <a:prstGeom prst="triangle">
            <a:avLst/>
          </a:prstGeom>
          <a:solidFill>
            <a:srgbClr val="00A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7AF9224F-BE20-458C-B640-48482640539F}"/>
              </a:ext>
            </a:extLst>
          </p:cNvPr>
          <p:cNvSpPr/>
          <p:nvPr/>
        </p:nvSpPr>
        <p:spPr>
          <a:xfrm rot="15854459">
            <a:off x="7033074" y="1845719"/>
            <a:ext cx="616526" cy="713611"/>
          </a:xfrm>
          <a:prstGeom prst="rtTriangle">
            <a:avLst/>
          </a:prstGeom>
          <a:solidFill>
            <a:srgbClr val="00A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Shape&#10;&#10;Description automatically generated">
            <a:extLst>
              <a:ext uri="{FF2B5EF4-FFF2-40B4-BE49-F238E27FC236}">
                <a16:creationId xmlns:a16="http://schemas.microsoft.com/office/drawing/2014/main" id="{BA219B58-C575-4BF1-8D35-DC76697381DC}"/>
              </a:ext>
            </a:extLst>
          </p:cNvPr>
          <p:cNvPicPr>
            <a:picLocks noChangeAspect="1"/>
          </p:cNvPicPr>
          <p:nvPr/>
        </p:nvPicPr>
        <p:blipFill rotWithShape="1">
          <a:blip r:embed="rId3"/>
          <a:srcRect l="51859" t="52765" r="9335"/>
          <a:stretch/>
        </p:blipFill>
        <p:spPr>
          <a:xfrm>
            <a:off x="6852354" y="3796481"/>
            <a:ext cx="758091" cy="917248"/>
          </a:xfrm>
          <a:prstGeom prst="rect">
            <a:avLst/>
          </a:prstGeom>
        </p:spPr>
      </p:pic>
      <p:sp>
        <p:nvSpPr>
          <p:cNvPr id="49" name="TextBox 48">
            <a:extLst>
              <a:ext uri="{FF2B5EF4-FFF2-40B4-BE49-F238E27FC236}">
                <a16:creationId xmlns:a16="http://schemas.microsoft.com/office/drawing/2014/main" id="{86FF9935-38FD-46F6-850E-AFB9B6973046}"/>
              </a:ext>
            </a:extLst>
          </p:cNvPr>
          <p:cNvSpPr txBox="1"/>
          <p:nvPr/>
        </p:nvSpPr>
        <p:spPr>
          <a:xfrm>
            <a:off x="21603" y="3756265"/>
            <a:ext cx="4042351" cy="1384995"/>
          </a:xfrm>
          <a:prstGeom prst="rect">
            <a:avLst/>
          </a:prstGeom>
          <a:noFill/>
        </p:spPr>
        <p:txBody>
          <a:bodyPr wrap="square" rtlCol="0">
            <a:spAutoFit/>
          </a:bodyPr>
          <a:lstStyle/>
          <a:p>
            <a:r>
              <a:rPr lang="en-US" dirty="0">
                <a:solidFill>
                  <a:schemeClr val="bg1"/>
                </a:solidFill>
              </a:rPr>
              <a:t>Presentation by Ghahramanyan Kristina</a:t>
            </a:r>
          </a:p>
          <a:p>
            <a:r>
              <a:rPr lang="en-US" dirty="0">
                <a:solidFill>
                  <a:schemeClr val="bg1"/>
                </a:solidFill>
              </a:rPr>
              <a:t>American University of Armenia</a:t>
            </a:r>
          </a:p>
          <a:p>
            <a:r>
              <a:rPr lang="en-US" dirty="0">
                <a:solidFill>
                  <a:schemeClr val="bg1"/>
                </a:solidFill>
              </a:rPr>
              <a:t>Course: ENV 150 Basics of Sustainable Energy</a:t>
            </a:r>
          </a:p>
          <a:p>
            <a:r>
              <a:rPr lang="en-US" dirty="0" err="1">
                <a:solidFill>
                  <a:schemeClr val="bg1"/>
                </a:solidFill>
              </a:rPr>
              <a:t>Astghine</a:t>
            </a:r>
            <a:r>
              <a:rPr lang="en-US" dirty="0">
                <a:solidFill>
                  <a:schemeClr val="bg1"/>
                </a:solidFill>
              </a:rPr>
              <a:t> </a:t>
            </a:r>
            <a:r>
              <a:rPr lang="en-US" dirty="0" err="1">
                <a:solidFill>
                  <a:schemeClr val="bg1"/>
                </a:solidFill>
              </a:rPr>
              <a:t>Pasoyan</a:t>
            </a:r>
            <a:r>
              <a:rPr lang="en-US" dirty="0">
                <a:solidFill>
                  <a:schemeClr val="bg1"/>
                </a:solidFill>
              </a:rPr>
              <a:t>, </a:t>
            </a:r>
            <a:r>
              <a:rPr lang="en-US" dirty="0" err="1">
                <a:solidFill>
                  <a:schemeClr val="bg1"/>
                </a:solidFill>
              </a:rPr>
              <a:t>Norayr</a:t>
            </a:r>
            <a:r>
              <a:rPr lang="en-US" dirty="0">
                <a:solidFill>
                  <a:schemeClr val="bg1"/>
                </a:solidFill>
              </a:rPr>
              <a:t> </a:t>
            </a:r>
            <a:r>
              <a:rPr lang="en-US" dirty="0" err="1">
                <a:solidFill>
                  <a:schemeClr val="bg1"/>
                </a:solidFill>
              </a:rPr>
              <a:t>Benohanian</a:t>
            </a:r>
            <a:endParaRPr lang="en-US" dirty="0">
              <a:solidFill>
                <a:schemeClr val="bg1"/>
              </a:solidFill>
            </a:endParaRPr>
          </a:p>
          <a:p>
            <a:r>
              <a:rPr lang="en-US" dirty="0">
                <a:solidFill>
                  <a:schemeClr val="bg1"/>
                </a:solidFill>
              </a:rPr>
              <a:t>Date: April 13, 2021</a:t>
            </a:r>
          </a:p>
          <a:p>
            <a:endParaRPr lang="en-US" dirty="0">
              <a:solidFill>
                <a:schemeClr val="bg1"/>
              </a:solidFill>
            </a:endParaRPr>
          </a:p>
        </p:txBody>
      </p:sp>
      <p:pic>
        <p:nvPicPr>
          <p:cNvPr id="29" name="Picture 28" descr="Shape&#10;&#10;Description automatically generated">
            <a:extLst>
              <a:ext uri="{FF2B5EF4-FFF2-40B4-BE49-F238E27FC236}">
                <a16:creationId xmlns:a16="http://schemas.microsoft.com/office/drawing/2014/main" id="{B9690537-0D22-4EA6-9BE4-2B7CB78D42E0}"/>
              </a:ext>
            </a:extLst>
          </p:cNvPr>
          <p:cNvPicPr>
            <a:picLocks noChangeAspect="1"/>
          </p:cNvPicPr>
          <p:nvPr/>
        </p:nvPicPr>
        <p:blipFill rotWithShape="1">
          <a:blip r:embed="rId3"/>
          <a:srcRect l="9702" t="11826" r="48111" b="10659"/>
          <a:stretch/>
        </p:blipFill>
        <p:spPr>
          <a:xfrm>
            <a:off x="5712661" y="3516015"/>
            <a:ext cx="860438" cy="1571498"/>
          </a:xfrm>
          <a:prstGeom prst="rect">
            <a:avLst/>
          </a:prstGeom>
        </p:spPr>
      </p:pic>
      <p:pic>
        <p:nvPicPr>
          <p:cNvPr id="31" name="Picture 30" descr="Shape&#10;&#10;Description automatically generated">
            <a:extLst>
              <a:ext uri="{FF2B5EF4-FFF2-40B4-BE49-F238E27FC236}">
                <a16:creationId xmlns:a16="http://schemas.microsoft.com/office/drawing/2014/main" id="{9D6203B2-8C07-4883-9CC9-ABB46F09FEB9}"/>
              </a:ext>
            </a:extLst>
          </p:cNvPr>
          <p:cNvPicPr>
            <a:picLocks noChangeAspect="1"/>
          </p:cNvPicPr>
          <p:nvPr/>
        </p:nvPicPr>
        <p:blipFill rotWithShape="1">
          <a:blip r:embed="rId3"/>
          <a:srcRect l="50000" t="5655" b="47122"/>
          <a:stretch/>
        </p:blipFill>
        <p:spPr>
          <a:xfrm>
            <a:off x="6323463" y="2479818"/>
            <a:ext cx="1258176" cy="1181163"/>
          </a:xfrm>
          <a:prstGeom prst="rect">
            <a:avLst/>
          </a:prstGeom>
        </p:spPr>
      </p:pic>
      <p:pic>
        <p:nvPicPr>
          <p:cNvPr id="47" name="Picture 46" descr="Logo&#10;&#10;Description automatically generated">
            <a:extLst>
              <a:ext uri="{FF2B5EF4-FFF2-40B4-BE49-F238E27FC236}">
                <a16:creationId xmlns:a16="http://schemas.microsoft.com/office/drawing/2014/main" id="{885F1554-C824-4F8A-AB2A-F6A6AD243F5E}"/>
              </a:ext>
            </a:extLst>
          </p:cNvPr>
          <p:cNvPicPr>
            <a:picLocks noChangeAspect="1"/>
          </p:cNvPicPr>
          <p:nvPr/>
        </p:nvPicPr>
        <p:blipFill>
          <a:blip r:embed="rId4"/>
          <a:stretch>
            <a:fillRect/>
          </a:stretch>
        </p:blipFill>
        <p:spPr>
          <a:xfrm rot="20437951">
            <a:off x="5953494" y="2468199"/>
            <a:ext cx="847450" cy="914400"/>
          </a:xfrm>
          <a:prstGeom prst="rect">
            <a:avLst/>
          </a:prstGeom>
        </p:spPr>
      </p:pic>
      <p:pic>
        <p:nvPicPr>
          <p:cNvPr id="39" name="Picture 38" descr="A picture containing logo&#10;&#10;Description automatically generated">
            <a:extLst>
              <a:ext uri="{FF2B5EF4-FFF2-40B4-BE49-F238E27FC236}">
                <a16:creationId xmlns:a16="http://schemas.microsoft.com/office/drawing/2014/main" id="{706252BE-E414-4CB0-98BA-721C8B4FED60}"/>
              </a:ext>
            </a:extLst>
          </p:cNvPr>
          <p:cNvPicPr>
            <a:picLocks noChangeAspect="1"/>
          </p:cNvPicPr>
          <p:nvPr/>
        </p:nvPicPr>
        <p:blipFill>
          <a:blip r:embed="rId5"/>
          <a:stretch>
            <a:fillRect/>
          </a:stretch>
        </p:blipFill>
        <p:spPr>
          <a:xfrm rot="21131768">
            <a:off x="6569623" y="1899379"/>
            <a:ext cx="847449" cy="914400"/>
          </a:xfrm>
          <a:prstGeom prst="rect">
            <a:avLst/>
          </a:prstGeom>
        </p:spPr>
      </p:pic>
      <p:pic>
        <p:nvPicPr>
          <p:cNvPr id="41" name="Picture 40" descr="Logo&#10;&#10;Description automatically generated">
            <a:extLst>
              <a:ext uri="{FF2B5EF4-FFF2-40B4-BE49-F238E27FC236}">
                <a16:creationId xmlns:a16="http://schemas.microsoft.com/office/drawing/2014/main" id="{53E3910B-2766-49DB-9E14-B651630A03E9}"/>
              </a:ext>
            </a:extLst>
          </p:cNvPr>
          <p:cNvPicPr>
            <a:picLocks noChangeAspect="1"/>
          </p:cNvPicPr>
          <p:nvPr/>
        </p:nvPicPr>
        <p:blipFill>
          <a:blip r:embed="rId6"/>
          <a:stretch>
            <a:fillRect/>
          </a:stretch>
        </p:blipFill>
        <p:spPr>
          <a:xfrm rot="973491">
            <a:off x="6984536" y="2523733"/>
            <a:ext cx="850392" cy="917575"/>
          </a:xfrm>
          <a:prstGeom prst="rect">
            <a:avLst/>
          </a:prstGeom>
        </p:spPr>
      </p:pic>
      <p:sp>
        <p:nvSpPr>
          <p:cNvPr id="50" name="Rectangle 49">
            <a:extLst>
              <a:ext uri="{FF2B5EF4-FFF2-40B4-BE49-F238E27FC236}">
                <a16:creationId xmlns:a16="http://schemas.microsoft.com/office/drawing/2014/main" id="{478B0043-1B3B-4168-AF09-BA75AF227E74}"/>
              </a:ext>
            </a:extLst>
          </p:cNvPr>
          <p:cNvSpPr/>
          <p:nvPr/>
        </p:nvSpPr>
        <p:spPr>
          <a:xfrm>
            <a:off x="-574964" y="5137994"/>
            <a:ext cx="9998373" cy="89188"/>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B8F8ED87-BB2E-4A0A-9359-819D9F79DCF4}"/>
              </a:ext>
            </a:extLst>
          </p:cNvPr>
          <p:cNvSpPr/>
          <p:nvPr/>
        </p:nvSpPr>
        <p:spPr>
          <a:xfrm>
            <a:off x="4350327" y="602673"/>
            <a:ext cx="1330037" cy="2133600"/>
          </a:xfrm>
          <a:custGeom>
            <a:avLst/>
            <a:gdLst>
              <a:gd name="connsiteX0" fmla="*/ 0 w 1330037"/>
              <a:gd name="connsiteY0" fmla="*/ 242454 h 2133600"/>
              <a:gd name="connsiteX1" fmla="*/ 1330037 w 1330037"/>
              <a:gd name="connsiteY1" fmla="*/ 0 h 2133600"/>
              <a:gd name="connsiteX2" fmla="*/ 1330037 w 1330037"/>
              <a:gd name="connsiteY2" fmla="*/ 1877291 h 2133600"/>
              <a:gd name="connsiteX3" fmla="*/ 6928 w 1330037"/>
              <a:gd name="connsiteY3" fmla="*/ 2133600 h 2133600"/>
              <a:gd name="connsiteX4" fmla="*/ 0 w 1330037"/>
              <a:gd name="connsiteY4" fmla="*/ 242454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0037" h="2133600">
                <a:moveTo>
                  <a:pt x="0" y="242454"/>
                </a:moveTo>
                <a:lnTo>
                  <a:pt x="1330037" y="0"/>
                </a:lnTo>
                <a:lnTo>
                  <a:pt x="1330037" y="1877291"/>
                </a:lnTo>
                <a:lnTo>
                  <a:pt x="6928" y="2133600"/>
                </a:lnTo>
                <a:cubicBezTo>
                  <a:pt x="4619" y="1503218"/>
                  <a:pt x="2309" y="872836"/>
                  <a:pt x="0" y="242454"/>
                </a:cubicBezTo>
                <a:close/>
              </a:path>
            </a:pathLst>
          </a:custGeom>
          <a:solidFill>
            <a:srgbClr val="FFA604"/>
          </a:solidFill>
          <a:ln>
            <a:solidFill>
              <a:srgbClr val="FFA6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EC25221-52C2-458E-BE13-0F6A4C9C509A}"/>
              </a:ext>
            </a:extLst>
          </p:cNvPr>
          <p:cNvPicPr>
            <a:picLocks noChangeAspect="1"/>
          </p:cNvPicPr>
          <p:nvPr/>
        </p:nvPicPr>
        <p:blipFill>
          <a:blip r:embed="rId7"/>
          <a:stretch>
            <a:fillRect/>
          </a:stretch>
        </p:blipFill>
        <p:spPr>
          <a:xfrm>
            <a:off x="4165901" y="971311"/>
            <a:ext cx="1692513" cy="2013418"/>
          </a:xfrm>
          <a:prstGeom prst="rect">
            <a:avLst/>
          </a:prstGeom>
        </p:spPr>
      </p:pic>
      <p:sp>
        <p:nvSpPr>
          <p:cNvPr id="60" name="Freeform: Shape 59">
            <a:extLst>
              <a:ext uri="{FF2B5EF4-FFF2-40B4-BE49-F238E27FC236}">
                <a16:creationId xmlns:a16="http://schemas.microsoft.com/office/drawing/2014/main" id="{F11312C9-EE50-4934-8B7A-BA03B602B7C3}"/>
              </a:ext>
            </a:extLst>
          </p:cNvPr>
          <p:cNvSpPr/>
          <p:nvPr/>
        </p:nvSpPr>
        <p:spPr>
          <a:xfrm>
            <a:off x="5820887" y="10443"/>
            <a:ext cx="1885028" cy="2292629"/>
          </a:xfrm>
          <a:custGeom>
            <a:avLst/>
            <a:gdLst>
              <a:gd name="connsiteX0" fmla="*/ 0 w 1856509"/>
              <a:gd name="connsiteY0" fmla="*/ 0 h 1170709"/>
              <a:gd name="connsiteX1" fmla="*/ 13854 w 1856509"/>
              <a:gd name="connsiteY1" fmla="*/ 1170709 h 1170709"/>
              <a:gd name="connsiteX2" fmla="*/ 1856509 w 1856509"/>
              <a:gd name="connsiteY2" fmla="*/ 824346 h 1170709"/>
              <a:gd name="connsiteX3" fmla="*/ 1856509 w 1856509"/>
              <a:gd name="connsiteY3" fmla="*/ 0 h 1170709"/>
              <a:gd name="connsiteX4" fmla="*/ 0 w 1856509"/>
              <a:gd name="connsiteY4" fmla="*/ 0 h 1170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509" h="1170709">
                <a:moveTo>
                  <a:pt x="0" y="0"/>
                </a:moveTo>
                <a:lnTo>
                  <a:pt x="13854" y="1170709"/>
                </a:lnTo>
                <a:lnTo>
                  <a:pt x="1856509" y="824346"/>
                </a:lnTo>
                <a:lnTo>
                  <a:pt x="1856509" y="0"/>
                </a:lnTo>
                <a:lnTo>
                  <a:pt x="0" y="0"/>
                </a:lnTo>
                <a:close/>
              </a:path>
            </a:pathLst>
          </a:custGeom>
          <a:solidFill>
            <a:srgbClr val="32E4C8"/>
          </a:solidFill>
          <a:ln>
            <a:solidFill>
              <a:srgbClr val="32E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16DE39D6-2F50-4B66-B1B1-2D656E53F34A}"/>
              </a:ext>
            </a:extLst>
          </p:cNvPr>
          <p:cNvPicPr>
            <a:picLocks noChangeAspect="1"/>
          </p:cNvPicPr>
          <p:nvPr/>
        </p:nvPicPr>
        <p:blipFill>
          <a:blip r:embed="rId8"/>
          <a:stretch>
            <a:fillRect/>
          </a:stretch>
        </p:blipFill>
        <p:spPr>
          <a:xfrm>
            <a:off x="5938160" y="55987"/>
            <a:ext cx="1662911" cy="2072544"/>
          </a:xfrm>
          <a:prstGeom prst="rect">
            <a:avLst/>
          </a:prstGeom>
        </p:spPr>
      </p:pic>
      <p:sp>
        <p:nvSpPr>
          <p:cNvPr id="54" name="Freeform: Shape 53">
            <a:extLst>
              <a:ext uri="{FF2B5EF4-FFF2-40B4-BE49-F238E27FC236}">
                <a16:creationId xmlns:a16="http://schemas.microsoft.com/office/drawing/2014/main" id="{9E6C4F53-D485-4D62-805F-2BB797F8D782}"/>
              </a:ext>
            </a:extLst>
          </p:cNvPr>
          <p:cNvSpPr/>
          <p:nvPr/>
        </p:nvSpPr>
        <p:spPr>
          <a:xfrm>
            <a:off x="7807035" y="173183"/>
            <a:ext cx="1258176" cy="3103418"/>
          </a:xfrm>
          <a:custGeom>
            <a:avLst/>
            <a:gdLst>
              <a:gd name="connsiteX0" fmla="*/ 0 w 900546"/>
              <a:gd name="connsiteY0" fmla="*/ 152400 h 2971800"/>
              <a:gd name="connsiteX1" fmla="*/ 900546 w 900546"/>
              <a:gd name="connsiteY1" fmla="*/ 0 h 2971800"/>
              <a:gd name="connsiteX2" fmla="*/ 886691 w 900546"/>
              <a:gd name="connsiteY2" fmla="*/ 2812473 h 2971800"/>
              <a:gd name="connsiteX3" fmla="*/ 13855 w 900546"/>
              <a:gd name="connsiteY3" fmla="*/ 2971800 h 2971800"/>
              <a:gd name="connsiteX4" fmla="*/ 0 w 900546"/>
              <a:gd name="connsiteY4" fmla="*/ 15240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546" h="2971800">
                <a:moveTo>
                  <a:pt x="0" y="152400"/>
                </a:moveTo>
                <a:lnTo>
                  <a:pt x="900546" y="0"/>
                </a:lnTo>
                <a:cubicBezTo>
                  <a:pt x="895928" y="937491"/>
                  <a:pt x="891309" y="1874982"/>
                  <a:pt x="886691" y="2812473"/>
                </a:cubicBezTo>
                <a:lnTo>
                  <a:pt x="13855" y="2971800"/>
                </a:lnTo>
                <a:cubicBezTo>
                  <a:pt x="9237" y="2032000"/>
                  <a:pt x="4618" y="1092200"/>
                  <a:pt x="0" y="152400"/>
                </a:cubicBezTo>
                <a:close/>
              </a:path>
            </a:pathLst>
          </a:custGeom>
          <a:solidFill>
            <a:srgbClr val="008F8B"/>
          </a:solidFill>
          <a:ln>
            <a:solidFill>
              <a:srgbClr val="008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6A1FB1F-CB85-44C8-A1D0-97FAD54DE53A}"/>
              </a:ext>
            </a:extLst>
          </p:cNvPr>
          <p:cNvPicPr>
            <a:picLocks noChangeAspect="1"/>
          </p:cNvPicPr>
          <p:nvPr/>
        </p:nvPicPr>
        <p:blipFill>
          <a:blip r:embed="rId9"/>
          <a:stretch>
            <a:fillRect/>
          </a:stretch>
        </p:blipFill>
        <p:spPr>
          <a:xfrm>
            <a:off x="7660662" y="837119"/>
            <a:ext cx="1606488" cy="1932806"/>
          </a:xfrm>
          <a:prstGeom prst="rect">
            <a:avLst/>
          </a:prstGeom>
        </p:spPr>
      </p:pic>
      <p:sp>
        <p:nvSpPr>
          <p:cNvPr id="65" name="Freeform: Shape 64">
            <a:extLst>
              <a:ext uri="{FF2B5EF4-FFF2-40B4-BE49-F238E27FC236}">
                <a16:creationId xmlns:a16="http://schemas.microsoft.com/office/drawing/2014/main" id="{BBE0AA42-B758-4370-BBA8-6F6B3B0D29E9}"/>
              </a:ext>
            </a:extLst>
          </p:cNvPr>
          <p:cNvSpPr/>
          <p:nvPr/>
        </p:nvSpPr>
        <p:spPr>
          <a:xfrm rot="151225">
            <a:off x="7802208" y="3204063"/>
            <a:ext cx="1232493" cy="1414758"/>
          </a:xfrm>
          <a:custGeom>
            <a:avLst/>
            <a:gdLst>
              <a:gd name="connsiteX0" fmla="*/ 0 w 907473"/>
              <a:gd name="connsiteY0" fmla="*/ 166255 h 1170709"/>
              <a:gd name="connsiteX1" fmla="*/ 893619 w 907473"/>
              <a:gd name="connsiteY1" fmla="*/ 0 h 1170709"/>
              <a:gd name="connsiteX2" fmla="*/ 907473 w 907473"/>
              <a:gd name="connsiteY2" fmla="*/ 1004455 h 1170709"/>
              <a:gd name="connsiteX3" fmla="*/ 20782 w 907473"/>
              <a:gd name="connsiteY3" fmla="*/ 1170709 h 1170709"/>
              <a:gd name="connsiteX4" fmla="*/ 0 w 907473"/>
              <a:gd name="connsiteY4" fmla="*/ 166255 h 1170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473" h="1170709">
                <a:moveTo>
                  <a:pt x="0" y="166255"/>
                </a:moveTo>
                <a:lnTo>
                  <a:pt x="893619" y="0"/>
                </a:lnTo>
                <a:lnTo>
                  <a:pt x="907473" y="1004455"/>
                </a:lnTo>
                <a:lnTo>
                  <a:pt x="20782" y="1170709"/>
                </a:lnTo>
                <a:lnTo>
                  <a:pt x="0" y="166255"/>
                </a:lnTo>
                <a:close/>
              </a:path>
            </a:pathLst>
          </a:custGeom>
          <a:solidFill>
            <a:srgbClr val="FFD104"/>
          </a:solidFill>
          <a:ln>
            <a:solidFill>
              <a:srgbClr val="FFD1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1" name="Freeform: Shape 30">
            <a:extLst>
              <a:ext uri="{FF2B5EF4-FFF2-40B4-BE49-F238E27FC236}">
                <a16:creationId xmlns:a16="http://schemas.microsoft.com/office/drawing/2014/main" id="{821A7C2B-198F-4588-A80A-EC7A004FD303}"/>
              </a:ext>
            </a:extLst>
          </p:cNvPr>
          <p:cNvSpPr/>
          <p:nvPr/>
        </p:nvSpPr>
        <p:spPr>
          <a:xfrm>
            <a:off x="4641273" y="595745"/>
            <a:ext cx="1316182" cy="2133600"/>
          </a:xfrm>
          <a:custGeom>
            <a:avLst/>
            <a:gdLst>
              <a:gd name="connsiteX0" fmla="*/ 6927 w 1316182"/>
              <a:gd name="connsiteY0" fmla="*/ 256310 h 2133600"/>
              <a:gd name="connsiteX1" fmla="*/ 0 w 1316182"/>
              <a:gd name="connsiteY1" fmla="*/ 2133600 h 2133600"/>
              <a:gd name="connsiteX2" fmla="*/ 1316182 w 1316182"/>
              <a:gd name="connsiteY2" fmla="*/ 1891146 h 2133600"/>
              <a:gd name="connsiteX3" fmla="*/ 1316182 w 1316182"/>
              <a:gd name="connsiteY3" fmla="*/ 0 h 2133600"/>
              <a:gd name="connsiteX4" fmla="*/ 6927 w 1316182"/>
              <a:gd name="connsiteY4" fmla="*/ 25631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182" h="2133600">
                <a:moveTo>
                  <a:pt x="6927" y="256310"/>
                </a:moveTo>
                <a:lnTo>
                  <a:pt x="0" y="2133600"/>
                </a:lnTo>
                <a:lnTo>
                  <a:pt x="1316182" y="1891146"/>
                </a:lnTo>
                <a:lnTo>
                  <a:pt x="1316182" y="0"/>
                </a:lnTo>
                <a:lnTo>
                  <a:pt x="6927" y="256310"/>
                </a:lnTo>
                <a:close/>
              </a:path>
            </a:pathLst>
          </a:custGeom>
          <a:solidFill>
            <a:srgbClr val="21AEB5"/>
          </a:solidFill>
          <a:ln>
            <a:solidFill>
              <a:srgbClr val="21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0E93CB0-949A-464B-BFCE-F9A36748EEE3}"/>
              </a:ext>
            </a:extLst>
          </p:cNvPr>
          <p:cNvSpPr/>
          <p:nvPr/>
        </p:nvSpPr>
        <p:spPr>
          <a:xfrm>
            <a:off x="8097982" y="284018"/>
            <a:ext cx="907473" cy="2985655"/>
          </a:xfrm>
          <a:custGeom>
            <a:avLst/>
            <a:gdLst>
              <a:gd name="connsiteX0" fmla="*/ 0 w 907473"/>
              <a:gd name="connsiteY0" fmla="*/ 180109 h 2985655"/>
              <a:gd name="connsiteX1" fmla="*/ 13854 w 907473"/>
              <a:gd name="connsiteY1" fmla="*/ 2985655 h 2985655"/>
              <a:gd name="connsiteX2" fmla="*/ 907473 w 907473"/>
              <a:gd name="connsiteY2" fmla="*/ 2833255 h 2985655"/>
              <a:gd name="connsiteX3" fmla="*/ 886691 w 907473"/>
              <a:gd name="connsiteY3" fmla="*/ 0 h 2985655"/>
              <a:gd name="connsiteX4" fmla="*/ 0 w 907473"/>
              <a:gd name="connsiteY4" fmla="*/ 180109 h 298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473" h="2985655">
                <a:moveTo>
                  <a:pt x="0" y="180109"/>
                </a:moveTo>
                <a:lnTo>
                  <a:pt x="13854" y="2985655"/>
                </a:lnTo>
                <a:lnTo>
                  <a:pt x="907473" y="2833255"/>
                </a:lnTo>
                <a:lnTo>
                  <a:pt x="886691" y="0"/>
                </a:lnTo>
                <a:lnTo>
                  <a:pt x="0" y="180109"/>
                </a:lnTo>
                <a:close/>
              </a:path>
            </a:pathLst>
          </a:custGeom>
          <a:solidFill>
            <a:srgbClr val="14CACE"/>
          </a:solidFill>
          <a:ln>
            <a:solidFill>
              <a:srgbClr val="14C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Google Shape;145;p14"/>
          <p:cNvSpPr txBox="1">
            <a:spLocks noGrp="1"/>
          </p:cNvSpPr>
          <p:nvPr>
            <p:ph type="title"/>
          </p:nvPr>
        </p:nvSpPr>
        <p:spPr>
          <a:xfrm>
            <a:off x="377318" y="630313"/>
            <a:ext cx="3694500" cy="88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Goals</a:t>
            </a:r>
            <a:endParaRPr sz="6000" dirty="0"/>
          </a:p>
        </p:txBody>
      </p:sp>
      <p:sp>
        <p:nvSpPr>
          <p:cNvPr id="146" name="Google Shape;146;p14"/>
          <p:cNvSpPr txBox="1">
            <a:spLocks noGrp="1"/>
          </p:cNvSpPr>
          <p:nvPr>
            <p:ph type="body" idx="1"/>
          </p:nvPr>
        </p:nvSpPr>
        <p:spPr>
          <a:xfrm>
            <a:off x="377318" y="1722288"/>
            <a:ext cx="3694500" cy="3196076"/>
          </a:xfrm>
          <a:prstGeom prst="rect">
            <a:avLst/>
          </a:prstGeom>
        </p:spPr>
        <p:txBody>
          <a:bodyPr spcFirstLastPara="1" wrap="square" lIns="0" tIns="0" rIns="0" bIns="0" anchor="t" anchorCtr="0">
            <a:noAutofit/>
          </a:bodyPr>
          <a:lstStyle/>
          <a:p>
            <a:pPr marL="342900" indent="-342900"/>
            <a:r>
              <a:rPr lang="en-US" b="1" dirty="0"/>
              <a:t>Summarize the energy usage of the apartment</a:t>
            </a:r>
          </a:p>
          <a:p>
            <a:pPr marL="342900" indent="-342900"/>
            <a:r>
              <a:rPr lang="en-US" b="1" dirty="0"/>
              <a:t>Identify the most prominent causes of energy lose</a:t>
            </a:r>
          </a:p>
          <a:p>
            <a:pPr marL="342900" indent="-342900"/>
            <a:r>
              <a:rPr lang="en-US" b="1" dirty="0"/>
              <a:t>Suggest solutions for minimizing the loses</a:t>
            </a:r>
          </a:p>
          <a:p>
            <a:pPr marL="342900" indent="-342900"/>
            <a:endParaRPr dirty="0"/>
          </a:p>
        </p:txBody>
      </p:sp>
      <p:sp>
        <p:nvSpPr>
          <p:cNvPr id="147" name="Google Shape;147;p14"/>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7" name="Picture 16" descr="A picture containing text, screenshot&#10;&#10;Description automatically generated">
            <a:extLst>
              <a:ext uri="{FF2B5EF4-FFF2-40B4-BE49-F238E27FC236}">
                <a16:creationId xmlns:a16="http://schemas.microsoft.com/office/drawing/2014/main" id="{D8A3F4A4-A657-4E56-88A7-D09E3070E25B}"/>
              </a:ext>
            </a:extLst>
          </p:cNvPr>
          <p:cNvPicPr>
            <a:picLocks noChangeAspect="1"/>
          </p:cNvPicPr>
          <p:nvPr/>
        </p:nvPicPr>
        <p:blipFill rotWithShape="1">
          <a:blip r:embed="rId3"/>
          <a:srcRect b="8844"/>
          <a:stretch/>
        </p:blipFill>
        <p:spPr>
          <a:xfrm>
            <a:off x="2224568" y="353202"/>
            <a:ext cx="1390650" cy="1369086"/>
          </a:xfrm>
          <a:prstGeom prst="rect">
            <a:avLst/>
          </a:prstGeom>
        </p:spPr>
      </p:pic>
      <p:pic>
        <p:nvPicPr>
          <p:cNvPr id="19" name="Picture 18" descr="Icon&#10;&#10;Description automatically generated">
            <a:extLst>
              <a:ext uri="{FF2B5EF4-FFF2-40B4-BE49-F238E27FC236}">
                <a16:creationId xmlns:a16="http://schemas.microsoft.com/office/drawing/2014/main" id="{908F9383-8D47-4403-B0E0-0B06C6F533B2}"/>
              </a:ext>
            </a:extLst>
          </p:cNvPr>
          <p:cNvPicPr>
            <a:picLocks noChangeAspect="1"/>
          </p:cNvPicPr>
          <p:nvPr/>
        </p:nvPicPr>
        <p:blipFill rotWithShape="1">
          <a:blip r:embed="rId4"/>
          <a:srcRect b="7879"/>
          <a:stretch/>
        </p:blipFill>
        <p:spPr>
          <a:xfrm>
            <a:off x="4835996" y="1037745"/>
            <a:ext cx="976793" cy="1196823"/>
          </a:xfrm>
          <a:prstGeom prst="rect">
            <a:avLst/>
          </a:prstGeom>
        </p:spPr>
      </p:pic>
      <p:pic>
        <p:nvPicPr>
          <p:cNvPr id="23" name="Picture 22" descr="A picture containing text, electronics&#10;&#10;Description automatically generated">
            <a:extLst>
              <a:ext uri="{FF2B5EF4-FFF2-40B4-BE49-F238E27FC236}">
                <a16:creationId xmlns:a16="http://schemas.microsoft.com/office/drawing/2014/main" id="{1524C2C4-8D3B-43AE-9157-C15D2F42925B}"/>
              </a:ext>
            </a:extLst>
          </p:cNvPr>
          <p:cNvPicPr>
            <a:picLocks noChangeAspect="1"/>
          </p:cNvPicPr>
          <p:nvPr/>
        </p:nvPicPr>
        <p:blipFill rotWithShape="1">
          <a:blip r:embed="rId5"/>
          <a:srcRect l="24679" t="4068" r="23269" b="8877"/>
          <a:stretch/>
        </p:blipFill>
        <p:spPr>
          <a:xfrm>
            <a:off x="8108161" y="510319"/>
            <a:ext cx="872018" cy="1575093"/>
          </a:xfrm>
          <a:prstGeom prst="rect">
            <a:avLst/>
          </a:prstGeom>
        </p:spPr>
      </p:pic>
      <p:sp>
        <p:nvSpPr>
          <p:cNvPr id="28" name="Freeform: Shape 27">
            <a:extLst>
              <a:ext uri="{FF2B5EF4-FFF2-40B4-BE49-F238E27FC236}">
                <a16:creationId xmlns:a16="http://schemas.microsoft.com/office/drawing/2014/main" id="{8B7F8D33-11E0-40A7-8544-B79D6029F56E}"/>
              </a:ext>
            </a:extLst>
          </p:cNvPr>
          <p:cNvSpPr/>
          <p:nvPr/>
        </p:nvSpPr>
        <p:spPr>
          <a:xfrm>
            <a:off x="6109855" y="976745"/>
            <a:ext cx="1856509" cy="4177146"/>
          </a:xfrm>
          <a:custGeom>
            <a:avLst/>
            <a:gdLst>
              <a:gd name="connsiteX0" fmla="*/ 0 w 1856509"/>
              <a:gd name="connsiteY0" fmla="*/ 353291 h 4177146"/>
              <a:gd name="connsiteX1" fmla="*/ 20781 w 1856509"/>
              <a:gd name="connsiteY1" fmla="*/ 4177146 h 4177146"/>
              <a:gd name="connsiteX2" fmla="*/ 1856509 w 1856509"/>
              <a:gd name="connsiteY2" fmla="*/ 4163291 h 4177146"/>
              <a:gd name="connsiteX3" fmla="*/ 1842654 w 1856509"/>
              <a:gd name="connsiteY3" fmla="*/ 0 h 4177146"/>
              <a:gd name="connsiteX4" fmla="*/ 0 w 1856509"/>
              <a:gd name="connsiteY4" fmla="*/ 353291 h 4177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509" h="4177146">
                <a:moveTo>
                  <a:pt x="0" y="353291"/>
                </a:moveTo>
                <a:lnTo>
                  <a:pt x="20781" y="4177146"/>
                </a:lnTo>
                <a:lnTo>
                  <a:pt x="1856509" y="4163291"/>
                </a:lnTo>
                <a:cubicBezTo>
                  <a:pt x="1851891" y="2775527"/>
                  <a:pt x="1847272" y="1387764"/>
                  <a:pt x="1842654" y="0"/>
                </a:cubicBezTo>
                <a:lnTo>
                  <a:pt x="0" y="353291"/>
                </a:lnTo>
                <a:close/>
              </a:path>
            </a:pathLst>
          </a:custGeom>
          <a:solidFill>
            <a:srgbClr val="01B6AD"/>
          </a:solidFill>
          <a:ln>
            <a:solidFill>
              <a:srgbClr val="01B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picture containing text, air conditioner&#10;&#10;Description automatically generated">
            <a:extLst>
              <a:ext uri="{FF2B5EF4-FFF2-40B4-BE49-F238E27FC236}">
                <a16:creationId xmlns:a16="http://schemas.microsoft.com/office/drawing/2014/main" id="{D85CBDA8-9993-4A64-9F70-EFE9E7D7410A}"/>
              </a:ext>
            </a:extLst>
          </p:cNvPr>
          <p:cNvPicPr>
            <a:picLocks noChangeAspect="1"/>
          </p:cNvPicPr>
          <p:nvPr/>
        </p:nvPicPr>
        <p:blipFill>
          <a:blip r:embed="rId6"/>
          <a:stretch>
            <a:fillRect/>
          </a:stretch>
        </p:blipFill>
        <p:spPr>
          <a:xfrm>
            <a:off x="6180308" y="2019986"/>
            <a:ext cx="1606402" cy="1606402"/>
          </a:xfrm>
          <a:prstGeom prst="rect">
            <a:avLst/>
          </a:prstGeom>
        </p:spPr>
      </p:pic>
      <p:sp>
        <p:nvSpPr>
          <p:cNvPr id="32" name="Freeform: Shape 31">
            <a:extLst>
              <a:ext uri="{FF2B5EF4-FFF2-40B4-BE49-F238E27FC236}">
                <a16:creationId xmlns:a16="http://schemas.microsoft.com/office/drawing/2014/main" id="{D582E00C-3192-4A7F-A7BD-2FE44B152952}"/>
              </a:ext>
            </a:extLst>
          </p:cNvPr>
          <p:cNvSpPr/>
          <p:nvPr/>
        </p:nvSpPr>
        <p:spPr>
          <a:xfrm>
            <a:off x="4641273" y="2646218"/>
            <a:ext cx="1343891" cy="2507673"/>
          </a:xfrm>
          <a:custGeom>
            <a:avLst/>
            <a:gdLst>
              <a:gd name="connsiteX0" fmla="*/ 0 w 1343891"/>
              <a:gd name="connsiteY0" fmla="*/ 242455 h 2507673"/>
              <a:gd name="connsiteX1" fmla="*/ 20782 w 1343891"/>
              <a:gd name="connsiteY1" fmla="*/ 2507673 h 2507673"/>
              <a:gd name="connsiteX2" fmla="*/ 1343891 w 1343891"/>
              <a:gd name="connsiteY2" fmla="*/ 2500746 h 2507673"/>
              <a:gd name="connsiteX3" fmla="*/ 1323109 w 1343891"/>
              <a:gd name="connsiteY3" fmla="*/ 0 h 2507673"/>
              <a:gd name="connsiteX4" fmla="*/ 0 w 1343891"/>
              <a:gd name="connsiteY4" fmla="*/ 242455 h 2507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891" h="2507673">
                <a:moveTo>
                  <a:pt x="0" y="242455"/>
                </a:moveTo>
                <a:lnTo>
                  <a:pt x="20782" y="2507673"/>
                </a:lnTo>
                <a:lnTo>
                  <a:pt x="1343891" y="2500746"/>
                </a:lnTo>
                <a:lnTo>
                  <a:pt x="1323109" y="0"/>
                </a:lnTo>
                <a:lnTo>
                  <a:pt x="0" y="242455"/>
                </a:lnTo>
                <a:close/>
              </a:path>
            </a:pathLst>
          </a:cu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BC6D4F6-82BC-44B6-B246-3E5ABD48BF97}"/>
              </a:ext>
            </a:extLst>
          </p:cNvPr>
          <p:cNvSpPr/>
          <p:nvPr/>
        </p:nvSpPr>
        <p:spPr>
          <a:xfrm>
            <a:off x="6120034" y="0"/>
            <a:ext cx="1856509" cy="1143000"/>
          </a:xfrm>
          <a:custGeom>
            <a:avLst/>
            <a:gdLst>
              <a:gd name="connsiteX0" fmla="*/ 0 w 1856509"/>
              <a:gd name="connsiteY0" fmla="*/ 1143000 h 1143000"/>
              <a:gd name="connsiteX1" fmla="*/ 0 w 1856509"/>
              <a:gd name="connsiteY1" fmla="*/ 0 h 1143000"/>
              <a:gd name="connsiteX2" fmla="*/ 1856509 w 1856509"/>
              <a:gd name="connsiteY2" fmla="*/ 0 h 1143000"/>
              <a:gd name="connsiteX3" fmla="*/ 1842654 w 1856509"/>
              <a:gd name="connsiteY3" fmla="*/ 817418 h 1143000"/>
              <a:gd name="connsiteX4" fmla="*/ 0 w 1856509"/>
              <a:gd name="connsiteY4" fmla="*/ 114300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509" h="1143000">
                <a:moveTo>
                  <a:pt x="0" y="1143000"/>
                </a:moveTo>
                <a:lnTo>
                  <a:pt x="0" y="0"/>
                </a:lnTo>
                <a:lnTo>
                  <a:pt x="1856509" y="0"/>
                </a:lnTo>
                <a:lnTo>
                  <a:pt x="1842654" y="817418"/>
                </a:lnTo>
                <a:lnTo>
                  <a:pt x="0" y="1143000"/>
                </a:lnTo>
                <a:close/>
              </a:path>
            </a:pathLst>
          </a:cu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9B26765-E466-407A-B70F-2FC6DC9237F3}"/>
              </a:ext>
            </a:extLst>
          </p:cNvPr>
          <p:cNvSpPr/>
          <p:nvPr/>
        </p:nvSpPr>
        <p:spPr>
          <a:xfrm>
            <a:off x="8111836" y="-6927"/>
            <a:ext cx="879764" cy="318654"/>
          </a:xfrm>
          <a:custGeom>
            <a:avLst/>
            <a:gdLst>
              <a:gd name="connsiteX0" fmla="*/ 0 w 879764"/>
              <a:gd name="connsiteY0" fmla="*/ 318654 h 318654"/>
              <a:gd name="connsiteX1" fmla="*/ 0 w 879764"/>
              <a:gd name="connsiteY1" fmla="*/ 6927 h 318654"/>
              <a:gd name="connsiteX2" fmla="*/ 879764 w 879764"/>
              <a:gd name="connsiteY2" fmla="*/ 0 h 318654"/>
              <a:gd name="connsiteX3" fmla="*/ 879764 w 879764"/>
              <a:gd name="connsiteY3" fmla="*/ 152400 h 318654"/>
              <a:gd name="connsiteX4" fmla="*/ 0 w 879764"/>
              <a:gd name="connsiteY4" fmla="*/ 318654 h 318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64" h="318654">
                <a:moveTo>
                  <a:pt x="0" y="318654"/>
                </a:moveTo>
                <a:lnTo>
                  <a:pt x="0" y="6927"/>
                </a:lnTo>
                <a:lnTo>
                  <a:pt x="879764" y="0"/>
                </a:lnTo>
                <a:lnTo>
                  <a:pt x="879764" y="152400"/>
                </a:lnTo>
                <a:lnTo>
                  <a:pt x="0" y="318654"/>
                </a:lnTo>
                <a:close/>
              </a:path>
            </a:pathLst>
          </a:cu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3E50675-77FF-495C-BDD6-71EE91FB992D}"/>
              </a:ext>
            </a:extLst>
          </p:cNvPr>
          <p:cNvSpPr/>
          <p:nvPr/>
        </p:nvSpPr>
        <p:spPr>
          <a:xfrm>
            <a:off x="8097982" y="3255818"/>
            <a:ext cx="907473" cy="1191491"/>
          </a:xfrm>
          <a:custGeom>
            <a:avLst/>
            <a:gdLst>
              <a:gd name="connsiteX0" fmla="*/ 0 w 907473"/>
              <a:gd name="connsiteY0" fmla="*/ 180109 h 1191491"/>
              <a:gd name="connsiteX1" fmla="*/ 0 w 907473"/>
              <a:gd name="connsiteY1" fmla="*/ 256309 h 1191491"/>
              <a:gd name="connsiteX2" fmla="*/ 6927 w 907473"/>
              <a:gd name="connsiteY2" fmla="*/ 1191491 h 1191491"/>
              <a:gd name="connsiteX3" fmla="*/ 907473 w 907473"/>
              <a:gd name="connsiteY3" fmla="*/ 1011382 h 1191491"/>
              <a:gd name="connsiteX4" fmla="*/ 900545 w 907473"/>
              <a:gd name="connsiteY4" fmla="*/ 0 h 1191491"/>
              <a:gd name="connsiteX5" fmla="*/ 0 w 907473"/>
              <a:gd name="connsiteY5" fmla="*/ 180109 h 119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473" h="1191491">
                <a:moveTo>
                  <a:pt x="0" y="180109"/>
                </a:moveTo>
                <a:lnTo>
                  <a:pt x="0" y="256309"/>
                </a:lnTo>
                <a:lnTo>
                  <a:pt x="6927" y="1191491"/>
                </a:lnTo>
                <a:lnTo>
                  <a:pt x="907473" y="1011382"/>
                </a:lnTo>
                <a:cubicBezTo>
                  <a:pt x="905164" y="674255"/>
                  <a:pt x="902854" y="337127"/>
                  <a:pt x="900545" y="0"/>
                </a:cubicBezTo>
                <a:lnTo>
                  <a:pt x="0" y="180109"/>
                </a:lnTo>
                <a:close/>
              </a:path>
            </a:pathLst>
          </a:cu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40;p13">
            <a:extLst>
              <a:ext uri="{FF2B5EF4-FFF2-40B4-BE49-F238E27FC236}">
                <a16:creationId xmlns:a16="http://schemas.microsoft.com/office/drawing/2014/main" id="{8A1E5FEA-C5A2-44B7-9197-7A6F481ABF82}"/>
              </a:ext>
            </a:extLst>
          </p:cNvPr>
          <p:cNvSpPr txBox="1">
            <a:spLocks/>
          </p:cNvSpPr>
          <p:nvPr/>
        </p:nvSpPr>
        <p:spPr>
          <a:xfrm>
            <a:off x="8346250" y="4688650"/>
            <a:ext cx="569100" cy="454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rgbClr val="000000"/>
              </a:buClr>
              <a:buFont typeface="Arial"/>
              <a:buNone/>
              <a:defRPr sz="1300" b="0"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rgbClr val="000000"/>
              </a:buClr>
              <a:buFont typeface="Arial"/>
              <a:buNone/>
              <a:defRPr sz="1300" b="0"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rgbClr val="000000"/>
              </a:buClr>
              <a:buFont typeface="Arial"/>
              <a:buNone/>
              <a:defRPr sz="1300" b="0"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rgbClr val="000000"/>
              </a:buClr>
              <a:buFont typeface="Arial"/>
              <a:buNone/>
              <a:defRPr sz="1300" b="0"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rgbClr val="000000"/>
              </a:buClr>
              <a:buFont typeface="Arial"/>
              <a:buNone/>
              <a:defRPr sz="1300" b="0"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rgbClr val="000000"/>
              </a:buClr>
              <a:buFont typeface="Arial"/>
              <a:buNone/>
              <a:defRPr sz="1300" b="0"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rgbClr val="000000"/>
              </a:buClr>
              <a:buFont typeface="Arial"/>
              <a:buNone/>
              <a:defRPr sz="1300" b="0"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rgbClr val="000000"/>
              </a:buClr>
              <a:buFont typeface="Arial"/>
              <a:buNone/>
              <a:defRPr sz="1300" b="0" i="0" u="none" strike="noStrike" cap="none">
                <a:solidFill>
                  <a:schemeClr val="lt1"/>
                </a:solidFill>
                <a:latin typeface="Oswald"/>
                <a:ea typeface="Oswald"/>
                <a:cs typeface="Oswald"/>
                <a:sym typeface="Oswald"/>
              </a:defRPr>
            </a:lvl9pPr>
          </a:lstStyle>
          <a:p>
            <a:fld id="{00000000-1234-1234-1234-123412341234}" type="slidenum">
              <a:rPr lang="en" smtClean="0">
                <a:solidFill>
                  <a:schemeClr val="tx1"/>
                </a:solidFill>
              </a:rPr>
              <a:pPr/>
              <a:t>2</a:t>
            </a:fld>
            <a:endParaRPr lang="e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BE0E9"/>
        </a:solidFill>
        <a:effectLst/>
      </p:bgPr>
    </p:bg>
    <p:spTree>
      <p:nvGrpSpPr>
        <p:cNvPr id="1" name="Shape 152"/>
        <p:cNvGrpSpPr/>
        <p:nvPr/>
      </p:nvGrpSpPr>
      <p:grpSpPr>
        <a:xfrm>
          <a:off x="0" y="0"/>
          <a:ext cx="0" cy="0"/>
          <a:chOff x="0" y="0"/>
          <a:chExt cx="0" cy="0"/>
        </a:xfrm>
      </p:grpSpPr>
      <p:sp>
        <p:nvSpPr>
          <p:cNvPr id="8" name="Rectangle 7">
            <a:extLst>
              <a:ext uri="{FF2B5EF4-FFF2-40B4-BE49-F238E27FC236}">
                <a16:creationId xmlns:a16="http://schemas.microsoft.com/office/drawing/2014/main" id="{5F63B50D-E945-4409-A33A-1155AEC4D173}"/>
              </a:ext>
            </a:extLst>
          </p:cNvPr>
          <p:cNvSpPr/>
          <p:nvPr/>
        </p:nvSpPr>
        <p:spPr>
          <a:xfrm>
            <a:off x="4356532" y="2466109"/>
            <a:ext cx="4689764" cy="2677391"/>
          </a:xfrm>
          <a:prstGeom prst="rect">
            <a:avLst/>
          </a:prstGeom>
          <a:solidFill>
            <a:srgbClr val="BBE0E9"/>
          </a:solidFill>
          <a:ln w="12700">
            <a:solidFill>
              <a:srgbClr val="BB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4FA5ACB-DC8A-4882-837B-0F3A52DBAE0F}"/>
              </a:ext>
            </a:extLst>
          </p:cNvPr>
          <p:cNvSpPr/>
          <p:nvPr/>
        </p:nvSpPr>
        <p:spPr>
          <a:xfrm>
            <a:off x="4343400" y="2466109"/>
            <a:ext cx="4689764" cy="2677391"/>
          </a:xfrm>
          <a:prstGeom prst="rect">
            <a:avLst/>
          </a:prstGeom>
          <a:solidFill>
            <a:srgbClr val="BBE0E9"/>
          </a:solidFill>
          <a:ln w="12700">
            <a:solidFill>
              <a:srgbClr val="BB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15"/>
          <p:cNvSpPr txBox="1">
            <a:spLocks noGrp="1"/>
          </p:cNvSpPr>
          <p:nvPr>
            <p:ph type="ctrTitle"/>
          </p:nvPr>
        </p:nvSpPr>
        <p:spPr>
          <a:xfrm>
            <a:off x="114081" y="187036"/>
            <a:ext cx="3638700" cy="136364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Energy used for lighting</a:t>
            </a:r>
          </a:p>
        </p:txBody>
      </p:sp>
      <p:pic>
        <p:nvPicPr>
          <p:cNvPr id="5" name="Picture 4" descr="A picture containing diagram&#10;&#10;Description automatically generated">
            <a:extLst>
              <a:ext uri="{FF2B5EF4-FFF2-40B4-BE49-F238E27FC236}">
                <a16:creationId xmlns:a16="http://schemas.microsoft.com/office/drawing/2014/main" id="{A27AB964-1D0F-4862-9F5C-3E0D83581B53}"/>
              </a:ext>
            </a:extLst>
          </p:cNvPr>
          <p:cNvPicPr>
            <a:picLocks noChangeAspect="1"/>
          </p:cNvPicPr>
          <p:nvPr/>
        </p:nvPicPr>
        <p:blipFill rotWithShape="1">
          <a:blip r:embed="rId3"/>
          <a:srcRect b="38950"/>
          <a:stretch/>
        </p:blipFill>
        <p:spPr>
          <a:xfrm>
            <a:off x="4343400" y="0"/>
            <a:ext cx="4800600" cy="2514600"/>
          </a:xfrm>
          <a:prstGeom prst="rect">
            <a:avLst/>
          </a:prstGeom>
        </p:spPr>
      </p:pic>
      <p:sp>
        <p:nvSpPr>
          <p:cNvPr id="3" name="TextBox 2">
            <a:extLst>
              <a:ext uri="{FF2B5EF4-FFF2-40B4-BE49-F238E27FC236}">
                <a16:creationId xmlns:a16="http://schemas.microsoft.com/office/drawing/2014/main" id="{94033A1C-A64E-4224-88FC-BB16D4EC23F3}"/>
              </a:ext>
            </a:extLst>
          </p:cNvPr>
          <p:cNvSpPr txBox="1"/>
          <p:nvPr/>
        </p:nvSpPr>
        <p:spPr>
          <a:xfrm>
            <a:off x="3668754" y="340898"/>
            <a:ext cx="424364" cy="830997"/>
          </a:xfrm>
          <a:prstGeom prst="rect">
            <a:avLst/>
          </a:prstGeom>
          <a:noFill/>
        </p:spPr>
        <p:txBody>
          <a:bodyPr wrap="square" rtlCol="0">
            <a:spAutoFit/>
          </a:bodyPr>
          <a:lstStyle/>
          <a:p>
            <a:r>
              <a:rPr lang="ru-RU" sz="4800" dirty="0">
                <a:solidFill>
                  <a:srgbClr val="BBE0E9"/>
                </a:solidFill>
              </a:rPr>
              <a:t>1</a:t>
            </a:r>
            <a:endParaRPr lang="en-US" sz="4800" dirty="0">
              <a:solidFill>
                <a:srgbClr val="BBE0E9"/>
              </a:solidFill>
            </a:endParaRPr>
          </a:p>
        </p:txBody>
      </p:sp>
      <p:sp>
        <p:nvSpPr>
          <p:cNvPr id="7" name="Google Shape;140;p13">
            <a:extLst>
              <a:ext uri="{FF2B5EF4-FFF2-40B4-BE49-F238E27FC236}">
                <a16:creationId xmlns:a16="http://schemas.microsoft.com/office/drawing/2014/main" id="{5C037FEF-141A-4B88-8475-84A3FE727377}"/>
              </a:ext>
            </a:extLst>
          </p:cNvPr>
          <p:cNvSpPr txBox="1">
            <a:spLocks/>
          </p:cNvSpPr>
          <p:nvPr/>
        </p:nvSpPr>
        <p:spPr>
          <a:xfrm>
            <a:off x="8370764" y="4688700"/>
            <a:ext cx="569100" cy="4548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a:t>
            </a:fld>
            <a:endParaRPr lang="en" dirty="0"/>
          </a:p>
        </p:txBody>
      </p:sp>
      <p:sp>
        <p:nvSpPr>
          <p:cNvPr id="154" name="Google Shape;154;p15"/>
          <p:cNvSpPr txBox="1">
            <a:spLocks noGrp="1"/>
          </p:cNvSpPr>
          <p:nvPr>
            <p:ph type="subTitle" idx="1"/>
          </p:nvPr>
        </p:nvSpPr>
        <p:spPr>
          <a:xfrm>
            <a:off x="347986" y="2612114"/>
            <a:ext cx="8448028" cy="2507671"/>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solidFill>
                  <a:schemeClr val="tx2">
                    <a:lumMod val="10000"/>
                  </a:schemeClr>
                </a:solidFill>
              </a:rPr>
              <a:t>The most pressing issue with lighting emerges from using 24 incandescent lightbulbs in the apartment. This problem happened due to a mistake which was done during the renovation. Currently, no other lightbulbs work in most of the rooms in the house. This requires immediate change because those lightbulbs are turned on for at least 8 hours during the day, which leads to a huge energy loss. Also, fixing this electrical issue will allow us to use sensors for lighting and that will save even more electricity.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6"/>
          <p:cNvSpPr txBox="1">
            <a:spLocks noGrp="1"/>
          </p:cNvSpPr>
          <p:nvPr>
            <p:ph type="sldNum" idx="12"/>
          </p:nvPr>
        </p:nvSpPr>
        <p:spPr>
          <a:xfrm>
            <a:off x="8520650" y="4688650"/>
            <a:ext cx="3948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sp>
        <p:nvSpPr>
          <p:cNvPr id="2" name="Rectangle 1">
            <a:extLst>
              <a:ext uri="{FF2B5EF4-FFF2-40B4-BE49-F238E27FC236}">
                <a16:creationId xmlns:a16="http://schemas.microsoft.com/office/drawing/2014/main" id="{DE00D940-D1B8-462E-BAB3-EAF26320DD06}"/>
              </a:ext>
            </a:extLst>
          </p:cNvPr>
          <p:cNvSpPr/>
          <p:nvPr/>
        </p:nvSpPr>
        <p:spPr>
          <a:xfrm>
            <a:off x="353291" y="1529125"/>
            <a:ext cx="429491" cy="362020"/>
          </a:xfrm>
          <a:prstGeom prst="rect">
            <a:avLst/>
          </a:prstGeom>
          <a:solidFill>
            <a:srgbClr val="FFA6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1793173-2AD7-446B-8EAB-DA81C63E8D17}"/>
              </a:ext>
            </a:extLst>
          </p:cNvPr>
          <p:cNvSpPr>
            <a:spLocks noGrp="1"/>
          </p:cNvSpPr>
          <p:nvPr>
            <p:ph type="body" idx="1"/>
          </p:nvPr>
        </p:nvSpPr>
        <p:spPr>
          <a:xfrm>
            <a:off x="1051445" y="204859"/>
            <a:ext cx="4879500" cy="709541"/>
          </a:xfrm>
        </p:spPr>
        <p:txBody>
          <a:bodyPr/>
          <a:lstStyle/>
          <a:p>
            <a:pPr marL="25400" indent="0">
              <a:buNone/>
            </a:pPr>
            <a:r>
              <a:rPr lang="en-US" sz="4400" dirty="0">
                <a:latin typeface="Oswald" panose="020B0604020202020204" charset="0"/>
              </a:rPr>
              <a:t>Energy used for heating</a:t>
            </a:r>
          </a:p>
          <a:p>
            <a:pPr marL="25400" indent="0">
              <a:buNone/>
            </a:pPr>
            <a:endParaRPr lang="en-US" dirty="0"/>
          </a:p>
        </p:txBody>
      </p:sp>
      <p:sp>
        <p:nvSpPr>
          <p:cNvPr id="8" name="TextBox 7">
            <a:extLst>
              <a:ext uri="{FF2B5EF4-FFF2-40B4-BE49-F238E27FC236}">
                <a16:creationId xmlns:a16="http://schemas.microsoft.com/office/drawing/2014/main" id="{37CD1386-FD07-41F3-81AC-5D93AF203A71}"/>
              </a:ext>
            </a:extLst>
          </p:cNvPr>
          <p:cNvSpPr txBox="1"/>
          <p:nvPr/>
        </p:nvSpPr>
        <p:spPr>
          <a:xfrm>
            <a:off x="281317" y="124967"/>
            <a:ext cx="424364" cy="830997"/>
          </a:xfrm>
          <a:prstGeom prst="rect">
            <a:avLst/>
          </a:prstGeom>
          <a:noFill/>
        </p:spPr>
        <p:txBody>
          <a:bodyPr wrap="square" rtlCol="0">
            <a:spAutoFit/>
          </a:bodyPr>
          <a:lstStyle/>
          <a:p>
            <a:r>
              <a:rPr lang="en-US" sz="4800" dirty="0">
                <a:solidFill>
                  <a:srgbClr val="00A79D"/>
                </a:solidFill>
              </a:rPr>
              <a:t>2</a:t>
            </a:r>
          </a:p>
        </p:txBody>
      </p:sp>
      <p:pic>
        <p:nvPicPr>
          <p:cNvPr id="11" name="Picture 10" descr="Chart, bar chart&#10;&#10;Description automatically generated">
            <a:extLst>
              <a:ext uri="{FF2B5EF4-FFF2-40B4-BE49-F238E27FC236}">
                <a16:creationId xmlns:a16="http://schemas.microsoft.com/office/drawing/2014/main" id="{5E7CC6A9-0294-41D5-8FBF-46A9EF44BA68}"/>
              </a:ext>
            </a:extLst>
          </p:cNvPr>
          <p:cNvPicPr>
            <a:picLocks noChangeAspect="1"/>
          </p:cNvPicPr>
          <p:nvPr/>
        </p:nvPicPr>
        <p:blipFill rotWithShape="1">
          <a:blip r:embed="rId3"/>
          <a:srcRect t="30903" r="11403" b="7545"/>
          <a:stretch/>
        </p:blipFill>
        <p:spPr>
          <a:xfrm>
            <a:off x="4787945" y="3117273"/>
            <a:ext cx="2700437" cy="2026227"/>
          </a:xfrm>
          <a:prstGeom prst="rect">
            <a:avLst/>
          </a:prstGeom>
        </p:spPr>
      </p:pic>
      <p:sp>
        <p:nvSpPr>
          <p:cNvPr id="12" name="TextBox 11">
            <a:extLst>
              <a:ext uri="{FF2B5EF4-FFF2-40B4-BE49-F238E27FC236}">
                <a16:creationId xmlns:a16="http://schemas.microsoft.com/office/drawing/2014/main" id="{BC0F8D2E-71E4-4219-8FD6-620FC14E668E}"/>
              </a:ext>
            </a:extLst>
          </p:cNvPr>
          <p:cNvSpPr txBox="1"/>
          <p:nvPr/>
        </p:nvSpPr>
        <p:spPr>
          <a:xfrm>
            <a:off x="1051445" y="1136073"/>
            <a:ext cx="3943119" cy="3293209"/>
          </a:xfrm>
          <a:prstGeom prst="rect">
            <a:avLst/>
          </a:prstGeom>
          <a:noFill/>
        </p:spPr>
        <p:txBody>
          <a:bodyPr wrap="square" rtlCol="0">
            <a:spAutoFit/>
          </a:bodyPr>
          <a:lstStyle/>
          <a:p>
            <a:r>
              <a:rPr lang="en-US" sz="1600" dirty="0">
                <a:latin typeface="News Cycle" panose="020B0604020202020204" charset="2"/>
              </a:rPr>
              <a:t>The main loss of heat in the apartment happens due to a misuse of the radiators. During the winter, most of the radiators are covered by either laundry or the curtains, which makes them inefficient. This creates a closed environment, and the heat goes up immediately instead of circulating around the room. </a:t>
            </a:r>
          </a:p>
          <a:p>
            <a:r>
              <a:rPr lang="en-US" sz="1600" dirty="0">
                <a:latin typeface="News Cycle" panose="020B0604020202020204" charset="2"/>
              </a:rPr>
              <a:t>This issue could be fixed by either moving the radiators, which would be difficult, or by simply not covering them at all. This would mean that some heat will escape through the glass of the windows, but it would not be as substantial as loosing heat because of coverage.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72"/>
        <p:cNvGrpSpPr/>
        <p:nvPr/>
      </p:nvGrpSpPr>
      <p:grpSpPr>
        <a:xfrm>
          <a:off x="0" y="0"/>
          <a:ext cx="0" cy="0"/>
          <a:chOff x="0" y="0"/>
          <a:chExt cx="0" cy="0"/>
        </a:xfrm>
      </p:grpSpPr>
      <p:sp>
        <p:nvSpPr>
          <p:cNvPr id="373" name="Google Shape;373;p33"/>
          <p:cNvSpPr txBox="1">
            <a:spLocks noGrp="1"/>
          </p:cNvSpPr>
          <p:nvPr>
            <p:ph type="sldNum" idx="12"/>
          </p:nvPr>
        </p:nvSpPr>
        <p:spPr>
          <a:xfrm>
            <a:off x="8556125" y="4688650"/>
            <a:ext cx="35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rgbClr val="00799E"/>
                </a:solidFill>
              </a:rPr>
              <a:t>5</a:t>
            </a:fld>
            <a:endParaRPr dirty="0">
              <a:solidFill>
                <a:srgbClr val="00799E"/>
              </a:solidFill>
            </a:endParaRPr>
          </a:p>
        </p:txBody>
      </p:sp>
      <p:sp>
        <p:nvSpPr>
          <p:cNvPr id="10" name="Freeform: Shape 9">
            <a:extLst>
              <a:ext uri="{FF2B5EF4-FFF2-40B4-BE49-F238E27FC236}">
                <a16:creationId xmlns:a16="http://schemas.microsoft.com/office/drawing/2014/main" id="{FDA1FDBB-AB8E-4400-9668-312243E0AABC}"/>
              </a:ext>
            </a:extLst>
          </p:cNvPr>
          <p:cNvSpPr/>
          <p:nvPr/>
        </p:nvSpPr>
        <p:spPr>
          <a:xfrm>
            <a:off x="4010891" y="0"/>
            <a:ext cx="561109" cy="1711036"/>
          </a:xfrm>
          <a:custGeom>
            <a:avLst/>
            <a:gdLst>
              <a:gd name="connsiteX0" fmla="*/ 0 w 561109"/>
              <a:gd name="connsiteY0" fmla="*/ 0 h 1711036"/>
              <a:gd name="connsiteX1" fmla="*/ 0 w 561109"/>
              <a:gd name="connsiteY1" fmla="*/ 1711036 h 1711036"/>
              <a:gd name="connsiteX2" fmla="*/ 561109 w 561109"/>
              <a:gd name="connsiteY2" fmla="*/ 1600200 h 1711036"/>
              <a:gd name="connsiteX3" fmla="*/ 554182 w 561109"/>
              <a:gd name="connsiteY3" fmla="*/ 6927 h 1711036"/>
              <a:gd name="connsiteX4" fmla="*/ 0 w 561109"/>
              <a:gd name="connsiteY4" fmla="*/ 0 h 171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09" h="1711036">
                <a:moveTo>
                  <a:pt x="0" y="0"/>
                </a:moveTo>
                <a:lnTo>
                  <a:pt x="0" y="1711036"/>
                </a:lnTo>
                <a:lnTo>
                  <a:pt x="561109" y="1600200"/>
                </a:lnTo>
                <a:lnTo>
                  <a:pt x="554182" y="692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a16="http://schemas.microsoft.com/office/drawing/2014/main" id="{4252212A-3857-4FF2-8467-F17B49E4CBF3}"/>
              </a:ext>
            </a:extLst>
          </p:cNvPr>
          <p:cNvSpPr txBox="1">
            <a:spLocks/>
          </p:cNvSpPr>
          <p:nvPr/>
        </p:nvSpPr>
        <p:spPr>
          <a:xfrm>
            <a:off x="35004" y="153254"/>
            <a:ext cx="4879500" cy="106629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bg1"/>
                </a:solidFill>
                <a:latin typeface="Oswald" panose="020B0604020202020204" charset="0"/>
              </a:rPr>
              <a:t>Energy used for cooling or ventilation</a:t>
            </a:r>
          </a:p>
          <a:p>
            <a:pPr marL="25400"/>
            <a:endParaRPr lang="en-US" dirty="0"/>
          </a:p>
        </p:txBody>
      </p:sp>
      <p:pic>
        <p:nvPicPr>
          <p:cNvPr id="11" name="Picture 10" descr="A picture containing logo&#10;&#10;Description automatically generated">
            <a:extLst>
              <a:ext uri="{FF2B5EF4-FFF2-40B4-BE49-F238E27FC236}">
                <a16:creationId xmlns:a16="http://schemas.microsoft.com/office/drawing/2014/main" id="{AB8841FE-AA0D-458F-81FE-6FAFD514ECF9}"/>
              </a:ext>
            </a:extLst>
          </p:cNvPr>
          <p:cNvPicPr>
            <a:picLocks noChangeAspect="1"/>
          </p:cNvPicPr>
          <p:nvPr/>
        </p:nvPicPr>
        <p:blipFill rotWithShape="1">
          <a:blip r:embed="rId3"/>
          <a:srcRect l="13258" t="22501" r="11595" b="29996"/>
          <a:stretch/>
        </p:blipFill>
        <p:spPr>
          <a:xfrm>
            <a:off x="5257007" y="325910"/>
            <a:ext cx="2030699" cy="1385126"/>
          </a:xfrm>
          <a:prstGeom prst="rect">
            <a:avLst/>
          </a:prstGeom>
        </p:spPr>
      </p:pic>
      <p:sp>
        <p:nvSpPr>
          <p:cNvPr id="14" name="Rectangle 13">
            <a:extLst>
              <a:ext uri="{FF2B5EF4-FFF2-40B4-BE49-F238E27FC236}">
                <a16:creationId xmlns:a16="http://schemas.microsoft.com/office/drawing/2014/main" id="{7461592F-BDBC-439D-B5DC-B40BCC611C8A}"/>
              </a:ext>
            </a:extLst>
          </p:cNvPr>
          <p:cNvSpPr/>
          <p:nvPr/>
        </p:nvSpPr>
        <p:spPr>
          <a:xfrm rot="20777692">
            <a:off x="6518564" y="1641764"/>
            <a:ext cx="561109" cy="270164"/>
          </a:xfrm>
          <a:prstGeom prst="rect">
            <a:avLst/>
          </a:prstGeom>
          <a:solidFill>
            <a:srgbClr val="007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B609D6A-DBED-4DD2-84AF-04F9325CD7BE}"/>
              </a:ext>
            </a:extLst>
          </p:cNvPr>
          <p:cNvSpPr txBox="1"/>
          <p:nvPr/>
        </p:nvSpPr>
        <p:spPr>
          <a:xfrm>
            <a:off x="4010891" y="339850"/>
            <a:ext cx="424364" cy="830997"/>
          </a:xfrm>
          <a:prstGeom prst="rect">
            <a:avLst/>
          </a:prstGeom>
          <a:noFill/>
        </p:spPr>
        <p:txBody>
          <a:bodyPr wrap="square" rtlCol="0">
            <a:spAutoFit/>
          </a:bodyPr>
          <a:lstStyle/>
          <a:p>
            <a:r>
              <a:rPr lang="en-US" sz="4800" dirty="0">
                <a:solidFill>
                  <a:srgbClr val="00799E"/>
                </a:solidFill>
              </a:rPr>
              <a:t>3</a:t>
            </a:r>
          </a:p>
        </p:txBody>
      </p:sp>
      <p:sp>
        <p:nvSpPr>
          <p:cNvPr id="17" name="TextBox 16">
            <a:extLst>
              <a:ext uri="{FF2B5EF4-FFF2-40B4-BE49-F238E27FC236}">
                <a16:creationId xmlns:a16="http://schemas.microsoft.com/office/drawing/2014/main" id="{CF3458E4-E89D-4753-AE94-B85F4D6CA6D4}"/>
              </a:ext>
            </a:extLst>
          </p:cNvPr>
          <p:cNvSpPr txBox="1"/>
          <p:nvPr/>
        </p:nvSpPr>
        <p:spPr>
          <a:xfrm>
            <a:off x="201546" y="1711036"/>
            <a:ext cx="3554485" cy="2893100"/>
          </a:xfrm>
          <a:prstGeom prst="rect">
            <a:avLst/>
          </a:prstGeom>
          <a:noFill/>
        </p:spPr>
        <p:txBody>
          <a:bodyPr wrap="square" rtlCol="0">
            <a:spAutoFit/>
          </a:bodyPr>
          <a:lstStyle/>
          <a:p>
            <a:r>
              <a:rPr lang="en-US" dirty="0">
                <a:latin typeface="News Cycle" panose="020B0604020202020204" charset="2"/>
              </a:rPr>
              <a:t>The apartment has two Air Conditioners, which are the main means for cooling during the hot season. The ACs are equipped with energy saving features, which allow them to automatically shut down when the desired temperature is reached. Yet, there is a major limitation which has affected the efficiency of one of the air conditioning units. Due to the lack of space on the exterior walls of the apartment, the AC was installed in one of the corners of the room. This has made the air flow inefficient because the shape of the room does not allow the air to circulate throughout the whole area. </a:t>
            </a:r>
          </a:p>
        </p:txBody>
      </p:sp>
      <p:sp>
        <p:nvSpPr>
          <p:cNvPr id="2" name="TextBox 1">
            <a:extLst>
              <a:ext uri="{FF2B5EF4-FFF2-40B4-BE49-F238E27FC236}">
                <a16:creationId xmlns:a16="http://schemas.microsoft.com/office/drawing/2014/main" id="{71D8AA0B-CBA0-4479-B9B6-5DDB283FE7A1}"/>
              </a:ext>
            </a:extLst>
          </p:cNvPr>
          <p:cNvSpPr txBox="1"/>
          <p:nvPr/>
        </p:nvSpPr>
        <p:spPr>
          <a:xfrm>
            <a:off x="4805639" y="2357367"/>
            <a:ext cx="2799706" cy="2246769"/>
          </a:xfrm>
          <a:prstGeom prst="rect">
            <a:avLst/>
          </a:prstGeom>
          <a:noFill/>
        </p:spPr>
        <p:txBody>
          <a:bodyPr wrap="square" rtlCol="0">
            <a:spAutoFit/>
          </a:bodyPr>
          <a:lstStyle/>
          <a:p>
            <a:r>
              <a:rPr lang="en-US" dirty="0">
                <a:latin typeface="News Cycle" panose="020B0604020202020204" charset="2"/>
              </a:rPr>
              <a:t>To fix this issue, the AC unit must be moved from the corner, or an alternative method of cooling should be used instead.</a:t>
            </a:r>
          </a:p>
          <a:p>
            <a:r>
              <a:rPr lang="en-US" dirty="0">
                <a:latin typeface="News Cycle" panose="020B0604020202020204" charset="2"/>
              </a:rPr>
              <a:t>As a different appliance, we can use a swamp cooler, which could end up being more beneficial. They are advantageous because they: humidify the air, generate less noise, are easy to maintain.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465205" y="346034"/>
            <a:ext cx="61077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Calculations before adding any insulation </a:t>
            </a:r>
            <a:endParaRPr dirty="0"/>
          </a:p>
        </p:txBody>
      </p:sp>
      <p:graphicFrame>
        <p:nvGraphicFramePr>
          <p:cNvPr id="243" name="Google Shape;243;p24"/>
          <p:cNvGraphicFramePr/>
          <p:nvPr>
            <p:extLst>
              <p:ext uri="{D42A27DB-BD31-4B8C-83A1-F6EECF244321}">
                <p14:modId xmlns:p14="http://schemas.microsoft.com/office/powerpoint/2010/main" val="3042544293"/>
              </p:ext>
            </p:extLst>
          </p:nvPr>
        </p:nvGraphicFramePr>
        <p:xfrm>
          <a:off x="3519055" y="3511445"/>
          <a:ext cx="3387435" cy="1292530"/>
        </p:xfrm>
        <a:graphic>
          <a:graphicData uri="http://schemas.openxmlformats.org/drawingml/2006/table">
            <a:tbl>
              <a:tblPr>
                <a:noFill/>
                <a:tableStyleId>{6B5681E7-3F6B-493A-A081-50176DB923CF}</a:tableStyleId>
              </a:tblPr>
              <a:tblGrid>
                <a:gridCol w="677487">
                  <a:extLst>
                    <a:ext uri="{9D8B030D-6E8A-4147-A177-3AD203B41FA5}">
                      <a16:colId xmlns:a16="http://schemas.microsoft.com/office/drawing/2014/main" val="20000"/>
                    </a:ext>
                  </a:extLst>
                </a:gridCol>
                <a:gridCol w="677487">
                  <a:extLst>
                    <a:ext uri="{9D8B030D-6E8A-4147-A177-3AD203B41FA5}">
                      <a16:colId xmlns:a16="http://schemas.microsoft.com/office/drawing/2014/main" val="20001"/>
                    </a:ext>
                  </a:extLst>
                </a:gridCol>
                <a:gridCol w="677487">
                  <a:extLst>
                    <a:ext uri="{9D8B030D-6E8A-4147-A177-3AD203B41FA5}">
                      <a16:colId xmlns:a16="http://schemas.microsoft.com/office/drawing/2014/main" val="20002"/>
                    </a:ext>
                  </a:extLst>
                </a:gridCol>
                <a:gridCol w="677487">
                  <a:extLst>
                    <a:ext uri="{9D8B030D-6E8A-4147-A177-3AD203B41FA5}">
                      <a16:colId xmlns:a16="http://schemas.microsoft.com/office/drawing/2014/main" val="1950552962"/>
                    </a:ext>
                  </a:extLst>
                </a:gridCol>
                <a:gridCol w="677487">
                  <a:extLst>
                    <a:ext uri="{9D8B030D-6E8A-4147-A177-3AD203B41FA5}">
                      <a16:colId xmlns:a16="http://schemas.microsoft.com/office/drawing/2014/main" val="1284181665"/>
                    </a:ext>
                  </a:extLst>
                </a:gridCol>
              </a:tblGrid>
              <a:tr h="646265">
                <a:tc>
                  <a:txBody>
                    <a:bodyPr/>
                    <a:lstStyle/>
                    <a:p>
                      <a:pPr marL="0" lvl="0" indent="0" algn="ctr" rtl="0">
                        <a:spcBef>
                          <a:spcPts val="0"/>
                        </a:spcBef>
                        <a:spcAft>
                          <a:spcPts val="0"/>
                        </a:spcAft>
                        <a:buNone/>
                      </a:pPr>
                      <a:r>
                        <a:rPr lang="en-US" dirty="0">
                          <a:solidFill>
                            <a:srgbClr val="00A79D"/>
                          </a:solidFill>
                          <a:latin typeface="Oswald" panose="020B0604020202020204" charset="0"/>
                          <a:ea typeface="News Cycle"/>
                          <a:cs typeface="News Cycle"/>
                          <a:sym typeface="News Cycle"/>
                        </a:rPr>
                        <a:t>Walls</a:t>
                      </a:r>
                      <a:endParaRPr dirty="0">
                        <a:solidFill>
                          <a:srgbClr val="00A79D"/>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Oswald" panose="020B0604020202020204" charset="0"/>
                          <a:ea typeface="News Cycle"/>
                          <a:cs typeface="News Cycle"/>
                          <a:sym typeface="News Cycle"/>
                        </a:rPr>
                        <a:t>Thickness</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Oswald" panose="020B0604020202020204" charset="0"/>
                          <a:ea typeface="News Cycle"/>
                          <a:cs typeface="News Cycle"/>
                          <a:sym typeface="News Cycle"/>
                        </a:rPr>
                        <a:t>Thermal Conductivity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dirty="0">
                          <a:solidFill>
                            <a:schemeClr val="dk2"/>
                          </a:solidFill>
                          <a:latin typeface="Oswald" panose="020B0604020202020204" charset="0"/>
                          <a:ea typeface="News Cycle"/>
                          <a:cs typeface="News Cycle"/>
                          <a:sym typeface="News Cycle"/>
                        </a:rPr>
                        <a:t>(W/m²k)</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R</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U-value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46265">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Concrete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0.35</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1.7</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0.2</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5</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44" name="Google Shape;244;p24"/>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6</a:t>
            </a:r>
            <a:endParaRPr dirty="0"/>
          </a:p>
        </p:txBody>
      </p:sp>
      <p:graphicFrame>
        <p:nvGraphicFramePr>
          <p:cNvPr id="6" name="Google Shape;243;p24">
            <a:extLst>
              <a:ext uri="{FF2B5EF4-FFF2-40B4-BE49-F238E27FC236}">
                <a16:creationId xmlns:a16="http://schemas.microsoft.com/office/drawing/2014/main" id="{A6C14421-D552-4DC5-B382-EB42AC888A70}"/>
              </a:ext>
            </a:extLst>
          </p:cNvPr>
          <p:cNvGraphicFramePr/>
          <p:nvPr>
            <p:extLst>
              <p:ext uri="{D42A27DB-BD31-4B8C-83A1-F6EECF244321}">
                <p14:modId xmlns:p14="http://schemas.microsoft.com/office/powerpoint/2010/main" val="3536409053"/>
              </p:ext>
            </p:extLst>
          </p:nvPr>
        </p:nvGraphicFramePr>
        <p:xfrm>
          <a:off x="1783774" y="1198937"/>
          <a:ext cx="3387435" cy="1978320"/>
        </p:xfrm>
        <a:graphic>
          <a:graphicData uri="http://schemas.openxmlformats.org/drawingml/2006/table">
            <a:tbl>
              <a:tblPr>
                <a:noFill/>
                <a:tableStyleId>{6B5681E7-3F6B-493A-A081-50176DB923CF}</a:tableStyleId>
              </a:tblPr>
              <a:tblGrid>
                <a:gridCol w="677487">
                  <a:extLst>
                    <a:ext uri="{9D8B030D-6E8A-4147-A177-3AD203B41FA5}">
                      <a16:colId xmlns:a16="http://schemas.microsoft.com/office/drawing/2014/main" val="20000"/>
                    </a:ext>
                  </a:extLst>
                </a:gridCol>
                <a:gridCol w="677487">
                  <a:extLst>
                    <a:ext uri="{9D8B030D-6E8A-4147-A177-3AD203B41FA5}">
                      <a16:colId xmlns:a16="http://schemas.microsoft.com/office/drawing/2014/main" val="20001"/>
                    </a:ext>
                  </a:extLst>
                </a:gridCol>
                <a:gridCol w="677487">
                  <a:extLst>
                    <a:ext uri="{9D8B030D-6E8A-4147-A177-3AD203B41FA5}">
                      <a16:colId xmlns:a16="http://schemas.microsoft.com/office/drawing/2014/main" val="20002"/>
                    </a:ext>
                  </a:extLst>
                </a:gridCol>
                <a:gridCol w="677487">
                  <a:extLst>
                    <a:ext uri="{9D8B030D-6E8A-4147-A177-3AD203B41FA5}">
                      <a16:colId xmlns:a16="http://schemas.microsoft.com/office/drawing/2014/main" val="2479266177"/>
                    </a:ext>
                  </a:extLst>
                </a:gridCol>
                <a:gridCol w="677487">
                  <a:extLst>
                    <a:ext uri="{9D8B030D-6E8A-4147-A177-3AD203B41FA5}">
                      <a16:colId xmlns:a16="http://schemas.microsoft.com/office/drawing/2014/main" val="896692672"/>
                    </a:ext>
                  </a:extLst>
                </a:gridCol>
              </a:tblGrid>
              <a:tr h="659440">
                <a:tc>
                  <a:txBody>
                    <a:bodyPr/>
                    <a:lstStyle/>
                    <a:p>
                      <a:pPr marL="0" lvl="0" indent="0" algn="ctr" rtl="0">
                        <a:spcBef>
                          <a:spcPts val="0"/>
                        </a:spcBef>
                        <a:spcAft>
                          <a:spcPts val="0"/>
                        </a:spcAft>
                        <a:buNone/>
                      </a:pPr>
                      <a:r>
                        <a:rPr lang="en-US" dirty="0">
                          <a:solidFill>
                            <a:srgbClr val="00799E"/>
                          </a:solidFill>
                          <a:latin typeface="Oswald" panose="020B0604020202020204" charset="0"/>
                          <a:ea typeface="News Cycle"/>
                          <a:cs typeface="News Cycle"/>
                          <a:sym typeface="News Cycle"/>
                        </a:rPr>
                        <a:t>Floor</a:t>
                      </a:r>
                      <a:endParaRPr dirty="0">
                        <a:solidFill>
                          <a:srgbClr val="00799E"/>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Oswald" panose="020B0604020202020204" charset="0"/>
                          <a:ea typeface="News Cycle"/>
                          <a:cs typeface="News Cycle"/>
                          <a:sym typeface="News Cycle"/>
                        </a:rPr>
                        <a:t>Thickness</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2"/>
                          </a:solidFill>
                          <a:latin typeface="Oswald" panose="020B0604020202020204" charset="0"/>
                          <a:ea typeface="News Cycle"/>
                          <a:cs typeface="News Cycle"/>
                          <a:sym typeface="News Cycle"/>
                        </a:rPr>
                        <a:t>Thermal Conductivity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dirty="0">
                          <a:solidFill>
                            <a:schemeClr val="dk2"/>
                          </a:solidFill>
                          <a:latin typeface="Oswald" panose="020B0604020202020204" charset="0"/>
                          <a:ea typeface="News Cycle"/>
                          <a:cs typeface="News Cycle"/>
                          <a:sym typeface="News Cycle"/>
                        </a:rPr>
                        <a:t>(W/m²k)</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R</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U-value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59440">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Concrete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0.5</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1.7</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3175" cap="flat" cmpd="sng" algn="ctr">
                      <a:solidFill>
                        <a:schemeClr val="tx2"/>
                      </a:solidFill>
                      <a:prstDash val="solid"/>
                      <a:round/>
                      <a:headEnd type="none" w="med" len="med"/>
                      <a:tailEnd type="none" w="med" len="med"/>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0.29</a:t>
                      </a:r>
                      <a:endParaRPr sz="1800" dirty="0">
                        <a:solidFill>
                          <a:schemeClr val="dk1"/>
                        </a:solidFill>
                        <a:latin typeface="News Cycle"/>
                        <a:ea typeface="News Cycle"/>
                        <a:cs typeface="News Cycle"/>
                        <a:sym typeface="News Cycle"/>
                      </a:endParaRPr>
                    </a:p>
                  </a:txBody>
                  <a:tcPr marL="91425" marR="91425" marT="68575" marB="68575"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rowSpan="2">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2.56</a:t>
                      </a:r>
                      <a:endParaRPr sz="1800" dirty="0">
                        <a:solidFill>
                          <a:schemeClr val="dk1"/>
                        </a:solidFill>
                        <a:latin typeface="News Cycle"/>
                        <a:ea typeface="News Cycle"/>
                        <a:cs typeface="News Cycle"/>
                        <a:sym typeface="News Cycle"/>
                      </a:endParaRPr>
                    </a:p>
                  </a:txBody>
                  <a:tcPr marL="91425" marR="91425" marT="68575" marB="68575" anchor="ctr">
                    <a:lnL w="3175" cap="flat" cmpd="sng" algn="ctr">
                      <a:solidFill>
                        <a:schemeClr val="tx2"/>
                      </a:solidFill>
                      <a:prstDash val="solid"/>
                      <a:round/>
                      <a:headEnd type="none" w="med" len="med"/>
                      <a:tailEnd type="none" w="med" len="med"/>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59440">
                <a:tc>
                  <a:txBody>
                    <a:bodyPr/>
                    <a:lstStyle/>
                    <a:p>
                      <a:pPr marL="0" lvl="0" indent="0" algn="ctr" rtl="0">
                        <a:spcBef>
                          <a:spcPts val="0"/>
                        </a:spcBef>
                        <a:spcAft>
                          <a:spcPts val="0"/>
                        </a:spcAft>
                        <a:buNone/>
                      </a:pPr>
                      <a:r>
                        <a:rPr lang="en-US" sz="1050" dirty="0">
                          <a:solidFill>
                            <a:schemeClr val="dk2"/>
                          </a:solidFill>
                          <a:latin typeface="Oswald" panose="020B0604020202020204" charset="0"/>
                          <a:ea typeface="News Cycle"/>
                          <a:cs typeface="News Cycle"/>
                          <a:sym typeface="News Cycle"/>
                        </a:rPr>
                        <a:t>Fiber hardboard</a:t>
                      </a:r>
                      <a:endParaRPr sz="105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0.02</a:t>
                      </a:r>
                      <a:endParaRPr sz="1800" dirty="0">
                        <a:solidFill>
                          <a:schemeClr val="dk1"/>
                        </a:solidFill>
                        <a:latin typeface="News Cycle"/>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0.2</a:t>
                      </a:r>
                      <a:endParaRPr sz="1800" dirty="0">
                        <a:solidFill>
                          <a:schemeClr val="dk1"/>
                        </a:solidFill>
                        <a:latin typeface="News Cycle"/>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3175" cap="flat" cmpd="sng" algn="ctr">
                      <a:solidFill>
                        <a:schemeClr val="tx2"/>
                      </a:solidFill>
                      <a:prstDash val="solid"/>
                      <a:round/>
                      <a:headEnd type="none" w="med" len="med"/>
                      <a:tailEnd type="none" w="med" len="med"/>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0.1</a:t>
                      </a:r>
                      <a:endParaRPr sz="1800" dirty="0">
                        <a:solidFill>
                          <a:schemeClr val="dk1"/>
                        </a:solidFill>
                        <a:latin typeface="News Cycle"/>
                        <a:ea typeface="News Cycle"/>
                        <a:cs typeface="News Cycle"/>
                        <a:sym typeface="News Cycle"/>
                      </a:endParaRPr>
                    </a:p>
                  </a:txBody>
                  <a:tcPr marL="91425" marR="91425" marT="68575" marB="68575"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vMerge="1">
                  <a:txBody>
                    <a:bodyPr/>
                    <a:lstStyle/>
                    <a:p>
                      <a:pPr marL="0" lvl="0" indent="0" algn="ctr" rtl="0">
                        <a:spcBef>
                          <a:spcPts val="0"/>
                        </a:spcBef>
                        <a:spcAft>
                          <a:spcPts val="0"/>
                        </a:spcAft>
                        <a:buNone/>
                      </a:pPr>
                      <a:endParaRPr sz="1800" dirty="0">
                        <a:solidFill>
                          <a:schemeClr val="dk1"/>
                        </a:solidFill>
                        <a:latin typeface="News Cycle"/>
                        <a:ea typeface="News Cycle"/>
                        <a:cs typeface="News Cycle"/>
                        <a:sym typeface="News Cycle"/>
                      </a:endParaRPr>
                    </a:p>
                  </a:txBody>
                  <a:tcPr marL="91425" marR="91425" marT="68575" marB="68575" anchor="ctr">
                    <a:lnL w="3175" cap="flat" cmpd="sng" algn="ctr">
                      <a:solidFill>
                        <a:schemeClr val="tx2"/>
                      </a:solidFill>
                      <a:prstDash val="solid"/>
                      <a:round/>
                      <a:headEnd type="none" w="med" len="med"/>
                      <a:tailEnd type="none" w="med" len="med"/>
                    </a:lnL>
                    <a:lnR w="9525" cap="flat" cmpd="sng">
                      <a:solidFill>
                        <a:schemeClr val="lt2"/>
                      </a:solidFill>
                      <a:prstDash val="solid"/>
                      <a:round/>
                      <a:headEnd type="none" w="sm" len="sm"/>
                      <a:tailEnd type="none" w="sm" len="sm"/>
                    </a:lnR>
                    <a:lnT w="3175" cap="flat" cmpd="sng" algn="ctr">
                      <a:solidFill>
                        <a:schemeClr val="tx2"/>
                      </a:solidFill>
                      <a:prstDash val="solid"/>
                      <a:round/>
                      <a:headEnd type="none" w="med" len="med"/>
                      <a:tailEnd type="none" w="med" len="med"/>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7" name="Google Shape;243;p24">
            <a:extLst>
              <a:ext uri="{FF2B5EF4-FFF2-40B4-BE49-F238E27FC236}">
                <a16:creationId xmlns:a16="http://schemas.microsoft.com/office/drawing/2014/main" id="{17BDBDAB-4FD4-40F2-A5F4-F77128A85FD7}"/>
              </a:ext>
            </a:extLst>
          </p:cNvPr>
          <p:cNvGraphicFramePr/>
          <p:nvPr>
            <p:extLst>
              <p:ext uri="{D42A27DB-BD31-4B8C-83A1-F6EECF244321}">
                <p14:modId xmlns:p14="http://schemas.microsoft.com/office/powerpoint/2010/main" val="1166161708"/>
              </p:ext>
            </p:extLst>
          </p:nvPr>
        </p:nvGraphicFramePr>
        <p:xfrm>
          <a:off x="0" y="3511445"/>
          <a:ext cx="3387435" cy="1318880"/>
        </p:xfrm>
        <a:graphic>
          <a:graphicData uri="http://schemas.openxmlformats.org/drawingml/2006/table">
            <a:tbl>
              <a:tblPr>
                <a:noFill/>
                <a:tableStyleId>{6B5681E7-3F6B-493A-A081-50176DB923CF}</a:tableStyleId>
              </a:tblPr>
              <a:tblGrid>
                <a:gridCol w="677487">
                  <a:extLst>
                    <a:ext uri="{9D8B030D-6E8A-4147-A177-3AD203B41FA5}">
                      <a16:colId xmlns:a16="http://schemas.microsoft.com/office/drawing/2014/main" val="20000"/>
                    </a:ext>
                  </a:extLst>
                </a:gridCol>
                <a:gridCol w="677487">
                  <a:extLst>
                    <a:ext uri="{9D8B030D-6E8A-4147-A177-3AD203B41FA5}">
                      <a16:colId xmlns:a16="http://schemas.microsoft.com/office/drawing/2014/main" val="20001"/>
                    </a:ext>
                  </a:extLst>
                </a:gridCol>
                <a:gridCol w="677487">
                  <a:extLst>
                    <a:ext uri="{9D8B030D-6E8A-4147-A177-3AD203B41FA5}">
                      <a16:colId xmlns:a16="http://schemas.microsoft.com/office/drawing/2014/main" val="20002"/>
                    </a:ext>
                  </a:extLst>
                </a:gridCol>
                <a:gridCol w="677487">
                  <a:extLst>
                    <a:ext uri="{9D8B030D-6E8A-4147-A177-3AD203B41FA5}">
                      <a16:colId xmlns:a16="http://schemas.microsoft.com/office/drawing/2014/main" val="2203165905"/>
                    </a:ext>
                  </a:extLst>
                </a:gridCol>
                <a:gridCol w="677487">
                  <a:extLst>
                    <a:ext uri="{9D8B030D-6E8A-4147-A177-3AD203B41FA5}">
                      <a16:colId xmlns:a16="http://schemas.microsoft.com/office/drawing/2014/main" val="1591075716"/>
                    </a:ext>
                  </a:extLst>
                </a:gridCol>
              </a:tblGrid>
              <a:tr h="659440">
                <a:tc>
                  <a:txBody>
                    <a:bodyPr/>
                    <a:lstStyle/>
                    <a:p>
                      <a:pPr marL="0" lvl="0" indent="0" algn="ctr" rtl="0">
                        <a:spcBef>
                          <a:spcPts val="0"/>
                        </a:spcBef>
                        <a:spcAft>
                          <a:spcPts val="0"/>
                        </a:spcAft>
                        <a:buNone/>
                      </a:pPr>
                      <a:r>
                        <a:rPr lang="en-US" dirty="0">
                          <a:solidFill>
                            <a:srgbClr val="FFA604"/>
                          </a:solidFill>
                          <a:latin typeface="Oswald" panose="020B0604020202020204" charset="0"/>
                          <a:ea typeface="News Cycle"/>
                          <a:cs typeface="News Cycle"/>
                          <a:sym typeface="News Cycle"/>
                        </a:rPr>
                        <a:t>Ceiling</a:t>
                      </a:r>
                      <a:endParaRPr dirty="0">
                        <a:solidFill>
                          <a:srgbClr val="FFA604"/>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Oswald" panose="020B0604020202020204" charset="0"/>
                          <a:ea typeface="News Cycle"/>
                          <a:cs typeface="News Cycle"/>
                          <a:sym typeface="News Cycle"/>
                        </a:rPr>
                        <a:t>Thickness</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2"/>
                          </a:solidFill>
                          <a:latin typeface="Oswald" panose="020B0604020202020204" charset="0"/>
                          <a:ea typeface="News Cycle"/>
                          <a:cs typeface="News Cycle"/>
                          <a:sym typeface="News Cycle"/>
                        </a:rPr>
                        <a:t>Thermal Conductivity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dirty="0">
                          <a:solidFill>
                            <a:schemeClr val="dk2"/>
                          </a:solidFill>
                          <a:latin typeface="Oswald" panose="020B0604020202020204" charset="0"/>
                          <a:ea typeface="News Cycle"/>
                          <a:cs typeface="News Cycle"/>
                          <a:sym typeface="News Cycle"/>
                        </a:rPr>
                        <a:t>(W/m²k)</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R</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U-value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59440">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Concrete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0.5</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1.7</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0.29</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3.44</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 name="Picture 2" descr="A picture containing graphical user interface&#10;&#10;Description automatically generated">
            <a:extLst>
              <a:ext uri="{FF2B5EF4-FFF2-40B4-BE49-F238E27FC236}">
                <a16:creationId xmlns:a16="http://schemas.microsoft.com/office/drawing/2014/main" id="{5102EC1F-BA82-44CB-8A4F-FFDECF04385E}"/>
              </a:ext>
            </a:extLst>
          </p:cNvPr>
          <p:cNvPicPr>
            <a:picLocks noChangeAspect="1"/>
          </p:cNvPicPr>
          <p:nvPr/>
        </p:nvPicPr>
        <p:blipFill rotWithShape="1">
          <a:blip r:embed="rId3"/>
          <a:srcRect l="5143" t="12256" r="5039" b="22559"/>
          <a:stretch/>
        </p:blipFill>
        <p:spPr>
          <a:xfrm>
            <a:off x="5358245" y="1790730"/>
            <a:ext cx="2001981" cy="1133285"/>
          </a:xfrm>
          <a:prstGeom prst="rect">
            <a:avLst/>
          </a:prstGeom>
        </p:spPr>
      </p:pic>
      <p:pic>
        <p:nvPicPr>
          <p:cNvPr id="8" name="Picture 7" descr="Background pattern&#10;&#10;Description automatically generated with medium confidence">
            <a:extLst>
              <a:ext uri="{FF2B5EF4-FFF2-40B4-BE49-F238E27FC236}">
                <a16:creationId xmlns:a16="http://schemas.microsoft.com/office/drawing/2014/main" id="{E654872F-91F9-45CB-9D2D-BB4580438FCF}"/>
              </a:ext>
            </a:extLst>
          </p:cNvPr>
          <p:cNvPicPr>
            <a:picLocks noChangeAspect="1"/>
          </p:cNvPicPr>
          <p:nvPr/>
        </p:nvPicPr>
        <p:blipFill rotWithShape="1">
          <a:blip r:embed="rId4"/>
          <a:srcRect b="8844"/>
          <a:stretch/>
        </p:blipFill>
        <p:spPr>
          <a:xfrm>
            <a:off x="228650" y="1007091"/>
            <a:ext cx="1371550" cy="1350282"/>
          </a:xfrm>
          <a:prstGeom prst="rect">
            <a:avLst/>
          </a:prstGeom>
          <a:effectLst>
            <a:outerShdw blurRad="50800" dist="50800" dir="5400000" sx="101000" sy="101000" algn="ctr" rotWithShape="0">
              <a:srgbClr val="000000">
                <a:alpha val="49000"/>
              </a:srgbClr>
            </a:outerShdw>
          </a:effectLst>
        </p:spPr>
      </p:pic>
    </p:spTree>
    <p:extLst>
      <p:ext uri="{BB962C8B-B14F-4D97-AF65-F5344CB8AC3E}">
        <p14:creationId xmlns:p14="http://schemas.microsoft.com/office/powerpoint/2010/main" val="94045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13" name="Freeform: Shape 12">
            <a:extLst>
              <a:ext uri="{FF2B5EF4-FFF2-40B4-BE49-F238E27FC236}">
                <a16:creationId xmlns:a16="http://schemas.microsoft.com/office/drawing/2014/main" id="{6B06AD34-1145-4708-91F2-3A28B6544C32}"/>
              </a:ext>
            </a:extLst>
          </p:cNvPr>
          <p:cNvSpPr/>
          <p:nvPr/>
        </p:nvSpPr>
        <p:spPr>
          <a:xfrm>
            <a:off x="7813964" y="3262745"/>
            <a:ext cx="893618" cy="1787237"/>
          </a:xfrm>
          <a:custGeom>
            <a:avLst/>
            <a:gdLst>
              <a:gd name="connsiteX0" fmla="*/ 0 w 893618"/>
              <a:gd name="connsiteY0" fmla="*/ 166255 h 1787237"/>
              <a:gd name="connsiteX1" fmla="*/ 13854 w 893618"/>
              <a:gd name="connsiteY1" fmla="*/ 1787237 h 1787237"/>
              <a:gd name="connsiteX2" fmla="*/ 886691 w 893618"/>
              <a:gd name="connsiteY2" fmla="*/ 1620982 h 1787237"/>
              <a:gd name="connsiteX3" fmla="*/ 893618 w 893618"/>
              <a:gd name="connsiteY3" fmla="*/ 0 h 1787237"/>
              <a:gd name="connsiteX4" fmla="*/ 0 w 893618"/>
              <a:gd name="connsiteY4" fmla="*/ 166255 h 1787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618" h="1787237">
                <a:moveTo>
                  <a:pt x="0" y="166255"/>
                </a:moveTo>
                <a:lnTo>
                  <a:pt x="13854" y="1787237"/>
                </a:lnTo>
                <a:lnTo>
                  <a:pt x="886691" y="1620982"/>
                </a:lnTo>
                <a:lnTo>
                  <a:pt x="893618" y="0"/>
                </a:lnTo>
                <a:lnTo>
                  <a:pt x="0" y="166255"/>
                </a:lnTo>
                <a:close/>
              </a:path>
            </a:pathLst>
          </a:custGeom>
          <a:solidFill>
            <a:srgbClr val="FFD104"/>
          </a:solidFill>
          <a:ln>
            <a:solidFill>
              <a:srgbClr val="FFD1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128FE2D-6258-4A24-9C29-85B59BB4C928}"/>
              </a:ext>
            </a:extLst>
          </p:cNvPr>
          <p:cNvPicPr>
            <a:picLocks noChangeAspect="1"/>
          </p:cNvPicPr>
          <p:nvPr/>
        </p:nvPicPr>
        <p:blipFill>
          <a:blip r:embed="rId3"/>
          <a:stretch>
            <a:fillRect/>
          </a:stretch>
        </p:blipFill>
        <p:spPr>
          <a:xfrm>
            <a:off x="0" y="347556"/>
            <a:ext cx="3938357" cy="1298561"/>
          </a:xfrm>
          <a:prstGeom prst="rect">
            <a:avLst/>
          </a:prstGeom>
        </p:spPr>
      </p:pic>
      <p:sp>
        <p:nvSpPr>
          <p:cNvPr id="12" name="Google Shape;160;p16">
            <a:extLst>
              <a:ext uri="{FF2B5EF4-FFF2-40B4-BE49-F238E27FC236}">
                <a16:creationId xmlns:a16="http://schemas.microsoft.com/office/drawing/2014/main" id="{B33F93E4-14EE-442A-9CE8-1D3ABC7AB9F9}"/>
              </a:ext>
            </a:extLst>
          </p:cNvPr>
          <p:cNvSpPr txBox="1">
            <a:spLocks/>
          </p:cNvSpPr>
          <p:nvPr/>
        </p:nvSpPr>
        <p:spPr>
          <a:xfrm>
            <a:off x="8035663" y="4502728"/>
            <a:ext cx="394800" cy="4548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solidFill>
                  <a:schemeClr val="bg1"/>
                </a:solidFill>
              </a:rPr>
              <a:pPr algn="ctr"/>
              <a:t>7</a:t>
            </a:fld>
            <a:endParaRPr lang="en" dirty="0">
              <a:solidFill>
                <a:schemeClr val="bg1"/>
              </a:solidFill>
            </a:endParaRPr>
          </a:p>
        </p:txBody>
      </p:sp>
      <p:sp>
        <p:nvSpPr>
          <p:cNvPr id="11" name="Freeform: Shape 10">
            <a:extLst>
              <a:ext uri="{FF2B5EF4-FFF2-40B4-BE49-F238E27FC236}">
                <a16:creationId xmlns:a16="http://schemas.microsoft.com/office/drawing/2014/main" id="{2100BC9B-D8F7-47D3-895C-D18290C9C013}"/>
              </a:ext>
            </a:extLst>
          </p:cNvPr>
          <p:cNvSpPr/>
          <p:nvPr/>
        </p:nvSpPr>
        <p:spPr>
          <a:xfrm>
            <a:off x="7820891" y="3276600"/>
            <a:ext cx="872836" cy="1156855"/>
          </a:xfrm>
          <a:custGeom>
            <a:avLst/>
            <a:gdLst>
              <a:gd name="connsiteX0" fmla="*/ 0 w 872836"/>
              <a:gd name="connsiteY0" fmla="*/ 159327 h 1156855"/>
              <a:gd name="connsiteX1" fmla="*/ 13854 w 872836"/>
              <a:gd name="connsiteY1" fmla="*/ 1156855 h 1156855"/>
              <a:gd name="connsiteX2" fmla="*/ 872836 w 872836"/>
              <a:gd name="connsiteY2" fmla="*/ 990600 h 1156855"/>
              <a:gd name="connsiteX3" fmla="*/ 872836 w 872836"/>
              <a:gd name="connsiteY3" fmla="*/ 0 h 1156855"/>
              <a:gd name="connsiteX4" fmla="*/ 0 w 872836"/>
              <a:gd name="connsiteY4" fmla="*/ 159327 h 115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836" h="1156855">
                <a:moveTo>
                  <a:pt x="0" y="159327"/>
                </a:moveTo>
                <a:lnTo>
                  <a:pt x="13854" y="1156855"/>
                </a:lnTo>
                <a:lnTo>
                  <a:pt x="872836" y="990600"/>
                </a:lnTo>
                <a:lnTo>
                  <a:pt x="872836" y="0"/>
                </a:lnTo>
                <a:lnTo>
                  <a:pt x="0" y="159327"/>
                </a:lnTo>
                <a:close/>
              </a:path>
            </a:pathLst>
          </a:custGeom>
          <a:solidFill>
            <a:srgbClr val="FFD104"/>
          </a:solidFill>
          <a:ln>
            <a:solidFill>
              <a:srgbClr val="FFD1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E21AEC-D8FD-4ACC-95F9-1F2B385588B4}"/>
              </a:ext>
            </a:extLst>
          </p:cNvPr>
          <p:cNvSpPr txBox="1"/>
          <p:nvPr/>
        </p:nvSpPr>
        <p:spPr>
          <a:xfrm>
            <a:off x="0" y="1646117"/>
            <a:ext cx="4071416" cy="3416320"/>
          </a:xfrm>
          <a:prstGeom prst="rect">
            <a:avLst/>
          </a:prstGeom>
          <a:noFill/>
        </p:spPr>
        <p:txBody>
          <a:bodyPr wrap="square" rtlCol="0">
            <a:spAutoFit/>
          </a:bodyPr>
          <a:lstStyle/>
          <a:p>
            <a:pPr marL="228600" indent="-228600">
              <a:buClr>
                <a:schemeClr val="accent2"/>
              </a:buClr>
              <a:buFont typeface="Wingdings" panose="05000000000000000000" pitchFamily="2" charset="2"/>
              <a:buChar char="Ø"/>
            </a:pPr>
            <a:r>
              <a:rPr lang="en-US" sz="1200" dirty="0">
                <a:solidFill>
                  <a:schemeClr val="tx2">
                    <a:lumMod val="10000"/>
                  </a:schemeClr>
                </a:solidFill>
                <a:latin typeface="News Cycle" panose="020B0604020202020204" charset="2"/>
              </a:rPr>
              <a:t>For the ceiling, I have chosen to use polyurethane foam boards, as they provide both structural support and good insulating properties. The boards are specifically important, because the foam spray would not be beneficial to install as insulation for the ceiling, because we do not have a roof to compensate for the uneven shape of the hardened material. </a:t>
            </a:r>
          </a:p>
          <a:p>
            <a:pPr marL="228600" indent="-228600">
              <a:buClr>
                <a:schemeClr val="accent2"/>
              </a:buClr>
              <a:buFont typeface="Wingdings" panose="05000000000000000000" pitchFamily="2" charset="2"/>
              <a:buChar char="Ø"/>
            </a:pPr>
            <a:endParaRPr lang="en-US" sz="1200" dirty="0">
              <a:solidFill>
                <a:schemeClr val="tx2">
                  <a:lumMod val="10000"/>
                </a:schemeClr>
              </a:solidFill>
              <a:latin typeface="News Cycle" panose="020B0604020202020204" charset="2"/>
            </a:endParaRPr>
          </a:p>
          <a:p>
            <a:pPr marL="228600" indent="-228600">
              <a:buClr>
                <a:schemeClr val="accent2"/>
              </a:buClr>
              <a:buFont typeface="Wingdings" panose="05000000000000000000" pitchFamily="2" charset="2"/>
              <a:buChar char="Ø"/>
            </a:pPr>
            <a:r>
              <a:rPr lang="en-US" sz="1200" dirty="0">
                <a:solidFill>
                  <a:schemeClr val="tx2">
                    <a:lumMod val="10000"/>
                  </a:schemeClr>
                </a:solidFill>
                <a:latin typeface="News Cycle" panose="020B0604020202020204" charset="2"/>
              </a:rPr>
              <a:t>For the walls, I believe the best material would be non-woven basalt mat. This insulating material eliminates diffused water vapor creation inside the walls. It is also quite beneficial due to its compactness.</a:t>
            </a:r>
          </a:p>
          <a:p>
            <a:pPr marL="228600" indent="-228600">
              <a:buClr>
                <a:schemeClr val="accent2"/>
              </a:buClr>
              <a:buFont typeface="Wingdings" panose="05000000000000000000" pitchFamily="2" charset="2"/>
              <a:buChar char="Ø"/>
            </a:pPr>
            <a:endParaRPr lang="en-US" sz="1200" dirty="0">
              <a:solidFill>
                <a:schemeClr val="tx2">
                  <a:lumMod val="10000"/>
                </a:schemeClr>
              </a:solidFill>
              <a:latin typeface="News Cycle" panose="020B0604020202020204" charset="2"/>
            </a:endParaRPr>
          </a:p>
          <a:p>
            <a:pPr marL="228600" indent="-228600">
              <a:buClr>
                <a:schemeClr val="accent2"/>
              </a:buClr>
              <a:buFont typeface="Wingdings" panose="05000000000000000000" pitchFamily="2" charset="2"/>
              <a:buChar char="Ø"/>
            </a:pPr>
            <a:r>
              <a:rPr lang="en-US" sz="1200" dirty="0">
                <a:solidFill>
                  <a:schemeClr val="tx2">
                    <a:lumMod val="10000"/>
                  </a:schemeClr>
                </a:solidFill>
                <a:latin typeface="News Cycle" panose="020B0604020202020204" charset="2"/>
              </a:rPr>
              <a:t>For the floors, I think the most optimal choice would be to use expanded polystyrene (EPS). Among other rigid-foam materials, EPS preforms better in the long-term use, which I consider important for our case (as the building is not going to be deconstructed any time soon). It is also the cheapest one if we compare it to XPS or ISO.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465205" y="346034"/>
            <a:ext cx="61077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Calculations after adding insulation </a:t>
            </a:r>
            <a:endParaRPr dirty="0"/>
          </a:p>
        </p:txBody>
      </p:sp>
      <p:graphicFrame>
        <p:nvGraphicFramePr>
          <p:cNvPr id="243" name="Google Shape;243;p24"/>
          <p:cNvGraphicFramePr/>
          <p:nvPr>
            <p:extLst>
              <p:ext uri="{D42A27DB-BD31-4B8C-83A1-F6EECF244321}">
                <p14:modId xmlns:p14="http://schemas.microsoft.com/office/powerpoint/2010/main" val="2194497293"/>
              </p:ext>
            </p:extLst>
          </p:nvPr>
        </p:nvGraphicFramePr>
        <p:xfrm>
          <a:off x="69271" y="3083208"/>
          <a:ext cx="3387435" cy="1938795"/>
        </p:xfrm>
        <a:graphic>
          <a:graphicData uri="http://schemas.openxmlformats.org/drawingml/2006/table">
            <a:tbl>
              <a:tblPr>
                <a:noFill/>
                <a:tableStyleId>{6B5681E7-3F6B-493A-A081-50176DB923CF}</a:tableStyleId>
              </a:tblPr>
              <a:tblGrid>
                <a:gridCol w="677487">
                  <a:extLst>
                    <a:ext uri="{9D8B030D-6E8A-4147-A177-3AD203B41FA5}">
                      <a16:colId xmlns:a16="http://schemas.microsoft.com/office/drawing/2014/main" val="20000"/>
                    </a:ext>
                  </a:extLst>
                </a:gridCol>
                <a:gridCol w="677487">
                  <a:extLst>
                    <a:ext uri="{9D8B030D-6E8A-4147-A177-3AD203B41FA5}">
                      <a16:colId xmlns:a16="http://schemas.microsoft.com/office/drawing/2014/main" val="20001"/>
                    </a:ext>
                  </a:extLst>
                </a:gridCol>
                <a:gridCol w="677487">
                  <a:extLst>
                    <a:ext uri="{9D8B030D-6E8A-4147-A177-3AD203B41FA5}">
                      <a16:colId xmlns:a16="http://schemas.microsoft.com/office/drawing/2014/main" val="20002"/>
                    </a:ext>
                  </a:extLst>
                </a:gridCol>
                <a:gridCol w="677487">
                  <a:extLst>
                    <a:ext uri="{9D8B030D-6E8A-4147-A177-3AD203B41FA5}">
                      <a16:colId xmlns:a16="http://schemas.microsoft.com/office/drawing/2014/main" val="1950552962"/>
                    </a:ext>
                  </a:extLst>
                </a:gridCol>
                <a:gridCol w="677487">
                  <a:extLst>
                    <a:ext uri="{9D8B030D-6E8A-4147-A177-3AD203B41FA5}">
                      <a16:colId xmlns:a16="http://schemas.microsoft.com/office/drawing/2014/main" val="1284181665"/>
                    </a:ext>
                  </a:extLst>
                </a:gridCol>
              </a:tblGrid>
              <a:tr h="646265">
                <a:tc>
                  <a:txBody>
                    <a:bodyPr/>
                    <a:lstStyle/>
                    <a:p>
                      <a:pPr marL="0" lvl="0" indent="0" algn="ctr" rtl="0">
                        <a:spcBef>
                          <a:spcPts val="0"/>
                        </a:spcBef>
                        <a:spcAft>
                          <a:spcPts val="0"/>
                        </a:spcAft>
                        <a:buNone/>
                      </a:pPr>
                      <a:r>
                        <a:rPr lang="en-US" dirty="0">
                          <a:solidFill>
                            <a:srgbClr val="00A79D"/>
                          </a:solidFill>
                          <a:latin typeface="Oswald" panose="020B0604020202020204" charset="0"/>
                          <a:ea typeface="News Cycle"/>
                          <a:cs typeface="News Cycle"/>
                          <a:sym typeface="News Cycle"/>
                        </a:rPr>
                        <a:t>Walls</a:t>
                      </a:r>
                      <a:endParaRPr dirty="0">
                        <a:solidFill>
                          <a:srgbClr val="00A79D"/>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tx1">
                        <a:lumMod val="10000"/>
                        <a:lumOff val="90000"/>
                      </a:schemeClr>
                    </a:solidFill>
                  </a:tcPr>
                </a:tc>
                <a:tc>
                  <a:txBody>
                    <a:bodyPr/>
                    <a:lstStyle/>
                    <a:p>
                      <a:pPr marL="0" lvl="0" indent="0" algn="ctr" rtl="0">
                        <a:spcBef>
                          <a:spcPts val="0"/>
                        </a:spcBef>
                        <a:spcAft>
                          <a:spcPts val="0"/>
                        </a:spcAft>
                        <a:buNone/>
                      </a:pPr>
                      <a:r>
                        <a:rPr lang="en" sz="1100" dirty="0">
                          <a:solidFill>
                            <a:schemeClr val="dk2"/>
                          </a:solidFill>
                          <a:latin typeface="Oswald" panose="020B0604020202020204" charset="0"/>
                          <a:ea typeface="News Cycle"/>
                          <a:cs typeface="News Cycle"/>
                          <a:sym typeface="News Cycle"/>
                        </a:rPr>
                        <a:t>Thickness</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tx1">
                        <a:lumMod val="10000"/>
                        <a:lumOff val="90000"/>
                      </a:schemeClr>
                    </a:solidFill>
                  </a:tcPr>
                </a:tc>
                <a:tc>
                  <a:txBody>
                    <a:bodyPr/>
                    <a:lstStyle/>
                    <a:p>
                      <a:pPr marL="0" lvl="0" indent="0" algn="ctr" rtl="0">
                        <a:spcBef>
                          <a:spcPts val="0"/>
                        </a:spcBef>
                        <a:spcAft>
                          <a:spcPts val="0"/>
                        </a:spcAft>
                        <a:buNone/>
                      </a:pPr>
                      <a:r>
                        <a:rPr lang="en" sz="800" dirty="0">
                          <a:solidFill>
                            <a:schemeClr val="dk2"/>
                          </a:solidFill>
                          <a:latin typeface="Oswald" panose="020B0604020202020204" charset="0"/>
                          <a:ea typeface="News Cycle"/>
                          <a:cs typeface="News Cycle"/>
                          <a:sym typeface="News Cycle"/>
                        </a:rPr>
                        <a:t>Thermal Conductivity</a:t>
                      </a:r>
                    </a:p>
                    <a:p>
                      <a:pPr marL="0" lvl="0" indent="0" algn="ctr" rtl="0">
                        <a:spcBef>
                          <a:spcPts val="0"/>
                        </a:spcBef>
                        <a:spcAft>
                          <a:spcPts val="0"/>
                        </a:spcAft>
                        <a:buNone/>
                      </a:pPr>
                      <a:r>
                        <a:rPr lang="en-US" sz="800" b="1" dirty="0">
                          <a:solidFill>
                            <a:schemeClr val="dk2"/>
                          </a:solidFill>
                          <a:latin typeface="Oswald" panose="020B0604020202020204" charset="0"/>
                          <a:ea typeface="News Cycle"/>
                          <a:cs typeface="News Cycle"/>
                          <a:sym typeface="News Cycle"/>
                        </a:rPr>
                        <a:t>(W/m²k)</a:t>
                      </a:r>
                      <a:endParaRPr sz="800" b="1"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tx1">
                        <a:lumMod val="10000"/>
                        <a:lumOff val="90000"/>
                      </a:schemeClr>
                    </a:solidFill>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R</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tx1">
                        <a:lumMod val="10000"/>
                        <a:lumOff val="90000"/>
                      </a:schemeClr>
                    </a:solidFill>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U-value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tx1">
                        <a:lumMod val="10000"/>
                        <a:lumOff val="90000"/>
                      </a:schemeClr>
                    </a:solidFill>
                  </a:tcPr>
                </a:tc>
                <a:extLst>
                  <a:ext uri="{0D108BD9-81ED-4DB2-BD59-A6C34878D82A}">
                    <a16:rowId xmlns:a16="http://schemas.microsoft.com/office/drawing/2014/main" val="10000"/>
                  </a:ext>
                </a:extLst>
              </a:tr>
              <a:tr h="646265">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Concrete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tx1">
                        <a:lumMod val="10000"/>
                        <a:lumOff val="90000"/>
                      </a:schemeClr>
                    </a:solidFill>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0.35</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tx1">
                        <a:lumMod val="10000"/>
                        <a:lumOff val="90000"/>
                      </a:schemeClr>
                    </a:solidFill>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1.7</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tx1">
                        <a:lumMod val="10000"/>
                        <a:lumOff val="90000"/>
                      </a:schemeClr>
                    </a:solidFill>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0.2</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tx1">
                        <a:lumMod val="10000"/>
                        <a:lumOff val="90000"/>
                      </a:schemeClr>
                    </a:solidFill>
                  </a:tcPr>
                </a:tc>
                <a:tc rowSpan="2">
                  <a:txBody>
                    <a:bodyPr/>
                    <a:lstStyle/>
                    <a:p>
                      <a:pPr marL="0" lvl="0" indent="0" algn="ctr" rtl="0">
                        <a:spcBef>
                          <a:spcPts val="0"/>
                        </a:spcBef>
                        <a:spcAft>
                          <a:spcPts val="0"/>
                        </a:spcAft>
                        <a:buNone/>
                      </a:pPr>
                      <a:r>
                        <a:rPr lang="en-US" sz="1600" dirty="0">
                          <a:solidFill>
                            <a:schemeClr val="dk1"/>
                          </a:solidFill>
                          <a:latin typeface="News Cycle"/>
                          <a:ea typeface="News Cycle"/>
                          <a:cs typeface="News Cycle"/>
                          <a:sym typeface="News Cycle"/>
                        </a:rPr>
                        <a:t>0.467</a:t>
                      </a:r>
                      <a:endParaRPr sz="16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tx1">
                        <a:lumMod val="10000"/>
                        <a:lumOff val="90000"/>
                      </a:schemeClr>
                    </a:solidFill>
                  </a:tcPr>
                </a:tc>
                <a:extLst>
                  <a:ext uri="{0D108BD9-81ED-4DB2-BD59-A6C34878D82A}">
                    <a16:rowId xmlns:a16="http://schemas.microsoft.com/office/drawing/2014/main" val="10001"/>
                  </a:ext>
                </a:extLst>
              </a:tr>
              <a:tr h="64626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dk2"/>
                          </a:solidFill>
                          <a:latin typeface="Oswald" panose="020B0604020202020204" charset="0"/>
                          <a:ea typeface="News Cycle"/>
                          <a:cs typeface="News Cycle"/>
                          <a:sym typeface="News Cycle"/>
                        </a:rPr>
                        <a:t>Non-woven basalt mat</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tx1">
                        <a:lumMod val="10000"/>
                        <a:lumOff val="90000"/>
                      </a:schemeClr>
                    </a:solidFill>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0.06</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tx1">
                        <a:lumMod val="10000"/>
                        <a:lumOff val="90000"/>
                      </a:schemeClr>
                    </a:solidFill>
                  </a:tcPr>
                </a:tc>
                <a:tc>
                  <a:txBody>
                    <a:bodyPr/>
                    <a:lstStyle/>
                    <a:p>
                      <a:pPr marL="0" lvl="0" indent="0" algn="ctr" rtl="0">
                        <a:spcBef>
                          <a:spcPts val="0"/>
                        </a:spcBef>
                        <a:spcAft>
                          <a:spcPts val="0"/>
                        </a:spcAft>
                        <a:buNone/>
                      </a:pPr>
                      <a:r>
                        <a:rPr lang="en-US" sz="1600" dirty="0">
                          <a:solidFill>
                            <a:schemeClr val="dk1"/>
                          </a:solidFill>
                          <a:latin typeface="News Cycle"/>
                          <a:ea typeface="News Cycle"/>
                          <a:cs typeface="News Cycle"/>
                          <a:sym typeface="News Cycle"/>
                        </a:rPr>
                        <a:t>0.031</a:t>
                      </a:r>
                      <a:endParaRPr sz="16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tx1">
                        <a:lumMod val="10000"/>
                        <a:lumOff val="90000"/>
                      </a:schemeClr>
                    </a:solidFill>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1.94</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tx1">
                        <a:lumMod val="10000"/>
                        <a:lumOff val="90000"/>
                      </a:schemeClr>
                    </a:solidFill>
                  </a:tcPr>
                </a:tc>
                <a:tc vMerge="1">
                  <a:txBody>
                    <a:bodyPr/>
                    <a:lstStyle/>
                    <a:p>
                      <a:pPr marL="0" lvl="0" indent="0" algn="ctr" rtl="0">
                        <a:spcBef>
                          <a:spcPts val="0"/>
                        </a:spcBef>
                        <a:spcAft>
                          <a:spcPts val="0"/>
                        </a:spcAft>
                        <a:buNone/>
                      </a:pP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tx1">
                        <a:lumMod val="10000"/>
                        <a:lumOff val="90000"/>
                      </a:schemeClr>
                    </a:solidFill>
                  </a:tcPr>
                </a:tc>
                <a:extLst>
                  <a:ext uri="{0D108BD9-81ED-4DB2-BD59-A6C34878D82A}">
                    <a16:rowId xmlns:a16="http://schemas.microsoft.com/office/drawing/2014/main" val="2987511723"/>
                  </a:ext>
                </a:extLst>
              </a:tr>
            </a:tbl>
          </a:graphicData>
        </a:graphic>
      </p:graphicFrame>
      <p:sp>
        <p:nvSpPr>
          <p:cNvPr id="244" name="Google Shape;244;p24"/>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aphicFrame>
        <p:nvGraphicFramePr>
          <p:cNvPr id="6" name="Google Shape;243;p24">
            <a:extLst>
              <a:ext uri="{FF2B5EF4-FFF2-40B4-BE49-F238E27FC236}">
                <a16:creationId xmlns:a16="http://schemas.microsoft.com/office/drawing/2014/main" id="{A6C14421-D552-4DC5-B382-EB42AC888A70}"/>
              </a:ext>
            </a:extLst>
          </p:cNvPr>
          <p:cNvGraphicFramePr/>
          <p:nvPr>
            <p:extLst>
              <p:ext uri="{D42A27DB-BD31-4B8C-83A1-F6EECF244321}">
                <p14:modId xmlns:p14="http://schemas.microsoft.com/office/powerpoint/2010/main" val="2813008685"/>
              </p:ext>
            </p:extLst>
          </p:nvPr>
        </p:nvGraphicFramePr>
        <p:xfrm>
          <a:off x="3519055" y="1252870"/>
          <a:ext cx="3387435" cy="3297200"/>
        </p:xfrm>
        <a:graphic>
          <a:graphicData uri="http://schemas.openxmlformats.org/drawingml/2006/table">
            <a:tbl>
              <a:tblPr>
                <a:noFill/>
                <a:tableStyleId>{6B5681E7-3F6B-493A-A081-50176DB923CF}</a:tableStyleId>
              </a:tblPr>
              <a:tblGrid>
                <a:gridCol w="677487">
                  <a:extLst>
                    <a:ext uri="{9D8B030D-6E8A-4147-A177-3AD203B41FA5}">
                      <a16:colId xmlns:a16="http://schemas.microsoft.com/office/drawing/2014/main" val="20000"/>
                    </a:ext>
                  </a:extLst>
                </a:gridCol>
                <a:gridCol w="677487">
                  <a:extLst>
                    <a:ext uri="{9D8B030D-6E8A-4147-A177-3AD203B41FA5}">
                      <a16:colId xmlns:a16="http://schemas.microsoft.com/office/drawing/2014/main" val="20001"/>
                    </a:ext>
                  </a:extLst>
                </a:gridCol>
                <a:gridCol w="677487">
                  <a:extLst>
                    <a:ext uri="{9D8B030D-6E8A-4147-A177-3AD203B41FA5}">
                      <a16:colId xmlns:a16="http://schemas.microsoft.com/office/drawing/2014/main" val="20002"/>
                    </a:ext>
                  </a:extLst>
                </a:gridCol>
                <a:gridCol w="677487">
                  <a:extLst>
                    <a:ext uri="{9D8B030D-6E8A-4147-A177-3AD203B41FA5}">
                      <a16:colId xmlns:a16="http://schemas.microsoft.com/office/drawing/2014/main" val="2479266177"/>
                    </a:ext>
                  </a:extLst>
                </a:gridCol>
                <a:gridCol w="677487">
                  <a:extLst>
                    <a:ext uri="{9D8B030D-6E8A-4147-A177-3AD203B41FA5}">
                      <a16:colId xmlns:a16="http://schemas.microsoft.com/office/drawing/2014/main" val="896692672"/>
                    </a:ext>
                  </a:extLst>
                </a:gridCol>
              </a:tblGrid>
              <a:tr h="659440">
                <a:tc>
                  <a:txBody>
                    <a:bodyPr/>
                    <a:lstStyle/>
                    <a:p>
                      <a:pPr marL="0" lvl="0" indent="0" algn="ctr" rtl="0">
                        <a:spcBef>
                          <a:spcPts val="0"/>
                        </a:spcBef>
                        <a:spcAft>
                          <a:spcPts val="0"/>
                        </a:spcAft>
                        <a:buNone/>
                      </a:pPr>
                      <a:r>
                        <a:rPr lang="en-US" dirty="0">
                          <a:solidFill>
                            <a:srgbClr val="00799E"/>
                          </a:solidFill>
                          <a:latin typeface="Oswald" panose="020B0604020202020204" charset="0"/>
                          <a:ea typeface="News Cycle"/>
                          <a:cs typeface="News Cycle"/>
                          <a:sym typeface="News Cycle"/>
                        </a:rPr>
                        <a:t>Floor</a:t>
                      </a:r>
                      <a:endParaRPr dirty="0">
                        <a:solidFill>
                          <a:srgbClr val="00799E"/>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 sz="1100" dirty="0">
                          <a:solidFill>
                            <a:schemeClr val="dk2"/>
                          </a:solidFill>
                          <a:latin typeface="Oswald" panose="020B0604020202020204" charset="0"/>
                          <a:ea typeface="News Cycle"/>
                          <a:cs typeface="News Cycle"/>
                          <a:sym typeface="News Cycle"/>
                        </a:rPr>
                        <a:t>Thickness</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US" sz="800" dirty="0">
                          <a:solidFill>
                            <a:schemeClr val="dk2"/>
                          </a:solidFill>
                          <a:latin typeface="Oswald" panose="020B0604020202020204" charset="0"/>
                          <a:ea typeface="News Cycle"/>
                          <a:cs typeface="News Cycle"/>
                          <a:sym typeface="News Cycle"/>
                        </a:rPr>
                        <a:t>Thermal Conductivity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dirty="0">
                          <a:solidFill>
                            <a:schemeClr val="dk2"/>
                          </a:solidFill>
                          <a:latin typeface="Oswald" panose="020B0604020202020204" charset="0"/>
                          <a:ea typeface="News Cycle"/>
                          <a:cs typeface="News Cycle"/>
                          <a:sym typeface="News Cycle"/>
                        </a:rPr>
                        <a:t>(W/m²k)</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R</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U-value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0"/>
                  </a:ext>
                </a:extLst>
              </a:tr>
              <a:tr h="659440">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Concrete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0.5</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1.7</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3175" cap="flat" cmpd="sng" algn="ctr">
                      <a:solidFill>
                        <a:schemeClr val="tx2"/>
                      </a:solidFill>
                      <a:prstDash val="solid"/>
                      <a:round/>
                      <a:headEnd type="none" w="med" len="med"/>
                      <a:tailEnd type="none" w="med" len="med"/>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News Cycle"/>
                          <a:ea typeface="News Cycle"/>
                          <a:cs typeface="News Cycle"/>
                          <a:sym typeface="News Cycle"/>
                        </a:rPr>
                        <a:t>0.29</a:t>
                      </a:r>
                    </a:p>
                  </a:txBody>
                  <a:tcPr marL="91425" marR="91425" marT="68575" marB="68575"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tc rowSpan="4">
                  <a:txBody>
                    <a:bodyPr/>
                    <a:lstStyle/>
                    <a:p>
                      <a:pPr marL="0" lvl="0" indent="0" algn="ctr" rtl="0">
                        <a:spcBef>
                          <a:spcPts val="0"/>
                        </a:spcBef>
                        <a:spcAft>
                          <a:spcPts val="0"/>
                        </a:spcAft>
                        <a:buNone/>
                      </a:pPr>
                      <a:r>
                        <a:rPr lang="en-US" sz="1400" dirty="0">
                          <a:solidFill>
                            <a:schemeClr val="dk1"/>
                          </a:solidFill>
                          <a:latin typeface="News Cycle"/>
                          <a:ea typeface="News Cycle"/>
                          <a:cs typeface="News Cycle"/>
                          <a:sym typeface="News Cycle"/>
                        </a:rPr>
                        <a:t>0.446</a:t>
                      </a:r>
                      <a:endParaRPr sz="1400" dirty="0">
                        <a:solidFill>
                          <a:schemeClr val="dk1"/>
                        </a:solidFill>
                        <a:latin typeface="News Cycle"/>
                        <a:ea typeface="News Cycle"/>
                        <a:cs typeface="News Cycle"/>
                        <a:sym typeface="News Cycle"/>
                      </a:endParaRPr>
                    </a:p>
                  </a:txBody>
                  <a:tcPr marL="91425" marR="91425" marT="68575" marB="68575" anchor="ctr">
                    <a:lnL w="3175" cap="flat" cmpd="sng" algn="ctr">
                      <a:solidFill>
                        <a:schemeClr val="tx2"/>
                      </a:solidFill>
                      <a:prstDash val="solid"/>
                      <a:round/>
                      <a:headEnd type="none" w="med" len="med"/>
                      <a:tailEnd type="none" w="med" len="med"/>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1"/>
                  </a:ext>
                </a:extLst>
              </a:tr>
              <a:tr h="659440">
                <a:tc>
                  <a:txBody>
                    <a:bodyPr/>
                    <a:lstStyle/>
                    <a:p>
                      <a:pPr marL="0" lvl="0" indent="0" algn="ctr" rtl="0">
                        <a:spcBef>
                          <a:spcPts val="0"/>
                        </a:spcBef>
                        <a:spcAft>
                          <a:spcPts val="0"/>
                        </a:spcAft>
                        <a:buNone/>
                      </a:pPr>
                      <a:r>
                        <a:rPr lang="en-US" sz="1050" dirty="0">
                          <a:solidFill>
                            <a:schemeClr val="dk2"/>
                          </a:solidFill>
                          <a:latin typeface="Oswald" panose="020B0604020202020204" charset="0"/>
                          <a:ea typeface="News Cycle"/>
                          <a:cs typeface="News Cycle"/>
                          <a:sym typeface="News Cycle"/>
                        </a:rPr>
                        <a:t>Fiber hardboard</a:t>
                      </a:r>
                      <a:endParaRPr sz="105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0.02</a:t>
                      </a:r>
                      <a:endParaRPr sz="1800" dirty="0">
                        <a:solidFill>
                          <a:schemeClr val="dk1"/>
                        </a:solidFill>
                        <a:latin typeface="News Cycle"/>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0.3</a:t>
                      </a:r>
                      <a:endParaRPr sz="1800" dirty="0">
                        <a:solidFill>
                          <a:schemeClr val="dk1"/>
                        </a:solidFill>
                        <a:latin typeface="News Cycle"/>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3175" cap="flat" cmpd="sng" algn="ctr">
                      <a:solidFill>
                        <a:schemeClr val="tx2"/>
                      </a:solidFill>
                      <a:prstDash val="solid"/>
                      <a:round/>
                      <a:headEnd type="none" w="med" len="med"/>
                      <a:tailEnd type="none" w="med" len="med"/>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0.07</a:t>
                      </a:r>
                      <a:endParaRPr sz="1800" dirty="0">
                        <a:solidFill>
                          <a:schemeClr val="dk1"/>
                        </a:solidFill>
                        <a:latin typeface="News Cycle"/>
                        <a:ea typeface="News Cycle"/>
                        <a:cs typeface="News Cycle"/>
                        <a:sym typeface="News Cycle"/>
                      </a:endParaRPr>
                    </a:p>
                  </a:txBody>
                  <a:tcPr marL="91425" marR="91425" marT="68575" marB="68575"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tc vMerge="1">
                  <a:txBody>
                    <a:bodyPr/>
                    <a:lstStyle/>
                    <a:p>
                      <a:pPr marL="0" lvl="0" indent="0" algn="ctr" rtl="0">
                        <a:spcBef>
                          <a:spcPts val="0"/>
                        </a:spcBef>
                        <a:spcAft>
                          <a:spcPts val="0"/>
                        </a:spcAft>
                        <a:buNone/>
                      </a:pPr>
                      <a:endParaRPr sz="1800" dirty="0">
                        <a:solidFill>
                          <a:schemeClr val="dk1"/>
                        </a:solidFill>
                        <a:latin typeface="News Cycle"/>
                        <a:ea typeface="News Cycle"/>
                        <a:cs typeface="News Cycle"/>
                        <a:sym typeface="News Cycle"/>
                      </a:endParaRPr>
                    </a:p>
                  </a:txBody>
                  <a:tcPr marL="91425" marR="91425" marT="68575" marB="68575" anchor="ctr">
                    <a:lnL w="3175" cap="flat" cmpd="sng" algn="ctr">
                      <a:solidFill>
                        <a:schemeClr val="tx2"/>
                      </a:solidFill>
                      <a:prstDash val="solid"/>
                      <a:round/>
                      <a:headEnd type="none" w="med" len="med"/>
                      <a:tailEnd type="none" w="med" len="med"/>
                    </a:lnL>
                    <a:lnR w="9525" cap="flat" cmpd="sng">
                      <a:solidFill>
                        <a:schemeClr val="lt2"/>
                      </a:solidFill>
                      <a:prstDash val="solid"/>
                      <a:round/>
                      <a:headEnd type="none" w="sm" len="sm"/>
                      <a:tailEnd type="none" w="sm" len="sm"/>
                    </a:lnR>
                    <a:lnT w="3175" cap="flat" cmpd="sng" algn="ctr">
                      <a:solidFill>
                        <a:schemeClr val="tx2"/>
                      </a:solidFill>
                      <a:prstDash val="solid"/>
                      <a:round/>
                      <a:headEnd type="none" w="med" len="med"/>
                      <a:tailEnd type="none" w="med" len="med"/>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59440">
                <a:tc>
                  <a:txBody>
                    <a:bodyPr/>
                    <a:lstStyle/>
                    <a:p>
                      <a:pPr marL="0" lvl="0" indent="0" algn="ctr" rtl="0">
                        <a:spcBef>
                          <a:spcPts val="0"/>
                        </a:spcBef>
                        <a:spcAft>
                          <a:spcPts val="0"/>
                        </a:spcAft>
                        <a:buNone/>
                      </a:pPr>
                      <a:r>
                        <a:rPr lang="en-US" sz="1050" dirty="0">
                          <a:solidFill>
                            <a:schemeClr val="dk2"/>
                          </a:solidFill>
                          <a:latin typeface="Oswald" panose="020B0604020202020204" charset="0"/>
                          <a:ea typeface="News Cycle"/>
                          <a:cs typeface="News Cycle"/>
                          <a:sym typeface="News Cycle"/>
                        </a:rPr>
                        <a:t>Wool carpet</a:t>
                      </a:r>
                      <a:endParaRPr sz="105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US" sz="1600" dirty="0">
                          <a:solidFill>
                            <a:schemeClr val="dk1"/>
                          </a:solidFill>
                          <a:latin typeface="News Cycle"/>
                          <a:ea typeface="News Cycle"/>
                          <a:cs typeface="News Cycle"/>
                          <a:sym typeface="News Cycle"/>
                        </a:rPr>
                        <a:t>0.015</a:t>
                      </a:r>
                      <a:endParaRPr sz="16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0.6</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3175" cap="flat" cmpd="sng" algn="ctr">
                      <a:solidFill>
                        <a:schemeClr val="tx2"/>
                      </a:solidFill>
                      <a:prstDash val="solid"/>
                      <a:round/>
                      <a:headEnd type="none" w="med" len="med"/>
                      <a:tailEnd type="none" w="med" len="med"/>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US" sz="1600" dirty="0">
                          <a:solidFill>
                            <a:schemeClr val="dk1"/>
                          </a:solidFill>
                          <a:latin typeface="News Cycle"/>
                          <a:ea typeface="News Cycle"/>
                          <a:cs typeface="News Cycle"/>
                          <a:sym typeface="News Cycle"/>
                        </a:rPr>
                        <a:t>0.025</a:t>
                      </a:r>
                      <a:endParaRPr sz="1600" dirty="0">
                        <a:solidFill>
                          <a:schemeClr val="dk1"/>
                        </a:solidFill>
                        <a:latin typeface="News Cycle"/>
                        <a:ea typeface="News Cycle"/>
                        <a:cs typeface="News Cycle"/>
                        <a:sym typeface="News Cycle"/>
                      </a:endParaRPr>
                    </a:p>
                  </a:txBody>
                  <a:tcPr marL="91425" marR="91425" marT="68575" marB="68575"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tc vMerge="1">
                  <a:txBody>
                    <a:bodyPr/>
                    <a:lstStyle/>
                    <a:p>
                      <a:pPr marL="0" lvl="0" indent="0" algn="ctr" rtl="0">
                        <a:spcBef>
                          <a:spcPts val="0"/>
                        </a:spcBef>
                        <a:spcAft>
                          <a:spcPts val="0"/>
                        </a:spcAft>
                        <a:buNone/>
                      </a:pPr>
                      <a:endParaRPr sz="1800" dirty="0">
                        <a:solidFill>
                          <a:schemeClr val="dk1"/>
                        </a:solidFill>
                        <a:latin typeface="News Cycle"/>
                        <a:ea typeface="News Cycle"/>
                        <a:cs typeface="News Cycle"/>
                        <a:sym typeface="News Cycle"/>
                      </a:endParaRPr>
                    </a:p>
                  </a:txBody>
                  <a:tcPr marL="91425" marR="91425" marT="68575" marB="68575" anchor="ctr">
                    <a:lnL w="3175" cap="flat" cmpd="sng" algn="ctr">
                      <a:solidFill>
                        <a:schemeClr val="tx2"/>
                      </a:solidFill>
                      <a:prstDash val="solid"/>
                      <a:round/>
                      <a:headEnd type="none" w="med" len="med"/>
                      <a:tailEnd type="none" w="med" len="med"/>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274463378"/>
                  </a:ext>
                </a:extLst>
              </a:tr>
              <a:tr h="6594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solidFill>
                            <a:schemeClr val="dk2"/>
                          </a:solidFill>
                          <a:latin typeface="Oswald" panose="020B0604020202020204" charset="0"/>
                          <a:ea typeface="News Cycle"/>
                          <a:cs typeface="News Cycle"/>
                          <a:sym typeface="News Cycle"/>
                        </a:rPr>
                        <a:t>Expanded polystyrene (EPS)</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US" sz="1600" dirty="0">
                          <a:solidFill>
                            <a:schemeClr val="dk1"/>
                          </a:solidFill>
                          <a:latin typeface="News Cycle"/>
                          <a:ea typeface="News Cycle"/>
                          <a:cs typeface="News Cycle"/>
                          <a:sym typeface="News Cycle"/>
                        </a:rPr>
                        <a:t>0.065</a:t>
                      </a:r>
                      <a:endParaRPr sz="16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US" sz="1600" dirty="0">
                          <a:solidFill>
                            <a:schemeClr val="dk1"/>
                          </a:solidFill>
                          <a:latin typeface="News Cycle"/>
                          <a:ea typeface="News Cycle"/>
                          <a:cs typeface="News Cycle"/>
                          <a:sym typeface="News Cycle"/>
                        </a:rPr>
                        <a:t>0.035</a:t>
                      </a:r>
                      <a:endParaRPr sz="16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3175" cap="flat" cmpd="sng" algn="ctr">
                      <a:solidFill>
                        <a:schemeClr val="tx2"/>
                      </a:solidFill>
                      <a:prstDash val="solid"/>
                      <a:round/>
                      <a:headEnd type="none" w="med" len="med"/>
                      <a:tailEnd type="none" w="med" len="med"/>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US" sz="1600" dirty="0">
                          <a:solidFill>
                            <a:schemeClr val="dk1"/>
                          </a:solidFill>
                          <a:latin typeface="News Cycle"/>
                          <a:ea typeface="News Cycle"/>
                          <a:cs typeface="News Cycle"/>
                          <a:sym typeface="News Cycle"/>
                        </a:rPr>
                        <a:t>1.857</a:t>
                      </a:r>
                      <a:endParaRPr sz="1600" dirty="0">
                        <a:solidFill>
                          <a:schemeClr val="dk1"/>
                        </a:solidFill>
                        <a:latin typeface="News Cycle"/>
                        <a:ea typeface="News Cycle"/>
                        <a:cs typeface="News Cycle"/>
                        <a:sym typeface="News Cycle"/>
                      </a:endParaRPr>
                    </a:p>
                  </a:txBody>
                  <a:tcPr marL="91425" marR="91425" marT="68575" marB="68575"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lumMod val="20000"/>
                        <a:lumOff val="80000"/>
                      </a:schemeClr>
                    </a:solidFill>
                  </a:tcPr>
                </a:tc>
                <a:tc vMerge="1">
                  <a:txBody>
                    <a:bodyPr/>
                    <a:lstStyle/>
                    <a:p>
                      <a:pPr marL="0" lvl="0" indent="0" algn="ctr" rtl="0">
                        <a:spcBef>
                          <a:spcPts val="0"/>
                        </a:spcBef>
                        <a:spcAft>
                          <a:spcPts val="0"/>
                        </a:spcAft>
                        <a:buNone/>
                      </a:pPr>
                      <a:endParaRPr sz="1800" dirty="0">
                        <a:solidFill>
                          <a:schemeClr val="dk1"/>
                        </a:solidFill>
                        <a:latin typeface="News Cycle"/>
                        <a:ea typeface="News Cycle"/>
                        <a:cs typeface="News Cycle"/>
                        <a:sym typeface="News Cycle"/>
                      </a:endParaRPr>
                    </a:p>
                  </a:txBody>
                  <a:tcPr marL="91425" marR="91425" marT="68575" marB="68575" anchor="ctr">
                    <a:lnL w="3175" cap="flat" cmpd="sng" algn="ctr">
                      <a:solidFill>
                        <a:schemeClr val="tx2"/>
                      </a:solidFill>
                      <a:prstDash val="solid"/>
                      <a:round/>
                      <a:headEnd type="none" w="med" len="med"/>
                      <a:tailEnd type="none" w="med" len="med"/>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3236319959"/>
                  </a:ext>
                </a:extLst>
              </a:tr>
            </a:tbl>
          </a:graphicData>
        </a:graphic>
      </p:graphicFrame>
      <p:graphicFrame>
        <p:nvGraphicFramePr>
          <p:cNvPr id="7" name="Google Shape;243;p24">
            <a:extLst>
              <a:ext uri="{FF2B5EF4-FFF2-40B4-BE49-F238E27FC236}">
                <a16:creationId xmlns:a16="http://schemas.microsoft.com/office/drawing/2014/main" id="{17BDBDAB-4FD4-40F2-A5F4-F77128A85FD7}"/>
              </a:ext>
            </a:extLst>
          </p:cNvPr>
          <p:cNvGraphicFramePr/>
          <p:nvPr>
            <p:extLst>
              <p:ext uri="{D42A27DB-BD31-4B8C-83A1-F6EECF244321}">
                <p14:modId xmlns:p14="http://schemas.microsoft.com/office/powerpoint/2010/main" val="966033877"/>
              </p:ext>
            </p:extLst>
          </p:nvPr>
        </p:nvGraphicFramePr>
        <p:xfrm>
          <a:off x="69271" y="923611"/>
          <a:ext cx="3387435" cy="1978320"/>
        </p:xfrm>
        <a:graphic>
          <a:graphicData uri="http://schemas.openxmlformats.org/drawingml/2006/table">
            <a:tbl>
              <a:tblPr>
                <a:noFill/>
                <a:tableStyleId>{6B5681E7-3F6B-493A-A081-50176DB923CF}</a:tableStyleId>
              </a:tblPr>
              <a:tblGrid>
                <a:gridCol w="677487">
                  <a:extLst>
                    <a:ext uri="{9D8B030D-6E8A-4147-A177-3AD203B41FA5}">
                      <a16:colId xmlns:a16="http://schemas.microsoft.com/office/drawing/2014/main" val="20000"/>
                    </a:ext>
                  </a:extLst>
                </a:gridCol>
                <a:gridCol w="677487">
                  <a:extLst>
                    <a:ext uri="{9D8B030D-6E8A-4147-A177-3AD203B41FA5}">
                      <a16:colId xmlns:a16="http://schemas.microsoft.com/office/drawing/2014/main" val="20001"/>
                    </a:ext>
                  </a:extLst>
                </a:gridCol>
                <a:gridCol w="677487">
                  <a:extLst>
                    <a:ext uri="{9D8B030D-6E8A-4147-A177-3AD203B41FA5}">
                      <a16:colId xmlns:a16="http://schemas.microsoft.com/office/drawing/2014/main" val="20002"/>
                    </a:ext>
                  </a:extLst>
                </a:gridCol>
                <a:gridCol w="677487">
                  <a:extLst>
                    <a:ext uri="{9D8B030D-6E8A-4147-A177-3AD203B41FA5}">
                      <a16:colId xmlns:a16="http://schemas.microsoft.com/office/drawing/2014/main" val="2203165905"/>
                    </a:ext>
                  </a:extLst>
                </a:gridCol>
                <a:gridCol w="677487">
                  <a:extLst>
                    <a:ext uri="{9D8B030D-6E8A-4147-A177-3AD203B41FA5}">
                      <a16:colId xmlns:a16="http://schemas.microsoft.com/office/drawing/2014/main" val="1591075716"/>
                    </a:ext>
                  </a:extLst>
                </a:gridCol>
              </a:tblGrid>
              <a:tr h="659440">
                <a:tc>
                  <a:txBody>
                    <a:bodyPr/>
                    <a:lstStyle/>
                    <a:p>
                      <a:pPr marL="0" lvl="0" indent="0" algn="ctr" rtl="0">
                        <a:spcBef>
                          <a:spcPts val="0"/>
                        </a:spcBef>
                        <a:spcAft>
                          <a:spcPts val="0"/>
                        </a:spcAft>
                        <a:buNone/>
                      </a:pPr>
                      <a:r>
                        <a:rPr lang="en-US" dirty="0">
                          <a:solidFill>
                            <a:srgbClr val="FFA604"/>
                          </a:solidFill>
                          <a:latin typeface="Oswald" panose="020B0604020202020204" charset="0"/>
                          <a:ea typeface="News Cycle"/>
                          <a:cs typeface="News Cycle"/>
                          <a:sym typeface="News Cycle"/>
                        </a:rPr>
                        <a:t>Ceiling</a:t>
                      </a:r>
                      <a:endParaRPr dirty="0">
                        <a:solidFill>
                          <a:srgbClr val="FFA604"/>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lumMod val="20000"/>
                        <a:lumOff val="80000"/>
                      </a:schemeClr>
                    </a:solidFill>
                  </a:tcPr>
                </a:tc>
                <a:tc>
                  <a:txBody>
                    <a:bodyPr/>
                    <a:lstStyle/>
                    <a:p>
                      <a:pPr marL="0" lvl="0" indent="0" algn="ctr" rtl="0">
                        <a:spcBef>
                          <a:spcPts val="0"/>
                        </a:spcBef>
                        <a:spcAft>
                          <a:spcPts val="0"/>
                        </a:spcAft>
                        <a:buNone/>
                      </a:pPr>
                      <a:r>
                        <a:rPr lang="en" sz="1100" dirty="0">
                          <a:solidFill>
                            <a:schemeClr val="dk2"/>
                          </a:solidFill>
                          <a:latin typeface="Oswald" panose="020B0604020202020204" charset="0"/>
                          <a:ea typeface="News Cycle"/>
                          <a:cs typeface="News Cycle"/>
                          <a:sym typeface="News Cycle"/>
                        </a:rPr>
                        <a:t>Thickness</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lumMod val="20000"/>
                        <a:lumOff val="80000"/>
                      </a:schemeClr>
                    </a:solidFill>
                  </a:tcPr>
                </a:tc>
                <a:tc>
                  <a:txBody>
                    <a:bodyPr/>
                    <a:lstStyle/>
                    <a:p>
                      <a:pPr marL="0" lvl="0" indent="0" algn="ctr" rtl="0">
                        <a:spcBef>
                          <a:spcPts val="0"/>
                        </a:spcBef>
                        <a:spcAft>
                          <a:spcPts val="0"/>
                        </a:spcAft>
                        <a:buNone/>
                      </a:pPr>
                      <a:r>
                        <a:rPr lang="en-US" sz="800" dirty="0">
                          <a:solidFill>
                            <a:schemeClr val="dk2"/>
                          </a:solidFill>
                          <a:latin typeface="Oswald" panose="020B0604020202020204" charset="0"/>
                          <a:ea typeface="News Cycle"/>
                          <a:cs typeface="News Cycle"/>
                          <a:sym typeface="News Cycle"/>
                        </a:rPr>
                        <a:t>Thermal Conductivity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dirty="0">
                          <a:solidFill>
                            <a:schemeClr val="dk2"/>
                          </a:solidFill>
                          <a:latin typeface="Oswald" panose="020B0604020202020204" charset="0"/>
                          <a:ea typeface="News Cycle"/>
                          <a:cs typeface="News Cycle"/>
                          <a:sym typeface="News Cycle"/>
                        </a:rPr>
                        <a:t>(W/m²k)</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lumMod val="20000"/>
                        <a:lumOff val="80000"/>
                      </a:schemeClr>
                    </a:solidFill>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R</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5">
                        <a:lumMod val="20000"/>
                        <a:lumOff val="80000"/>
                      </a:schemeClr>
                    </a:solidFill>
                  </a:tcPr>
                </a:tc>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U-value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0"/>
                  </a:ext>
                </a:extLst>
              </a:tr>
              <a:tr h="659440">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Concrete</a:t>
                      </a:r>
                      <a:endParaRPr sz="1100" dirty="0">
                        <a:solidFill>
                          <a:schemeClr val="dk2"/>
                        </a:solidFill>
                        <a:latin typeface="Oswald" panose="020B0604020202020204" charset="0"/>
                        <a:ea typeface="News Cycle"/>
                        <a:cs typeface="News Cycle"/>
                        <a:sym typeface="News Cycle"/>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5">
                        <a:lumMod val="20000"/>
                        <a:lumOff val="80000"/>
                      </a:schemeClr>
                    </a:solidFill>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0.5</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5">
                        <a:lumMod val="20000"/>
                        <a:lumOff val="80000"/>
                      </a:schemeClr>
                    </a:solidFill>
                  </a:tcPr>
                </a:tc>
                <a:tc>
                  <a:txBody>
                    <a:bodyPr/>
                    <a:lstStyle/>
                    <a:p>
                      <a:pPr marL="0" lvl="0" indent="0" algn="ctr" rtl="0">
                        <a:spcBef>
                          <a:spcPts val="0"/>
                        </a:spcBef>
                        <a:spcAft>
                          <a:spcPts val="0"/>
                        </a:spcAft>
                        <a:buNone/>
                      </a:pPr>
                      <a:r>
                        <a:rPr lang="en" sz="1800" dirty="0">
                          <a:solidFill>
                            <a:schemeClr val="dk1"/>
                          </a:solidFill>
                          <a:latin typeface="News Cycle"/>
                          <a:ea typeface="News Cycle"/>
                          <a:cs typeface="News Cycle"/>
                          <a:sym typeface="News Cycle"/>
                        </a:rPr>
                        <a:t>1.7</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5">
                        <a:lumMod val="20000"/>
                        <a:lumOff val="80000"/>
                      </a:schemeClr>
                    </a:solidFill>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0.29</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5">
                        <a:lumMod val="20000"/>
                        <a:lumOff val="80000"/>
                      </a:schemeClr>
                    </a:solidFill>
                  </a:tcPr>
                </a:tc>
                <a:tc rowSpan="2">
                  <a:txBody>
                    <a:bodyPr/>
                    <a:lstStyle/>
                    <a:p>
                      <a:pPr marL="0" lvl="0" indent="0" algn="ctr" rtl="0">
                        <a:spcBef>
                          <a:spcPts val="0"/>
                        </a:spcBef>
                        <a:spcAft>
                          <a:spcPts val="0"/>
                        </a:spcAft>
                        <a:buNone/>
                      </a:pPr>
                      <a:r>
                        <a:rPr lang="en-US" sz="1600" dirty="0">
                          <a:solidFill>
                            <a:schemeClr val="dk1"/>
                          </a:solidFill>
                          <a:latin typeface="News Cycle"/>
                          <a:ea typeface="News Cycle"/>
                          <a:cs typeface="News Cycle"/>
                          <a:sym typeface="News Cycle"/>
                        </a:rPr>
                        <a:t>0.473</a:t>
                      </a:r>
                      <a:endParaRPr sz="16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1"/>
                  </a:ext>
                </a:extLst>
              </a:tr>
              <a:tr h="659440">
                <a:tc>
                  <a:txBody>
                    <a:bodyPr/>
                    <a:lstStyle/>
                    <a:p>
                      <a:pPr marL="0" lvl="0" indent="0" algn="ctr" rtl="0">
                        <a:spcBef>
                          <a:spcPts val="0"/>
                        </a:spcBef>
                        <a:spcAft>
                          <a:spcPts val="0"/>
                        </a:spcAft>
                        <a:buNone/>
                      </a:pPr>
                      <a:r>
                        <a:rPr lang="en-US" sz="1100" dirty="0">
                          <a:solidFill>
                            <a:schemeClr val="dk2"/>
                          </a:solidFill>
                          <a:latin typeface="Oswald" panose="020B0604020202020204" charset="0"/>
                          <a:ea typeface="News Cycle"/>
                          <a:cs typeface="News Cycle"/>
                          <a:sym typeface="News Cycle"/>
                        </a:rPr>
                        <a:t>Polyurethane foam boards</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lumMod val="20000"/>
                        <a:lumOff val="80000"/>
                      </a:schemeClr>
                    </a:solidFill>
                  </a:tcPr>
                </a:tc>
                <a:tc>
                  <a:txBody>
                    <a:bodyPr/>
                    <a:lstStyle/>
                    <a:p>
                      <a:pPr marL="0" lvl="0" indent="0" algn="ctr" rtl="0">
                        <a:spcBef>
                          <a:spcPts val="0"/>
                        </a:spcBef>
                        <a:spcAft>
                          <a:spcPts val="0"/>
                        </a:spcAft>
                        <a:buNone/>
                      </a:pPr>
                      <a:r>
                        <a:rPr lang="en-US" sz="1600" dirty="0">
                          <a:solidFill>
                            <a:schemeClr val="dk1"/>
                          </a:solidFill>
                          <a:latin typeface="News Cycle"/>
                          <a:ea typeface="News Cycle"/>
                          <a:cs typeface="News Cycle"/>
                          <a:sym typeface="News Cycle"/>
                        </a:rPr>
                        <a:t>0.04</a:t>
                      </a:r>
                      <a:endParaRPr sz="16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lumMod val="20000"/>
                        <a:lumOff val="80000"/>
                      </a:schemeClr>
                    </a:solidFill>
                  </a:tcPr>
                </a:tc>
                <a:tc>
                  <a:txBody>
                    <a:bodyPr/>
                    <a:lstStyle/>
                    <a:p>
                      <a:pPr marL="0" lvl="0" indent="0" algn="ctr" rtl="0">
                        <a:spcBef>
                          <a:spcPts val="0"/>
                        </a:spcBef>
                        <a:spcAft>
                          <a:spcPts val="0"/>
                        </a:spcAft>
                        <a:buNone/>
                      </a:pPr>
                      <a:r>
                        <a:rPr lang="en-US" sz="1400" dirty="0">
                          <a:solidFill>
                            <a:schemeClr val="dk1"/>
                          </a:solidFill>
                          <a:latin typeface="News Cycle"/>
                          <a:ea typeface="News Cycle"/>
                          <a:cs typeface="News Cycle"/>
                          <a:sym typeface="News Cycle"/>
                        </a:rPr>
                        <a:t>0,022</a:t>
                      </a:r>
                      <a:endParaRPr sz="14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lumMod val="20000"/>
                        <a:lumOff val="80000"/>
                      </a:schemeClr>
                    </a:solidFill>
                  </a:tcPr>
                </a:tc>
                <a:tc>
                  <a:txBody>
                    <a:bodyPr/>
                    <a:lstStyle/>
                    <a:p>
                      <a:pPr marL="0" lvl="0" indent="0" algn="ctr" rtl="0">
                        <a:spcBef>
                          <a:spcPts val="0"/>
                        </a:spcBef>
                        <a:spcAft>
                          <a:spcPts val="0"/>
                        </a:spcAft>
                        <a:buNone/>
                      </a:pPr>
                      <a:r>
                        <a:rPr lang="en-US" sz="1800" dirty="0">
                          <a:solidFill>
                            <a:schemeClr val="dk1"/>
                          </a:solidFill>
                          <a:latin typeface="News Cycle"/>
                          <a:ea typeface="News Cycle"/>
                          <a:cs typeface="News Cycle"/>
                          <a:sym typeface="News Cycle"/>
                        </a:rPr>
                        <a:t>1.82</a:t>
                      </a: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5">
                        <a:lumMod val="20000"/>
                        <a:lumOff val="80000"/>
                      </a:schemeClr>
                    </a:solidFill>
                  </a:tcPr>
                </a:tc>
                <a:tc vMerge="1">
                  <a:txBody>
                    <a:bodyPr/>
                    <a:lstStyle/>
                    <a:p>
                      <a:pPr marL="0" lvl="0" indent="0" algn="ctr" rtl="0">
                        <a:spcBef>
                          <a:spcPts val="0"/>
                        </a:spcBef>
                        <a:spcAft>
                          <a:spcPts val="0"/>
                        </a:spcAft>
                        <a:buNone/>
                      </a:pPr>
                      <a:endParaRPr sz="1800" dirty="0">
                        <a:solidFill>
                          <a:schemeClr val="dk1"/>
                        </a:solidFill>
                        <a:latin typeface="News Cycle"/>
                        <a:ea typeface="News Cycle"/>
                        <a:cs typeface="News Cycle"/>
                        <a:sym typeface="News Cycle"/>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57333658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AFFE0"/>
        </a:solidFill>
        <a:effectLst/>
      </p:bgPr>
    </p:bg>
    <p:spTree>
      <p:nvGrpSpPr>
        <p:cNvPr id="1" name="Shape 1437"/>
        <p:cNvGrpSpPr/>
        <p:nvPr/>
      </p:nvGrpSpPr>
      <p:grpSpPr>
        <a:xfrm>
          <a:off x="0" y="0"/>
          <a:ext cx="0" cy="0"/>
          <a:chOff x="0" y="0"/>
          <a:chExt cx="0" cy="0"/>
        </a:xfrm>
      </p:grpSpPr>
      <p:sp>
        <p:nvSpPr>
          <p:cNvPr id="1439" name="Google Shape;1439;p50"/>
          <p:cNvSpPr txBox="1"/>
          <p:nvPr/>
        </p:nvSpPr>
        <p:spPr>
          <a:xfrm>
            <a:off x="374854" y="443045"/>
            <a:ext cx="6931800" cy="900845"/>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4800" b="1" dirty="0">
                <a:solidFill>
                  <a:srgbClr val="434343"/>
                </a:solidFill>
                <a:latin typeface="Montserrat"/>
                <a:ea typeface="Montserrat"/>
                <a:cs typeface="Montserrat"/>
                <a:sym typeface="Montserrat"/>
              </a:rPr>
              <a:t>Thank You!</a:t>
            </a:r>
          </a:p>
        </p:txBody>
      </p:sp>
      <p:sp>
        <p:nvSpPr>
          <p:cNvPr id="4" name="Google Shape;160;p16">
            <a:extLst>
              <a:ext uri="{FF2B5EF4-FFF2-40B4-BE49-F238E27FC236}">
                <a16:creationId xmlns:a16="http://schemas.microsoft.com/office/drawing/2014/main" id="{2FA52F86-2F0D-44A3-9A6D-363DA98F29CA}"/>
              </a:ext>
            </a:extLst>
          </p:cNvPr>
          <p:cNvSpPr txBox="1">
            <a:spLocks noGrp="1"/>
          </p:cNvSpPr>
          <p:nvPr>
            <p:ph type="sldNum" idx="12"/>
          </p:nvPr>
        </p:nvSpPr>
        <p:spPr>
          <a:xfrm>
            <a:off x="8534505" y="4688700"/>
            <a:ext cx="3948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rgbClr val="FFC647"/>
                </a:solidFill>
              </a:rPr>
              <a:t>9</a:t>
            </a:fld>
            <a:endParaRPr dirty="0">
              <a:solidFill>
                <a:srgbClr val="FFC647"/>
              </a:solidFill>
            </a:endParaRPr>
          </a:p>
        </p:txBody>
      </p:sp>
      <p:pic>
        <p:nvPicPr>
          <p:cNvPr id="5" name="Picture 4" descr="Graphical user interface&#10;&#10;Description automatically generated">
            <a:extLst>
              <a:ext uri="{FF2B5EF4-FFF2-40B4-BE49-F238E27FC236}">
                <a16:creationId xmlns:a16="http://schemas.microsoft.com/office/drawing/2014/main" id="{D190206D-B384-46F2-B2C8-2B82D62F7D5F}"/>
              </a:ext>
            </a:extLst>
          </p:cNvPr>
          <p:cNvPicPr>
            <a:picLocks noChangeAspect="1"/>
          </p:cNvPicPr>
          <p:nvPr/>
        </p:nvPicPr>
        <p:blipFill rotWithShape="1">
          <a:blip r:embed="rId3"/>
          <a:srcRect b="10438"/>
          <a:stretch/>
        </p:blipFill>
        <p:spPr>
          <a:xfrm>
            <a:off x="1439088" y="1220083"/>
            <a:ext cx="5212669" cy="3874926"/>
          </a:xfrm>
          <a:prstGeom prst="rect">
            <a:avLst/>
          </a:prstGeom>
        </p:spPr>
      </p:pic>
      <p:sp>
        <p:nvSpPr>
          <p:cNvPr id="14" name="Rectangle 13">
            <a:extLst>
              <a:ext uri="{FF2B5EF4-FFF2-40B4-BE49-F238E27FC236}">
                <a16:creationId xmlns:a16="http://schemas.microsoft.com/office/drawing/2014/main" id="{C74A5CDF-4C55-469B-9572-FACA4929FF39}"/>
              </a:ext>
            </a:extLst>
          </p:cNvPr>
          <p:cNvSpPr/>
          <p:nvPr/>
        </p:nvSpPr>
        <p:spPr>
          <a:xfrm>
            <a:off x="2912500" y="4811591"/>
            <a:ext cx="2289882" cy="209018"/>
          </a:xfrm>
          <a:prstGeom prst="rect">
            <a:avLst/>
          </a:prstGeom>
          <a:solidFill>
            <a:srgbClr val="CAFFE0"/>
          </a:solidFill>
          <a:ln>
            <a:solidFill>
              <a:srgbClr val="CAF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Jessica template">
  <a:themeElements>
    <a:clrScheme name="Custom 1">
      <a:dk1>
        <a:srgbClr val="062133"/>
      </a:dk1>
      <a:lt1>
        <a:srgbClr val="FFFFFF"/>
      </a:lt1>
      <a:dk2>
        <a:srgbClr val="878E92"/>
      </a:dk2>
      <a:lt2>
        <a:srgbClr val="E9EEF0"/>
      </a:lt2>
      <a:accent1>
        <a:srgbClr val="00A79D"/>
      </a:accent1>
      <a:accent2>
        <a:srgbClr val="FFA604"/>
      </a:accent2>
      <a:accent3>
        <a:srgbClr val="00799E"/>
      </a:accent3>
      <a:accent4>
        <a:srgbClr val="32E4C8"/>
      </a:accent4>
      <a:accent5>
        <a:srgbClr val="FFD104"/>
      </a:accent5>
      <a:accent6>
        <a:srgbClr val="2EC9FF"/>
      </a:accent6>
      <a:hlink>
        <a:srgbClr val="0079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TotalTime>
  <Words>775</Words>
  <Application>Microsoft Office PowerPoint</Application>
  <PresentationFormat>On-screen Show (16:9)</PresentationFormat>
  <Paragraphs>129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Wingdings</vt:lpstr>
      <vt:lpstr>Arial</vt:lpstr>
      <vt:lpstr>Calibri</vt:lpstr>
      <vt:lpstr>Oswald</vt:lpstr>
      <vt:lpstr>Montserrat</vt:lpstr>
      <vt:lpstr>News Cycle</vt:lpstr>
      <vt:lpstr>Jessica template</vt:lpstr>
      <vt:lpstr>Home Energy Audit</vt:lpstr>
      <vt:lpstr>Goals</vt:lpstr>
      <vt:lpstr>Energy used for lighting</vt:lpstr>
      <vt:lpstr>PowerPoint Presentation</vt:lpstr>
      <vt:lpstr>PowerPoint Presentation</vt:lpstr>
      <vt:lpstr>Calculations before adding any insulation </vt:lpstr>
      <vt:lpstr>PowerPoint Presentation</vt:lpstr>
      <vt:lpstr>Calculations after adding insulation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Kristina Ghahramanyan</cp:lastModifiedBy>
  <cp:revision>77</cp:revision>
  <dcterms:modified xsi:type="dcterms:W3CDTF">2021-04-18T15:23:33Z</dcterms:modified>
</cp:coreProperties>
</file>