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3.xml" ContentType="application/vnd.openxmlformats-officedocument.themeOverride+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4.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5.xml" ContentType="application/vnd.openxmlformats-officedocument.themeOverrid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6.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7.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3"/>
  </p:notesMasterIdLst>
  <p:sldIdLst>
    <p:sldId id="256" r:id="rId2"/>
    <p:sldId id="258" r:id="rId3"/>
    <p:sldId id="259" r:id="rId4"/>
    <p:sldId id="260" r:id="rId5"/>
    <p:sldId id="261" r:id="rId6"/>
    <p:sldId id="262" r:id="rId7"/>
    <p:sldId id="257" r:id="rId8"/>
    <p:sldId id="267" r:id="rId9"/>
    <p:sldId id="265" r:id="rId10"/>
    <p:sldId id="269" r:id="rId11"/>
    <p:sldId id="268" r:id="rId12"/>
  </p:sldIdLst>
  <p:sldSz cx="9144000" cy="6858000" type="screen4x3"/>
  <p:notesSz cx="6858000" cy="9144000"/>
  <p:embeddedFontLst>
    <p:embeddedFont>
      <p:font typeface="Calibri" panose="020F0502020204030204" pitchFamily="34" charset="0"/>
      <p:regular r:id="rId14"/>
      <p:bold r:id="rId15"/>
      <p:italic r:id="rId16"/>
      <p:boldItalic r:id="rId17"/>
    </p:embeddedFont>
    <p:embeddedFont>
      <p:font typeface="Titillium Web" panose="020B0604020202020204" charset="0"/>
      <p:regular r:id="rId18"/>
      <p:bold r:id="rId19"/>
      <p:italic r:id="rId20"/>
      <p:boldItalic r:id="rId21"/>
    </p:embeddedFont>
    <p:embeddedFont>
      <p:font typeface="Titillium Web ExtraLigh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F7F7"/>
    <a:srgbClr val="E1E1E1"/>
    <a:srgbClr val="465573"/>
    <a:srgbClr val="CFCFC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198069-E2E6-4704-8FBD-F110967EDED6}">
  <a:tblStyle styleId="{A6198069-E2E6-4704-8FBD-F110967EDED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arage%20B14\Desktop\Total%20energy%20supply%20(TES)%20by%20source%20-%20Singapore.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7.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Garage%20B14\Desktop\Total%20energy%20supply%20(TES)%20by%20source%20-%20Singapor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3.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4.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5.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sz="1100" b="1" i="0" baseline="0" dirty="0">
                <a:effectLst/>
              </a:rPr>
              <a:t>Total energy supply (TES) by source, Singapore 1990-2018 </a:t>
            </a:r>
            <a:endParaRPr lang="en-US" sz="1400" dirty="0">
              <a:effectLst/>
            </a:endParaRP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9.9580027681309885E-2"/>
          <c:y val="0.12422853893910542"/>
          <c:w val="0.87252299503705388"/>
          <c:h val="0.72762759449764058"/>
        </c:manualLayout>
      </c:layout>
      <c:barChart>
        <c:barDir val="col"/>
        <c:grouping val="clustered"/>
        <c:varyColors val="0"/>
        <c:ser>
          <c:idx val="0"/>
          <c:order val="0"/>
          <c:tx>
            <c:strRef>
              <c:f>'Total energy supply (TES) by so'!$B$5</c:f>
              <c:strCache>
                <c:ptCount val="1"/>
                <c:pt idx="0">
                  <c:v>Coal</c:v>
                </c:pt>
              </c:strCache>
            </c:strRef>
          </c:tx>
          <c:spPr>
            <a:solidFill>
              <a:schemeClr val="accent1"/>
            </a:solidFill>
            <a:ln>
              <a:noFill/>
            </a:ln>
            <a:effectLst/>
          </c:spPr>
          <c:invertIfNegative val="0"/>
          <c:cat>
            <c:numRef>
              <c:f>'Total energy supply (TES) by so'!$A$6:$A$12</c:f>
              <c:numCache>
                <c:formatCode>General</c:formatCode>
                <c:ptCount val="7"/>
                <c:pt idx="0">
                  <c:v>1990</c:v>
                </c:pt>
                <c:pt idx="1">
                  <c:v>1995</c:v>
                </c:pt>
                <c:pt idx="2">
                  <c:v>2000</c:v>
                </c:pt>
                <c:pt idx="3">
                  <c:v>2005</c:v>
                </c:pt>
                <c:pt idx="4">
                  <c:v>2010</c:v>
                </c:pt>
                <c:pt idx="5">
                  <c:v>2015</c:v>
                </c:pt>
                <c:pt idx="6">
                  <c:v>2018</c:v>
                </c:pt>
              </c:numCache>
            </c:numRef>
          </c:cat>
          <c:val>
            <c:numRef>
              <c:f>'Total energy supply (TES) by so'!$B$6:$B$12</c:f>
              <c:numCache>
                <c:formatCode>General</c:formatCode>
                <c:ptCount val="7"/>
                <c:pt idx="0">
                  <c:v>21</c:v>
                </c:pt>
                <c:pt idx="1">
                  <c:v>11</c:v>
                </c:pt>
                <c:pt idx="3">
                  <c:v>3</c:v>
                </c:pt>
                <c:pt idx="4">
                  <c:v>7</c:v>
                </c:pt>
                <c:pt idx="5">
                  <c:v>407</c:v>
                </c:pt>
                <c:pt idx="6">
                  <c:v>478</c:v>
                </c:pt>
              </c:numCache>
            </c:numRef>
          </c:val>
          <c:extLst>
            <c:ext xmlns:c16="http://schemas.microsoft.com/office/drawing/2014/chart" uri="{C3380CC4-5D6E-409C-BE32-E72D297353CC}">
              <c16:uniqueId val="{00000000-0E23-454D-B4C1-872D9949675A}"/>
            </c:ext>
          </c:extLst>
        </c:ser>
        <c:ser>
          <c:idx val="1"/>
          <c:order val="1"/>
          <c:tx>
            <c:strRef>
              <c:f>'Total energy supply (TES) by so'!$C$5</c:f>
              <c:strCache>
                <c:ptCount val="1"/>
                <c:pt idx="0">
                  <c:v>Biofuels and waste</c:v>
                </c:pt>
              </c:strCache>
            </c:strRef>
          </c:tx>
          <c:spPr>
            <a:solidFill>
              <a:srgbClr val="FFC000"/>
            </a:solidFill>
            <a:ln>
              <a:noFill/>
            </a:ln>
            <a:effectLst/>
          </c:spPr>
          <c:invertIfNegative val="0"/>
          <c:cat>
            <c:numRef>
              <c:f>'Total energy supply (TES) by so'!$A$6:$A$12</c:f>
              <c:numCache>
                <c:formatCode>General</c:formatCode>
                <c:ptCount val="7"/>
                <c:pt idx="0">
                  <c:v>1990</c:v>
                </c:pt>
                <c:pt idx="1">
                  <c:v>1995</c:v>
                </c:pt>
                <c:pt idx="2">
                  <c:v>2000</c:v>
                </c:pt>
                <c:pt idx="3">
                  <c:v>2005</c:v>
                </c:pt>
                <c:pt idx="4">
                  <c:v>2010</c:v>
                </c:pt>
                <c:pt idx="5">
                  <c:v>2015</c:v>
                </c:pt>
                <c:pt idx="6">
                  <c:v>2018</c:v>
                </c:pt>
              </c:numCache>
            </c:numRef>
          </c:cat>
          <c:val>
            <c:numRef>
              <c:f>'Total energy supply (TES) by so'!$C$6:$C$12</c:f>
              <c:numCache>
                <c:formatCode>General</c:formatCode>
                <c:ptCount val="7"/>
                <c:pt idx="0">
                  <c:v>70</c:v>
                </c:pt>
                <c:pt idx="1">
                  <c:v>202</c:v>
                </c:pt>
                <c:pt idx="2">
                  <c:v>202</c:v>
                </c:pt>
                <c:pt idx="3">
                  <c:v>394</c:v>
                </c:pt>
                <c:pt idx="4">
                  <c:v>587</c:v>
                </c:pt>
                <c:pt idx="5">
                  <c:v>678</c:v>
                </c:pt>
                <c:pt idx="6">
                  <c:v>670</c:v>
                </c:pt>
              </c:numCache>
            </c:numRef>
          </c:val>
          <c:extLst>
            <c:ext xmlns:c16="http://schemas.microsoft.com/office/drawing/2014/chart" uri="{C3380CC4-5D6E-409C-BE32-E72D297353CC}">
              <c16:uniqueId val="{00000001-0E23-454D-B4C1-872D9949675A}"/>
            </c:ext>
          </c:extLst>
        </c:ser>
        <c:ser>
          <c:idx val="2"/>
          <c:order val="2"/>
          <c:tx>
            <c:strRef>
              <c:f>'Total energy supply (TES) by so'!$D$5</c:f>
              <c:strCache>
                <c:ptCount val="1"/>
                <c:pt idx="0">
                  <c:v>Oil</c:v>
                </c:pt>
              </c:strCache>
            </c:strRef>
          </c:tx>
          <c:spPr>
            <a:solidFill>
              <a:schemeClr val="accent3"/>
            </a:solidFill>
            <a:ln>
              <a:noFill/>
            </a:ln>
            <a:effectLst/>
          </c:spPr>
          <c:invertIfNegative val="0"/>
          <c:cat>
            <c:numRef>
              <c:f>'Total energy supply (TES) by so'!$A$6:$A$12</c:f>
              <c:numCache>
                <c:formatCode>General</c:formatCode>
                <c:ptCount val="7"/>
                <c:pt idx="0">
                  <c:v>1990</c:v>
                </c:pt>
                <c:pt idx="1">
                  <c:v>1995</c:v>
                </c:pt>
                <c:pt idx="2">
                  <c:v>2000</c:v>
                </c:pt>
                <c:pt idx="3">
                  <c:v>2005</c:v>
                </c:pt>
                <c:pt idx="4">
                  <c:v>2010</c:v>
                </c:pt>
                <c:pt idx="5">
                  <c:v>2015</c:v>
                </c:pt>
                <c:pt idx="6">
                  <c:v>2018</c:v>
                </c:pt>
              </c:numCache>
            </c:numRef>
          </c:cat>
          <c:val>
            <c:numRef>
              <c:f>'Total energy supply (TES) by so'!$D$6:$D$12</c:f>
              <c:numCache>
                <c:formatCode>General</c:formatCode>
                <c:ptCount val="7"/>
                <c:pt idx="0">
                  <c:v>11435</c:v>
                </c:pt>
                <c:pt idx="1">
                  <c:v>17366</c:v>
                </c:pt>
                <c:pt idx="2">
                  <c:v>17347</c:v>
                </c:pt>
                <c:pt idx="3">
                  <c:v>15601</c:v>
                </c:pt>
                <c:pt idx="4">
                  <c:v>16414</c:v>
                </c:pt>
                <c:pt idx="5">
                  <c:v>22077</c:v>
                </c:pt>
                <c:pt idx="6">
                  <c:v>27621</c:v>
                </c:pt>
              </c:numCache>
            </c:numRef>
          </c:val>
          <c:extLst>
            <c:ext xmlns:c16="http://schemas.microsoft.com/office/drawing/2014/chart" uri="{C3380CC4-5D6E-409C-BE32-E72D297353CC}">
              <c16:uniqueId val="{00000002-0E23-454D-B4C1-872D9949675A}"/>
            </c:ext>
          </c:extLst>
        </c:ser>
        <c:ser>
          <c:idx val="3"/>
          <c:order val="3"/>
          <c:tx>
            <c:strRef>
              <c:f>'Total energy supply (TES) by so'!$E$5</c:f>
              <c:strCache>
                <c:ptCount val="1"/>
                <c:pt idx="0">
                  <c:v>Natural gas</c:v>
                </c:pt>
              </c:strCache>
            </c:strRef>
          </c:tx>
          <c:spPr>
            <a:solidFill>
              <a:schemeClr val="accent4"/>
            </a:solidFill>
            <a:ln>
              <a:noFill/>
            </a:ln>
            <a:effectLst/>
          </c:spPr>
          <c:invertIfNegative val="0"/>
          <c:cat>
            <c:numRef>
              <c:f>'Total energy supply (TES) by so'!$A$6:$A$12</c:f>
              <c:numCache>
                <c:formatCode>General</c:formatCode>
                <c:ptCount val="7"/>
                <c:pt idx="0">
                  <c:v>1990</c:v>
                </c:pt>
                <c:pt idx="1">
                  <c:v>1995</c:v>
                </c:pt>
                <c:pt idx="2">
                  <c:v>2000</c:v>
                </c:pt>
                <c:pt idx="3">
                  <c:v>2005</c:v>
                </c:pt>
                <c:pt idx="4">
                  <c:v>2010</c:v>
                </c:pt>
                <c:pt idx="5">
                  <c:v>2015</c:v>
                </c:pt>
                <c:pt idx="6">
                  <c:v>2018</c:v>
                </c:pt>
              </c:numCache>
            </c:numRef>
          </c:cat>
          <c:val>
            <c:numRef>
              <c:f>'Total energy supply (TES) by so'!$E$6:$E$12</c:f>
              <c:numCache>
                <c:formatCode>General</c:formatCode>
                <c:ptCount val="7"/>
                <c:pt idx="1">
                  <c:v>1266</c:v>
                </c:pt>
                <c:pt idx="2">
                  <c:v>1119</c:v>
                </c:pt>
                <c:pt idx="3">
                  <c:v>5014</c:v>
                </c:pt>
                <c:pt idx="4">
                  <c:v>6493</c:v>
                </c:pt>
                <c:pt idx="5">
                  <c:v>8545</c:v>
                </c:pt>
                <c:pt idx="6">
                  <c:v>8963</c:v>
                </c:pt>
              </c:numCache>
            </c:numRef>
          </c:val>
          <c:extLst>
            <c:ext xmlns:c16="http://schemas.microsoft.com/office/drawing/2014/chart" uri="{C3380CC4-5D6E-409C-BE32-E72D297353CC}">
              <c16:uniqueId val="{00000003-0E23-454D-B4C1-872D9949675A}"/>
            </c:ext>
          </c:extLst>
        </c:ser>
        <c:ser>
          <c:idx val="4"/>
          <c:order val="4"/>
          <c:tx>
            <c:strRef>
              <c:f>'Total energy supply (TES) by so'!$F$5</c:f>
              <c:strCache>
                <c:ptCount val="1"/>
                <c:pt idx="0">
                  <c:v>Wind, solar, etc.</c:v>
                </c:pt>
              </c:strCache>
            </c:strRef>
          </c:tx>
          <c:spPr>
            <a:solidFill>
              <a:srgbClr val="CFCFCF"/>
            </a:solidFill>
            <a:ln>
              <a:noFill/>
            </a:ln>
            <a:effectLst/>
          </c:spPr>
          <c:invertIfNegative val="0"/>
          <c:cat>
            <c:numRef>
              <c:f>'Total energy supply (TES) by so'!$A$6:$A$12</c:f>
              <c:numCache>
                <c:formatCode>General</c:formatCode>
                <c:ptCount val="7"/>
                <c:pt idx="0">
                  <c:v>1990</c:v>
                </c:pt>
                <c:pt idx="1">
                  <c:v>1995</c:v>
                </c:pt>
                <c:pt idx="2">
                  <c:v>2000</c:v>
                </c:pt>
                <c:pt idx="3">
                  <c:v>2005</c:v>
                </c:pt>
                <c:pt idx="4">
                  <c:v>2010</c:v>
                </c:pt>
                <c:pt idx="5">
                  <c:v>2015</c:v>
                </c:pt>
                <c:pt idx="6">
                  <c:v>2018</c:v>
                </c:pt>
              </c:numCache>
            </c:numRef>
          </c:cat>
          <c:val>
            <c:numRef>
              <c:f>'Total energy supply (TES) by so'!$F$6:$F$12</c:f>
              <c:numCache>
                <c:formatCode>General</c:formatCode>
                <c:ptCount val="7"/>
                <c:pt idx="5">
                  <c:v>6</c:v>
                </c:pt>
                <c:pt idx="6">
                  <c:v>20</c:v>
                </c:pt>
              </c:numCache>
            </c:numRef>
          </c:val>
          <c:extLst>
            <c:ext xmlns:c16="http://schemas.microsoft.com/office/drawing/2014/chart" uri="{C3380CC4-5D6E-409C-BE32-E72D297353CC}">
              <c16:uniqueId val="{00000004-0E23-454D-B4C1-872D9949675A}"/>
            </c:ext>
          </c:extLst>
        </c:ser>
        <c:dLbls>
          <c:showLegendKey val="0"/>
          <c:showVal val="0"/>
          <c:showCatName val="0"/>
          <c:showSerName val="0"/>
          <c:showPercent val="0"/>
          <c:showBubbleSize val="0"/>
        </c:dLbls>
        <c:gapWidth val="150"/>
        <c:axId val="1531473887"/>
        <c:axId val="1531475967"/>
      </c:barChart>
      <c:catAx>
        <c:axId val="1531473887"/>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197" b="1" i="0" u="none" strike="noStrike" kern="1200" baseline="0">
                    <a:solidFill>
                      <a:srgbClr val="34373D">
                        <a:lumMod val="65000"/>
                        <a:lumOff val="35000"/>
                      </a:srgbClr>
                    </a:solidFill>
                    <a:latin typeface="+mn-lt"/>
                    <a:ea typeface="+mn-ea"/>
                    <a:cs typeface="+mn-cs"/>
                  </a:defRPr>
                </a:pPr>
                <a:r>
                  <a:rPr lang="en-US" sz="700" b="0" i="0" baseline="0" dirty="0">
                    <a:effectLst/>
                  </a:rPr>
                  <a:t>Unit: </a:t>
                </a:r>
                <a:r>
                  <a:rPr lang="en-US" sz="700" b="0" i="0" baseline="0" dirty="0" err="1">
                    <a:effectLst/>
                  </a:rPr>
                  <a:t>ktoe</a:t>
                </a:r>
                <a:r>
                  <a:rPr lang="en-US" sz="700" b="0" i="0" baseline="0" dirty="0">
                    <a:effectLst/>
                  </a:rPr>
                  <a:t> (</a:t>
                </a:r>
                <a:r>
                  <a:rPr lang="en-US" sz="700" b="0" i="0" baseline="0" dirty="0" err="1">
                    <a:effectLst/>
                  </a:rPr>
                  <a:t>kilotonne</a:t>
                </a:r>
                <a:r>
                  <a:rPr lang="en-US" sz="700" b="0" i="0" baseline="0" dirty="0">
                    <a:effectLst/>
                  </a:rPr>
                  <a:t> of oil equivalent)</a:t>
                </a:r>
                <a:endParaRPr lang="en-US" sz="700" dirty="0">
                  <a:effectLst/>
                </a:endParaRPr>
              </a:p>
            </c:rich>
          </c:tx>
          <c:layout>
            <c:manualLayout>
              <c:xMode val="edge"/>
              <c:yMode val="edge"/>
              <c:x val="0.69092685260790798"/>
              <c:y val="8.594484023888650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197" b="1" i="0" u="none" strike="noStrike" kern="1200" baseline="0">
                  <a:solidFill>
                    <a:srgbClr val="34373D">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531475967"/>
        <c:crosses val="autoZero"/>
        <c:auto val="1"/>
        <c:lblAlgn val="ctr"/>
        <c:lblOffset val="100"/>
        <c:noMultiLvlLbl val="0"/>
      </c:catAx>
      <c:valAx>
        <c:axId val="15314759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531473887"/>
        <c:crosses val="autoZero"/>
        <c:crossBetween val="between"/>
        <c:majorUnit val="10000"/>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200" b="0" dirty="0"/>
              <a:t>Comparison of energy use per capita</a:t>
            </a:r>
          </a:p>
        </c:rich>
      </c:tx>
      <c:layout>
        <c:manualLayout>
          <c:xMode val="edge"/>
          <c:yMode val="edge"/>
          <c:x val="0.25340744666532067"/>
          <c:y val="1.3020833333333334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9.1914260717410323E-2"/>
          <c:y val="0.17171296296296296"/>
          <c:w val="0.85219685039370074"/>
          <c:h val="0.71589840332458454"/>
        </c:manualLayout>
      </c:layout>
      <c:lineChart>
        <c:grouping val="standard"/>
        <c:varyColors val="0"/>
        <c:ser>
          <c:idx val="0"/>
          <c:order val="0"/>
          <c:tx>
            <c:strRef>
              <c:f>'Metadata - Indicators'!$A$7:$D$7</c:f>
              <c:strCache>
                <c:ptCount val="4"/>
                <c:pt idx="0">
                  <c:v>Singapore</c:v>
                </c:pt>
              </c:strCache>
            </c:strRef>
          </c:tx>
          <c:spPr>
            <a:ln w="28575" cap="rnd">
              <a:solidFill>
                <a:schemeClr val="accent1"/>
              </a:solidFill>
              <a:round/>
            </a:ln>
            <a:effectLst/>
          </c:spPr>
          <c:marker>
            <c:symbol val="none"/>
          </c:marker>
          <c:cat>
            <c:strRef>
              <c:f>'Metadata - Indicators'!$E$6:$BG$6</c:f>
              <c:strCache>
                <c:ptCount val="55"/>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pt idx="51">
                  <c:v>2011</c:v>
                </c:pt>
                <c:pt idx="52">
                  <c:v>2012</c:v>
                </c:pt>
                <c:pt idx="53">
                  <c:v>2013</c:v>
                </c:pt>
                <c:pt idx="54">
                  <c:v>2014</c:v>
                </c:pt>
              </c:strCache>
            </c:strRef>
          </c:cat>
          <c:val>
            <c:numRef>
              <c:f>'Metadata - Indicators'!$E$7:$BG$7</c:f>
              <c:numCache>
                <c:formatCode>General</c:formatCode>
                <c:ptCount val="55"/>
                <c:pt idx="11">
                  <c:v>1292.241469070945</c:v>
                </c:pt>
                <c:pt idx="12">
                  <c:v>1569.4708232670507</c:v>
                </c:pt>
                <c:pt idx="13">
                  <c:v>1711.8358413132696</c:v>
                </c:pt>
                <c:pt idx="14">
                  <c:v>1795.9790115705446</c:v>
                </c:pt>
                <c:pt idx="15">
                  <c:v>1640.4883762043667</c:v>
                </c:pt>
                <c:pt idx="16">
                  <c:v>1693.2472855710112</c:v>
                </c:pt>
                <c:pt idx="17">
                  <c:v>1763.230120844622</c:v>
                </c:pt>
                <c:pt idx="18">
                  <c:v>2214.6303535010197</c:v>
                </c:pt>
                <c:pt idx="19">
                  <c:v>2130.842458569331</c:v>
                </c:pt>
                <c:pt idx="20">
                  <c:v>2125.9668302301834</c:v>
                </c:pt>
                <c:pt idx="21">
                  <c:v>2124.8533757627324</c:v>
                </c:pt>
                <c:pt idx="22">
                  <c:v>1987.0873081309185</c:v>
                </c:pt>
                <c:pt idx="23">
                  <c:v>2195.8903583320184</c:v>
                </c:pt>
                <c:pt idx="24">
                  <c:v>2455.4843843159101</c:v>
                </c:pt>
                <c:pt idx="25">
                  <c:v>2472.9683251600813</c:v>
                </c:pt>
                <c:pt idx="26">
                  <c:v>2630.7543829546862</c:v>
                </c:pt>
                <c:pt idx="27">
                  <c:v>2757.8806893064666</c:v>
                </c:pt>
                <c:pt idx="28">
                  <c:v>2981.1286149366083</c:v>
                </c:pt>
                <c:pt idx="29">
                  <c:v>2896.5000864921744</c:v>
                </c:pt>
                <c:pt idx="30">
                  <c:v>3782.7202759841057</c:v>
                </c:pt>
                <c:pt idx="31">
                  <c:v>4167.3655848983899</c:v>
                </c:pt>
                <c:pt idx="32">
                  <c:v>4588.845506450928</c:v>
                </c:pt>
                <c:pt idx="33">
                  <c:v>5487.6089152432605</c:v>
                </c:pt>
                <c:pt idx="34">
                  <c:v>6460.4819821189994</c:v>
                </c:pt>
                <c:pt idx="35">
                  <c:v>5346.8755621355167</c:v>
                </c:pt>
                <c:pt idx="36">
                  <c:v>5359.4098025882777</c:v>
                </c:pt>
                <c:pt idx="37">
                  <c:v>5818.3490260108038</c:v>
                </c:pt>
                <c:pt idx="38">
                  <c:v>5083.2496225694913</c:v>
                </c:pt>
                <c:pt idx="39">
                  <c:v>4587.493492219588</c:v>
                </c:pt>
                <c:pt idx="40">
                  <c:v>4634.7258500548787</c:v>
                </c:pt>
                <c:pt idx="41">
                  <c:v>5145.8857538354168</c:v>
                </c:pt>
                <c:pt idx="42">
                  <c:v>5065.984506519475</c:v>
                </c:pt>
                <c:pt idx="43">
                  <c:v>6216.7391768205998</c:v>
                </c:pt>
                <c:pt idx="44">
                  <c:v>7370.6528772178408</c:v>
                </c:pt>
                <c:pt idx="45">
                  <c:v>5055.9663197337313</c:v>
                </c:pt>
                <c:pt idx="46">
                  <c:v>5264.3986581435538</c:v>
                </c:pt>
                <c:pt idx="47">
                  <c:v>4677.2043057150986</c:v>
                </c:pt>
                <c:pt idx="48">
                  <c:v>5094.1357144569283</c:v>
                </c:pt>
                <c:pt idx="49">
                  <c:v>4257.7762771592515</c:v>
                </c:pt>
                <c:pt idx="50">
                  <c:v>5006.6209916142907</c:v>
                </c:pt>
                <c:pt idx="51">
                  <c:v>5069.1717942900887</c:v>
                </c:pt>
                <c:pt idx="52">
                  <c:v>4898.3304649071606</c:v>
                </c:pt>
                <c:pt idx="53">
                  <c:v>4880.4060704235217</c:v>
                </c:pt>
                <c:pt idx="54">
                  <c:v>5121.8043177315712</c:v>
                </c:pt>
              </c:numCache>
            </c:numRef>
          </c:val>
          <c:smooth val="0"/>
          <c:extLst>
            <c:ext xmlns:c16="http://schemas.microsoft.com/office/drawing/2014/chart" uri="{C3380CC4-5D6E-409C-BE32-E72D297353CC}">
              <c16:uniqueId val="{00000000-E71E-44A1-8FEC-0C142ECFB6D3}"/>
            </c:ext>
          </c:extLst>
        </c:ser>
        <c:dLbls>
          <c:showLegendKey val="0"/>
          <c:showVal val="0"/>
          <c:showCatName val="0"/>
          <c:showSerName val="0"/>
          <c:showPercent val="0"/>
          <c:showBubbleSize val="0"/>
        </c:dLbls>
        <c:smooth val="0"/>
        <c:axId val="1545875568"/>
        <c:axId val="1545853104"/>
      </c:lineChart>
      <c:catAx>
        <c:axId val="15458755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800" dirty="0"/>
                  <a:t>Unit: kg of oil equivalent</a:t>
                </a:r>
              </a:p>
            </c:rich>
          </c:tx>
          <c:layout>
            <c:manualLayout>
              <c:xMode val="edge"/>
              <c:yMode val="edge"/>
              <c:x val="0.73126577326872599"/>
              <c:y val="0.111758393482064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5853104"/>
        <c:crosses val="autoZero"/>
        <c:auto val="1"/>
        <c:lblAlgn val="ctr"/>
        <c:lblOffset val="100"/>
        <c:tickLblSkip val="6"/>
        <c:tickMarkSkip val="1"/>
        <c:noMultiLvlLbl val="0"/>
      </c:catAx>
      <c:valAx>
        <c:axId val="1545853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5875568"/>
        <c:crosses val="autoZero"/>
        <c:crossBetween val="midCat"/>
        <c:majorUnit val="2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81041666666666656"/>
          <c:y val="4.6296296296296294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1"/>
          <c:order val="0"/>
          <c:tx>
            <c:strRef>
              <c:f>'Total energy supply (TES) by so'!$A$12</c:f>
              <c:strCache>
                <c:ptCount val="1"/>
                <c:pt idx="0">
                  <c:v>2018</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0DE-4798-8F23-106410A1D32D}"/>
              </c:ext>
            </c:extLst>
          </c:dPt>
          <c:dPt>
            <c:idx val="1"/>
            <c:bubble3D val="0"/>
            <c:spPr>
              <a:solidFill>
                <a:srgbClr val="FFC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0DE-4798-8F23-106410A1D32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0DE-4798-8F23-106410A1D32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0DE-4798-8F23-106410A1D32D}"/>
              </c:ext>
            </c:extLst>
          </c:dPt>
          <c:dPt>
            <c:idx val="4"/>
            <c:bubble3D val="0"/>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40DE-4798-8F23-106410A1D32D}"/>
              </c:ext>
            </c:extLst>
          </c:dPt>
          <c:dLbls>
            <c:dLbl>
              <c:idx val="0"/>
              <c:layout>
                <c:manualLayout>
                  <c:x val="-7.1954943132108484E-2"/>
                  <c:y val="-2.507181393992418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0DE-4798-8F23-106410A1D32D}"/>
                </c:ext>
              </c:extLst>
            </c:dLbl>
            <c:dLbl>
              <c:idx val="1"/>
              <c:layout>
                <c:manualLayout>
                  <c:x val="0.12315150220200635"/>
                  <c:y val="-1.0298927472512267E-2"/>
                </c:manualLayout>
              </c:layout>
              <c:tx>
                <c:rich>
                  <a:bodyPr/>
                  <a:lstStyle/>
                  <a:p>
                    <a:r>
                      <a:rPr lang="en-US" dirty="0"/>
                      <a:t>&lt;</a:t>
                    </a:r>
                    <a:fld id="{33384017-AD8A-4FB0-865F-9F84D9E988AF}" type="PERCENTAGE">
                      <a:rPr lang="en-US" smtClean="0"/>
                      <a:pPr/>
                      <a:t>[PERCENTAGE]</a:t>
                    </a:fld>
                    <a:endParaRPr lang="en-US" dirty="0"/>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0DE-4798-8F23-106410A1D32D}"/>
                </c:ext>
              </c:extLst>
            </c:dLbl>
            <c:dLbl>
              <c:idx val="2"/>
              <c:layout>
                <c:manualLayout>
                  <c:x val="4.124379426585667E-2"/>
                  <c:y val="-1.018245439531399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0DE-4798-8F23-106410A1D32D}"/>
                </c:ext>
              </c:extLst>
            </c:dLbl>
            <c:dLbl>
              <c:idx val="3"/>
              <c:layout>
                <c:manualLayout>
                  <c:x val="-1.7401780376385702E-2"/>
                  <c:y val="-4.330107045196281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0DE-4798-8F23-106410A1D32D}"/>
                </c:ext>
              </c:extLst>
            </c:dLbl>
            <c:dLbl>
              <c:idx val="4"/>
              <c:delete val="1"/>
              <c:extLst>
                <c:ext xmlns:c15="http://schemas.microsoft.com/office/drawing/2012/chart" uri="{CE6537A1-D6FC-4f65-9D91-7224C49458BB}"/>
                <c:ext xmlns:c16="http://schemas.microsoft.com/office/drawing/2014/chart" uri="{C3380CC4-5D6E-409C-BE32-E72D297353CC}">
                  <c16:uniqueId val="{00000009-40DE-4798-8F23-106410A1D32D}"/>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'Total energy supply (TES) by so'!$B$5:$F$5</c:f>
              <c:strCache>
                <c:ptCount val="5"/>
                <c:pt idx="0">
                  <c:v>Coal</c:v>
                </c:pt>
                <c:pt idx="1">
                  <c:v>Biofuels and waste</c:v>
                </c:pt>
                <c:pt idx="2">
                  <c:v>Oil</c:v>
                </c:pt>
                <c:pt idx="3">
                  <c:v>Natural gas</c:v>
                </c:pt>
                <c:pt idx="4">
                  <c:v>Wind, solar, etc.</c:v>
                </c:pt>
              </c:strCache>
            </c:strRef>
          </c:cat>
          <c:val>
            <c:numRef>
              <c:f>'Total energy supply (TES) by so'!$B$12:$F$12</c:f>
              <c:numCache>
                <c:formatCode>General</c:formatCode>
                <c:ptCount val="5"/>
                <c:pt idx="0">
                  <c:v>478</c:v>
                </c:pt>
                <c:pt idx="1">
                  <c:v>670</c:v>
                </c:pt>
                <c:pt idx="2">
                  <c:v>27621</c:v>
                </c:pt>
                <c:pt idx="3">
                  <c:v>8963</c:v>
                </c:pt>
                <c:pt idx="4">
                  <c:v>20</c:v>
                </c:pt>
              </c:numCache>
            </c:numRef>
          </c:val>
          <c:extLst>
            <c:ext xmlns:c16="http://schemas.microsoft.com/office/drawing/2014/chart" uri="{C3380CC4-5D6E-409C-BE32-E72D297353CC}">
              <c16:uniqueId val="{0000000A-40DE-4798-8F23-106410A1D32D}"/>
            </c:ext>
          </c:extLst>
        </c:ser>
        <c:ser>
          <c:idx val="0"/>
          <c:order val="1"/>
          <c:tx>
            <c:strRef>
              <c:f>'Total energy supply (TES) by so'!$A$12</c:f>
              <c:strCache>
                <c:ptCount val="1"/>
                <c:pt idx="0">
                  <c:v>2018</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C-40DE-4798-8F23-106410A1D32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E-40DE-4798-8F23-106410A1D32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0-40DE-4798-8F23-106410A1D32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2-40DE-4798-8F23-106410A1D32D}"/>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4-40DE-4798-8F23-106410A1D32D}"/>
              </c:ext>
            </c:extLst>
          </c:dPt>
          <c:dLbls>
            <c:dLbl>
              <c:idx val="0"/>
              <c:delete val="1"/>
              <c:extLst>
                <c:ext xmlns:c15="http://schemas.microsoft.com/office/drawing/2012/chart" uri="{CE6537A1-D6FC-4f65-9D91-7224C49458BB}"/>
                <c:ext xmlns:c16="http://schemas.microsoft.com/office/drawing/2014/chart" uri="{C3380CC4-5D6E-409C-BE32-E72D297353CC}">
                  <c16:uniqueId val="{0000000C-40DE-4798-8F23-106410A1D32D}"/>
                </c:ext>
              </c:extLst>
            </c:dLbl>
            <c:dLbl>
              <c:idx val="1"/>
              <c:delete val="1"/>
              <c:extLst>
                <c:ext xmlns:c15="http://schemas.microsoft.com/office/drawing/2012/chart" uri="{CE6537A1-D6FC-4f65-9D91-7224C49458BB}"/>
                <c:ext xmlns:c16="http://schemas.microsoft.com/office/drawing/2014/chart" uri="{C3380CC4-5D6E-409C-BE32-E72D297353CC}">
                  <c16:uniqueId val="{0000000E-40DE-4798-8F23-106410A1D32D}"/>
                </c:ext>
              </c:extLst>
            </c:dLbl>
            <c:dLbl>
              <c:idx val="4"/>
              <c:delete val="1"/>
              <c:extLst>
                <c:ext xmlns:c15="http://schemas.microsoft.com/office/drawing/2012/chart" uri="{CE6537A1-D6FC-4f65-9D91-7224C49458BB}"/>
                <c:ext xmlns:c16="http://schemas.microsoft.com/office/drawing/2014/chart" uri="{C3380CC4-5D6E-409C-BE32-E72D297353CC}">
                  <c16:uniqueId val="{00000014-40DE-4798-8F23-106410A1D32D}"/>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'Total energy supply (TES) by so'!$B$5:$F$5</c:f>
              <c:strCache>
                <c:ptCount val="5"/>
                <c:pt idx="0">
                  <c:v>Coal</c:v>
                </c:pt>
                <c:pt idx="1">
                  <c:v>Biofuels and waste</c:v>
                </c:pt>
                <c:pt idx="2">
                  <c:v>Oil</c:v>
                </c:pt>
                <c:pt idx="3">
                  <c:v>Natural gas</c:v>
                </c:pt>
                <c:pt idx="4">
                  <c:v>Wind, solar, etc.</c:v>
                </c:pt>
              </c:strCache>
            </c:strRef>
          </c:cat>
          <c:val>
            <c:numRef>
              <c:f>'Total energy supply (TES) by so'!$B$12:$F$12</c:f>
              <c:numCache>
                <c:formatCode>General</c:formatCode>
                <c:ptCount val="5"/>
                <c:pt idx="0">
                  <c:v>478</c:v>
                </c:pt>
                <c:pt idx="1">
                  <c:v>670</c:v>
                </c:pt>
                <c:pt idx="2">
                  <c:v>27621</c:v>
                </c:pt>
                <c:pt idx="3">
                  <c:v>8963</c:v>
                </c:pt>
                <c:pt idx="4">
                  <c:v>20</c:v>
                </c:pt>
              </c:numCache>
            </c:numRef>
          </c:val>
          <c:extLst>
            <c:ext xmlns:c16="http://schemas.microsoft.com/office/drawing/2014/chart" uri="{C3380CC4-5D6E-409C-BE32-E72D297353CC}">
              <c16:uniqueId val="{00000015-40DE-4798-8F23-106410A1D32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Total electricity consumption (TFC) by sector, Singapore 1990-2018 </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9.1914260717410323E-2"/>
          <c:y val="0.30969252899181032"/>
          <c:w val="0.87753018372703417"/>
          <c:h val="0.59223668432799803"/>
        </c:manualLayout>
      </c:layout>
      <c:lineChart>
        <c:grouping val="standard"/>
        <c:varyColors val="0"/>
        <c:ser>
          <c:idx val="0"/>
          <c:order val="0"/>
          <c:tx>
            <c:strRef>
              <c:f>'Electricity final consumption b'!$B$5</c:f>
              <c:strCache>
                <c:ptCount val="1"/>
                <c:pt idx="0">
                  <c:v>Industry</c:v>
                </c:pt>
              </c:strCache>
            </c:strRef>
          </c:tx>
          <c:spPr>
            <a:ln w="22225" cap="rnd">
              <a:solidFill>
                <a:schemeClr val="accent1"/>
              </a:solidFill>
            </a:ln>
            <a:effectLst>
              <a:glow rad="139700">
                <a:schemeClr val="accent1">
                  <a:satMod val="175000"/>
                  <a:alpha val="14000"/>
                </a:schemeClr>
              </a:glow>
            </a:effectLst>
          </c:spPr>
          <c:marker>
            <c:symbol val="none"/>
          </c:marker>
          <c:cat>
            <c:numRef>
              <c:f>'Electricity final consumption b'!$A$6:$A$12</c:f>
              <c:numCache>
                <c:formatCode>General</c:formatCode>
                <c:ptCount val="7"/>
                <c:pt idx="0">
                  <c:v>1990</c:v>
                </c:pt>
                <c:pt idx="1">
                  <c:v>1995</c:v>
                </c:pt>
                <c:pt idx="2">
                  <c:v>2000</c:v>
                </c:pt>
                <c:pt idx="3">
                  <c:v>2005</c:v>
                </c:pt>
                <c:pt idx="4">
                  <c:v>2010</c:v>
                </c:pt>
                <c:pt idx="5">
                  <c:v>2015</c:v>
                </c:pt>
                <c:pt idx="6">
                  <c:v>2018</c:v>
                </c:pt>
              </c:numCache>
            </c:numRef>
          </c:cat>
          <c:val>
            <c:numRef>
              <c:f>'Electricity final consumption b'!$B$6:$B$12</c:f>
              <c:numCache>
                <c:formatCode>General</c:formatCode>
                <c:ptCount val="7"/>
                <c:pt idx="0">
                  <c:v>473</c:v>
                </c:pt>
                <c:pt idx="1">
                  <c:v>604</c:v>
                </c:pt>
                <c:pt idx="2">
                  <c:v>916</c:v>
                </c:pt>
                <c:pt idx="3">
                  <c:v>1212</c:v>
                </c:pt>
                <c:pt idx="4">
                  <c:v>1446</c:v>
                </c:pt>
                <c:pt idx="5">
                  <c:v>1621</c:v>
                </c:pt>
                <c:pt idx="6">
                  <c:v>1714</c:v>
                </c:pt>
              </c:numCache>
            </c:numRef>
          </c:val>
          <c:smooth val="0"/>
          <c:extLst>
            <c:ext xmlns:c16="http://schemas.microsoft.com/office/drawing/2014/chart" uri="{C3380CC4-5D6E-409C-BE32-E72D297353CC}">
              <c16:uniqueId val="{00000000-600D-4FD2-B3AA-0F9491A6769A}"/>
            </c:ext>
          </c:extLst>
        </c:ser>
        <c:ser>
          <c:idx val="1"/>
          <c:order val="1"/>
          <c:tx>
            <c:strRef>
              <c:f>'Electricity final consumption b'!$C$5</c:f>
              <c:strCache>
                <c:ptCount val="1"/>
                <c:pt idx="0">
                  <c:v>Transport</c:v>
                </c:pt>
              </c:strCache>
            </c:strRef>
          </c:tx>
          <c:spPr>
            <a:ln w="22225" cap="rnd">
              <a:solidFill>
                <a:schemeClr val="accent2"/>
              </a:solidFill>
            </a:ln>
            <a:effectLst>
              <a:glow rad="139700">
                <a:schemeClr val="accent2">
                  <a:satMod val="175000"/>
                  <a:alpha val="14000"/>
                </a:schemeClr>
              </a:glow>
            </a:effectLst>
          </c:spPr>
          <c:marker>
            <c:symbol val="none"/>
          </c:marker>
          <c:cat>
            <c:numRef>
              <c:f>'Electricity final consumption b'!$A$6:$A$12</c:f>
              <c:numCache>
                <c:formatCode>General</c:formatCode>
                <c:ptCount val="7"/>
                <c:pt idx="0">
                  <c:v>1990</c:v>
                </c:pt>
                <c:pt idx="1">
                  <c:v>1995</c:v>
                </c:pt>
                <c:pt idx="2">
                  <c:v>2000</c:v>
                </c:pt>
                <c:pt idx="3">
                  <c:v>2005</c:v>
                </c:pt>
                <c:pt idx="4">
                  <c:v>2010</c:v>
                </c:pt>
                <c:pt idx="5">
                  <c:v>2015</c:v>
                </c:pt>
                <c:pt idx="6">
                  <c:v>2018</c:v>
                </c:pt>
              </c:numCache>
            </c:numRef>
          </c:cat>
          <c:val>
            <c:numRef>
              <c:f>'Electricity final consumption b'!$C$6:$C$12</c:f>
              <c:numCache>
                <c:formatCode>General</c:formatCode>
                <c:ptCount val="7"/>
                <c:pt idx="0">
                  <c:v>16</c:v>
                </c:pt>
                <c:pt idx="1">
                  <c:v>17</c:v>
                </c:pt>
                <c:pt idx="2">
                  <c:v>25</c:v>
                </c:pt>
                <c:pt idx="3">
                  <c:v>103</c:v>
                </c:pt>
                <c:pt idx="4">
                  <c:v>180</c:v>
                </c:pt>
                <c:pt idx="5">
                  <c:v>210</c:v>
                </c:pt>
                <c:pt idx="6">
                  <c:v>253</c:v>
                </c:pt>
              </c:numCache>
            </c:numRef>
          </c:val>
          <c:smooth val="0"/>
          <c:extLst>
            <c:ext xmlns:c16="http://schemas.microsoft.com/office/drawing/2014/chart" uri="{C3380CC4-5D6E-409C-BE32-E72D297353CC}">
              <c16:uniqueId val="{00000001-600D-4FD2-B3AA-0F9491A6769A}"/>
            </c:ext>
          </c:extLst>
        </c:ser>
        <c:ser>
          <c:idx val="2"/>
          <c:order val="2"/>
          <c:tx>
            <c:strRef>
              <c:f>'Electricity final consumption b'!$D$5</c:f>
              <c:strCache>
                <c:ptCount val="1"/>
                <c:pt idx="0">
                  <c:v>Residential</c:v>
                </c:pt>
              </c:strCache>
            </c:strRef>
          </c:tx>
          <c:spPr>
            <a:ln w="22225" cap="rnd">
              <a:solidFill>
                <a:schemeClr val="accent3"/>
              </a:solidFill>
            </a:ln>
            <a:effectLst>
              <a:glow rad="139700">
                <a:schemeClr val="accent3">
                  <a:satMod val="175000"/>
                  <a:alpha val="14000"/>
                </a:schemeClr>
              </a:glow>
            </a:effectLst>
          </c:spPr>
          <c:marker>
            <c:symbol val="none"/>
          </c:marker>
          <c:cat>
            <c:numRef>
              <c:f>'Electricity final consumption b'!$A$6:$A$12</c:f>
              <c:numCache>
                <c:formatCode>General</c:formatCode>
                <c:ptCount val="7"/>
                <c:pt idx="0">
                  <c:v>1990</c:v>
                </c:pt>
                <c:pt idx="1">
                  <c:v>1995</c:v>
                </c:pt>
                <c:pt idx="2">
                  <c:v>2000</c:v>
                </c:pt>
                <c:pt idx="3">
                  <c:v>2005</c:v>
                </c:pt>
                <c:pt idx="4">
                  <c:v>2010</c:v>
                </c:pt>
                <c:pt idx="5">
                  <c:v>2015</c:v>
                </c:pt>
                <c:pt idx="6">
                  <c:v>2018</c:v>
                </c:pt>
              </c:numCache>
            </c:numRef>
          </c:cat>
          <c:val>
            <c:numRef>
              <c:f>'Electricity final consumption b'!$D$6:$D$12</c:f>
              <c:numCache>
                <c:formatCode>General</c:formatCode>
                <c:ptCount val="7"/>
                <c:pt idx="0">
                  <c:v>206</c:v>
                </c:pt>
                <c:pt idx="1">
                  <c:v>330</c:v>
                </c:pt>
                <c:pt idx="2">
                  <c:v>492</c:v>
                </c:pt>
                <c:pt idx="3">
                  <c:v>524</c:v>
                </c:pt>
                <c:pt idx="4">
                  <c:v>571</c:v>
                </c:pt>
                <c:pt idx="5">
                  <c:v>621</c:v>
                </c:pt>
                <c:pt idx="6">
                  <c:v>621</c:v>
                </c:pt>
              </c:numCache>
            </c:numRef>
          </c:val>
          <c:smooth val="0"/>
          <c:extLst>
            <c:ext xmlns:c16="http://schemas.microsoft.com/office/drawing/2014/chart" uri="{C3380CC4-5D6E-409C-BE32-E72D297353CC}">
              <c16:uniqueId val="{00000002-600D-4FD2-B3AA-0F9491A6769A}"/>
            </c:ext>
          </c:extLst>
        </c:ser>
        <c:ser>
          <c:idx val="3"/>
          <c:order val="3"/>
          <c:tx>
            <c:strRef>
              <c:f>'Electricity final consumption b'!$E$5</c:f>
              <c:strCache>
                <c:ptCount val="1"/>
                <c:pt idx="0">
                  <c:v>Commercial and public services</c:v>
                </c:pt>
              </c:strCache>
            </c:strRef>
          </c:tx>
          <c:spPr>
            <a:ln w="22225" cap="rnd">
              <a:solidFill>
                <a:schemeClr val="accent4"/>
              </a:solidFill>
            </a:ln>
            <a:effectLst>
              <a:glow rad="139700">
                <a:schemeClr val="accent4">
                  <a:satMod val="175000"/>
                  <a:alpha val="14000"/>
                </a:schemeClr>
              </a:glow>
            </a:effectLst>
          </c:spPr>
          <c:marker>
            <c:symbol val="none"/>
          </c:marker>
          <c:cat>
            <c:numRef>
              <c:f>'Electricity final consumption b'!$A$6:$A$12</c:f>
              <c:numCache>
                <c:formatCode>General</c:formatCode>
                <c:ptCount val="7"/>
                <c:pt idx="0">
                  <c:v>1990</c:v>
                </c:pt>
                <c:pt idx="1">
                  <c:v>1995</c:v>
                </c:pt>
                <c:pt idx="2">
                  <c:v>2000</c:v>
                </c:pt>
                <c:pt idx="3">
                  <c:v>2005</c:v>
                </c:pt>
                <c:pt idx="4">
                  <c:v>2010</c:v>
                </c:pt>
                <c:pt idx="5">
                  <c:v>2015</c:v>
                </c:pt>
                <c:pt idx="6">
                  <c:v>2018</c:v>
                </c:pt>
              </c:numCache>
            </c:numRef>
          </c:cat>
          <c:val>
            <c:numRef>
              <c:f>'Electricity final consumption b'!$E$6:$E$12</c:f>
              <c:numCache>
                <c:formatCode>General</c:formatCode>
                <c:ptCount val="7"/>
                <c:pt idx="0">
                  <c:v>418</c:v>
                </c:pt>
                <c:pt idx="1">
                  <c:v>620</c:v>
                </c:pt>
                <c:pt idx="2">
                  <c:v>911</c:v>
                </c:pt>
                <c:pt idx="3">
                  <c:v>1160</c:v>
                </c:pt>
                <c:pt idx="4">
                  <c:v>1403</c:v>
                </c:pt>
                <c:pt idx="5">
                  <c:v>1609</c:v>
                </c:pt>
                <c:pt idx="6">
                  <c:v>1727</c:v>
                </c:pt>
              </c:numCache>
            </c:numRef>
          </c:val>
          <c:smooth val="0"/>
          <c:extLst>
            <c:ext xmlns:c16="http://schemas.microsoft.com/office/drawing/2014/chart" uri="{C3380CC4-5D6E-409C-BE32-E72D297353CC}">
              <c16:uniqueId val="{00000003-600D-4FD2-B3AA-0F9491A6769A}"/>
            </c:ext>
          </c:extLst>
        </c:ser>
        <c:ser>
          <c:idx val="4"/>
          <c:order val="4"/>
          <c:tx>
            <c:strRef>
              <c:f>'Electricity final consumption b'!$F$5</c:f>
              <c:strCache>
                <c:ptCount val="1"/>
                <c:pt idx="0">
                  <c:v>Agriculture / forestry</c:v>
                </c:pt>
              </c:strCache>
            </c:strRef>
          </c:tx>
          <c:spPr>
            <a:ln w="22225" cap="rnd">
              <a:solidFill>
                <a:schemeClr val="accent5"/>
              </a:solidFill>
            </a:ln>
            <a:effectLst>
              <a:glow rad="139700">
                <a:schemeClr val="accent5">
                  <a:satMod val="175000"/>
                  <a:alpha val="14000"/>
                </a:schemeClr>
              </a:glow>
            </a:effectLst>
          </c:spPr>
          <c:marker>
            <c:symbol val="none"/>
          </c:marker>
          <c:cat>
            <c:numRef>
              <c:f>'Electricity final consumption b'!$A$6:$A$12</c:f>
              <c:numCache>
                <c:formatCode>General</c:formatCode>
                <c:ptCount val="7"/>
                <c:pt idx="0">
                  <c:v>1990</c:v>
                </c:pt>
                <c:pt idx="1">
                  <c:v>1995</c:v>
                </c:pt>
                <c:pt idx="2">
                  <c:v>2000</c:v>
                </c:pt>
                <c:pt idx="3">
                  <c:v>2005</c:v>
                </c:pt>
                <c:pt idx="4">
                  <c:v>2010</c:v>
                </c:pt>
                <c:pt idx="5">
                  <c:v>2015</c:v>
                </c:pt>
                <c:pt idx="6">
                  <c:v>2018</c:v>
                </c:pt>
              </c:numCache>
            </c:numRef>
          </c:cat>
          <c:val>
            <c:numRef>
              <c:f>'Electricity final consumption b'!$F$6:$F$12</c:f>
              <c:numCache>
                <c:formatCode>General</c:formatCode>
                <c:ptCount val="7"/>
                <c:pt idx="0">
                  <c:v>1</c:v>
                </c:pt>
                <c:pt idx="1">
                  <c:v>2</c:v>
                </c:pt>
                <c:pt idx="2">
                  <c:v>3</c:v>
                </c:pt>
              </c:numCache>
            </c:numRef>
          </c:val>
          <c:smooth val="0"/>
          <c:extLst>
            <c:ext xmlns:c16="http://schemas.microsoft.com/office/drawing/2014/chart" uri="{C3380CC4-5D6E-409C-BE32-E72D297353CC}">
              <c16:uniqueId val="{00000004-600D-4FD2-B3AA-0F9491A6769A}"/>
            </c:ext>
          </c:extLst>
        </c:ser>
        <c:ser>
          <c:idx val="5"/>
          <c:order val="5"/>
          <c:tx>
            <c:strRef>
              <c:f>'Electricity final consumption b'!$G$5</c:f>
              <c:strCache>
                <c:ptCount val="1"/>
                <c:pt idx="0">
                  <c:v>Non-specified</c:v>
                </c:pt>
              </c:strCache>
            </c:strRef>
          </c:tx>
          <c:spPr>
            <a:ln w="22225" cap="rnd">
              <a:solidFill>
                <a:schemeClr val="accent6"/>
              </a:solidFill>
            </a:ln>
            <a:effectLst>
              <a:glow rad="139700">
                <a:schemeClr val="accent6">
                  <a:satMod val="175000"/>
                  <a:alpha val="14000"/>
                </a:schemeClr>
              </a:glow>
            </a:effectLst>
          </c:spPr>
          <c:marker>
            <c:symbol val="none"/>
          </c:marker>
          <c:cat>
            <c:numRef>
              <c:f>'Electricity final consumption b'!$A$6:$A$12</c:f>
              <c:numCache>
                <c:formatCode>General</c:formatCode>
                <c:ptCount val="7"/>
                <c:pt idx="0">
                  <c:v>1990</c:v>
                </c:pt>
                <c:pt idx="1">
                  <c:v>1995</c:v>
                </c:pt>
                <c:pt idx="2">
                  <c:v>2000</c:v>
                </c:pt>
                <c:pt idx="3">
                  <c:v>2005</c:v>
                </c:pt>
                <c:pt idx="4">
                  <c:v>2010</c:v>
                </c:pt>
                <c:pt idx="5">
                  <c:v>2015</c:v>
                </c:pt>
                <c:pt idx="6">
                  <c:v>2018</c:v>
                </c:pt>
              </c:numCache>
            </c:numRef>
          </c:cat>
          <c:val>
            <c:numRef>
              <c:f>'Electricity final consumption b'!$G$6:$G$12</c:f>
              <c:numCache>
                <c:formatCode>General</c:formatCode>
                <c:ptCount val="7"/>
                <c:pt idx="3">
                  <c:v>53</c:v>
                </c:pt>
                <c:pt idx="4">
                  <c:v>33</c:v>
                </c:pt>
                <c:pt idx="5">
                  <c:v>24</c:v>
                </c:pt>
                <c:pt idx="6">
                  <c:v>23</c:v>
                </c:pt>
              </c:numCache>
            </c:numRef>
          </c:val>
          <c:smooth val="0"/>
          <c:extLst>
            <c:ext xmlns:c16="http://schemas.microsoft.com/office/drawing/2014/chart" uri="{C3380CC4-5D6E-409C-BE32-E72D297353CC}">
              <c16:uniqueId val="{00000005-600D-4FD2-B3AA-0F9491A6769A}"/>
            </c:ext>
          </c:extLst>
        </c:ser>
        <c:dLbls>
          <c:showLegendKey val="0"/>
          <c:showVal val="0"/>
          <c:showCatName val="0"/>
          <c:showSerName val="0"/>
          <c:showPercent val="0"/>
          <c:showBubbleSize val="0"/>
        </c:dLbls>
        <c:smooth val="0"/>
        <c:axId val="1985289872"/>
        <c:axId val="1985290288"/>
      </c:lineChart>
      <c:catAx>
        <c:axId val="198528987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800" b="0" i="0" baseline="0">
                    <a:effectLst/>
                  </a:rPr>
                  <a:t>Unit: ktoe (kilotonne of oil equivalent)</a:t>
                </a:r>
                <a:endParaRPr lang="en-US" sz="100">
                  <a:effectLst/>
                </a:endParaRPr>
              </a:p>
            </c:rich>
          </c:tx>
          <c:layout>
            <c:manualLayout>
              <c:xMode val="edge"/>
              <c:yMode val="edge"/>
              <c:x val="0.67192784489299251"/>
              <c:y val="0.26809262440636966"/>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85290288"/>
        <c:crosses val="autoZero"/>
        <c:auto val="1"/>
        <c:lblAlgn val="ctr"/>
        <c:lblOffset val="100"/>
        <c:noMultiLvlLbl val="0"/>
      </c:catAx>
      <c:valAx>
        <c:axId val="198529028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852898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mn-lt"/>
              </a:rPr>
              <a:t>Share of primary energy from low-carbon*sources</a:t>
            </a:r>
            <a:endParaRPr lang="en-US" dirty="0">
              <a:latin typeface="+mn-lt"/>
            </a:endParaRPr>
          </a:p>
        </c:rich>
      </c:tx>
      <c:layout>
        <c:manualLayout>
          <c:xMode val="edge"/>
          <c:yMode val="edge"/>
          <c:x val="0.10666318150845269"/>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5553149606299214E-2"/>
          <c:y val="0.17171296296296296"/>
          <c:w val="0.87620363079615049"/>
          <c:h val="0.67975247885680956"/>
        </c:manualLayout>
      </c:layout>
      <c:lineChart>
        <c:grouping val="standard"/>
        <c:varyColors val="0"/>
        <c:ser>
          <c:idx val="0"/>
          <c:order val="0"/>
          <c:tx>
            <c:strRef>
              <c:f>'low-carbon-share-energy'!$C$1</c:f>
              <c:strCache>
                <c:ptCount val="1"/>
                <c:pt idx="0">
                  <c:v>Low-carbon energy (% sub energy)</c:v>
                </c:pt>
              </c:strCache>
            </c:strRef>
          </c:tx>
          <c:spPr>
            <a:ln w="28575" cap="rnd">
              <a:solidFill>
                <a:schemeClr val="accent1"/>
              </a:solidFill>
              <a:round/>
            </a:ln>
            <a:effectLst/>
          </c:spPr>
          <c:marker>
            <c:symbol val="none"/>
          </c:marker>
          <c:cat>
            <c:numRef>
              <c:f>('low-carbon-share-energy'!$B$2,'low-carbon-share-energy'!$B$7,'low-carbon-share-energy'!$B$12,'low-carbon-share-energy'!$B$17,'low-carbon-share-energy'!$B$22,'low-carbon-share-energy'!$B$27,'low-carbon-share-energy'!$B$32,'low-carbon-share-energy'!$B$36)</c:f>
              <c:numCache>
                <c:formatCode>General</c:formatCode>
                <c:ptCount val="8"/>
                <c:pt idx="0">
                  <c:v>1985</c:v>
                </c:pt>
                <c:pt idx="1">
                  <c:v>1990</c:v>
                </c:pt>
                <c:pt idx="2">
                  <c:v>1995</c:v>
                </c:pt>
                <c:pt idx="3">
                  <c:v>2000</c:v>
                </c:pt>
                <c:pt idx="4">
                  <c:v>2005</c:v>
                </c:pt>
                <c:pt idx="5">
                  <c:v>2010</c:v>
                </c:pt>
                <c:pt idx="6">
                  <c:v>2015</c:v>
                </c:pt>
                <c:pt idx="7">
                  <c:v>2019</c:v>
                </c:pt>
              </c:numCache>
            </c:numRef>
          </c:cat>
          <c:val>
            <c:numRef>
              <c:f>('low-carbon-share-energy'!$C$2,'low-carbon-share-energy'!$C$7,'low-carbon-share-energy'!$C$12,'low-carbon-share-energy'!$C$17,'low-carbon-share-energy'!$C$22,'low-carbon-share-energy'!$C$27,'low-carbon-share-energy'!$C$32,'low-carbon-share-energy'!$C$36)</c:f>
              <c:numCache>
                <c:formatCode>General</c:formatCode>
                <c:ptCount val="8"/>
                <c:pt idx="0">
                  <c:v>0</c:v>
                </c:pt>
                <c:pt idx="1">
                  <c:v>8.5999999999999993E-2</c:v>
                </c:pt>
                <c:pt idx="2">
                  <c:v>0.17499999999999999</c:v>
                </c:pt>
                <c:pt idx="3">
                  <c:v>0.154</c:v>
                </c:pt>
                <c:pt idx="4">
                  <c:v>0.23400000000000001</c:v>
                </c:pt>
                <c:pt idx="5">
                  <c:v>0.193</c:v>
                </c:pt>
                <c:pt idx="6">
                  <c:v>0.23400000000000001</c:v>
                </c:pt>
                <c:pt idx="7">
                  <c:v>0.23899999999999999</c:v>
                </c:pt>
              </c:numCache>
              <c:extLst/>
            </c:numRef>
          </c:val>
          <c:smooth val="0"/>
          <c:extLst>
            <c:ext xmlns:c16="http://schemas.microsoft.com/office/drawing/2014/chart" uri="{C3380CC4-5D6E-409C-BE32-E72D297353CC}">
              <c16:uniqueId val="{00000000-DD29-4A00-B284-EF75C684D611}"/>
            </c:ext>
          </c:extLst>
        </c:ser>
        <c:dLbls>
          <c:showLegendKey val="0"/>
          <c:showVal val="0"/>
          <c:showCatName val="0"/>
          <c:showSerName val="0"/>
          <c:showPercent val="0"/>
          <c:showBubbleSize val="0"/>
        </c:dLbls>
        <c:smooth val="0"/>
        <c:axId val="79834320"/>
        <c:axId val="79828496"/>
      </c:lineChart>
      <c:catAx>
        <c:axId val="798343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Unit: percent (%) </a:t>
                </a:r>
              </a:p>
            </c:rich>
          </c:tx>
          <c:layout>
            <c:manualLayout>
              <c:xMode val="edge"/>
              <c:yMode val="edge"/>
              <c:x val="0.8592521872265968"/>
              <c:y val="0.105532225138524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828496"/>
        <c:crosses val="autoZero"/>
        <c:auto val="1"/>
        <c:lblAlgn val="ctr"/>
        <c:lblOffset val="100"/>
        <c:noMultiLvlLbl val="0"/>
      </c:catAx>
      <c:valAx>
        <c:axId val="79828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834320"/>
        <c:crosses val="autoZero"/>
        <c:crossBetween val="between"/>
      </c:valAx>
      <c:spPr>
        <a:noFill/>
        <a:ln>
          <a:noFill/>
        </a:ln>
        <a:effectLst/>
      </c:spPr>
    </c:plotArea>
    <c:plotVisOnly val="1"/>
    <c:dispBlanksAs val="gap"/>
    <c:showDLblsOverMax val="0"/>
  </c:chart>
  <c:spPr>
    <a:solidFill>
      <a:srgbClr val="FFFFFF"/>
    </a:solid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latin typeface="Calibri" panose="020F0502020204030204" pitchFamily="34" charset="0"/>
                <a:cs typeface="Calibri" panose="020F0502020204030204" pitchFamily="34" charset="0"/>
              </a:rPr>
              <a:t>Renewable electricity generation from</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non-combustible</a:t>
            </a:r>
            <a:r>
              <a:rPr lang="en-US" baseline="0" dirty="0">
                <a:latin typeface="Calibri" panose="020F0502020204030204" pitchFamily="34" charset="0"/>
                <a:cs typeface="Calibri" panose="020F0502020204030204" pitchFamily="34" charset="0"/>
              </a:rPr>
              <a:t> sources</a:t>
            </a:r>
            <a:endParaRPr lang="en-US" dirty="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420558178878864"/>
          <c:y val="0.25083333333333335"/>
          <c:w val="0.70143504946918367"/>
          <c:h val="0.64740740740740743"/>
        </c:manualLayout>
      </c:layout>
      <c:barChart>
        <c:barDir val="col"/>
        <c:grouping val="clustered"/>
        <c:varyColors val="0"/>
        <c:ser>
          <c:idx val="0"/>
          <c:order val="0"/>
          <c:tx>
            <c:strRef>
              <c:f>'Renewable electricity generatio'!$B$5</c:f>
              <c:strCache>
                <c:ptCount val="1"/>
                <c:pt idx="0">
                  <c:v>Solar PV</c:v>
                </c:pt>
              </c:strCache>
            </c:strRef>
          </c:tx>
          <c:spPr>
            <a:solidFill>
              <a:schemeClr val="accent1"/>
            </a:solidFill>
            <a:ln>
              <a:noFill/>
            </a:ln>
            <a:effectLst/>
          </c:spPr>
          <c:invertIfNegative val="0"/>
          <c:cat>
            <c:numRef>
              <c:f>'Renewable electricity generatio'!$A$6:$A$9</c:f>
              <c:numCache>
                <c:formatCode>General</c:formatCode>
                <c:ptCount val="4"/>
                <c:pt idx="0">
                  <c:v>2008</c:v>
                </c:pt>
                <c:pt idx="1">
                  <c:v>2010</c:v>
                </c:pt>
                <c:pt idx="2">
                  <c:v>2015</c:v>
                </c:pt>
                <c:pt idx="3">
                  <c:v>2019</c:v>
                </c:pt>
              </c:numCache>
            </c:numRef>
          </c:cat>
          <c:val>
            <c:numRef>
              <c:f>'Renewable electricity generatio'!$B$6:$B$9</c:f>
              <c:numCache>
                <c:formatCode>General</c:formatCode>
                <c:ptCount val="4"/>
                <c:pt idx="0">
                  <c:v>1</c:v>
                </c:pt>
                <c:pt idx="1">
                  <c:v>5</c:v>
                </c:pt>
                <c:pt idx="2">
                  <c:v>69</c:v>
                </c:pt>
                <c:pt idx="3">
                  <c:v>341</c:v>
                </c:pt>
              </c:numCache>
            </c:numRef>
          </c:val>
          <c:extLst>
            <c:ext xmlns:c16="http://schemas.microsoft.com/office/drawing/2014/chart" uri="{C3380CC4-5D6E-409C-BE32-E72D297353CC}">
              <c16:uniqueId val="{00000000-B40C-49A1-92B4-BA9DA701FE9A}"/>
            </c:ext>
          </c:extLst>
        </c:ser>
        <c:dLbls>
          <c:showLegendKey val="0"/>
          <c:showVal val="0"/>
          <c:showCatName val="0"/>
          <c:showSerName val="0"/>
          <c:showPercent val="0"/>
          <c:showBubbleSize val="0"/>
        </c:dLbls>
        <c:gapWidth val="219"/>
        <c:overlap val="-27"/>
        <c:axId val="211507296"/>
        <c:axId val="211508544"/>
      </c:barChart>
      <c:catAx>
        <c:axId val="2115072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800" dirty="0"/>
                  <a:t>Unit: GWh (</a:t>
                </a:r>
                <a:r>
                  <a:rPr lang="en-US" sz="800" b="0" i="0" u="none" strike="noStrike" baseline="0" dirty="0"/>
                  <a:t>Gigawatt hours</a:t>
                </a:r>
                <a:r>
                  <a:rPr lang="en-US" sz="800" dirty="0"/>
                  <a:t>)</a:t>
                </a:r>
              </a:p>
            </c:rich>
          </c:tx>
          <c:layout>
            <c:manualLayout>
              <c:xMode val="edge"/>
              <c:yMode val="edge"/>
              <c:x val="0.62859435493732629"/>
              <c:y val="0.2078420760157191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08544"/>
        <c:crosses val="autoZero"/>
        <c:auto val="1"/>
        <c:lblAlgn val="ctr"/>
        <c:lblOffset val="100"/>
        <c:noMultiLvlLbl val="0"/>
      </c:catAx>
      <c:valAx>
        <c:axId val="211508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07296"/>
        <c:crosses val="autoZero"/>
        <c:crossBetween val="between"/>
        <c:majorUnit val="100"/>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100" dirty="0"/>
              <a:t>Annual Fuel Mix for Electricity Generation by Energy Products, 2005 - 2020</a:t>
            </a:r>
          </a:p>
        </c:rich>
      </c:tx>
      <c:layout>
        <c:manualLayout>
          <c:xMode val="edge"/>
          <c:yMode val="edge"/>
          <c:x val="0.24557086614173229"/>
          <c:y val="0"/>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483349814334533E-2"/>
          <c:y val="0.10969130577469399"/>
          <c:w val="0.93117159231716551"/>
          <c:h val="0.76246022843224093"/>
        </c:manualLayout>
      </c:layout>
      <c:barChart>
        <c:barDir val="col"/>
        <c:grouping val="clustered"/>
        <c:varyColors val="0"/>
        <c:ser>
          <c:idx val="0"/>
          <c:order val="0"/>
          <c:tx>
            <c:strRef>
              <c:f>'T2.2'!$A$7</c:f>
              <c:strCache>
                <c:ptCount val="1"/>
                <c:pt idx="0">
                  <c:v>Petroleum Products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'T2.2'!$B$6:$Q$6</c:f>
              <c:strCache>
                <c:ptCount val="1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strCache>
            </c:strRef>
          </c:cat>
          <c:val>
            <c:numRef>
              <c:f>'T2.2'!$B$7:$Q$7</c:f>
              <c:numCache>
                <c:formatCode>0.0</c:formatCode>
                <c:ptCount val="16"/>
                <c:pt idx="0">
                  <c:v>23.1</c:v>
                </c:pt>
                <c:pt idx="1">
                  <c:v>19.8</c:v>
                </c:pt>
                <c:pt idx="2">
                  <c:v>18.899999999999999</c:v>
                </c:pt>
                <c:pt idx="3">
                  <c:v>17.2</c:v>
                </c:pt>
                <c:pt idx="4">
                  <c:v>16.899999999999999</c:v>
                </c:pt>
                <c:pt idx="5">
                  <c:v>20.2</c:v>
                </c:pt>
                <c:pt idx="6">
                  <c:v>19.399999999999999</c:v>
                </c:pt>
                <c:pt idx="7">
                  <c:v>13</c:v>
                </c:pt>
                <c:pt idx="8">
                  <c:v>4.6900000000000004</c:v>
                </c:pt>
                <c:pt idx="9">
                  <c:v>0.7</c:v>
                </c:pt>
                <c:pt idx="10">
                  <c:v>0.66</c:v>
                </c:pt>
                <c:pt idx="11">
                  <c:v>0.7</c:v>
                </c:pt>
                <c:pt idx="12" formatCode="_(* #,##0.0_);_(* \(#,##0.0\);_(* &quot;-&quot;??_);_(@_)">
                  <c:v>0.7</c:v>
                </c:pt>
                <c:pt idx="13" formatCode="_(* #,##0.0_);_(* \(#,##0.0\);_(* &quot;-&quot;??_);_(@_)">
                  <c:v>0.6</c:v>
                </c:pt>
                <c:pt idx="14" formatCode="General">
                  <c:v>0.4</c:v>
                </c:pt>
                <c:pt idx="15">
                  <c:v>0.2</c:v>
                </c:pt>
              </c:numCache>
            </c:numRef>
          </c:val>
          <c:extLst>
            <c:ext xmlns:c16="http://schemas.microsoft.com/office/drawing/2014/chart" uri="{C3380CC4-5D6E-409C-BE32-E72D297353CC}">
              <c16:uniqueId val="{00000000-8DC4-4C51-B5DB-28BF4E8DC5C2}"/>
            </c:ext>
          </c:extLst>
        </c:ser>
        <c:ser>
          <c:idx val="1"/>
          <c:order val="1"/>
          <c:tx>
            <c:strRef>
              <c:f>'T2.2'!$A$8</c:f>
              <c:strCache>
                <c:ptCount val="1"/>
                <c:pt idx="0">
                  <c:v>Natural Gas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'T2.2'!$B$6:$Q$6</c:f>
              <c:strCache>
                <c:ptCount val="1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strCache>
            </c:strRef>
          </c:cat>
          <c:val>
            <c:numRef>
              <c:f>'T2.2'!$B$8:$Q$8</c:f>
              <c:numCache>
                <c:formatCode>0.0</c:formatCode>
                <c:ptCount val="16"/>
                <c:pt idx="0">
                  <c:v>74.400000000000006</c:v>
                </c:pt>
                <c:pt idx="1">
                  <c:v>77.8</c:v>
                </c:pt>
                <c:pt idx="2">
                  <c:v>78.7</c:v>
                </c:pt>
                <c:pt idx="3">
                  <c:v>80.3</c:v>
                </c:pt>
                <c:pt idx="4">
                  <c:v>80.599999999999994</c:v>
                </c:pt>
                <c:pt idx="5">
                  <c:v>77.2</c:v>
                </c:pt>
                <c:pt idx="6">
                  <c:v>78</c:v>
                </c:pt>
                <c:pt idx="7">
                  <c:v>84.3</c:v>
                </c:pt>
                <c:pt idx="8">
                  <c:v>91.79</c:v>
                </c:pt>
                <c:pt idx="9">
                  <c:v>95.38</c:v>
                </c:pt>
                <c:pt idx="10">
                  <c:v>95.26</c:v>
                </c:pt>
                <c:pt idx="11">
                  <c:v>95.2</c:v>
                </c:pt>
                <c:pt idx="12" formatCode="_(* #,##0.0_);_(* \(#,##0.0\);_(* &quot;-&quot;??_);_(@_)">
                  <c:v>95.2</c:v>
                </c:pt>
                <c:pt idx="13" formatCode="_(* #,##0.0_);_(* \(#,##0.0\);_(* &quot;-&quot;??_);_(@_)">
                  <c:v>95.4</c:v>
                </c:pt>
                <c:pt idx="14" formatCode="General">
                  <c:v>95.6</c:v>
                </c:pt>
                <c:pt idx="15">
                  <c:v>96</c:v>
                </c:pt>
              </c:numCache>
            </c:numRef>
          </c:val>
          <c:extLst>
            <c:ext xmlns:c16="http://schemas.microsoft.com/office/drawing/2014/chart" uri="{C3380CC4-5D6E-409C-BE32-E72D297353CC}">
              <c16:uniqueId val="{00000001-8DC4-4C51-B5DB-28BF4E8DC5C2}"/>
            </c:ext>
          </c:extLst>
        </c:ser>
        <c:ser>
          <c:idx val="2"/>
          <c:order val="2"/>
          <c:tx>
            <c:strRef>
              <c:f>'T2.2'!$A$9</c:f>
              <c:strCache>
                <c:ptCount val="1"/>
                <c:pt idx="0">
                  <c:v>Coal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'T2.2'!$B$6:$Q$6</c:f>
              <c:strCache>
                <c:ptCount val="1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strCache>
            </c:strRef>
          </c:cat>
          <c:val>
            <c:numRef>
              <c:f>'T2.2'!$B$9:$Q$9</c:f>
              <c:numCache>
                <c:formatCode>0.0</c:formatCode>
                <c:ptCount val="16"/>
                <c:pt idx="0">
                  <c:v>0</c:v>
                </c:pt>
                <c:pt idx="1">
                  <c:v>0</c:v>
                </c:pt>
                <c:pt idx="2">
                  <c:v>0</c:v>
                </c:pt>
                <c:pt idx="3">
                  <c:v>0</c:v>
                </c:pt>
                <c:pt idx="4">
                  <c:v>0</c:v>
                </c:pt>
                <c:pt idx="5">
                  <c:v>0</c:v>
                </c:pt>
                <c:pt idx="6">
                  <c:v>0</c:v>
                </c:pt>
                <c:pt idx="7">
                  <c:v>0</c:v>
                </c:pt>
                <c:pt idx="8">
                  <c:v>0</c:v>
                </c:pt>
                <c:pt idx="9">
                  <c:v>1.1000000000000001</c:v>
                </c:pt>
                <c:pt idx="10">
                  <c:v>1.2</c:v>
                </c:pt>
                <c:pt idx="11">
                  <c:v>1.2</c:v>
                </c:pt>
                <c:pt idx="12" formatCode="_(* #,##0.0_);_(* \(#,##0.0\);_(* &quot;-&quot;??_);_(@_)">
                  <c:v>1.3</c:v>
                </c:pt>
                <c:pt idx="13" formatCode="_(* #,##0.0_);_(* \(#,##0.0\);_(* &quot;-&quot;??_);_(@_)">
                  <c:v>1.3</c:v>
                </c:pt>
                <c:pt idx="14" formatCode="General">
                  <c:v>1.2</c:v>
                </c:pt>
                <c:pt idx="15">
                  <c:v>1</c:v>
                </c:pt>
              </c:numCache>
            </c:numRef>
          </c:val>
          <c:extLst>
            <c:ext xmlns:c16="http://schemas.microsoft.com/office/drawing/2014/chart" uri="{C3380CC4-5D6E-409C-BE32-E72D297353CC}">
              <c16:uniqueId val="{00000002-8DC4-4C51-B5DB-28BF4E8DC5C2}"/>
            </c:ext>
          </c:extLst>
        </c:ser>
        <c:ser>
          <c:idx val="3"/>
          <c:order val="3"/>
          <c:tx>
            <c:strRef>
              <c:f>'T2.2'!$A$10</c:f>
              <c:strCache>
                <c:ptCount val="1"/>
                <c:pt idx="0">
                  <c:v>Others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'T2.2'!$B$6:$Q$6</c:f>
              <c:strCache>
                <c:ptCount val="1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strCache>
            </c:strRef>
          </c:cat>
          <c:val>
            <c:numRef>
              <c:f>'T2.2'!$B$10:$Q$10</c:f>
              <c:numCache>
                <c:formatCode>0.0</c:formatCode>
                <c:ptCount val="16"/>
                <c:pt idx="0">
                  <c:v>2.5</c:v>
                </c:pt>
                <c:pt idx="1">
                  <c:v>2.4</c:v>
                </c:pt>
                <c:pt idx="2">
                  <c:v>2.4</c:v>
                </c:pt>
                <c:pt idx="3">
                  <c:v>2.5</c:v>
                </c:pt>
                <c:pt idx="4">
                  <c:v>2.5</c:v>
                </c:pt>
                <c:pt idx="5">
                  <c:v>2.6</c:v>
                </c:pt>
                <c:pt idx="6">
                  <c:v>2.6</c:v>
                </c:pt>
                <c:pt idx="7">
                  <c:v>2.7</c:v>
                </c:pt>
                <c:pt idx="8">
                  <c:v>3.52</c:v>
                </c:pt>
                <c:pt idx="9">
                  <c:v>2.8</c:v>
                </c:pt>
                <c:pt idx="10">
                  <c:v>2.9</c:v>
                </c:pt>
                <c:pt idx="11">
                  <c:v>2.9</c:v>
                </c:pt>
                <c:pt idx="12" formatCode="_(* #,##0.0_);_(* \(#,##0.0\);_(* &quot;-&quot;??_);_(@_)">
                  <c:v>2.9</c:v>
                </c:pt>
                <c:pt idx="13" formatCode="_(* #,##0.0_);_(* \(#,##0.0\);_(* &quot;-&quot;??_);_(@_)">
                  <c:v>2.8</c:v>
                </c:pt>
                <c:pt idx="14" formatCode="General">
                  <c:v>2.8</c:v>
                </c:pt>
                <c:pt idx="15">
                  <c:v>2.8</c:v>
                </c:pt>
              </c:numCache>
            </c:numRef>
          </c:val>
          <c:extLst>
            <c:ext xmlns:c16="http://schemas.microsoft.com/office/drawing/2014/chart" uri="{C3380CC4-5D6E-409C-BE32-E72D297353CC}">
              <c16:uniqueId val="{00000003-8DC4-4C51-B5DB-28BF4E8DC5C2}"/>
            </c:ext>
          </c:extLst>
        </c:ser>
        <c:dLbls>
          <c:showLegendKey val="0"/>
          <c:showVal val="0"/>
          <c:showCatName val="0"/>
          <c:showSerName val="0"/>
          <c:showPercent val="0"/>
          <c:showBubbleSize val="0"/>
        </c:dLbls>
        <c:gapWidth val="100"/>
        <c:overlap val="-24"/>
        <c:axId val="1411957295"/>
        <c:axId val="1411961455"/>
      </c:barChart>
      <c:catAx>
        <c:axId val="141195729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1961455"/>
        <c:crosses val="autoZero"/>
        <c:auto val="1"/>
        <c:lblAlgn val="ctr"/>
        <c:lblOffset val="100"/>
        <c:noMultiLvlLbl val="0"/>
      </c:catAx>
      <c:valAx>
        <c:axId val="1411961455"/>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Unit: Percent (%)</a:t>
                </a:r>
              </a:p>
            </c:rich>
          </c:tx>
          <c:layout>
            <c:manualLayout>
              <c:xMode val="edge"/>
              <c:yMode val="edge"/>
              <c:x val="0.90043257994905135"/>
              <c:y val="6.5357560650958033E-2"/>
            </c:manualLayout>
          </c:layout>
          <c:overlay val="0"/>
          <c:spPr>
            <a:noFill/>
            <a:ln>
              <a:noFill/>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1957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rgbClr val="FFFFFF"/>
    </a:solid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a:effectLst/>
              </a:rPr>
              <a:t>Energy Imports and Export for Singapore (2005)</a:t>
            </a:r>
            <a:endParaRPr lang="en-US" sz="11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490048118985127"/>
          <c:y val="0.17171296296296296"/>
          <c:w val="0.84454396325459313"/>
          <c:h val="0.7441015895740305"/>
        </c:manualLayout>
      </c:layout>
      <c:barChart>
        <c:barDir val="col"/>
        <c:grouping val="clustered"/>
        <c:varyColors val="0"/>
        <c:ser>
          <c:idx val="0"/>
          <c:order val="0"/>
          <c:tx>
            <c:strRef>
              <c:f>'T1.2'!$T$8</c:f>
              <c:strCache>
                <c:ptCount val="1"/>
                <c:pt idx="0">
                  <c:v>Export </c:v>
                </c:pt>
              </c:strCache>
            </c:strRef>
          </c:tx>
          <c:spPr>
            <a:solidFill>
              <a:schemeClr val="accent1"/>
            </a:solidFill>
            <a:ln>
              <a:noFill/>
            </a:ln>
            <a:effectLst/>
          </c:spPr>
          <c:invertIfNegative val="0"/>
          <c:cat>
            <c:strRef>
              <c:f>'T1.2'!$S$9:$S$13</c:f>
              <c:strCache>
                <c:ptCount val="5"/>
                <c:pt idx="0">
                  <c:v>Coal and Peat</c:v>
                </c:pt>
                <c:pt idx="1">
                  <c:v>Crude Oil</c:v>
                </c:pt>
                <c:pt idx="2">
                  <c:v>Petroleum Products</c:v>
                </c:pt>
                <c:pt idx="3">
                  <c:v>Natural Gas</c:v>
                </c:pt>
                <c:pt idx="4">
                  <c:v>Total</c:v>
                </c:pt>
              </c:strCache>
            </c:strRef>
          </c:cat>
          <c:val>
            <c:numRef>
              <c:f>'T1.2'!$T$9:$T$13</c:f>
              <c:numCache>
                <c:formatCode>General</c:formatCode>
                <c:ptCount val="5"/>
                <c:pt idx="0">
                  <c:v>0</c:v>
                </c:pt>
                <c:pt idx="1">
                  <c:v>-890</c:v>
                </c:pt>
                <c:pt idx="2">
                  <c:v>-63613</c:v>
                </c:pt>
                <c:pt idx="3">
                  <c:v>0</c:v>
                </c:pt>
                <c:pt idx="4">
                  <c:v>-64503</c:v>
                </c:pt>
              </c:numCache>
            </c:numRef>
          </c:val>
          <c:extLst>
            <c:ext xmlns:c16="http://schemas.microsoft.com/office/drawing/2014/chart" uri="{C3380CC4-5D6E-409C-BE32-E72D297353CC}">
              <c16:uniqueId val="{00000000-EAD4-4EA5-B463-15287D976574}"/>
            </c:ext>
          </c:extLst>
        </c:ser>
        <c:ser>
          <c:idx val="1"/>
          <c:order val="1"/>
          <c:tx>
            <c:strRef>
              <c:f>'T1.2'!$U$8</c:f>
              <c:strCache>
                <c:ptCount val="1"/>
                <c:pt idx="0">
                  <c:v>Import</c:v>
                </c:pt>
              </c:strCache>
            </c:strRef>
          </c:tx>
          <c:spPr>
            <a:solidFill>
              <a:schemeClr val="accent2"/>
            </a:solidFill>
            <a:ln>
              <a:noFill/>
            </a:ln>
            <a:effectLst/>
          </c:spPr>
          <c:invertIfNegative val="0"/>
          <c:cat>
            <c:strRef>
              <c:f>'T1.2'!$S$9:$S$13</c:f>
              <c:strCache>
                <c:ptCount val="5"/>
                <c:pt idx="0">
                  <c:v>Coal and Peat</c:v>
                </c:pt>
                <c:pt idx="1">
                  <c:v>Crude Oil</c:v>
                </c:pt>
                <c:pt idx="2">
                  <c:v>Petroleum Products</c:v>
                </c:pt>
                <c:pt idx="3">
                  <c:v>Natural Gas</c:v>
                </c:pt>
                <c:pt idx="4">
                  <c:v>Total</c:v>
                </c:pt>
              </c:strCache>
            </c:strRef>
          </c:cat>
          <c:val>
            <c:numRef>
              <c:f>'T1.2'!$U$9:$U$13</c:f>
              <c:numCache>
                <c:formatCode>General</c:formatCode>
                <c:ptCount val="5"/>
                <c:pt idx="0">
                  <c:v>8</c:v>
                </c:pt>
                <c:pt idx="1">
                  <c:v>60200</c:v>
                </c:pt>
                <c:pt idx="2">
                  <c:v>49292</c:v>
                </c:pt>
                <c:pt idx="3">
                  <c:v>5571</c:v>
                </c:pt>
                <c:pt idx="4">
                  <c:v>85071</c:v>
                </c:pt>
              </c:numCache>
            </c:numRef>
          </c:val>
          <c:extLst>
            <c:ext xmlns:c16="http://schemas.microsoft.com/office/drawing/2014/chart" uri="{C3380CC4-5D6E-409C-BE32-E72D297353CC}">
              <c16:uniqueId val="{00000001-EAD4-4EA5-B463-15287D976574}"/>
            </c:ext>
          </c:extLst>
        </c:ser>
        <c:dLbls>
          <c:showLegendKey val="0"/>
          <c:showVal val="0"/>
          <c:showCatName val="0"/>
          <c:showSerName val="0"/>
          <c:showPercent val="0"/>
          <c:showBubbleSize val="0"/>
        </c:dLbls>
        <c:gapWidth val="219"/>
        <c:overlap val="-27"/>
        <c:axId val="1739546927"/>
        <c:axId val="1739548591"/>
      </c:barChart>
      <c:catAx>
        <c:axId val="17395469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800" b="1" i="0" baseline="0">
                    <a:effectLst/>
                  </a:rPr>
                  <a:t>Unit: ktoe (kilotonne of oil equivalent)</a:t>
                </a:r>
                <a:endParaRPr lang="en-US" sz="200">
                  <a:effectLst/>
                </a:endParaRPr>
              </a:p>
            </c:rich>
          </c:tx>
          <c:layout>
            <c:manualLayout>
              <c:xMode val="edge"/>
              <c:yMode val="edge"/>
              <c:x val="0.67770146633878969"/>
              <c:y val="0.1179551419708900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39548591"/>
        <c:crosses val="autoZero"/>
        <c:auto val="1"/>
        <c:lblAlgn val="ctr"/>
        <c:lblOffset val="100"/>
        <c:noMultiLvlLbl val="0"/>
      </c:catAx>
      <c:valAx>
        <c:axId val="1739548591"/>
        <c:scaling>
          <c:orientation val="minMax"/>
          <c:max val="180000"/>
          <c:min val="-12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9546927"/>
        <c:crosses val="autoZero"/>
        <c:crossBetween val="between"/>
        <c:majorUnit val="6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rgbClr val="FFFFFF"/>
    </a:solid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a:effectLst/>
              </a:rPr>
              <a:t>Energy Imports and Export for Singapore (2019)</a:t>
            </a:r>
            <a:endParaRPr lang="en-US" sz="11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490048118985127"/>
          <c:y val="0.19486111111111112"/>
          <c:w val="0.84454396325459313"/>
          <c:h val="0.72146779158603758"/>
        </c:manualLayout>
      </c:layout>
      <c:barChart>
        <c:barDir val="col"/>
        <c:grouping val="clustered"/>
        <c:varyColors val="0"/>
        <c:ser>
          <c:idx val="0"/>
          <c:order val="0"/>
          <c:tx>
            <c:strRef>
              <c:f>'T1.2'!$T$17</c:f>
              <c:strCache>
                <c:ptCount val="1"/>
                <c:pt idx="0">
                  <c:v>Export </c:v>
                </c:pt>
              </c:strCache>
            </c:strRef>
          </c:tx>
          <c:spPr>
            <a:solidFill>
              <a:schemeClr val="accent1"/>
            </a:solidFill>
            <a:ln>
              <a:noFill/>
            </a:ln>
            <a:effectLst/>
          </c:spPr>
          <c:invertIfNegative val="0"/>
          <c:cat>
            <c:strRef>
              <c:f>'T1.2'!$S$18:$S$22</c:f>
              <c:strCache>
                <c:ptCount val="5"/>
                <c:pt idx="0">
                  <c:v>Coal and Peat</c:v>
                </c:pt>
                <c:pt idx="1">
                  <c:v>Crude Oil</c:v>
                </c:pt>
                <c:pt idx="2">
                  <c:v>Petroleum Products</c:v>
                </c:pt>
                <c:pt idx="3">
                  <c:v>Natural Gas</c:v>
                </c:pt>
                <c:pt idx="4">
                  <c:v>Total</c:v>
                </c:pt>
              </c:strCache>
            </c:strRef>
          </c:cat>
          <c:val>
            <c:numRef>
              <c:f>'T1.2'!$T$18:$T$22</c:f>
              <c:numCache>
                <c:formatCode>General</c:formatCode>
                <c:ptCount val="5"/>
                <c:pt idx="0">
                  <c:v>0</c:v>
                </c:pt>
                <c:pt idx="1">
                  <c:v>-966</c:v>
                </c:pt>
                <c:pt idx="2">
                  <c:v>-86690</c:v>
                </c:pt>
                <c:pt idx="3">
                  <c:v>0</c:v>
                </c:pt>
                <c:pt idx="4">
                  <c:v>-87656</c:v>
                </c:pt>
              </c:numCache>
            </c:numRef>
          </c:val>
          <c:extLst>
            <c:ext xmlns:c16="http://schemas.microsoft.com/office/drawing/2014/chart" uri="{C3380CC4-5D6E-409C-BE32-E72D297353CC}">
              <c16:uniqueId val="{00000000-8A49-49EE-9921-96F3CE9AAA58}"/>
            </c:ext>
          </c:extLst>
        </c:ser>
        <c:ser>
          <c:idx val="1"/>
          <c:order val="1"/>
          <c:tx>
            <c:strRef>
              <c:f>'T1.2'!$U$17</c:f>
              <c:strCache>
                <c:ptCount val="1"/>
                <c:pt idx="0">
                  <c:v>Import</c:v>
                </c:pt>
              </c:strCache>
            </c:strRef>
          </c:tx>
          <c:spPr>
            <a:solidFill>
              <a:schemeClr val="accent2"/>
            </a:solidFill>
            <a:ln>
              <a:noFill/>
            </a:ln>
            <a:effectLst/>
          </c:spPr>
          <c:invertIfNegative val="0"/>
          <c:cat>
            <c:strRef>
              <c:f>'T1.2'!$S$18:$S$22</c:f>
              <c:strCache>
                <c:ptCount val="5"/>
                <c:pt idx="0">
                  <c:v>Coal and Peat</c:v>
                </c:pt>
                <c:pt idx="1">
                  <c:v>Crude Oil</c:v>
                </c:pt>
                <c:pt idx="2">
                  <c:v>Petroleum Products</c:v>
                </c:pt>
                <c:pt idx="3">
                  <c:v>Natural Gas</c:v>
                </c:pt>
                <c:pt idx="4">
                  <c:v>Total</c:v>
                </c:pt>
              </c:strCache>
            </c:strRef>
          </c:cat>
          <c:val>
            <c:numRef>
              <c:f>'T1.2'!$U$18:$U$22</c:f>
              <c:numCache>
                <c:formatCode>General</c:formatCode>
                <c:ptCount val="5"/>
                <c:pt idx="0">
                  <c:v>458</c:v>
                </c:pt>
                <c:pt idx="1">
                  <c:v>54399</c:v>
                </c:pt>
                <c:pt idx="2">
                  <c:v>99656</c:v>
                </c:pt>
                <c:pt idx="3">
                  <c:v>10147</c:v>
                </c:pt>
                <c:pt idx="4">
                  <c:v>164660</c:v>
                </c:pt>
              </c:numCache>
            </c:numRef>
          </c:val>
          <c:extLst>
            <c:ext xmlns:c16="http://schemas.microsoft.com/office/drawing/2014/chart" uri="{C3380CC4-5D6E-409C-BE32-E72D297353CC}">
              <c16:uniqueId val="{00000001-8A49-49EE-9921-96F3CE9AAA58}"/>
            </c:ext>
          </c:extLst>
        </c:ser>
        <c:dLbls>
          <c:showLegendKey val="0"/>
          <c:showVal val="0"/>
          <c:showCatName val="0"/>
          <c:showSerName val="0"/>
          <c:showPercent val="0"/>
          <c:showBubbleSize val="0"/>
        </c:dLbls>
        <c:gapWidth val="219"/>
        <c:overlap val="-27"/>
        <c:axId val="1734472063"/>
        <c:axId val="1734467071"/>
      </c:barChart>
      <c:catAx>
        <c:axId val="17344720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800" b="1" i="0" baseline="0">
                    <a:effectLst/>
                  </a:rPr>
                  <a:t>Unit: ktoe (kilotonne of oil equivalent)</a:t>
                </a:r>
                <a:endParaRPr lang="en-US" sz="200">
                  <a:effectLst/>
                </a:endParaRPr>
              </a:p>
            </c:rich>
          </c:tx>
          <c:layout>
            <c:manualLayout>
              <c:xMode val="edge"/>
              <c:yMode val="edge"/>
              <c:x val="0.67217959450488141"/>
              <c:y val="0.1400721589267438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34467071"/>
        <c:crosses val="autoZero"/>
        <c:auto val="1"/>
        <c:lblAlgn val="ctr"/>
        <c:lblOffset val="100"/>
        <c:noMultiLvlLbl val="0"/>
      </c:catAx>
      <c:valAx>
        <c:axId val="1734467071"/>
        <c:scaling>
          <c:orientation val="minMax"/>
          <c:max val="180000"/>
          <c:min val="-12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4472063"/>
        <c:crosses val="autoZero"/>
        <c:crossBetween val="between"/>
        <c:majorUnit val="6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rgbClr val="FFFFFF"/>
    </a:solid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Energy consumption per GDP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3914260717410324E-2"/>
          <c:y val="0.17171296296296296"/>
          <c:w val="0.9155301837270341"/>
          <c:h val="0.71530876348789729"/>
        </c:manualLayout>
      </c:layout>
      <c:lineChart>
        <c:grouping val="standard"/>
        <c:varyColors val="0"/>
        <c:ser>
          <c:idx val="0"/>
          <c:order val="0"/>
          <c:tx>
            <c:strRef>
              <c:f>'energy-intensity'!$O$25</c:f>
              <c:strCache>
                <c:ptCount val="1"/>
                <c:pt idx="0">
                  <c:v>Energy consumption per GDP (kWh per $)</c:v>
                </c:pt>
              </c:strCache>
            </c:strRef>
          </c:tx>
          <c:spPr>
            <a:ln w="28575" cap="rnd">
              <a:solidFill>
                <a:schemeClr val="accent1"/>
              </a:solidFill>
              <a:round/>
            </a:ln>
            <a:effectLst/>
          </c:spPr>
          <c:marker>
            <c:symbol val="none"/>
          </c:marker>
          <c:cat>
            <c:numRef>
              <c:f>('energy-intensity'!$N$27,'energy-intensity'!$N$32,'energy-intensity'!$N$37,'energy-intensity'!$N$42,'energy-intensity'!$N$47,'energy-intensity'!$N$52)</c:f>
              <c:numCache>
                <c:formatCode>General</c:formatCode>
                <c:ptCount val="6"/>
                <c:pt idx="0">
                  <c:v>1991</c:v>
                </c:pt>
                <c:pt idx="1">
                  <c:v>1996</c:v>
                </c:pt>
                <c:pt idx="2">
                  <c:v>2001</c:v>
                </c:pt>
                <c:pt idx="3">
                  <c:v>2006</c:v>
                </c:pt>
                <c:pt idx="4">
                  <c:v>2011</c:v>
                </c:pt>
                <c:pt idx="5">
                  <c:v>2016</c:v>
                </c:pt>
              </c:numCache>
            </c:numRef>
          </c:cat>
          <c:val>
            <c:numRef>
              <c:f>('energy-intensity'!$O$27,'energy-intensity'!$O$32,'energy-intensity'!$O$37,'energy-intensity'!$O$42,'energy-intensity'!$O$47,'energy-intensity'!$O$52)</c:f>
              <c:numCache>
                <c:formatCode>General</c:formatCode>
                <c:ptCount val="6"/>
                <c:pt idx="0">
                  <c:v>5.53</c:v>
                </c:pt>
                <c:pt idx="1">
                  <c:v>5.1150000000000002</c:v>
                </c:pt>
                <c:pt idx="2">
                  <c:v>3.3980000000000001</c:v>
                </c:pt>
                <c:pt idx="3">
                  <c:v>2.2370000000000001</c:v>
                </c:pt>
                <c:pt idx="4">
                  <c:v>2.5590000000000002</c:v>
                </c:pt>
                <c:pt idx="5">
                  <c:v>2.4900000000000002</c:v>
                </c:pt>
              </c:numCache>
              <c:extLst/>
            </c:numRef>
          </c:val>
          <c:smooth val="0"/>
          <c:extLst>
            <c:ext xmlns:c16="http://schemas.microsoft.com/office/drawing/2014/chart" uri="{C3380CC4-5D6E-409C-BE32-E72D297353CC}">
              <c16:uniqueId val="{00000000-F132-4C78-87CA-5C1F7073C99A}"/>
            </c:ext>
          </c:extLst>
        </c:ser>
        <c:dLbls>
          <c:showLegendKey val="0"/>
          <c:showVal val="0"/>
          <c:showCatName val="0"/>
          <c:showSerName val="0"/>
          <c:showPercent val="0"/>
          <c:showBubbleSize val="0"/>
        </c:dLbls>
        <c:smooth val="0"/>
        <c:axId val="922574127"/>
        <c:axId val="922575791"/>
      </c:lineChart>
      <c:catAx>
        <c:axId val="9225741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i="0"/>
                  <a:t>Unit: </a:t>
                </a:r>
                <a:r>
                  <a:rPr lang="en-US" sz="1000" b="0" i="0" u="none" strike="noStrike" baseline="0"/>
                  <a:t>kilowatt-hour </a:t>
                </a:r>
                <a:r>
                  <a:rPr lang="en-US" sz="1000" b="0" i="0" u="none" strike="noStrike" baseline="0">
                    <a:effectLst/>
                  </a:rPr>
                  <a:t>(kWh) per $</a:t>
                </a:r>
                <a:endParaRPr lang="en-US" i="0"/>
              </a:p>
            </c:rich>
          </c:tx>
          <c:layout>
            <c:manualLayout>
              <c:xMode val="edge"/>
              <c:yMode val="edge"/>
              <c:x val="0.62791666666666668"/>
              <c:y val="0.1101618547681539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2575791"/>
        <c:crosses val="autoZero"/>
        <c:auto val="1"/>
        <c:lblAlgn val="ctr"/>
        <c:lblOffset val="100"/>
        <c:noMultiLvlLbl val="0"/>
      </c:catAx>
      <c:valAx>
        <c:axId val="9225757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2574127"/>
        <c:crosses val="autoZero"/>
        <c:crossBetween val="between"/>
      </c:valAx>
      <c:spPr>
        <a:noFill/>
        <a:ln>
          <a:noFill/>
        </a:ln>
        <a:effectLst/>
      </c:spPr>
    </c:plotArea>
    <c:plotVisOnly val="1"/>
    <c:dispBlanksAs val="gap"/>
    <c:showDLblsOverMax val="0"/>
  </c:chart>
  <c:spPr>
    <a:solidFill>
      <a:srgbClr val="FFFFFF"/>
    </a:soli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1089721"/>
            <a:ext cx="7729200" cy="2775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7733">
                <a:solidFill>
                  <a:schemeClr val="lt1"/>
                </a:solidFill>
              </a:defRPr>
            </a:lvl1pPr>
            <a:lvl2pPr lvl="1">
              <a:spcBef>
                <a:spcPts val="0"/>
              </a:spcBef>
              <a:spcAft>
                <a:spcPts val="0"/>
              </a:spcAft>
              <a:buClr>
                <a:schemeClr val="lt1"/>
              </a:buClr>
              <a:buSzPts val="5800"/>
              <a:buNone/>
              <a:defRPr sz="7733">
                <a:solidFill>
                  <a:schemeClr val="lt1"/>
                </a:solidFill>
              </a:defRPr>
            </a:lvl2pPr>
            <a:lvl3pPr lvl="2">
              <a:spcBef>
                <a:spcPts val="0"/>
              </a:spcBef>
              <a:spcAft>
                <a:spcPts val="0"/>
              </a:spcAft>
              <a:buClr>
                <a:schemeClr val="lt1"/>
              </a:buClr>
              <a:buSzPts val="5800"/>
              <a:buNone/>
              <a:defRPr sz="7733">
                <a:solidFill>
                  <a:schemeClr val="lt1"/>
                </a:solidFill>
              </a:defRPr>
            </a:lvl3pPr>
            <a:lvl4pPr lvl="3">
              <a:spcBef>
                <a:spcPts val="0"/>
              </a:spcBef>
              <a:spcAft>
                <a:spcPts val="0"/>
              </a:spcAft>
              <a:buClr>
                <a:schemeClr val="lt1"/>
              </a:buClr>
              <a:buSzPts val="5800"/>
              <a:buNone/>
              <a:defRPr sz="7733">
                <a:solidFill>
                  <a:schemeClr val="lt1"/>
                </a:solidFill>
              </a:defRPr>
            </a:lvl4pPr>
            <a:lvl5pPr lvl="4">
              <a:spcBef>
                <a:spcPts val="0"/>
              </a:spcBef>
              <a:spcAft>
                <a:spcPts val="0"/>
              </a:spcAft>
              <a:buClr>
                <a:schemeClr val="lt1"/>
              </a:buClr>
              <a:buSzPts val="5800"/>
              <a:buNone/>
              <a:defRPr sz="7733">
                <a:solidFill>
                  <a:schemeClr val="lt1"/>
                </a:solidFill>
              </a:defRPr>
            </a:lvl5pPr>
            <a:lvl6pPr lvl="5">
              <a:spcBef>
                <a:spcPts val="0"/>
              </a:spcBef>
              <a:spcAft>
                <a:spcPts val="0"/>
              </a:spcAft>
              <a:buClr>
                <a:schemeClr val="lt1"/>
              </a:buClr>
              <a:buSzPts val="5800"/>
              <a:buNone/>
              <a:defRPr sz="7733">
                <a:solidFill>
                  <a:schemeClr val="lt1"/>
                </a:solidFill>
              </a:defRPr>
            </a:lvl6pPr>
            <a:lvl7pPr lvl="6">
              <a:spcBef>
                <a:spcPts val="0"/>
              </a:spcBef>
              <a:spcAft>
                <a:spcPts val="0"/>
              </a:spcAft>
              <a:buClr>
                <a:schemeClr val="lt1"/>
              </a:buClr>
              <a:buSzPts val="5800"/>
              <a:buNone/>
              <a:defRPr sz="7733">
                <a:solidFill>
                  <a:schemeClr val="lt1"/>
                </a:solidFill>
              </a:defRPr>
            </a:lvl7pPr>
            <a:lvl8pPr lvl="7">
              <a:spcBef>
                <a:spcPts val="0"/>
              </a:spcBef>
              <a:spcAft>
                <a:spcPts val="0"/>
              </a:spcAft>
              <a:buClr>
                <a:schemeClr val="lt1"/>
              </a:buClr>
              <a:buSzPts val="5800"/>
              <a:buNone/>
              <a:defRPr sz="7733">
                <a:solidFill>
                  <a:schemeClr val="lt1"/>
                </a:solidFill>
              </a:defRPr>
            </a:lvl8pPr>
            <a:lvl9pPr lvl="8">
              <a:spcBef>
                <a:spcPts val="0"/>
              </a:spcBef>
              <a:spcAft>
                <a:spcPts val="0"/>
              </a:spcAft>
              <a:buClr>
                <a:schemeClr val="lt1"/>
              </a:buClr>
              <a:buSzPts val="5800"/>
              <a:buNone/>
              <a:defRPr sz="7733">
                <a:solidFill>
                  <a:schemeClr val="lt1"/>
                </a:solidFill>
              </a:defRPr>
            </a:lvl9pPr>
          </a:lstStyle>
          <a:p>
            <a:endParaRPr/>
          </a:p>
        </p:txBody>
      </p:sp>
      <p:grpSp>
        <p:nvGrpSpPr>
          <p:cNvPr id="12" name="Google Shape;12;p2"/>
          <p:cNvGrpSpPr/>
          <p:nvPr/>
        </p:nvGrpSpPr>
        <p:grpSpPr>
          <a:xfrm>
            <a:off x="28550" y="2929019"/>
            <a:ext cx="9094048" cy="3929100"/>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6" name="Google Shape;46;p2"/>
          <p:cNvGrpSpPr/>
          <p:nvPr/>
        </p:nvGrpSpPr>
        <p:grpSpPr>
          <a:xfrm>
            <a:off x="28550" y="4479971"/>
            <a:ext cx="9094048" cy="2378148"/>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3" name="Google Shape;113;p2"/>
          <p:cNvSpPr/>
          <p:nvPr/>
        </p:nvSpPr>
        <p:spPr>
          <a:xfrm>
            <a:off x="0" y="2973317"/>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891923"/>
            <a:ext cx="7772400" cy="15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116" name="Google Shape;116;p3"/>
          <p:cNvSpPr txBox="1">
            <a:spLocks noGrp="1"/>
          </p:cNvSpPr>
          <p:nvPr>
            <p:ph type="subTitle" idx="1"/>
          </p:nvPr>
        </p:nvSpPr>
        <p:spPr>
          <a:xfrm>
            <a:off x="448270" y="2113513"/>
            <a:ext cx="77724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400">
                <a:solidFill>
                  <a:schemeClr val="accent2"/>
                </a:solidFill>
              </a:defRPr>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endParaRPr/>
          </a:p>
        </p:txBody>
      </p:sp>
      <p:grpSp>
        <p:nvGrpSpPr>
          <p:cNvPr id="117" name="Google Shape;117;p3"/>
          <p:cNvGrpSpPr/>
          <p:nvPr/>
        </p:nvGrpSpPr>
        <p:grpSpPr>
          <a:xfrm>
            <a:off x="28550" y="2929019"/>
            <a:ext cx="9094048" cy="3929100"/>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1" name="Google Shape;151;p3"/>
          <p:cNvGrpSpPr/>
          <p:nvPr/>
        </p:nvGrpSpPr>
        <p:grpSpPr>
          <a:xfrm>
            <a:off x="28550" y="4479971"/>
            <a:ext cx="9094048" cy="2378148"/>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439200"/>
            <a:ext cx="9144000" cy="54188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0" name="Google Shape;220;p4"/>
          <p:cNvSpPr txBox="1">
            <a:spLocks noGrp="1"/>
          </p:cNvSpPr>
          <p:nvPr>
            <p:ph type="body" idx="1"/>
          </p:nvPr>
        </p:nvSpPr>
        <p:spPr>
          <a:xfrm>
            <a:off x="1669850" y="2476000"/>
            <a:ext cx="5804400" cy="3655600"/>
          </a:xfrm>
          <a:prstGeom prst="rect">
            <a:avLst/>
          </a:prstGeom>
        </p:spPr>
        <p:txBody>
          <a:bodyPr spcFirstLastPara="1" wrap="square" lIns="91425" tIns="91425" rIns="91425" bIns="91425" anchor="t" anchorCtr="0">
            <a:noAutofit/>
          </a:bodyPr>
          <a:lstStyle>
            <a:lvl1pPr marL="609585" lvl="0" indent="-558786" algn="ctr" rtl="0">
              <a:spcBef>
                <a:spcPts val="80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1pPr>
            <a:lvl2pPr marL="1219170" lvl="1"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2pPr>
            <a:lvl3pPr marL="1828754" lvl="2"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3pPr>
            <a:lvl4pPr marL="2438339" lvl="3"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4pPr>
            <a:lvl5pPr marL="3047924" lvl="4"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5pPr>
            <a:lvl6pPr marL="3657509" lvl="5"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6pPr>
            <a:lvl7pPr marL="4267093" lvl="6"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7pPr>
            <a:lvl8pPr marL="4876678" lvl="7" indent="-558786" algn="ctr" rtl="0">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8pPr>
            <a:lvl9pPr marL="5486263" lvl="8" indent="-558786" algn="ctr">
              <a:spcBef>
                <a:spcPts val="0"/>
              </a:spcBef>
              <a:spcAft>
                <a:spcPts val="0"/>
              </a:spcAft>
              <a:buSzPts val="3000"/>
              <a:buFont typeface="Titillium Web ExtraLight"/>
              <a:buChar char="■"/>
              <a:defRPr sz="4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222" name="Google Shape;222;p4"/>
          <p:cNvSpPr/>
          <p:nvPr/>
        </p:nvSpPr>
        <p:spPr>
          <a:xfrm>
            <a:off x="0" y="534917"/>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200"/>
            <a:ext cx="4158900" cy="68580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2" name="Google Shape;332;p6"/>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333" name="Google Shape;333;p6"/>
          <p:cNvSpPr txBox="1">
            <a:spLocks noGrp="1"/>
          </p:cNvSpPr>
          <p:nvPr>
            <p:ph type="title"/>
          </p:nvPr>
        </p:nvSpPr>
        <p:spPr>
          <a:xfrm>
            <a:off x="452724" y="827893"/>
            <a:ext cx="3985200" cy="11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883571"/>
            <a:ext cx="3985200" cy="4131200"/>
          </a:xfrm>
          <a:prstGeom prst="rect">
            <a:avLst/>
          </a:prstGeom>
        </p:spPr>
        <p:txBody>
          <a:bodyPr spcFirstLastPara="1" wrap="square" lIns="91425" tIns="91425" rIns="91425" bIns="91425" anchor="t" anchorCtr="0">
            <a:noAutofit/>
          </a:bodyPr>
          <a:lstStyle>
            <a:lvl1pPr marL="609585" lvl="0" indent="-507987" rtl="0">
              <a:spcBef>
                <a:spcPts val="800"/>
              </a:spcBef>
              <a:spcAft>
                <a:spcPts val="0"/>
              </a:spcAft>
              <a:buSzPts val="2400"/>
              <a:buChar char="▫"/>
              <a:defRPr>
                <a:solidFill>
                  <a:schemeClr val="lt1"/>
                </a:solidFill>
              </a:defRPr>
            </a:lvl1pPr>
            <a:lvl2pPr marL="1219170" lvl="1" indent="-507987" rtl="0">
              <a:spcBef>
                <a:spcPts val="0"/>
              </a:spcBef>
              <a:spcAft>
                <a:spcPts val="0"/>
              </a:spcAft>
              <a:buSzPts val="2400"/>
              <a:buChar char="-"/>
              <a:defRPr>
                <a:solidFill>
                  <a:schemeClr val="lt1"/>
                </a:solidFill>
              </a:defRPr>
            </a:lvl2pPr>
            <a:lvl3pPr marL="1828754" lvl="2" indent="-507987" rtl="0">
              <a:spcBef>
                <a:spcPts val="0"/>
              </a:spcBef>
              <a:spcAft>
                <a:spcPts val="0"/>
              </a:spcAft>
              <a:buSzPts val="2400"/>
              <a:buChar char="-"/>
              <a:defRPr>
                <a:solidFill>
                  <a:schemeClr val="lt1"/>
                </a:solidFill>
              </a:defRPr>
            </a:lvl3pPr>
            <a:lvl4pPr marL="2438339" lvl="3" indent="-507987" rtl="0">
              <a:spcBef>
                <a:spcPts val="0"/>
              </a:spcBef>
              <a:spcAft>
                <a:spcPts val="0"/>
              </a:spcAft>
              <a:buSzPts val="2400"/>
              <a:buChar char="-"/>
              <a:defRPr>
                <a:solidFill>
                  <a:schemeClr val="lt1"/>
                </a:solidFill>
              </a:defRPr>
            </a:lvl4pPr>
            <a:lvl5pPr marL="3047924" lvl="4" indent="-507987" rtl="0">
              <a:spcBef>
                <a:spcPts val="0"/>
              </a:spcBef>
              <a:spcAft>
                <a:spcPts val="0"/>
              </a:spcAft>
              <a:buSzPts val="2400"/>
              <a:buChar char="-"/>
              <a:defRPr>
                <a:solidFill>
                  <a:schemeClr val="lt1"/>
                </a:solidFill>
              </a:defRPr>
            </a:lvl5pPr>
            <a:lvl6pPr marL="3657509" lvl="5" indent="-507987" rtl="0">
              <a:spcBef>
                <a:spcPts val="0"/>
              </a:spcBef>
              <a:spcAft>
                <a:spcPts val="0"/>
              </a:spcAft>
              <a:buSzPts val="2400"/>
              <a:buChar char="-"/>
              <a:defRPr>
                <a:solidFill>
                  <a:schemeClr val="lt1"/>
                </a:solidFill>
              </a:defRPr>
            </a:lvl6pPr>
            <a:lvl7pPr marL="4267093" lvl="6" indent="-507987" rtl="0">
              <a:spcBef>
                <a:spcPts val="0"/>
              </a:spcBef>
              <a:spcAft>
                <a:spcPts val="0"/>
              </a:spcAft>
              <a:buSzPts val="2400"/>
              <a:buChar char="●"/>
              <a:defRPr>
                <a:solidFill>
                  <a:schemeClr val="lt1"/>
                </a:solidFill>
              </a:defRPr>
            </a:lvl7pPr>
            <a:lvl8pPr marL="4876678" lvl="7" indent="-507987" rtl="0">
              <a:spcBef>
                <a:spcPts val="0"/>
              </a:spcBef>
              <a:spcAft>
                <a:spcPts val="0"/>
              </a:spcAft>
              <a:buSzPts val="2400"/>
              <a:buChar char="○"/>
              <a:defRPr>
                <a:solidFill>
                  <a:schemeClr val="lt1"/>
                </a:solidFill>
              </a:defRPr>
            </a:lvl8pPr>
            <a:lvl9pPr marL="5486263" lvl="8" indent="-507987"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54" name="Google Shape;554;p9"/>
          <p:cNvGrpSpPr/>
          <p:nvPr/>
        </p:nvGrpSpPr>
        <p:grpSpPr>
          <a:xfrm>
            <a:off x="28550" y="5134087"/>
            <a:ext cx="9094048" cy="1724139"/>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8" name="Google Shape;588;p9"/>
          <p:cNvGrpSpPr/>
          <p:nvPr/>
        </p:nvGrpSpPr>
        <p:grpSpPr>
          <a:xfrm>
            <a:off x="28550" y="5814665"/>
            <a:ext cx="9094048" cy="104356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55" name="Google Shape;655;p9"/>
          <p:cNvSpPr/>
          <p:nvPr/>
        </p:nvSpPr>
        <p:spPr>
          <a:xfrm>
            <a:off x="0" y="4772000"/>
            <a:ext cx="9144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6" name="Google Shape;656;p9"/>
          <p:cNvSpPr txBox="1">
            <a:spLocks noGrp="1"/>
          </p:cNvSpPr>
          <p:nvPr>
            <p:ph type="title"/>
          </p:nvPr>
        </p:nvSpPr>
        <p:spPr>
          <a:xfrm>
            <a:off x="739675" y="535000"/>
            <a:ext cx="76860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5833"/>
            <a:ext cx="9144000" cy="1097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0" name="Google Shape;660;p10"/>
          <p:cNvSpPr txBox="1">
            <a:spLocks noGrp="1"/>
          </p:cNvSpPr>
          <p:nvPr>
            <p:ph type="title"/>
          </p:nvPr>
        </p:nvSpPr>
        <p:spPr>
          <a:xfrm>
            <a:off x="739675" y="-1"/>
            <a:ext cx="7686000" cy="95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6858000"/>
          </a:xfrm>
          <a:prstGeom prst="frame">
            <a:avLst>
              <a:gd name="adj1" fmla="val 5397"/>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4" name="Google Shape;774;p14"/>
          <p:cNvSpPr txBox="1">
            <a:spLocks noGrp="1"/>
          </p:cNvSpPr>
          <p:nvPr>
            <p:ph type="sldNum" idx="12"/>
          </p:nvPr>
        </p:nvSpPr>
        <p:spPr>
          <a:xfrm>
            <a:off x="8586575" y="-15833"/>
            <a:ext cx="5574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6857984"/>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 name="Google Shape;7;p1"/>
          <p:cNvSpPr txBox="1">
            <a:spLocks noGrp="1"/>
          </p:cNvSpPr>
          <p:nvPr>
            <p:ph type="title"/>
          </p:nvPr>
        </p:nvSpPr>
        <p:spPr>
          <a:xfrm>
            <a:off x="739675" y="535000"/>
            <a:ext cx="76860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536704"/>
            <a:ext cx="7686000" cy="413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5833"/>
            <a:ext cx="557400" cy="7304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8"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hyperlink" Target="https://data.worldbank.org/indicator/EG.USE.PCAP.KG.OE?locations=SG-SE-MY" TargetMode="External"/><Relationship Id="rId3" Type="http://schemas.openxmlformats.org/officeDocument/2006/relationships/hyperlink" Target="https://www.iea.org/countries/singapore" TargetMode="External"/><Relationship Id="rId7" Type="http://schemas.openxmlformats.org/officeDocument/2006/relationships/hyperlink" Target="https://www.ema.gov.sg/singapore-energy-statistics/Ch01/index1"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s://www.ema.gov.sg/singapore-energy-statistics/Ch02/index2" TargetMode="External"/><Relationship Id="rId5" Type="http://schemas.openxmlformats.org/officeDocument/2006/relationships/hyperlink" Target="https://ourworldindata.org/grapher/low-carbon-share-energy?tab=chart&amp;country=~SGP" TargetMode="External"/><Relationship Id="rId4" Type="http://schemas.openxmlformats.org/officeDocument/2006/relationships/hyperlink" Target="https://flowcharts.llnl.gov/commodities/energy" TargetMode="External"/><Relationship Id="rId9" Type="http://schemas.openxmlformats.org/officeDocument/2006/relationships/hyperlink" Target="https://ourworldindata.org/grapher/energy-intensity?tab=chart&amp;country=~SG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0" y="280657"/>
            <a:ext cx="7068528" cy="2661209"/>
          </a:xfrm>
          <a:prstGeom prst="rect">
            <a:avLst/>
          </a:prstGeom>
        </p:spPr>
        <p:txBody>
          <a:bodyPr spcFirstLastPara="1" wrap="square" lIns="121900" tIns="121900" rIns="121900" bIns="121900" anchor="t" anchorCtr="0">
            <a:noAutofit/>
          </a:bodyPr>
          <a:lstStyle/>
          <a:p>
            <a:r>
              <a:rPr lang="en-US" dirty="0"/>
              <a:t>Singapore Energy Profile</a:t>
            </a:r>
            <a:endParaRPr dirty="0"/>
          </a:p>
        </p:txBody>
      </p:sp>
      <p:sp>
        <p:nvSpPr>
          <p:cNvPr id="2" name="TextBox 1">
            <a:extLst>
              <a:ext uri="{FF2B5EF4-FFF2-40B4-BE49-F238E27FC236}">
                <a16:creationId xmlns:a16="http://schemas.microsoft.com/office/drawing/2014/main" id="{FC298633-8F5C-4939-864B-52FD5749E62D}"/>
              </a:ext>
            </a:extLst>
          </p:cNvPr>
          <p:cNvSpPr txBox="1"/>
          <p:nvPr/>
        </p:nvSpPr>
        <p:spPr>
          <a:xfrm>
            <a:off x="6503903" y="6519446"/>
            <a:ext cx="2876365" cy="338554"/>
          </a:xfrm>
          <a:prstGeom prst="rect">
            <a:avLst/>
          </a:prstGeom>
          <a:noFill/>
        </p:spPr>
        <p:txBody>
          <a:bodyPr wrap="square" rtlCol="0">
            <a:spAutoFit/>
          </a:bodyPr>
          <a:lstStyle/>
          <a:p>
            <a:r>
              <a:rPr lang="en-US" sz="1600" dirty="0">
                <a:solidFill>
                  <a:schemeClr val="accent6"/>
                </a:solidFill>
              </a:rPr>
              <a:t>By Kristina Ghahramanyan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34C9882-6B83-48C2-95BA-A7155A9D810E}"/>
              </a:ext>
            </a:extLst>
          </p:cNvPr>
          <p:cNvPicPr>
            <a:picLocks noChangeAspect="1"/>
          </p:cNvPicPr>
          <p:nvPr/>
        </p:nvPicPr>
        <p:blipFill rotWithShape="1">
          <a:blip r:embed="rId2"/>
          <a:srcRect l="8906" t="8599" r="7425" b="3969"/>
          <a:stretch/>
        </p:blipFill>
        <p:spPr>
          <a:xfrm>
            <a:off x="5709137" y="1992922"/>
            <a:ext cx="3434862" cy="3048001"/>
          </a:xfrm>
          <a:prstGeom prst="rect">
            <a:avLst/>
          </a:prstGeom>
        </p:spPr>
      </p:pic>
      <p:sp>
        <p:nvSpPr>
          <p:cNvPr id="11" name="Rectangle 10">
            <a:extLst>
              <a:ext uri="{FF2B5EF4-FFF2-40B4-BE49-F238E27FC236}">
                <a16:creationId xmlns:a16="http://schemas.microsoft.com/office/drawing/2014/main" id="{B0D57ED0-BFCE-4131-8F10-E09C9AE7908F}"/>
              </a:ext>
            </a:extLst>
          </p:cNvPr>
          <p:cNvSpPr/>
          <p:nvPr/>
        </p:nvSpPr>
        <p:spPr>
          <a:xfrm>
            <a:off x="5709138" y="0"/>
            <a:ext cx="3434862" cy="202991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7F7F7"/>
              </a:solidFill>
            </a:endParaRPr>
          </a:p>
        </p:txBody>
      </p:sp>
      <p:sp>
        <p:nvSpPr>
          <p:cNvPr id="12" name="Rectangle 11">
            <a:extLst>
              <a:ext uri="{FF2B5EF4-FFF2-40B4-BE49-F238E27FC236}">
                <a16:creationId xmlns:a16="http://schemas.microsoft.com/office/drawing/2014/main" id="{91FAB9F0-373D-4279-8775-C010DC0B648C}"/>
              </a:ext>
            </a:extLst>
          </p:cNvPr>
          <p:cNvSpPr/>
          <p:nvPr/>
        </p:nvSpPr>
        <p:spPr>
          <a:xfrm>
            <a:off x="5709137" y="4934507"/>
            <a:ext cx="3434862" cy="192349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7F7F7"/>
              </a:solidFill>
            </a:endParaRPr>
          </a:p>
        </p:txBody>
      </p:sp>
      <p:sp>
        <p:nvSpPr>
          <p:cNvPr id="2" name="Slide Number Placeholder 1">
            <a:extLst>
              <a:ext uri="{FF2B5EF4-FFF2-40B4-BE49-F238E27FC236}">
                <a16:creationId xmlns:a16="http://schemas.microsoft.com/office/drawing/2014/main" id="{4C849DCB-0972-4ACD-A0B9-A53A793872DD}"/>
              </a:ext>
            </a:extLst>
          </p:cNvPr>
          <p:cNvSpPr>
            <a:spLocks noGrp="1"/>
          </p:cNvSpPr>
          <p:nvPr>
            <p:ph type="sldNum" idx="12"/>
          </p:nvPr>
        </p:nvSpPr>
        <p:spPr>
          <a:xfrm rot="10800000" flipV="1">
            <a:off x="8490764" y="0"/>
            <a:ext cx="1022383" cy="294756"/>
          </a:xfrm>
        </p:spPr>
        <p:txBody>
          <a:bodyPr/>
          <a:lstStyle/>
          <a:p>
            <a:fld id="{00000000-1234-1234-1234-123412341234}" type="slidenum">
              <a:rPr lang="en" smtClean="0">
                <a:solidFill>
                  <a:schemeClr val="tx1">
                    <a:lumMod val="50000"/>
                  </a:schemeClr>
                </a:solidFill>
              </a:rPr>
              <a:pPr/>
              <a:t>10</a:t>
            </a:fld>
            <a:endParaRPr lang="en" dirty="0">
              <a:solidFill>
                <a:schemeClr val="tx1">
                  <a:lumMod val="50000"/>
                </a:schemeClr>
              </a:solidFill>
            </a:endParaRPr>
          </a:p>
        </p:txBody>
      </p:sp>
      <p:pic>
        <p:nvPicPr>
          <p:cNvPr id="15" name="Picture 14" descr="Graphical user interface&#10;&#10;Description automatically generated">
            <a:extLst>
              <a:ext uri="{FF2B5EF4-FFF2-40B4-BE49-F238E27FC236}">
                <a16:creationId xmlns:a16="http://schemas.microsoft.com/office/drawing/2014/main" id="{D2632D4A-3735-4525-9346-605A53B6A26A}"/>
              </a:ext>
            </a:extLst>
          </p:cNvPr>
          <p:cNvPicPr>
            <a:picLocks noChangeAspect="1"/>
          </p:cNvPicPr>
          <p:nvPr/>
        </p:nvPicPr>
        <p:blipFill>
          <a:blip r:embed="rId3"/>
          <a:stretch>
            <a:fillRect/>
          </a:stretch>
        </p:blipFill>
        <p:spPr>
          <a:xfrm>
            <a:off x="-1" y="1144295"/>
            <a:ext cx="5339989" cy="5713705"/>
          </a:xfrm>
          <a:prstGeom prst="rect">
            <a:avLst/>
          </a:prstGeom>
        </p:spPr>
      </p:pic>
      <p:sp>
        <p:nvSpPr>
          <p:cNvPr id="16" name="Rectangle 15">
            <a:extLst>
              <a:ext uri="{FF2B5EF4-FFF2-40B4-BE49-F238E27FC236}">
                <a16:creationId xmlns:a16="http://schemas.microsoft.com/office/drawing/2014/main" id="{662878E7-F97A-4D92-BED2-614BE31DE0F0}"/>
              </a:ext>
            </a:extLst>
          </p:cNvPr>
          <p:cNvSpPr/>
          <p:nvPr/>
        </p:nvSpPr>
        <p:spPr>
          <a:xfrm>
            <a:off x="-1" y="0"/>
            <a:ext cx="5709138" cy="122511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7F7F7"/>
              </a:solidFill>
            </a:endParaRPr>
          </a:p>
        </p:txBody>
      </p:sp>
      <p:sp>
        <p:nvSpPr>
          <p:cNvPr id="17" name="Rectangle 16">
            <a:extLst>
              <a:ext uri="{FF2B5EF4-FFF2-40B4-BE49-F238E27FC236}">
                <a16:creationId xmlns:a16="http://schemas.microsoft.com/office/drawing/2014/main" id="{5BA98CCE-6972-477D-A3F9-C17A82FC7368}"/>
              </a:ext>
            </a:extLst>
          </p:cNvPr>
          <p:cNvSpPr/>
          <p:nvPr/>
        </p:nvSpPr>
        <p:spPr>
          <a:xfrm rot="5400000">
            <a:off x="2623230" y="3772095"/>
            <a:ext cx="5802663" cy="3691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7F7F7"/>
              </a:solidFill>
            </a:endParaRPr>
          </a:p>
        </p:txBody>
      </p:sp>
      <p:sp>
        <p:nvSpPr>
          <p:cNvPr id="13" name="Title 1">
            <a:extLst>
              <a:ext uri="{FF2B5EF4-FFF2-40B4-BE49-F238E27FC236}">
                <a16:creationId xmlns:a16="http://schemas.microsoft.com/office/drawing/2014/main" id="{C0FBFC1E-A7A3-4D80-9DF2-07A9F051A45B}"/>
              </a:ext>
            </a:extLst>
          </p:cNvPr>
          <p:cNvSpPr txBox="1">
            <a:spLocks/>
          </p:cNvSpPr>
          <p:nvPr/>
        </p:nvSpPr>
        <p:spPr>
          <a:xfrm>
            <a:off x="119351" y="-5022"/>
            <a:ext cx="5220636" cy="5995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altLang="en-US" sz="2800" dirty="0"/>
              <a:t>Energy Architecture Performance of Singapore</a:t>
            </a:r>
          </a:p>
        </p:txBody>
      </p:sp>
      <p:sp>
        <p:nvSpPr>
          <p:cNvPr id="18" name="Title 1">
            <a:extLst>
              <a:ext uri="{FF2B5EF4-FFF2-40B4-BE49-F238E27FC236}">
                <a16:creationId xmlns:a16="http://schemas.microsoft.com/office/drawing/2014/main" id="{EC71937B-AB08-44AE-8200-62A296019C39}"/>
              </a:ext>
            </a:extLst>
          </p:cNvPr>
          <p:cNvSpPr txBox="1">
            <a:spLocks/>
          </p:cNvSpPr>
          <p:nvPr/>
        </p:nvSpPr>
        <p:spPr>
          <a:xfrm>
            <a:off x="5917849" y="1143383"/>
            <a:ext cx="2755634" cy="5132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altLang="en-US" sz="2400" dirty="0"/>
              <a:t>Energy Trilemma</a:t>
            </a:r>
          </a:p>
        </p:txBody>
      </p:sp>
    </p:spTree>
    <p:extLst>
      <p:ext uri="{BB962C8B-B14F-4D97-AF65-F5344CB8AC3E}">
        <p14:creationId xmlns:p14="http://schemas.microsoft.com/office/powerpoint/2010/main" val="973009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7"/>
          <p:cNvSpPr txBox="1">
            <a:spLocks noGrp="1"/>
          </p:cNvSpPr>
          <p:nvPr>
            <p:ph type="title"/>
          </p:nvPr>
        </p:nvSpPr>
        <p:spPr>
          <a:xfrm>
            <a:off x="3512476" y="262804"/>
            <a:ext cx="2119047" cy="730400"/>
          </a:xfrm>
          <a:prstGeom prst="rect">
            <a:avLst/>
          </a:prstGeom>
        </p:spPr>
        <p:txBody>
          <a:bodyPr spcFirstLastPara="1" wrap="square" lIns="121900" tIns="121900" rIns="121900" bIns="121900" anchor="b" anchorCtr="0">
            <a:noAutofit/>
          </a:bodyPr>
          <a:lstStyle/>
          <a:p>
            <a:r>
              <a:rPr lang="en" dirty="0"/>
              <a:t>References:</a:t>
            </a:r>
            <a:endParaRPr dirty="0"/>
          </a:p>
        </p:txBody>
      </p:sp>
      <p:sp>
        <p:nvSpPr>
          <p:cNvPr id="908" name="Google Shape;908;p27"/>
          <p:cNvSpPr txBox="1">
            <a:spLocks noGrp="1"/>
          </p:cNvSpPr>
          <p:nvPr>
            <p:ph type="sldNum" idx="12"/>
          </p:nvPr>
        </p:nvSpPr>
        <p:spPr>
          <a:xfrm>
            <a:off x="8637505" y="-175631"/>
            <a:ext cx="743200" cy="730400"/>
          </a:xfrm>
          <a:prstGeom prst="rect">
            <a:avLst/>
          </a:prstGeom>
        </p:spPr>
        <p:txBody>
          <a:bodyPr spcFirstLastPara="1" wrap="square" lIns="121900" tIns="121900" rIns="121900" bIns="121900" anchor="ctr" anchorCtr="0">
            <a:noAutofit/>
          </a:bodyPr>
          <a:lstStyle/>
          <a:p>
            <a:fld id="{00000000-1234-1234-1234-123412341234}" type="slidenum">
              <a:rPr lang="en"/>
              <a:pPr/>
              <a:t>11</a:t>
            </a:fld>
            <a:endParaRPr dirty="0"/>
          </a:p>
        </p:txBody>
      </p:sp>
      <p:sp>
        <p:nvSpPr>
          <p:cNvPr id="2" name="TextBox 1">
            <a:extLst>
              <a:ext uri="{FF2B5EF4-FFF2-40B4-BE49-F238E27FC236}">
                <a16:creationId xmlns:a16="http://schemas.microsoft.com/office/drawing/2014/main" id="{87DA0661-C2E0-4D4E-A17A-BCCD735E6BC0}"/>
              </a:ext>
            </a:extLst>
          </p:cNvPr>
          <p:cNvSpPr txBox="1"/>
          <p:nvPr/>
        </p:nvSpPr>
        <p:spPr>
          <a:xfrm>
            <a:off x="1" y="1518082"/>
            <a:ext cx="9144000" cy="3308598"/>
          </a:xfrm>
          <a:prstGeom prst="rect">
            <a:avLst/>
          </a:prstGeom>
          <a:noFill/>
        </p:spPr>
        <p:txBody>
          <a:bodyPr wrap="square" rtlCol="0">
            <a:spAutoFit/>
          </a:bodyPr>
          <a:lstStyle/>
          <a:p>
            <a:r>
              <a:rPr lang="en-US" sz="1100" dirty="0">
                <a:solidFill>
                  <a:schemeClr val="bg1"/>
                </a:solidFill>
              </a:rPr>
              <a:t>Charts 1, 2 retrieved from: </a:t>
            </a:r>
            <a:r>
              <a:rPr lang="en-US" sz="1100" dirty="0">
                <a:solidFill>
                  <a:schemeClr val="bg1"/>
                </a:solidFill>
                <a:hlinkClick r:id="rId3"/>
              </a:rPr>
              <a:t>https://www.iea.org/countries/singapore</a:t>
            </a:r>
            <a:r>
              <a:rPr lang="en-US" sz="1100" dirty="0">
                <a:solidFill>
                  <a:schemeClr val="bg1"/>
                </a:solidFill>
              </a:rPr>
              <a:t> </a:t>
            </a:r>
            <a:r>
              <a:rPr lang="en-US" sz="800" dirty="0">
                <a:solidFill>
                  <a:schemeClr val="bg1"/>
                </a:solidFill>
              </a:rPr>
              <a:t>Energy topic: Energy supply. Indicator: </a:t>
            </a:r>
            <a:r>
              <a:rPr lang="en-US" sz="800" b="1" dirty="0">
                <a:solidFill>
                  <a:schemeClr val="bg1"/>
                </a:solidFill>
              </a:rPr>
              <a:t>Total energy supply (TES) by source</a:t>
            </a:r>
          </a:p>
          <a:p>
            <a:endParaRPr lang="en-US" sz="1100" dirty="0">
              <a:solidFill>
                <a:schemeClr val="bg1"/>
              </a:solidFill>
            </a:endParaRPr>
          </a:p>
          <a:p>
            <a:r>
              <a:rPr lang="en-US" sz="1100" dirty="0">
                <a:solidFill>
                  <a:schemeClr val="bg1"/>
                </a:solidFill>
              </a:rPr>
              <a:t>Chart 3 retrieved from: </a:t>
            </a:r>
            <a:r>
              <a:rPr lang="en-US" sz="1100" dirty="0">
                <a:solidFill>
                  <a:schemeClr val="bg1"/>
                </a:solidFill>
                <a:hlinkClick r:id="rId3"/>
              </a:rPr>
              <a:t>https://www.iea.org/countries/singapore</a:t>
            </a:r>
            <a:r>
              <a:rPr lang="en-US" sz="1100" dirty="0">
                <a:solidFill>
                  <a:schemeClr val="bg1"/>
                </a:solidFill>
              </a:rPr>
              <a:t> </a:t>
            </a:r>
            <a:r>
              <a:rPr lang="en-US" sz="800" dirty="0">
                <a:solidFill>
                  <a:schemeClr val="bg1"/>
                </a:solidFill>
              </a:rPr>
              <a:t>Energy topic: Energy consumption. Indicator: </a:t>
            </a:r>
            <a:r>
              <a:rPr lang="en-US" sz="800" b="1" dirty="0">
                <a:solidFill>
                  <a:schemeClr val="bg1"/>
                </a:solidFill>
              </a:rPr>
              <a:t>Electricity final consumption by sector</a:t>
            </a:r>
          </a:p>
          <a:p>
            <a:endParaRPr lang="en-US" sz="1100" dirty="0">
              <a:solidFill>
                <a:schemeClr val="bg1"/>
              </a:solidFill>
            </a:endParaRPr>
          </a:p>
          <a:p>
            <a:r>
              <a:rPr lang="en-US" sz="1100" dirty="0">
                <a:solidFill>
                  <a:schemeClr val="bg1"/>
                </a:solidFill>
              </a:rPr>
              <a:t>Charts 4, 5 retrieved from: </a:t>
            </a:r>
            <a:r>
              <a:rPr lang="en-US" sz="1100" dirty="0">
                <a:solidFill>
                  <a:schemeClr val="bg1"/>
                </a:solidFill>
                <a:hlinkClick r:id="rId4"/>
              </a:rPr>
              <a:t>https://flowcharts.llnl.gov/commodities/energy</a:t>
            </a:r>
            <a:r>
              <a:rPr lang="en-US" sz="1100" dirty="0">
                <a:solidFill>
                  <a:schemeClr val="bg1"/>
                </a:solidFill>
              </a:rPr>
              <a:t> </a:t>
            </a:r>
          </a:p>
          <a:p>
            <a:endParaRPr lang="en-US" sz="1100" dirty="0">
              <a:solidFill>
                <a:schemeClr val="bg1"/>
              </a:solidFill>
            </a:endParaRPr>
          </a:p>
          <a:p>
            <a:r>
              <a:rPr lang="en-US" sz="1100" dirty="0">
                <a:solidFill>
                  <a:schemeClr val="bg1"/>
                </a:solidFill>
              </a:rPr>
              <a:t>Chart 6 retrieved from: </a:t>
            </a:r>
            <a:r>
              <a:rPr lang="en-US" sz="1100" dirty="0">
                <a:solidFill>
                  <a:schemeClr val="bg1"/>
                </a:solidFill>
                <a:hlinkClick r:id="rId5"/>
              </a:rPr>
              <a:t>https://ourworldindata.org/grapher/low-carbon-share-energy?tab=chart&amp;country=~SGP</a:t>
            </a:r>
            <a:r>
              <a:rPr lang="en-US" sz="1100" dirty="0">
                <a:solidFill>
                  <a:schemeClr val="bg1"/>
                </a:solidFill>
              </a:rPr>
              <a:t> </a:t>
            </a:r>
          </a:p>
          <a:p>
            <a:endParaRPr lang="en-US" sz="1100" dirty="0">
              <a:solidFill>
                <a:schemeClr val="bg1"/>
              </a:solidFill>
            </a:endParaRPr>
          </a:p>
          <a:p>
            <a:r>
              <a:rPr lang="en-US" sz="1100" dirty="0">
                <a:solidFill>
                  <a:schemeClr val="bg1"/>
                </a:solidFill>
              </a:rPr>
              <a:t>Chart 7 retrieved from: </a:t>
            </a:r>
            <a:r>
              <a:rPr lang="en-US" sz="1100" dirty="0">
                <a:solidFill>
                  <a:schemeClr val="bg1"/>
                </a:solidFill>
                <a:hlinkClick r:id="rId3"/>
              </a:rPr>
              <a:t>https://www.iea.org/countries/singapore</a:t>
            </a:r>
            <a:r>
              <a:rPr lang="en-US" sz="800" dirty="0">
                <a:solidFill>
                  <a:schemeClr val="bg1"/>
                </a:solidFill>
              </a:rPr>
              <a:t>) Energy topic: Renewables and waste. Indicator: Renewable electricity generation by source (non-combustible)</a:t>
            </a:r>
          </a:p>
          <a:p>
            <a:endParaRPr lang="en-US" sz="1100" dirty="0">
              <a:solidFill>
                <a:schemeClr val="bg1"/>
              </a:solidFill>
            </a:endParaRPr>
          </a:p>
          <a:p>
            <a:r>
              <a:rPr lang="en-US" sz="1100" dirty="0">
                <a:solidFill>
                  <a:schemeClr val="bg1"/>
                </a:solidFill>
              </a:rPr>
              <a:t>Chart 8 retrieved from: </a:t>
            </a:r>
            <a:r>
              <a:rPr lang="en-US" sz="1100" dirty="0">
                <a:solidFill>
                  <a:schemeClr val="bg1"/>
                </a:solidFill>
                <a:hlinkClick r:id="rId6"/>
              </a:rPr>
              <a:t>https://www.ema.gov.sg/singapore-energy-statistics/Ch02/index2</a:t>
            </a:r>
            <a:r>
              <a:rPr lang="en-US" sz="1100" dirty="0">
                <a:solidFill>
                  <a:schemeClr val="bg1"/>
                </a:solidFill>
              </a:rPr>
              <a:t> </a:t>
            </a:r>
          </a:p>
          <a:p>
            <a:r>
              <a:rPr lang="en-US" sz="1100" dirty="0">
                <a:solidFill>
                  <a:schemeClr val="bg1"/>
                </a:solidFill>
              </a:rPr>
              <a:t> </a:t>
            </a:r>
          </a:p>
          <a:p>
            <a:r>
              <a:rPr lang="en-US" sz="1100" dirty="0">
                <a:solidFill>
                  <a:schemeClr val="bg1"/>
                </a:solidFill>
              </a:rPr>
              <a:t>Charts 9, 10 retrieved from: </a:t>
            </a:r>
            <a:r>
              <a:rPr lang="en-US" sz="1100" dirty="0">
                <a:solidFill>
                  <a:schemeClr val="bg1"/>
                </a:solidFill>
                <a:hlinkClick r:id="rId7"/>
              </a:rPr>
              <a:t>https://www.ema.gov.sg/singapore-energy-statistics/Ch01/index1</a:t>
            </a:r>
            <a:r>
              <a:rPr lang="en-US" sz="1100" dirty="0">
                <a:solidFill>
                  <a:schemeClr val="bg1"/>
                </a:solidFill>
              </a:rPr>
              <a:t> </a:t>
            </a:r>
          </a:p>
          <a:p>
            <a:endParaRPr lang="en-US" sz="1100" dirty="0">
              <a:solidFill>
                <a:schemeClr val="bg1"/>
              </a:solidFill>
            </a:endParaRPr>
          </a:p>
          <a:p>
            <a:r>
              <a:rPr lang="en-US" sz="1100" dirty="0">
                <a:solidFill>
                  <a:schemeClr val="bg1"/>
                </a:solidFill>
              </a:rPr>
              <a:t>Chart 11 retrieved from: </a:t>
            </a:r>
            <a:r>
              <a:rPr lang="en-US" sz="1100" dirty="0">
                <a:solidFill>
                  <a:schemeClr val="bg1"/>
                </a:solidFill>
                <a:hlinkClick r:id="rId8"/>
              </a:rPr>
              <a:t>https://data.worldbank.org/indicator/EG.USE.PCAP.KG.OE?locations=SG-SE-MY</a:t>
            </a:r>
            <a:r>
              <a:rPr lang="en-US" sz="1100" dirty="0">
                <a:solidFill>
                  <a:schemeClr val="bg1"/>
                </a:solidFill>
              </a:rPr>
              <a:t> </a:t>
            </a:r>
          </a:p>
          <a:p>
            <a:endParaRPr lang="en-US" sz="1100" dirty="0">
              <a:solidFill>
                <a:schemeClr val="bg1"/>
              </a:solidFill>
            </a:endParaRPr>
          </a:p>
          <a:p>
            <a:r>
              <a:rPr lang="en-US" sz="1100" dirty="0">
                <a:solidFill>
                  <a:schemeClr val="bg1"/>
                </a:solidFill>
              </a:rPr>
              <a:t>Chart 12 retrieved from: </a:t>
            </a:r>
            <a:r>
              <a:rPr lang="en-US" sz="1100" dirty="0">
                <a:solidFill>
                  <a:schemeClr val="bg1"/>
                </a:solidFill>
                <a:hlinkClick r:id="rId9"/>
              </a:rPr>
              <a:t>https://ourworldindata.org/grapher/energy-intensity?tab=chart&amp;country=~SGP</a:t>
            </a:r>
            <a:r>
              <a:rPr lang="en-US" sz="1100" dirty="0">
                <a:solidFill>
                  <a:schemeClr val="bg1"/>
                </a:solidFill>
              </a:rPr>
              <a:t> </a:t>
            </a:r>
            <a:endParaRPr lang="en-US" dirty="0">
              <a:solidFill>
                <a:schemeClr val="bg1"/>
              </a:solidFill>
            </a:endParaRPr>
          </a:p>
          <a:p>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5156833" y="0"/>
            <a:ext cx="3879792" cy="989835"/>
          </a:xfrm>
          <a:prstGeom prst="rect">
            <a:avLst/>
          </a:prstGeom>
        </p:spPr>
        <p:txBody>
          <a:bodyPr spcFirstLastPara="1" wrap="square" lIns="121900" tIns="121900" rIns="121900" bIns="121900" anchor="t" anchorCtr="0">
            <a:noAutofit/>
          </a:bodyPr>
          <a:lstStyle/>
          <a:p>
            <a:r>
              <a:rPr lang="en-US" sz="4000" dirty="0">
                <a:latin typeface="+mj-lt"/>
              </a:rPr>
              <a:t>Country Profile</a:t>
            </a:r>
            <a:endParaRPr sz="4000" dirty="0">
              <a:latin typeface="+mj-lt"/>
            </a:endParaRPr>
          </a:p>
        </p:txBody>
      </p:sp>
      <p:sp>
        <p:nvSpPr>
          <p:cNvPr id="794" name="Google Shape;794;p17"/>
          <p:cNvSpPr txBox="1">
            <a:spLocks noGrp="1"/>
          </p:cNvSpPr>
          <p:nvPr>
            <p:ph type="body" idx="1"/>
          </p:nvPr>
        </p:nvSpPr>
        <p:spPr>
          <a:xfrm>
            <a:off x="5049458" y="851026"/>
            <a:ext cx="4094542" cy="5535299"/>
          </a:xfrm>
          <a:prstGeom prst="rect">
            <a:avLst/>
          </a:prstGeom>
        </p:spPr>
        <p:txBody>
          <a:bodyPr spcFirstLastPara="1" wrap="square" lIns="121900" tIns="121900" rIns="121900" bIns="121900" anchor="t" anchorCtr="0">
            <a:noAutofit/>
          </a:bodyPr>
          <a:lstStyle/>
          <a:p>
            <a:pPr marL="0" indent="0">
              <a:buNone/>
            </a:pPr>
            <a:r>
              <a:rPr lang="en-US" sz="2000" dirty="0"/>
              <a:t>In 2019, the total population of Singapore was approximately 5.7 million inhabitants.</a:t>
            </a:r>
          </a:p>
          <a:p>
            <a:pPr marL="0" indent="0">
              <a:buNone/>
            </a:pPr>
            <a:r>
              <a:rPr lang="en-US" sz="2000" dirty="0"/>
              <a:t>The Gross Domestic Product (GDP) in Singapore was worth 372.06 billion US dollars in 2019, according to official data from the World Bank.</a:t>
            </a:r>
          </a:p>
          <a:p>
            <a:pPr marL="0" indent="0">
              <a:buNone/>
            </a:pPr>
            <a:r>
              <a:rPr lang="en-US" sz="2000" dirty="0"/>
              <a:t>Temperatures in Singapore are quite uniform, the average temperature is 28 °C.</a:t>
            </a:r>
          </a:p>
          <a:p>
            <a:pPr marL="0" indent="0">
              <a:buNone/>
            </a:pPr>
            <a:r>
              <a:rPr lang="en-US" sz="2000" dirty="0"/>
              <a:t>Buses are, by far, the most common form of public transportation in Singapore, followed by the MRT(Mass Rapid Transit) and taxis, respectively.</a:t>
            </a:r>
            <a:endParaRPr sz="2000" dirty="0"/>
          </a:p>
        </p:txBody>
      </p:sp>
      <p:pic>
        <p:nvPicPr>
          <p:cNvPr id="11" name="Picture 10" descr="Map&#10;&#10;Description automatically generated">
            <a:extLst>
              <a:ext uri="{FF2B5EF4-FFF2-40B4-BE49-F238E27FC236}">
                <a16:creationId xmlns:a16="http://schemas.microsoft.com/office/drawing/2014/main" id="{D04EEB69-4A82-4662-AB9D-372CB10D9BED}"/>
              </a:ext>
            </a:extLst>
          </p:cNvPr>
          <p:cNvPicPr>
            <a:picLocks noChangeAspect="1"/>
          </p:cNvPicPr>
          <p:nvPr/>
        </p:nvPicPr>
        <p:blipFill>
          <a:blip r:embed="rId3"/>
          <a:stretch>
            <a:fillRect/>
          </a:stretch>
        </p:blipFill>
        <p:spPr>
          <a:xfrm>
            <a:off x="47488" y="1633491"/>
            <a:ext cx="4911775" cy="3626075"/>
          </a:xfrm>
          <a:prstGeom prst="rect">
            <a:avLst/>
          </a:prstGeom>
        </p:spPr>
      </p:pic>
      <p:sp>
        <p:nvSpPr>
          <p:cNvPr id="6" name="Google Shape;835;p21">
            <a:extLst>
              <a:ext uri="{FF2B5EF4-FFF2-40B4-BE49-F238E27FC236}">
                <a16:creationId xmlns:a16="http://schemas.microsoft.com/office/drawing/2014/main" id="{5C9839F9-E2B4-4056-80F8-81AD84B200EA}"/>
              </a:ext>
            </a:extLst>
          </p:cNvPr>
          <p:cNvSpPr txBox="1">
            <a:spLocks/>
          </p:cNvSpPr>
          <p:nvPr/>
        </p:nvSpPr>
        <p:spPr>
          <a:xfrm>
            <a:off x="8839201" y="0"/>
            <a:ext cx="304800" cy="363415"/>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1pPr>
            <a:lvl2pPr marR="0" lvl="1"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2pPr>
            <a:lvl3pPr marR="0" lvl="2"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3pPr>
            <a:lvl4pPr marR="0" lvl="3"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4pPr>
            <a:lvl5pPr marR="0" lvl="4"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5pPr>
            <a:lvl6pPr marR="0" lvl="5"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6pPr>
            <a:lvl7pPr marR="0" lvl="6"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7pPr>
            <a:lvl8pPr marR="0" lvl="7"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8pPr>
            <a:lvl9pPr marR="0" lvl="8"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9pPr>
          </a:lstStyle>
          <a:p>
            <a:fld id="{00000000-1234-1234-1234-123412341234}" type="slidenum">
              <a:rPr lang="en" smtClean="0"/>
              <a:pPr/>
              <a:t>2</a:t>
            </a:fld>
            <a:endParaRPr lang="en" dirty="0"/>
          </a:p>
        </p:txBody>
      </p:sp>
      <p:sp>
        <p:nvSpPr>
          <p:cNvPr id="2" name="TextBox 1">
            <a:extLst>
              <a:ext uri="{FF2B5EF4-FFF2-40B4-BE49-F238E27FC236}">
                <a16:creationId xmlns:a16="http://schemas.microsoft.com/office/drawing/2014/main" id="{653DDDC5-876E-4D94-BD6B-B0B0010D1E43}"/>
              </a:ext>
            </a:extLst>
          </p:cNvPr>
          <p:cNvSpPr txBox="1"/>
          <p:nvPr/>
        </p:nvSpPr>
        <p:spPr>
          <a:xfrm>
            <a:off x="-1" y="5259566"/>
            <a:ext cx="4094541" cy="215444"/>
          </a:xfrm>
          <a:prstGeom prst="rect">
            <a:avLst/>
          </a:prstGeom>
          <a:noFill/>
        </p:spPr>
        <p:txBody>
          <a:bodyPr wrap="square" rtlCol="0">
            <a:spAutoFit/>
          </a:bodyPr>
          <a:lstStyle/>
          <a:p>
            <a:r>
              <a:rPr lang="en-US" sz="800" dirty="0"/>
              <a:t>Source: https://www.mochilerosviajeros.com/mapa-de-singapur/singapur-mapa/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4" name="TextBox 3">
            <a:extLst>
              <a:ext uri="{FF2B5EF4-FFF2-40B4-BE49-F238E27FC236}">
                <a16:creationId xmlns:a16="http://schemas.microsoft.com/office/drawing/2014/main" id="{D2A05299-9B3B-44B7-A164-E7477821598F}"/>
              </a:ext>
            </a:extLst>
          </p:cNvPr>
          <p:cNvSpPr txBox="1"/>
          <p:nvPr/>
        </p:nvSpPr>
        <p:spPr>
          <a:xfrm>
            <a:off x="351940" y="4897766"/>
            <a:ext cx="8440120" cy="1600438"/>
          </a:xfrm>
          <a:prstGeom prst="rect">
            <a:avLst/>
          </a:prstGeom>
          <a:noFill/>
        </p:spPr>
        <p:txBody>
          <a:bodyPr wrap="square" rtlCol="0">
            <a:spAutoFit/>
          </a:bodyPr>
          <a:lstStyle/>
          <a:p>
            <a:r>
              <a:rPr lang="en-US" dirty="0">
                <a:solidFill>
                  <a:schemeClr val="bg1"/>
                </a:solidFill>
              </a:rPr>
              <a:t>The overall energy supply has been increasing with the approximately same rate from the year 2005</a:t>
            </a:r>
          </a:p>
          <a:p>
            <a:endParaRPr lang="en-US" dirty="0">
              <a:solidFill>
                <a:schemeClr val="bg1"/>
              </a:solidFill>
            </a:endParaRPr>
          </a:p>
          <a:p>
            <a:r>
              <a:rPr lang="en-US" dirty="0">
                <a:solidFill>
                  <a:schemeClr val="bg1"/>
                </a:solidFill>
              </a:rPr>
              <a:t>From the year 2015, Singapore has been consuming more than 700,000 tons of coal yearly, and the number is still increasing</a:t>
            </a:r>
          </a:p>
          <a:p>
            <a:endParaRPr lang="en-US" dirty="0">
              <a:solidFill>
                <a:schemeClr val="bg1"/>
              </a:solidFill>
            </a:endParaRPr>
          </a:p>
          <a:p>
            <a:r>
              <a:rPr lang="en-US" dirty="0">
                <a:solidFill>
                  <a:schemeClr val="bg1"/>
                </a:solidFill>
              </a:rPr>
              <a:t>Singapore began generating energy from renewable recourses in 2015, and still, the total supply accounts to less than 1%</a:t>
            </a:r>
          </a:p>
        </p:txBody>
      </p:sp>
      <p:graphicFrame>
        <p:nvGraphicFramePr>
          <p:cNvPr id="14" name="Chart 13">
            <a:extLst>
              <a:ext uri="{FF2B5EF4-FFF2-40B4-BE49-F238E27FC236}">
                <a16:creationId xmlns:a16="http://schemas.microsoft.com/office/drawing/2014/main" id="{E5D2D563-4C55-44D8-952C-CF627F5EED92}"/>
              </a:ext>
            </a:extLst>
          </p:cNvPr>
          <p:cNvGraphicFramePr>
            <a:graphicFrameLocks/>
          </p:cNvGraphicFramePr>
          <p:nvPr>
            <p:custDataLst>
              <p:tags r:id="rId1"/>
            </p:custDataLst>
            <p:extLst>
              <p:ext uri="{D42A27DB-BD31-4B8C-83A1-F6EECF244321}">
                <p14:modId xmlns:p14="http://schemas.microsoft.com/office/powerpoint/2010/main" val="4104967372"/>
              </p:ext>
            </p:extLst>
          </p:nvPr>
        </p:nvGraphicFramePr>
        <p:xfrm>
          <a:off x="351940" y="910682"/>
          <a:ext cx="5007711" cy="359852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Chart 15">
            <a:extLst>
              <a:ext uri="{FF2B5EF4-FFF2-40B4-BE49-F238E27FC236}">
                <a16:creationId xmlns:a16="http://schemas.microsoft.com/office/drawing/2014/main" id="{CD5759CE-7545-42EC-9F76-3FD54B5337DB}"/>
              </a:ext>
            </a:extLst>
          </p:cNvPr>
          <p:cNvGraphicFramePr>
            <a:graphicFrameLocks/>
          </p:cNvGraphicFramePr>
          <p:nvPr>
            <p:custDataLst>
              <p:tags r:id="rId2"/>
            </p:custDataLst>
            <p:extLst>
              <p:ext uri="{D42A27DB-BD31-4B8C-83A1-F6EECF244321}">
                <p14:modId xmlns:p14="http://schemas.microsoft.com/office/powerpoint/2010/main" val="1261387968"/>
              </p:ext>
            </p:extLst>
          </p:nvPr>
        </p:nvGraphicFramePr>
        <p:xfrm>
          <a:off x="5529943" y="1573218"/>
          <a:ext cx="3262117" cy="2345639"/>
        </p:xfrm>
        <a:graphic>
          <a:graphicData uri="http://schemas.openxmlformats.org/drawingml/2006/chart">
            <c:chart xmlns:c="http://schemas.openxmlformats.org/drawingml/2006/chart" xmlns:r="http://schemas.openxmlformats.org/officeDocument/2006/relationships" r:id="rId6"/>
          </a:graphicData>
        </a:graphic>
      </p:graphicFrame>
      <p:sp>
        <p:nvSpPr>
          <p:cNvPr id="6" name="Google Shape;835;p21">
            <a:extLst>
              <a:ext uri="{FF2B5EF4-FFF2-40B4-BE49-F238E27FC236}">
                <a16:creationId xmlns:a16="http://schemas.microsoft.com/office/drawing/2014/main" id="{F7E691B2-AFB4-44C5-90CC-7B686D1D9C0A}"/>
              </a:ext>
            </a:extLst>
          </p:cNvPr>
          <p:cNvSpPr txBox="1">
            <a:spLocks noGrp="1"/>
          </p:cNvSpPr>
          <p:nvPr>
            <p:ph type="sldNum" idx="12"/>
          </p:nvPr>
        </p:nvSpPr>
        <p:spPr>
          <a:xfrm>
            <a:off x="8719740" y="-154374"/>
            <a:ext cx="557400" cy="730400"/>
          </a:xfrm>
          <a:prstGeom prst="rect">
            <a:avLst/>
          </a:prstGeom>
        </p:spPr>
        <p:txBody>
          <a:bodyPr spcFirstLastPara="1" wrap="square" lIns="121900" tIns="121900" rIns="121900" bIns="121900" anchor="ctr" anchorCtr="0">
            <a:noAutofit/>
          </a:bodyPr>
          <a:lstStyle/>
          <a:p>
            <a:fld id="{00000000-1234-1234-1234-123412341234}" type="slidenum">
              <a:rPr lang="en"/>
              <a:pPr/>
              <a:t>3</a:t>
            </a:fld>
            <a:endParaRPr dirty="0"/>
          </a:p>
        </p:txBody>
      </p:sp>
      <p:sp>
        <p:nvSpPr>
          <p:cNvPr id="2" name="TextBox 1">
            <a:extLst>
              <a:ext uri="{FF2B5EF4-FFF2-40B4-BE49-F238E27FC236}">
                <a16:creationId xmlns:a16="http://schemas.microsoft.com/office/drawing/2014/main" id="{5E3053A8-5245-4F26-92E1-D3F0520BDA52}"/>
              </a:ext>
            </a:extLst>
          </p:cNvPr>
          <p:cNvSpPr txBox="1"/>
          <p:nvPr/>
        </p:nvSpPr>
        <p:spPr>
          <a:xfrm>
            <a:off x="2161929" y="4509211"/>
            <a:ext cx="1387732" cy="261610"/>
          </a:xfrm>
          <a:prstGeom prst="rect">
            <a:avLst/>
          </a:prstGeom>
          <a:noFill/>
        </p:spPr>
        <p:txBody>
          <a:bodyPr wrap="square" rtlCol="0">
            <a:spAutoFit/>
          </a:bodyPr>
          <a:lstStyle/>
          <a:p>
            <a:pPr algn="ctr"/>
            <a:r>
              <a:rPr lang="en-US" sz="1100" dirty="0">
                <a:solidFill>
                  <a:schemeClr val="bg1"/>
                </a:solidFill>
              </a:rPr>
              <a:t>Chart 1</a:t>
            </a:r>
          </a:p>
        </p:txBody>
      </p:sp>
      <p:sp>
        <p:nvSpPr>
          <p:cNvPr id="7" name="TextBox 6">
            <a:extLst>
              <a:ext uri="{FF2B5EF4-FFF2-40B4-BE49-F238E27FC236}">
                <a16:creationId xmlns:a16="http://schemas.microsoft.com/office/drawing/2014/main" id="{B2986034-0DA1-48E8-AB43-170B3C493D14}"/>
              </a:ext>
            </a:extLst>
          </p:cNvPr>
          <p:cNvSpPr txBox="1"/>
          <p:nvPr/>
        </p:nvSpPr>
        <p:spPr>
          <a:xfrm>
            <a:off x="6467135" y="3904906"/>
            <a:ext cx="1387732" cy="261610"/>
          </a:xfrm>
          <a:prstGeom prst="rect">
            <a:avLst/>
          </a:prstGeom>
          <a:noFill/>
        </p:spPr>
        <p:txBody>
          <a:bodyPr wrap="square" rtlCol="0">
            <a:spAutoFit/>
          </a:bodyPr>
          <a:lstStyle/>
          <a:p>
            <a:pPr algn="ctr"/>
            <a:r>
              <a:rPr lang="en-US" sz="1100" dirty="0">
                <a:solidFill>
                  <a:schemeClr val="bg1"/>
                </a:solidFill>
              </a:rPr>
              <a:t>Chart 2</a:t>
            </a:r>
          </a:p>
        </p:txBody>
      </p:sp>
      <p:sp>
        <p:nvSpPr>
          <p:cNvPr id="8" name="Google Shape;793;p17">
            <a:extLst>
              <a:ext uri="{FF2B5EF4-FFF2-40B4-BE49-F238E27FC236}">
                <a16:creationId xmlns:a16="http://schemas.microsoft.com/office/drawing/2014/main" id="{A21CEA4D-6270-4FB0-B4CA-E29350A093FA}"/>
              </a:ext>
            </a:extLst>
          </p:cNvPr>
          <p:cNvSpPr txBox="1">
            <a:spLocks/>
          </p:cNvSpPr>
          <p:nvPr/>
        </p:nvSpPr>
        <p:spPr>
          <a:xfrm>
            <a:off x="1138707" y="-17755"/>
            <a:ext cx="6866585" cy="98983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600" dirty="0">
                <a:solidFill>
                  <a:schemeClr val="bg1"/>
                </a:solidFill>
              </a:rPr>
              <a:t>Electricity portfolio for Singapore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6" name="TextBox 5">
            <a:extLst>
              <a:ext uri="{FF2B5EF4-FFF2-40B4-BE49-F238E27FC236}">
                <a16:creationId xmlns:a16="http://schemas.microsoft.com/office/drawing/2014/main" id="{FAAE641B-29E2-493D-9B7D-33259FE4D583}"/>
              </a:ext>
            </a:extLst>
          </p:cNvPr>
          <p:cNvSpPr txBox="1"/>
          <p:nvPr/>
        </p:nvSpPr>
        <p:spPr>
          <a:xfrm>
            <a:off x="0" y="963202"/>
            <a:ext cx="2974019" cy="5047536"/>
          </a:xfrm>
          <a:prstGeom prst="rect">
            <a:avLst/>
          </a:prstGeom>
          <a:noFill/>
        </p:spPr>
        <p:txBody>
          <a:bodyPr wrap="square" rtlCol="0">
            <a:spAutoFit/>
          </a:bodyPr>
          <a:lstStyle/>
          <a:p>
            <a:r>
              <a:rPr lang="en-US" dirty="0">
                <a:solidFill>
                  <a:schemeClr val="bg1"/>
                </a:solidFill>
              </a:rPr>
              <a:t>In the year 2018, Singapore’s commercial and public services consumed the largest amount of electricity with a share of around 55.1 percent, followed closely by industrial-related sectors. </a:t>
            </a:r>
          </a:p>
          <a:p>
            <a:endParaRPr lang="en-US" dirty="0">
              <a:solidFill>
                <a:schemeClr val="bg1"/>
              </a:solidFill>
            </a:endParaRPr>
          </a:p>
          <a:p>
            <a:r>
              <a:rPr lang="en-US" dirty="0">
                <a:solidFill>
                  <a:schemeClr val="bg1"/>
                </a:solidFill>
              </a:rPr>
              <a:t>In the same year, the amount of electricity consumed in Singapore reached about 50.5 thousand gigawatt hours. Singapore consumes a large amount of electricity to power the city's infrastructure and economy. </a:t>
            </a:r>
          </a:p>
          <a:p>
            <a:endParaRPr lang="en-US" dirty="0">
              <a:solidFill>
                <a:schemeClr val="bg1"/>
              </a:solidFill>
            </a:endParaRPr>
          </a:p>
          <a:p>
            <a:r>
              <a:rPr lang="en-US" dirty="0">
                <a:solidFill>
                  <a:schemeClr val="bg1"/>
                </a:solidFill>
              </a:rPr>
              <a:t>To better meet the demands of Singaporean consumers, in April 2018, the government launched the Open Electricity Market. This allowed households and businesses to decide from which retailer and at what price they wanted to buy their electricity. </a:t>
            </a:r>
          </a:p>
        </p:txBody>
      </p:sp>
      <p:sp>
        <p:nvSpPr>
          <p:cNvPr id="4" name="Google Shape;835;p21">
            <a:extLst>
              <a:ext uri="{FF2B5EF4-FFF2-40B4-BE49-F238E27FC236}">
                <a16:creationId xmlns:a16="http://schemas.microsoft.com/office/drawing/2014/main" id="{638C1B4E-C501-4BDF-9E59-3BBBF35596EA}"/>
              </a:ext>
            </a:extLst>
          </p:cNvPr>
          <p:cNvSpPr txBox="1">
            <a:spLocks noGrp="1"/>
          </p:cNvSpPr>
          <p:nvPr>
            <p:ph type="sldNum" idx="12"/>
          </p:nvPr>
        </p:nvSpPr>
        <p:spPr>
          <a:xfrm>
            <a:off x="8839201" y="0"/>
            <a:ext cx="304800" cy="363415"/>
          </a:xfrm>
          <a:prstGeom prst="rect">
            <a:avLst/>
          </a:prstGeom>
        </p:spPr>
        <p:txBody>
          <a:bodyPr spcFirstLastPara="1" wrap="square" lIns="121900" tIns="121900" rIns="121900" bIns="121900" anchor="ctr" anchorCtr="0">
            <a:noAutofit/>
          </a:bodyPr>
          <a:lstStyle/>
          <a:p>
            <a:fld id="{00000000-1234-1234-1234-123412341234}" type="slidenum">
              <a:rPr lang="en"/>
              <a:pPr/>
              <a:t>4</a:t>
            </a:fld>
            <a:endParaRPr dirty="0"/>
          </a:p>
        </p:txBody>
      </p:sp>
      <p:sp>
        <p:nvSpPr>
          <p:cNvPr id="5" name="TextBox 4">
            <a:extLst>
              <a:ext uri="{FF2B5EF4-FFF2-40B4-BE49-F238E27FC236}">
                <a16:creationId xmlns:a16="http://schemas.microsoft.com/office/drawing/2014/main" id="{F2FDF92B-BE12-426F-8EAD-06BEFC1D7125}"/>
              </a:ext>
            </a:extLst>
          </p:cNvPr>
          <p:cNvSpPr txBox="1"/>
          <p:nvPr/>
        </p:nvSpPr>
        <p:spPr>
          <a:xfrm>
            <a:off x="5362946" y="6089645"/>
            <a:ext cx="1387732" cy="261610"/>
          </a:xfrm>
          <a:prstGeom prst="rect">
            <a:avLst/>
          </a:prstGeom>
          <a:noFill/>
        </p:spPr>
        <p:txBody>
          <a:bodyPr wrap="square" rtlCol="0">
            <a:spAutoFit/>
          </a:bodyPr>
          <a:lstStyle/>
          <a:p>
            <a:pPr algn="ctr"/>
            <a:r>
              <a:rPr lang="en-US" sz="1100" dirty="0">
                <a:solidFill>
                  <a:schemeClr val="bg1"/>
                </a:solidFill>
              </a:rPr>
              <a:t>Chart 3</a:t>
            </a:r>
          </a:p>
        </p:txBody>
      </p:sp>
      <p:sp>
        <p:nvSpPr>
          <p:cNvPr id="7" name="Google Shape;793;p17">
            <a:extLst>
              <a:ext uri="{FF2B5EF4-FFF2-40B4-BE49-F238E27FC236}">
                <a16:creationId xmlns:a16="http://schemas.microsoft.com/office/drawing/2014/main" id="{A0815A90-BC6C-4174-9C44-21F1B88BBB77}"/>
              </a:ext>
            </a:extLst>
          </p:cNvPr>
          <p:cNvSpPr txBox="1">
            <a:spLocks/>
          </p:cNvSpPr>
          <p:nvPr/>
        </p:nvSpPr>
        <p:spPr>
          <a:xfrm>
            <a:off x="1851286" y="-26633"/>
            <a:ext cx="5441428" cy="98983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600" dirty="0">
                <a:solidFill>
                  <a:schemeClr val="bg1"/>
                </a:solidFill>
              </a:rPr>
              <a:t>Electricity consumption</a:t>
            </a:r>
          </a:p>
        </p:txBody>
      </p:sp>
      <p:graphicFrame>
        <p:nvGraphicFramePr>
          <p:cNvPr id="8" name="Chart 7">
            <a:extLst>
              <a:ext uri="{FF2B5EF4-FFF2-40B4-BE49-F238E27FC236}">
                <a16:creationId xmlns:a16="http://schemas.microsoft.com/office/drawing/2014/main" id="{F8CB793B-84DB-404B-9D05-ADC320A9715F}"/>
              </a:ext>
            </a:extLst>
          </p:cNvPr>
          <p:cNvGraphicFramePr>
            <a:graphicFrameLocks/>
          </p:cNvGraphicFramePr>
          <p:nvPr>
            <p:extLst>
              <p:ext uri="{D42A27DB-BD31-4B8C-83A1-F6EECF244321}">
                <p14:modId xmlns:p14="http://schemas.microsoft.com/office/powerpoint/2010/main" val="3853281646"/>
              </p:ext>
            </p:extLst>
          </p:nvPr>
        </p:nvGraphicFramePr>
        <p:xfrm>
          <a:off x="3071674" y="963202"/>
          <a:ext cx="5833391" cy="498037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8" name="Title 1">
            <a:extLst>
              <a:ext uri="{FF2B5EF4-FFF2-40B4-BE49-F238E27FC236}">
                <a16:creationId xmlns:a16="http://schemas.microsoft.com/office/drawing/2014/main" id="{F1AB8BCE-0226-4A1B-ACA6-E187E45041DB}"/>
              </a:ext>
            </a:extLst>
          </p:cNvPr>
          <p:cNvSpPr>
            <a:spLocks noGrp="1"/>
          </p:cNvSpPr>
          <p:nvPr>
            <p:ph type="title"/>
          </p:nvPr>
        </p:nvSpPr>
        <p:spPr>
          <a:xfrm>
            <a:off x="547524" y="157507"/>
            <a:ext cx="8048951" cy="711358"/>
          </a:xfrm>
        </p:spPr>
        <p:txBody>
          <a:bodyPr/>
          <a:lstStyle/>
          <a:p>
            <a:r>
              <a:rPr lang="en-US" sz="3200" dirty="0">
                <a:latin typeface="+mj-lt"/>
              </a:rPr>
              <a:t>Energy Flow charts for 2011 (in petajoules)</a:t>
            </a:r>
          </a:p>
        </p:txBody>
      </p:sp>
      <p:sp>
        <p:nvSpPr>
          <p:cNvPr id="816" name="Google Shape;816;p20"/>
          <p:cNvSpPr txBox="1">
            <a:spLocks noGrp="1"/>
          </p:cNvSpPr>
          <p:nvPr>
            <p:ph type="sldNum" idx="12"/>
          </p:nvPr>
        </p:nvSpPr>
        <p:spPr>
          <a:xfrm>
            <a:off x="8836196" y="0"/>
            <a:ext cx="307804" cy="348806"/>
          </a:xfrm>
          <a:prstGeom prst="rect">
            <a:avLst/>
          </a:prstGeom>
        </p:spPr>
        <p:txBody>
          <a:bodyPr spcFirstLastPara="1" wrap="square" lIns="121900" tIns="121900" rIns="121900" bIns="121900" anchor="ctr" anchorCtr="0">
            <a:noAutofit/>
          </a:bodyPr>
          <a:lstStyle/>
          <a:p>
            <a:pPr>
              <a:spcAft>
                <a:spcPts val="600"/>
              </a:spcAft>
            </a:pPr>
            <a:fld id="{00000000-1234-1234-1234-123412341234}" type="slidenum">
              <a:rPr lang="en" smtClean="0"/>
              <a:pPr>
                <a:spcAft>
                  <a:spcPts val="600"/>
                </a:spcAft>
              </a:pPr>
              <a:t>5</a:t>
            </a:fld>
            <a:endParaRPr lang="en-US" dirty="0"/>
          </a:p>
        </p:txBody>
      </p:sp>
      <p:pic>
        <p:nvPicPr>
          <p:cNvPr id="7" name="Picture 6" descr="Diagram&#10;&#10;Description automatically generated">
            <a:extLst>
              <a:ext uri="{FF2B5EF4-FFF2-40B4-BE49-F238E27FC236}">
                <a16:creationId xmlns:a16="http://schemas.microsoft.com/office/drawing/2014/main" id="{A52FB07F-03A1-45FC-BE28-8F2607A12BA9}"/>
              </a:ext>
            </a:extLst>
          </p:cNvPr>
          <p:cNvPicPr>
            <a:picLocks noChangeAspect="1"/>
          </p:cNvPicPr>
          <p:nvPr/>
        </p:nvPicPr>
        <p:blipFill rotWithShape="1">
          <a:blip r:embed="rId3"/>
          <a:srcRect t="9645"/>
          <a:stretch/>
        </p:blipFill>
        <p:spPr>
          <a:xfrm>
            <a:off x="0" y="1294484"/>
            <a:ext cx="4940710" cy="3934728"/>
          </a:xfrm>
          <a:prstGeom prst="rect">
            <a:avLst/>
          </a:prstGeom>
        </p:spPr>
      </p:pic>
      <p:sp>
        <p:nvSpPr>
          <p:cNvPr id="8" name="TextBox 7">
            <a:extLst>
              <a:ext uri="{FF2B5EF4-FFF2-40B4-BE49-F238E27FC236}">
                <a16:creationId xmlns:a16="http://schemas.microsoft.com/office/drawing/2014/main" id="{739F8417-0209-4C28-95D2-31FBE6B5FCC3}"/>
              </a:ext>
            </a:extLst>
          </p:cNvPr>
          <p:cNvSpPr txBox="1"/>
          <p:nvPr/>
        </p:nvSpPr>
        <p:spPr>
          <a:xfrm>
            <a:off x="0" y="5337754"/>
            <a:ext cx="8734697" cy="1384995"/>
          </a:xfrm>
          <a:prstGeom prst="rect">
            <a:avLst/>
          </a:prstGeom>
          <a:noFill/>
        </p:spPr>
        <p:txBody>
          <a:bodyPr wrap="square" rtlCol="0">
            <a:spAutoFit/>
          </a:bodyPr>
          <a:lstStyle/>
          <a:p>
            <a:r>
              <a:rPr lang="en-US" dirty="0">
                <a:solidFill>
                  <a:schemeClr val="bg1"/>
                </a:solidFill>
              </a:rPr>
              <a:t>From chart 4, we can see that more than 75% of the rejected energy of Singapore comes from the transportation sector. In comparison, during the same year, almost the half of Sweden’s rejected energy came from the generation of electricity and heat.</a:t>
            </a:r>
          </a:p>
          <a:p>
            <a:endParaRPr lang="en-US" dirty="0">
              <a:solidFill>
                <a:schemeClr val="bg1"/>
              </a:solidFill>
            </a:endParaRPr>
          </a:p>
          <a:p>
            <a:r>
              <a:rPr lang="en-US" dirty="0">
                <a:solidFill>
                  <a:schemeClr val="bg1"/>
                </a:solidFill>
              </a:rPr>
              <a:t>However, the percentage of rejected energy from transportation sector in Singapore accounts to 80%, while in Sweden it is 77%.</a:t>
            </a:r>
          </a:p>
        </p:txBody>
      </p:sp>
      <p:sp>
        <p:nvSpPr>
          <p:cNvPr id="6" name="TextBox 5">
            <a:extLst>
              <a:ext uri="{FF2B5EF4-FFF2-40B4-BE49-F238E27FC236}">
                <a16:creationId xmlns:a16="http://schemas.microsoft.com/office/drawing/2014/main" id="{C044C8C3-6D3D-4B1D-BC39-EFE4C9F94152}"/>
              </a:ext>
            </a:extLst>
          </p:cNvPr>
          <p:cNvSpPr txBox="1"/>
          <p:nvPr/>
        </p:nvSpPr>
        <p:spPr>
          <a:xfrm>
            <a:off x="1776489" y="1061606"/>
            <a:ext cx="1387732" cy="261610"/>
          </a:xfrm>
          <a:prstGeom prst="rect">
            <a:avLst/>
          </a:prstGeom>
          <a:noFill/>
        </p:spPr>
        <p:txBody>
          <a:bodyPr wrap="square" rtlCol="0">
            <a:spAutoFit/>
          </a:bodyPr>
          <a:lstStyle/>
          <a:p>
            <a:pPr algn="ctr"/>
            <a:r>
              <a:rPr lang="en-US" sz="1100" dirty="0">
                <a:solidFill>
                  <a:schemeClr val="bg1"/>
                </a:solidFill>
              </a:rPr>
              <a:t>Chart 4</a:t>
            </a:r>
          </a:p>
        </p:txBody>
      </p:sp>
      <p:pic>
        <p:nvPicPr>
          <p:cNvPr id="3" name="Picture 2" descr="Diagram&#10;&#10;Description automatically generated">
            <a:extLst>
              <a:ext uri="{FF2B5EF4-FFF2-40B4-BE49-F238E27FC236}">
                <a16:creationId xmlns:a16="http://schemas.microsoft.com/office/drawing/2014/main" id="{8AAECD87-787E-4FED-9190-F89222B5A4BB}"/>
              </a:ext>
            </a:extLst>
          </p:cNvPr>
          <p:cNvPicPr>
            <a:picLocks noChangeAspect="1"/>
          </p:cNvPicPr>
          <p:nvPr/>
        </p:nvPicPr>
        <p:blipFill rotWithShape="1">
          <a:blip r:embed="rId4"/>
          <a:srcRect t="1303" b="1"/>
          <a:stretch/>
        </p:blipFill>
        <p:spPr>
          <a:xfrm>
            <a:off x="5007077" y="1568314"/>
            <a:ext cx="4136923" cy="3387068"/>
          </a:xfrm>
          <a:prstGeom prst="rect">
            <a:avLst/>
          </a:prstGeom>
        </p:spPr>
      </p:pic>
      <p:sp>
        <p:nvSpPr>
          <p:cNvPr id="9" name="TextBox 8">
            <a:extLst>
              <a:ext uri="{FF2B5EF4-FFF2-40B4-BE49-F238E27FC236}">
                <a16:creationId xmlns:a16="http://schemas.microsoft.com/office/drawing/2014/main" id="{28F66F35-58CB-4227-89A8-44071F3F855E}"/>
              </a:ext>
            </a:extLst>
          </p:cNvPr>
          <p:cNvSpPr txBox="1"/>
          <p:nvPr/>
        </p:nvSpPr>
        <p:spPr>
          <a:xfrm>
            <a:off x="6381672" y="1323216"/>
            <a:ext cx="1387732" cy="261610"/>
          </a:xfrm>
          <a:prstGeom prst="rect">
            <a:avLst/>
          </a:prstGeom>
          <a:noFill/>
        </p:spPr>
        <p:txBody>
          <a:bodyPr wrap="square" rtlCol="0">
            <a:spAutoFit/>
          </a:bodyPr>
          <a:lstStyle/>
          <a:p>
            <a:pPr algn="ctr"/>
            <a:r>
              <a:rPr lang="en-US" sz="1100" dirty="0">
                <a:solidFill>
                  <a:schemeClr val="bg1"/>
                </a:solidFill>
              </a:rPr>
              <a:t>Chart 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35" name="Google Shape;835;p21"/>
          <p:cNvSpPr txBox="1">
            <a:spLocks noGrp="1"/>
          </p:cNvSpPr>
          <p:nvPr>
            <p:ph type="sldNum" idx="12"/>
          </p:nvPr>
        </p:nvSpPr>
        <p:spPr>
          <a:xfrm>
            <a:off x="8839201" y="0"/>
            <a:ext cx="304800" cy="363415"/>
          </a:xfrm>
          <a:prstGeom prst="rect">
            <a:avLst/>
          </a:prstGeom>
        </p:spPr>
        <p:txBody>
          <a:bodyPr spcFirstLastPara="1" wrap="square" lIns="121900" tIns="121900" rIns="121900" bIns="121900" anchor="ctr" anchorCtr="0">
            <a:noAutofit/>
          </a:bodyPr>
          <a:lstStyle/>
          <a:p>
            <a:fld id="{00000000-1234-1234-1234-123412341234}" type="slidenum">
              <a:rPr lang="en"/>
              <a:pPr/>
              <a:t>6</a:t>
            </a:fld>
            <a:endParaRPr dirty="0"/>
          </a:p>
        </p:txBody>
      </p:sp>
      <p:graphicFrame>
        <p:nvGraphicFramePr>
          <p:cNvPr id="18" name="Chart 17">
            <a:extLst>
              <a:ext uri="{FF2B5EF4-FFF2-40B4-BE49-F238E27FC236}">
                <a16:creationId xmlns:a16="http://schemas.microsoft.com/office/drawing/2014/main" id="{CFE936D7-178F-4FB1-808E-FBF20CF696BB}"/>
              </a:ext>
            </a:extLst>
          </p:cNvPr>
          <p:cNvGraphicFramePr>
            <a:graphicFrameLocks/>
          </p:cNvGraphicFramePr>
          <p:nvPr>
            <p:extLst>
              <p:ext uri="{D42A27DB-BD31-4B8C-83A1-F6EECF244321}">
                <p14:modId xmlns:p14="http://schemas.microsoft.com/office/powerpoint/2010/main" val="4001971218"/>
              </p:ext>
            </p:extLst>
          </p:nvPr>
        </p:nvGraphicFramePr>
        <p:xfrm>
          <a:off x="297711" y="363414"/>
          <a:ext cx="4671237" cy="2868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87805082-438F-4865-B96E-A5878E7A2E7A}"/>
              </a:ext>
            </a:extLst>
          </p:cNvPr>
          <p:cNvGraphicFramePr>
            <a:graphicFrameLocks/>
          </p:cNvGraphicFramePr>
          <p:nvPr>
            <p:extLst>
              <p:ext uri="{D42A27DB-BD31-4B8C-83A1-F6EECF244321}">
                <p14:modId xmlns:p14="http://schemas.microsoft.com/office/powerpoint/2010/main" val="2045678094"/>
              </p:ext>
            </p:extLst>
          </p:nvPr>
        </p:nvGraphicFramePr>
        <p:xfrm>
          <a:off x="5280837" y="3615070"/>
          <a:ext cx="3565452" cy="2557129"/>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7D0719DA-8FBE-4FE9-99F3-A6776FBF0B63}"/>
              </a:ext>
            </a:extLst>
          </p:cNvPr>
          <p:cNvSpPr txBox="1"/>
          <p:nvPr/>
        </p:nvSpPr>
        <p:spPr>
          <a:xfrm>
            <a:off x="5273749" y="296472"/>
            <a:ext cx="3572540" cy="3554819"/>
          </a:xfrm>
          <a:prstGeom prst="rect">
            <a:avLst/>
          </a:prstGeom>
          <a:noFill/>
        </p:spPr>
        <p:txBody>
          <a:bodyPr wrap="square" rtlCol="0">
            <a:spAutoFit/>
          </a:bodyPr>
          <a:lstStyle/>
          <a:p>
            <a:r>
              <a:rPr lang="en-US" sz="1200" dirty="0">
                <a:solidFill>
                  <a:schemeClr val="bg1"/>
                </a:solidFill>
              </a:rPr>
              <a:t>Singapore only generates about 0.24% of its total energy through renewable sources, due to various challenges in their installation and initiation.</a:t>
            </a:r>
          </a:p>
          <a:p>
            <a:endParaRPr lang="en-US" sz="1200" dirty="0">
              <a:solidFill>
                <a:schemeClr val="bg1"/>
              </a:solidFill>
            </a:endParaRPr>
          </a:p>
          <a:p>
            <a:pPr marL="285750" indent="-285750">
              <a:buFont typeface="Arial" panose="020B0604020202020204" pitchFamily="34" charset="0"/>
              <a:buChar char="•"/>
            </a:pPr>
            <a:r>
              <a:rPr lang="en-US" sz="1100" dirty="0">
                <a:solidFill>
                  <a:schemeClr val="bg1"/>
                </a:solidFill>
              </a:rPr>
              <a:t>Commercial wind turbines operate at wind speeds of around above 4.5m/s(meters per second) but the average wind speed in Singapore is only about 2m/s</a:t>
            </a:r>
          </a:p>
          <a:p>
            <a:pPr marL="285750"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r>
              <a:rPr lang="en-US" sz="1100" dirty="0">
                <a:solidFill>
                  <a:schemeClr val="bg1"/>
                </a:solidFill>
              </a:rPr>
              <a:t>Singapore’s relatively narrow tidal range and calm seas limit opportunities for commercial tidal power generation.</a:t>
            </a:r>
          </a:p>
          <a:p>
            <a:pPr marL="285750"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r>
              <a:rPr lang="en-US" sz="1100" dirty="0">
                <a:solidFill>
                  <a:schemeClr val="bg1"/>
                </a:solidFill>
              </a:rPr>
              <a:t>Hydroelectric power cannot be harnessed, as Singapore does not have a river system with fast flowing water throughout the year</a:t>
            </a:r>
          </a:p>
          <a:p>
            <a:pPr marL="285750"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r>
              <a:rPr lang="en-US" sz="1100" dirty="0">
                <a:solidFill>
                  <a:schemeClr val="bg1"/>
                </a:solidFill>
              </a:rPr>
              <a:t>Also, there are no geothermal energy sources in Singapore</a:t>
            </a:r>
          </a:p>
          <a:p>
            <a:pPr marL="285750" indent="-285750">
              <a:buFont typeface="Arial" panose="020B0604020202020204" pitchFamily="34" charset="0"/>
              <a:buChar char="•"/>
            </a:pPr>
            <a:endParaRPr lang="en-US" sz="1200" dirty="0">
              <a:solidFill>
                <a:schemeClr val="bg1"/>
              </a:solidFill>
            </a:endParaRPr>
          </a:p>
        </p:txBody>
      </p:sp>
      <p:sp>
        <p:nvSpPr>
          <p:cNvPr id="3" name="TextBox 2">
            <a:extLst>
              <a:ext uri="{FF2B5EF4-FFF2-40B4-BE49-F238E27FC236}">
                <a16:creationId xmlns:a16="http://schemas.microsoft.com/office/drawing/2014/main" id="{5A6704DC-A406-4705-9E8B-16195B26CA92}"/>
              </a:ext>
            </a:extLst>
          </p:cNvPr>
          <p:cNvSpPr txBox="1"/>
          <p:nvPr/>
        </p:nvSpPr>
        <p:spPr>
          <a:xfrm>
            <a:off x="297711" y="3615070"/>
            <a:ext cx="4671237" cy="2677656"/>
          </a:xfrm>
          <a:prstGeom prst="rect">
            <a:avLst/>
          </a:prstGeom>
          <a:noFill/>
        </p:spPr>
        <p:txBody>
          <a:bodyPr wrap="square" rtlCol="0">
            <a:spAutoFit/>
          </a:bodyPr>
          <a:lstStyle/>
          <a:p>
            <a:r>
              <a:rPr lang="en-US" sz="1200" dirty="0">
                <a:solidFill>
                  <a:schemeClr val="bg1"/>
                </a:solidFill>
              </a:rPr>
              <a:t>Because Singapore is limited in terms of cost-effective and reliable renewable energy sources, solar photovoltaic is the only renewable energy source with potential to make an impact on the energy grid.</a:t>
            </a:r>
          </a:p>
          <a:p>
            <a:endParaRPr lang="en-US" sz="1200" dirty="0">
              <a:solidFill>
                <a:schemeClr val="bg1"/>
              </a:solidFill>
            </a:endParaRPr>
          </a:p>
          <a:p>
            <a:r>
              <a:rPr lang="en-US" sz="1200" dirty="0">
                <a:solidFill>
                  <a:schemeClr val="bg1"/>
                </a:solidFill>
              </a:rPr>
              <a:t>However, the installation of solar panels in Singapore is also problematic due to the limitations in the availability of land.</a:t>
            </a:r>
          </a:p>
          <a:p>
            <a:endParaRPr lang="en-US" sz="1200" dirty="0">
              <a:solidFill>
                <a:schemeClr val="bg1"/>
              </a:solidFill>
            </a:endParaRPr>
          </a:p>
          <a:p>
            <a:r>
              <a:rPr lang="en-US" sz="1200" dirty="0">
                <a:solidFill>
                  <a:schemeClr val="bg1"/>
                </a:solidFill>
              </a:rPr>
              <a:t>With the limited renewable energy options available to Singapore and the current technological capabilities, the country is not able to generate sufficient baseload electricity from renewable sources. Nevertheless, Singapore aims to deploy at least 2 gigawatt-peak of solar energy by 2030. This is equivalent to powering about 350,000 households for a year.</a:t>
            </a:r>
            <a:endParaRPr lang="en-US" dirty="0">
              <a:solidFill>
                <a:schemeClr val="bg1"/>
              </a:solidFill>
            </a:endParaRPr>
          </a:p>
        </p:txBody>
      </p:sp>
      <p:sp>
        <p:nvSpPr>
          <p:cNvPr id="7" name="TextBox 6">
            <a:extLst>
              <a:ext uri="{FF2B5EF4-FFF2-40B4-BE49-F238E27FC236}">
                <a16:creationId xmlns:a16="http://schemas.microsoft.com/office/drawing/2014/main" id="{DA261C04-2FEB-45A6-87DD-DED780F76821}"/>
              </a:ext>
            </a:extLst>
          </p:cNvPr>
          <p:cNvSpPr txBox="1"/>
          <p:nvPr/>
        </p:nvSpPr>
        <p:spPr>
          <a:xfrm>
            <a:off x="1939463" y="101804"/>
            <a:ext cx="1387732" cy="261610"/>
          </a:xfrm>
          <a:prstGeom prst="rect">
            <a:avLst/>
          </a:prstGeom>
          <a:noFill/>
        </p:spPr>
        <p:txBody>
          <a:bodyPr wrap="square" rtlCol="0">
            <a:spAutoFit/>
          </a:bodyPr>
          <a:lstStyle/>
          <a:p>
            <a:pPr algn="ctr"/>
            <a:r>
              <a:rPr lang="en-US" sz="1100" dirty="0">
                <a:solidFill>
                  <a:schemeClr val="bg1"/>
                </a:solidFill>
              </a:rPr>
              <a:t>Chart 6</a:t>
            </a:r>
          </a:p>
        </p:txBody>
      </p:sp>
      <p:sp>
        <p:nvSpPr>
          <p:cNvPr id="9" name="TextBox 8">
            <a:extLst>
              <a:ext uri="{FF2B5EF4-FFF2-40B4-BE49-F238E27FC236}">
                <a16:creationId xmlns:a16="http://schemas.microsoft.com/office/drawing/2014/main" id="{81C5BE34-D6A4-40AD-B450-BBF0D012ABEA}"/>
              </a:ext>
            </a:extLst>
          </p:cNvPr>
          <p:cNvSpPr txBox="1"/>
          <p:nvPr/>
        </p:nvSpPr>
        <p:spPr>
          <a:xfrm>
            <a:off x="6362609" y="6172199"/>
            <a:ext cx="1387732" cy="261610"/>
          </a:xfrm>
          <a:prstGeom prst="rect">
            <a:avLst/>
          </a:prstGeom>
          <a:noFill/>
        </p:spPr>
        <p:txBody>
          <a:bodyPr wrap="square" rtlCol="0">
            <a:spAutoFit/>
          </a:bodyPr>
          <a:lstStyle/>
          <a:p>
            <a:pPr algn="ctr"/>
            <a:r>
              <a:rPr lang="en-US" sz="1100" dirty="0">
                <a:solidFill>
                  <a:schemeClr val="bg1"/>
                </a:solidFill>
              </a:rPr>
              <a:t>Chart 7</a:t>
            </a:r>
          </a:p>
        </p:txBody>
      </p:sp>
      <p:sp>
        <p:nvSpPr>
          <p:cNvPr id="4" name="TextBox 3">
            <a:extLst>
              <a:ext uri="{FF2B5EF4-FFF2-40B4-BE49-F238E27FC236}">
                <a16:creationId xmlns:a16="http://schemas.microsoft.com/office/drawing/2014/main" id="{BBC4CB16-4058-4A46-9087-10ACB813234E}"/>
              </a:ext>
            </a:extLst>
          </p:cNvPr>
          <p:cNvSpPr txBox="1"/>
          <p:nvPr/>
        </p:nvSpPr>
        <p:spPr>
          <a:xfrm>
            <a:off x="0" y="6507332"/>
            <a:ext cx="3861786" cy="553998"/>
          </a:xfrm>
          <a:prstGeom prst="rect">
            <a:avLst/>
          </a:prstGeom>
          <a:noFill/>
        </p:spPr>
        <p:txBody>
          <a:bodyPr wrap="square" rtlCol="0">
            <a:spAutoFit/>
          </a:bodyPr>
          <a:lstStyle/>
          <a:p>
            <a:r>
              <a:rPr lang="en-US" sz="800" dirty="0">
                <a:solidFill>
                  <a:schemeClr val="bg1"/>
                </a:solidFill>
              </a:rPr>
              <a:t>* Low-carbon energy is defined as the sum of renewable sources. Renewable sources include wind and solar. Traditional biofuels are not included.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8" name="Google Shape;788;p16"/>
          <p:cNvSpPr txBox="1">
            <a:spLocks noGrp="1"/>
          </p:cNvSpPr>
          <p:nvPr>
            <p:ph type="sldNum" idx="12"/>
          </p:nvPr>
        </p:nvSpPr>
        <p:spPr>
          <a:xfrm>
            <a:off x="8708545" y="-166431"/>
            <a:ext cx="557400" cy="730400"/>
          </a:xfrm>
        </p:spPr>
        <p:txBody>
          <a:bodyPr spcFirstLastPara="1" wrap="square" lIns="121900" tIns="121900" rIns="121900" bIns="121900" anchor="ctr" anchorCtr="0">
            <a:normAutofit/>
          </a:bodyPr>
          <a:lstStyle/>
          <a:p>
            <a:pPr>
              <a:spcAft>
                <a:spcPts val="800"/>
              </a:spcAft>
            </a:pPr>
            <a:fld id="{00000000-1234-1234-1234-123412341234}" type="slidenum">
              <a:rPr lang="en"/>
              <a:pPr>
                <a:spcAft>
                  <a:spcPts val="800"/>
                </a:spcAft>
              </a:pPr>
              <a:t>7</a:t>
            </a:fld>
            <a:endParaRPr lang="en-US" dirty="0"/>
          </a:p>
        </p:txBody>
      </p:sp>
      <p:graphicFrame>
        <p:nvGraphicFramePr>
          <p:cNvPr id="22" name="Chart 21">
            <a:extLst>
              <a:ext uri="{FF2B5EF4-FFF2-40B4-BE49-F238E27FC236}">
                <a16:creationId xmlns:a16="http://schemas.microsoft.com/office/drawing/2014/main" id="{5F942D43-0670-4E14-AF60-008B23876A4B}"/>
              </a:ext>
            </a:extLst>
          </p:cNvPr>
          <p:cNvGraphicFramePr>
            <a:graphicFrameLocks/>
          </p:cNvGraphicFramePr>
          <p:nvPr>
            <p:extLst>
              <p:ext uri="{D42A27DB-BD31-4B8C-83A1-F6EECF244321}">
                <p14:modId xmlns:p14="http://schemas.microsoft.com/office/powerpoint/2010/main" val="1355529421"/>
              </p:ext>
            </p:extLst>
          </p:nvPr>
        </p:nvGraphicFramePr>
        <p:xfrm>
          <a:off x="606707" y="350004"/>
          <a:ext cx="7930586" cy="381332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CADCF52-DB5A-4399-BE4E-1B8BB7C3DD0B}"/>
              </a:ext>
            </a:extLst>
          </p:cNvPr>
          <p:cNvSpPr txBox="1"/>
          <p:nvPr/>
        </p:nvSpPr>
        <p:spPr>
          <a:xfrm>
            <a:off x="3878134" y="88394"/>
            <a:ext cx="1387732" cy="261610"/>
          </a:xfrm>
          <a:prstGeom prst="rect">
            <a:avLst/>
          </a:prstGeom>
          <a:noFill/>
        </p:spPr>
        <p:txBody>
          <a:bodyPr wrap="square" rtlCol="0">
            <a:spAutoFit/>
          </a:bodyPr>
          <a:lstStyle/>
          <a:p>
            <a:pPr algn="ctr"/>
            <a:r>
              <a:rPr lang="en-US" sz="1100" dirty="0">
                <a:solidFill>
                  <a:schemeClr val="bg1"/>
                </a:solidFill>
              </a:rPr>
              <a:t>Chart 8</a:t>
            </a:r>
          </a:p>
        </p:txBody>
      </p:sp>
      <p:sp>
        <p:nvSpPr>
          <p:cNvPr id="6" name="TextBox 5">
            <a:extLst>
              <a:ext uri="{FF2B5EF4-FFF2-40B4-BE49-F238E27FC236}">
                <a16:creationId xmlns:a16="http://schemas.microsoft.com/office/drawing/2014/main" id="{5E4D2500-6C2A-4085-BEA5-FB76F35C043E}"/>
              </a:ext>
            </a:extLst>
          </p:cNvPr>
          <p:cNvSpPr txBox="1"/>
          <p:nvPr/>
        </p:nvSpPr>
        <p:spPr>
          <a:xfrm>
            <a:off x="0" y="4424943"/>
            <a:ext cx="9143999" cy="2246769"/>
          </a:xfrm>
          <a:prstGeom prst="rect">
            <a:avLst/>
          </a:prstGeom>
          <a:noFill/>
        </p:spPr>
        <p:txBody>
          <a:bodyPr wrap="square" rtlCol="0">
            <a:spAutoFit/>
          </a:bodyPr>
          <a:lstStyle/>
          <a:p>
            <a:r>
              <a:rPr lang="en-US" dirty="0">
                <a:solidFill>
                  <a:schemeClr val="bg1"/>
                </a:solidFill>
              </a:rPr>
              <a:t>Currently, 95% of Singapore’s electricity is produced using natural gas, while the rest is produced by coal, oil, municipal waste, and solar.</a:t>
            </a:r>
          </a:p>
          <a:p>
            <a:endParaRPr lang="en-US" dirty="0">
              <a:solidFill>
                <a:schemeClr val="bg1"/>
              </a:solidFill>
            </a:endParaRPr>
          </a:p>
          <a:p>
            <a:r>
              <a:rPr lang="en-US" dirty="0">
                <a:solidFill>
                  <a:schemeClr val="bg1"/>
                </a:solidFill>
              </a:rPr>
              <a:t>Singapore’s government has promoted the use of natural gas over the past several years, which is evident from the chart above. Singapore’s natural gas consumption increased from 230 billion cubic feet in 2005 to 400 billion cubic feet in 2015. Over the same period, the share of natural gas in Singapore’s electricity generation fuel mix increased significantly from 74% to 95% as many gas-fired generators have replaced the use of oil-fired ones.</a:t>
            </a:r>
          </a:p>
          <a:p>
            <a:endParaRPr lang="en-US" dirty="0">
              <a:solidFill>
                <a:schemeClr val="bg1"/>
              </a:solidFill>
            </a:endParaRPr>
          </a:p>
          <a:p>
            <a:r>
              <a:rPr lang="en-US" dirty="0">
                <a:solidFill>
                  <a:schemeClr val="bg1"/>
                </a:solidFill>
              </a:rPr>
              <a:t>Singapore’s government intends to rely exclusively on liquefied natural gas (LNG) imports by 2024, following the expiration of several gas pipeline import contracts.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2" name="Google Shape;872;p26"/>
          <p:cNvSpPr txBox="1">
            <a:spLocks noGrp="1"/>
          </p:cNvSpPr>
          <p:nvPr>
            <p:ph type="sldNum" idx="12"/>
          </p:nvPr>
        </p:nvSpPr>
        <p:spPr>
          <a:xfrm>
            <a:off x="8746064" y="-181888"/>
            <a:ext cx="557400" cy="730400"/>
          </a:xfrm>
          <a:prstGeom prst="rect">
            <a:avLst/>
          </a:prstGeom>
        </p:spPr>
        <p:txBody>
          <a:bodyPr spcFirstLastPara="1" wrap="square" lIns="121900" tIns="121900" rIns="121900" bIns="121900" anchor="ctr" anchorCtr="0">
            <a:noAutofit/>
          </a:bodyPr>
          <a:lstStyle/>
          <a:p>
            <a:fld id="{00000000-1234-1234-1234-123412341234}" type="slidenum">
              <a:rPr lang="en"/>
              <a:pPr/>
              <a:t>8</a:t>
            </a:fld>
            <a:endParaRPr dirty="0"/>
          </a:p>
        </p:txBody>
      </p:sp>
      <p:sp>
        <p:nvSpPr>
          <p:cNvPr id="85" name="TextBox 84">
            <a:extLst>
              <a:ext uri="{FF2B5EF4-FFF2-40B4-BE49-F238E27FC236}">
                <a16:creationId xmlns:a16="http://schemas.microsoft.com/office/drawing/2014/main" id="{99ABFFC6-0B2A-4269-9673-2C13F4223BA6}"/>
              </a:ext>
            </a:extLst>
          </p:cNvPr>
          <p:cNvSpPr txBox="1"/>
          <p:nvPr/>
        </p:nvSpPr>
        <p:spPr>
          <a:xfrm>
            <a:off x="0" y="4371908"/>
            <a:ext cx="9374819" cy="2893100"/>
          </a:xfrm>
          <a:prstGeom prst="rect">
            <a:avLst/>
          </a:prstGeom>
          <a:noFill/>
        </p:spPr>
        <p:txBody>
          <a:bodyPr wrap="square" rtlCol="0">
            <a:spAutoFit/>
          </a:bodyPr>
          <a:lstStyle/>
          <a:p>
            <a:r>
              <a:rPr lang="en-US" dirty="0">
                <a:solidFill>
                  <a:schemeClr val="bg1"/>
                </a:solidFill>
              </a:rPr>
              <a:t>Singapore is an exporter and importer of various petroleum products. More specifically, the country imports fuel oils (IFO*, HFO**, etc.) and exports diesel oil and gasoline.</a:t>
            </a:r>
          </a:p>
          <a:p>
            <a:endParaRPr lang="en-US" dirty="0">
              <a:solidFill>
                <a:schemeClr val="bg1"/>
              </a:solidFill>
            </a:endParaRPr>
          </a:p>
          <a:p>
            <a:r>
              <a:rPr lang="en-US" dirty="0">
                <a:solidFill>
                  <a:schemeClr val="bg1"/>
                </a:solidFill>
              </a:rPr>
              <a:t>Singapore is one of the world's largest refining and petrochemical complexes, the world's largest bunkering port, Asia's largest oil trading hub and two of the world's largest rig builders. Hence, the economy of Singapore is directly linked to fossil fuels.</a:t>
            </a:r>
          </a:p>
          <a:p>
            <a:endParaRPr lang="en-US" dirty="0">
              <a:solidFill>
                <a:schemeClr val="bg1"/>
              </a:solidFill>
            </a:endParaRPr>
          </a:p>
          <a:p>
            <a:r>
              <a:rPr lang="en-US" dirty="0">
                <a:solidFill>
                  <a:schemeClr val="bg1"/>
                </a:solidFill>
              </a:rPr>
              <a:t>Singapore has set out a plan to phase out internal combustion engine vehicles by the year 2040 and manufacture electric vehicles to supply the demand. The country also plans to import electricity from Southeast Asia. Also, the city-state's Carbon Pricing Act for the reduction of greenhouse gas emissions  was introduced in 2019.</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graphicFrame>
        <p:nvGraphicFramePr>
          <p:cNvPr id="90" name="Chart 89">
            <a:extLst>
              <a:ext uri="{FF2B5EF4-FFF2-40B4-BE49-F238E27FC236}">
                <a16:creationId xmlns:a16="http://schemas.microsoft.com/office/drawing/2014/main" id="{BBDDA427-C094-48AA-B527-9CFA65E5916F}"/>
              </a:ext>
            </a:extLst>
          </p:cNvPr>
          <p:cNvGraphicFramePr>
            <a:graphicFrameLocks/>
          </p:cNvGraphicFramePr>
          <p:nvPr>
            <p:extLst>
              <p:ext uri="{D42A27DB-BD31-4B8C-83A1-F6EECF244321}">
                <p14:modId xmlns:p14="http://schemas.microsoft.com/office/powerpoint/2010/main" val="304525938"/>
              </p:ext>
            </p:extLst>
          </p:nvPr>
        </p:nvGraphicFramePr>
        <p:xfrm>
          <a:off x="102526" y="725872"/>
          <a:ext cx="4389120" cy="352044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B3F02A66-A29C-4C27-BBF8-2A5BDF5375DC}"/>
              </a:ext>
            </a:extLst>
          </p:cNvPr>
          <p:cNvSpPr txBox="1"/>
          <p:nvPr/>
        </p:nvSpPr>
        <p:spPr>
          <a:xfrm>
            <a:off x="3379243" y="3963013"/>
            <a:ext cx="1387732" cy="261610"/>
          </a:xfrm>
          <a:prstGeom prst="rect">
            <a:avLst/>
          </a:prstGeom>
          <a:noFill/>
        </p:spPr>
        <p:txBody>
          <a:bodyPr wrap="square" rtlCol="0">
            <a:spAutoFit/>
          </a:bodyPr>
          <a:lstStyle/>
          <a:p>
            <a:pPr algn="ctr"/>
            <a:r>
              <a:rPr lang="en-US" sz="1100" dirty="0">
                <a:solidFill>
                  <a:schemeClr val="tx1"/>
                </a:solidFill>
              </a:rPr>
              <a:t>Chart 9</a:t>
            </a:r>
          </a:p>
        </p:txBody>
      </p:sp>
      <p:graphicFrame>
        <p:nvGraphicFramePr>
          <p:cNvPr id="6" name="Chart 5">
            <a:extLst>
              <a:ext uri="{FF2B5EF4-FFF2-40B4-BE49-F238E27FC236}">
                <a16:creationId xmlns:a16="http://schemas.microsoft.com/office/drawing/2014/main" id="{B8E00A06-4BE4-46F3-A38A-7B65F19E2A90}"/>
              </a:ext>
            </a:extLst>
          </p:cNvPr>
          <p:cNvGraphicFramePr>
            <a:graphicFrameLocks/>
          </p:cNvGraphicFramePr>
          <p:nvPr>
            <p:extLst>
              <p:ext uri="{D42A27DB-BD31-4B8C-83A1-F6EECF244321}">
                <p14:modId xmlns:p14="http://schemas.microsoft.com/office/powerpoint/2010/main" val="259258394"/>
              </p:ext>
            </p:extLst>
          </p:nvPr>
        </p:nvGraphicFramePr>
        <p:xfrm>
          <a:off x="4635644" y="721362"/>
          <a:ext cx="4389120" cy="3523334"/>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EDDE6E3F-2273-4FCF-B832-722E46DE70A3}"/>
              </a:ext>
            </a:extLst>
          </p:cNvPr>
          <p:cNvSpPr txBox="1"/>
          <p:nvPr/>
        </p:nvSpPr>
        <p:spPr>
          <a:xfrm>
            <a:off x="7987087" y="3983086"/>
            <a:ext cx="1387732" cy="261610"/>
          </a:xfrm>
          <a:prstGeom prst="rect">
            <a:avLst/>
          </a:prstGeom>
          <a:noFill/>
        </p:spPr>
        <p:txBody>
          <a:bodyPr wrap="square" rtlCol="0">
            <a:spAutoFit/>
          </a:bodyPr>
          <a:lstStyle/>
          <a:p>
            <a:pPr algn="ctr"/>
            <a:r>
              <a:rPr lang="en-US" sz="1100" dirty="0">
                <a:solidFill>
                  <a:schemeClr val="tx1"/>
                </a:solidFill>
              </a:rPr>
              <a:t>Chart 10</a:t>
            </a:r>
          </a:p>
        </p:txBody>
      </p:sp>
      <p:sp>
        <p:nvSpPr>
          <p:cNvPr id="2" name="TextBox 1">
            <a:extLst>
              <a:ext uri="{FF2B5EF4-FFF2-40B4-BE49-F238E27FC236}">
                <a16:creationId xmlns:a16="http://schemas.microsoft.com/office/drawing/2014/main" id="{FE082A92-42EF-4BDF-80C1-7897E8FE49B6}"/>
              </a:ext>
            </a:extLst>
          </p:cNvPr>
          <p:cNvSpPr txBox="1"/>
          <p:nvPr/>
        </p:nvSpPr>
        <p:spPr>
          <a:xfrm>
            <a:off x="0" y="6596390"/>
            <a:ext cx="5118066" cy="261610"/>
          </a:xfrm>
          <a:prstGeom prst="rect">
            <a:avLst/>
          </a:prstGeom>
          <a:noFill/>
        </p:spPr>
        <p:txBody>
          <a:bodyPr wrap="square" rtlCol="0">
            <a:spAutoFit/>
          </a:bodyPr>
          <a:lstStyle/>
          <a:p>
            <a:r>
              <a:rPr lang="en-US" sz="1050" dirty="0">
                <a:solidFill>
                  <a:schemeClr val="bg1"/>
                </a:solidFill>
              </a:rPr>
              <a:t>* Intermediate fuel oil, ** heavy fuel oil</a:t>
            </a:r>
          </a:p>
        </p:txBody>
      </p:sp>
      <p:sp>
        <p:nvSpPr>
          <p:cNvPr id="9" name="Google Shape;793;p17">
            <a:extLst>
              <a:ext uri="{FF2B5EF4-FFF2-40B4-BE49-F238E27FC236}">
                <a16:creationId xmlns:a16="http://schemas.microsoft.com/office/drawing/2014/main" id="{529D7B3C-6913-412A-9D10-E25F9DCCF07E}"/>
              </a:ext>
            </a:extLst>
          </p:cNvPr>
          <p:cNvSpPr txBox="1">
            <a:spLocks/>
          </p:cNvSpPr>
          <p:nvPr/>
        </p:nvSpPr>
        <p:spPr>
          <a:xfrm>
            <a:off x="1914930" y="-128622"/>
            <a:ext cx="5441428" cy="98983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600" dirty="0">
                <a:solidFill>
                  <a:schemeClr val="bg1"/>
                </a:solidFill>
              </a:rPr>
              <a:t>Energy imports/export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6" name="TextBox 5">
            <a:extLst>
              <a:ext uri="{FF2B5EF4-FFF2-40B4-BE49-F238E27FC236}">
                <a16:creationId xmlns:a16="http://schemas.microsoft.com/office/drawing/2014/main" id="{FA53623D-6765-481B-9441-3C98A5728B1F}"/>
              </a:ext>
            </a:extLst>
          </p:cNvPr>
          <p:cNvSpPr txBox="1"/>
          <p:nvPr/>
        </p:nvSpPr>
        <p:spPr>
          <a:xfrm>
            <a:off x="5206740" y="368706"/>
            <a:ext cx="3646967" cy="6586418"/>
          </a:xfrm>
          <a:prstGeom prst="rect">
            <a:avLst/>
          </a:prstGeom>
          <a:noFill/>
        </p:spPr>
        <p:txBody>
          <a:bodyPr wrap="square" rtlCol="0">
            <a:spAutoFit/>
          </a:bodyPr>
          <a:lstStyle/>
          <a:p>
            <a:r>
              <a:rPr lang="en-US" dirty="0">
                <a:solidFill>
                  <a:schemeClr val="bg1"/>
                </a:solidFill>
              </a:rPr>
              <a:t>The statistics from both charts show that Singapore has a highly developed economy. A higher GDP can indicate more development across a country and better social services for citizens. However, we can see that Singapore’s GDP per capita has been decreasing since 2004, yet the country is faring well in terms of education, personal safety, life expectancy, housing, and healthcare. </a:t>
            </a:r>
          </a:p>
          <a:p>
            <a:endParaRPr lang="en-US" dirty="0">
              <a:solidFill>
                <a:schemeClr val="bg1"/>
              </a:solidFill>
            </a:endParaRPr>
          </a:p>
          <a:p>
            <a:pPr marL="285750" indent="-285750">
              <a:buFont typeface="Arial" panose="020B0604020202020204" pitchFamily="34" charset="0"/>
              <a:buChar char="•"/>
            </a:pPr>
            <a:r>
              <a:rPr lang="en-US" sz="1200" dirty="0">
                <a:solidFill>
                  <a:schemeClr val="bg1"/>
                </a:solidFill>
              </a:rPr>
              <a:t>Singapore produces the world’s brightest young people. League tables consistently place Singapore in the top ranks. Higher than many advanced economies like Canada, Switzerland, or even Finland on some measures</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The level of corruption has remained extremely low within the past two decades</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The economy of this nation has been performing positively within the past decade</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According to many economists, the country’s GDP per capita might surpass the $90,000 US mark by the year 2040. This is a clear indication that Singapore is on the right path towards becoming a fully developed nation</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endParaRPr lang="en-US" sz="1200" dirty="0">
              <a:solidFill>
                <a:schemeClr val="bg1"/>
              </a:solidFill>
            </a:endParaRPr>
          </a:p>
          <a:p>
            <a:endParaRPr lang="en-US" dirty="0">
              <a:solidFill>
                <a:schemeClr val="bg1"/>
              </a:solidFill>
            </a:endParaRPr>
          </a:p>
          <a:p>
            <a:endParaRPr lang="en-US" dirty="0">
              <a:solidFill>
                <a:schemeClr val="bg1"/>
              </a:solidFill>
            </a:endParaRPr>
          </a:p>
        </p:txBody>
      </p:sp>
      <p:graphicFrame>
        <p:nvGraphicFramePr>
          <p:cNvPr id="12" name="Chart 11">
            <a:extLst>
              <a:ext uri="{FF2B5EF4-FFF2-40B4-BE49-F238E27FC236}">
                <a16:creationId xmlns:a16="http://schemas.microsoft.com/office/drawing/2014/main" id="{956E2219-4C2C-4572-BFAD-38388A1C9258}"/>
              </a:ext>
            </a:extLst>
          </p:cNvPr>
          <p:cNvGraphicFramePr>
            <a:graphicFrameLocks/>
          </p:cNvGraphicFramePr>
          <p:nvPr>
            <p:extLst>
              <p:ext uri="{D42A27DB-BD31-4B8C-83A1-F6EECF244321}">
                <p14:modId xmlns:p14="http://schemas.microsoft.com/office/powerpoint/2010/main" val="3028193836"/>
              </p:ext>
            </p:extLst>
          </p:nvPr>
        </p:nvGraphicFramePr>
        <p:xfrm>
          <a:off x="148626" y="300789"/>
          <a:ext cx="4754880" cy="2926080"/>
        </p:xfrm>
        <a:graphic>
          <a:graphicData uri="http://schemas.openxmlformats.org/drawingml/2006/chart">
            <c:chart xmlns:c="http://schemas.openxmlformats.org/drawingml/2006/chart" xmlns:r="http://schemas.openxmlformats.org/officeDocument/2006/relationships" r:id="rId3"/>
          </a:graphicData>
        </a:graphic>
      </p:graphicFrame>
      <p:sp>
        <p:nvSpPr>
          <p:cNvPr id="16" name="Google Shape;872;p26">
            <a:extLst>
              <a:ext uri="{FF2B5EF4-FFF2-40B4-BE49-F238E27FC236}">
                <a16:creationId xmlns:a16="http://schemas.microsoft.com/office/drawing/2014/main" id="{C8EC506A-58AC-4A81-B109-059E32737C3C}"/>
              </a:ext>
            </a:extLst>
          </p:cNvPr>
          <p:cNvSpPr txBox="1">
            <a:spLocks/>
          </p:cNvSpPr>
          <p:nvPr/>
        </p:nvSpPr>
        <p:spPr>
          <a:xfrm>
            <a:off x="8714166" y="-180950"/>
            <a:ext cx="557400" cy="730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1pPr>
            <a:lvl2pPr marR="0" lvl="1"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2pPr>
            <a:lvl3pPr marR="0" lvl="2"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3pPr>
            <a:lvl4pPr marR="0" lvl="3"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4pPr>
            <a:lvl5pPr marR="0" lvl="4"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5pPr>
            <a:lvl6pPr marR="0" lvl="5"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6pPr>
            <a:lvl7pPr marR="0" lvl="6"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7pPr>
            <a:lvl8pPr marR="0" lvl="7"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8pPr>
            <a:lvl9pPr marR="0" lvl="8" algn="ctr" rtl="0">
              <a:lnSpc>
                <a:spcPct val="100000"/>
              </a:lnSpc>
              <a:spcBef>
                <a:spcPts val="0"/>
              </a:spcBef>
              <a:spcAft>
                <a:spcPts val="0"/>
              </a:spcAft>
              <a:buClr>
                <a:srgbClr val="000000"/>
              </a:buClr>
              <a:buFont typeface="Arial"/>
              <a:buNone/>
              <a:defRPr sz="1400" b="0" i="0" u="none" strike="noStrike" cap="none">
                <a:solidFill>
                  <a:srgbClr val="FFFFFF"/>
                </a:solidFill>
                <a:latin typeface="Titillium Web"/>
                <a:ea typeface="Titillium Web"/>
                <a:cs typeface="Titillium Web"/>
                <a:sym typeface="Titillium Web"/>
              </a:defRPr>
            </a:lvl9pPr>
          </a:lstStyle>
          <a:p>
            <a:fld id="{00000000-1234-1234-1234-123412341234}" type="slidenum">
              <a:rPr lang="en" smtClean="0"/>
              <a:pPr/>
              <a:t>9</a:t>
            </a:fld>
            <a:endParaRPr lang="en" dirty="0"/>
          </a:p>
        </p:txBody>
      </p:sp>
      <p:sp>
        <p:nvSpPr>
          <p:cNvPr id="7" name="TextBox 6">
            <a:extLst>
              <a:ext uri="{FF2B5EF4-FFF2-40B4-BE49-F238E27FC236}">
                <a16:creationId xmlns:a16="http://schemas.microsoft.com/office/drawing/2014/main" id="{077186F1-1153-4D81-8145-BCFF7CFC9781}"/>
              </a:ext>
            </a:extLst>
          </p:cNvPr>
          <p:cNvSpPr txBox="1"/>
          <p:nvPr/>
        </p:nvSpPr>
        <p:spPr>
          <a:xfrm>
            <a:off x="1831832" y="87757"/>
            <a:ext cx="1387732" cy="261610"/>
          </a:xfrm>
          <a:prstGeom prst="rect">
            <a:avLst/>
          </a:prstGeom>
          <a:noFill/>
        </p:spPr>
        <p:txBody>
          <a:bodyPr wrap="square" rtlCol="0">
            <a:spAutoFit/>
          </a:bodyPr>
          <a:lstStyle/>
          <a:p>
            <a:pPr algn="ctr"/>
            <a:r>
              <a:rPr lang="en-US" sz="1100" dirty="0">
                <a:solidFill>
                  <a:schemeClr val="bg1"/>
                </a:solidFill>
              </a:rPr>
              <a:t>Chart 11</a:t>
            </a:r>
          </a:p>
        </p:txBody>
      </p:sp>
      <p:sp>
        <p:nvSpPr>
          <p:cNvPr id="8" name="TextBox 7">
            <a:extLst>
              <a:ext uri="{FF2B5EF4-FFF2-40B4-BE49-F238E27FC236}">
                <a16:creationId xmlns:a16="http://schemas.microsoft.com/office/drawing/2014/main" id="{13F23BA1-9CC0-4BDB-A06F-B7695FC44B76}"/>
              </a:ext>
            </a:extLst>
          </p:cNvPr>
          <p:cNvSpPr txBox="1"/>
          <p:nvPr/>
        </p:nvSpPr>
        <p:spPr>
          <a:xfrm>
            <a:off x="1831832" y="3389496"/>
            <a:ext cx="1387732" cy="261610"/>
          </a:xfrm>
          <a:prstGeom prst="rect">
            <a:avLst/>
          </a:prstGeom>
          <a:noFill/>
        </p:spPr>
        <p:txBody>
          <a:bodyPr wrap="square" rtlCol="0">
            <a:spAutoFit/>
          </a:bodyPr>
          <a:lstStyle/>
          <a:p>
            <a:pPr algn="ctr"/>
            <a:r>
              <a:rPr lang="en-US" sz="1100" dirty="0">
                <a:solidFill>
                  <a:schemeClr val="bg1"/>
                </a:solidFill>
              </a:rPr>
              <a:t>Chart 12</a:t>
            </a:r>
          </a:p>
        </p:txBody>
      </p:sp>
      <p:graphicFrame>
        <p:nvGraphicFramePr>
          <p:cNvPr id="10" name="Chart 9">
            <a:extLst>
              <a:ext uri="{FF2B5EF4-FFF2-40B4-BE49-F238E27FC236}">
                <a16:creationId xmlns:a16="http://schemas.microsoft.com/office/drawing/2014/main" id="{D144B933-7555-41E1-88CF-A705F310AC3E}"/>
              </a:ext>
            </a:extLst>
          </p:cNvPr>
          <p:cNvGraphicFramePr>
            <a:graphicFrameLocks/>
          </p:cNvGraphicFramePr>
          <p:nvPr>
            <p:extLst>
              <p:ext uri="{D42A27DB-BD31-4B8C-83A1-F6EECF244321}">
                <p14:modId xmlns:p14="http://schemas.microsoft.com/office/powerpoint/2010/main" val="234310753"/>
              </p:ext>
            </p:extLst>
          </p:nvPr>
        </p:nvGraphicFramePr>
        <p:xfrm>
          <a:off x="148626" y="3661915"/>
          <a:ext cx="4754880" cy="292608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E6A868C3-32AD-444C-A261-AA6553640503&quot;,&quot;SourceFullName&quot;:&quot;C:\\Users\\Garage B14\\Desktop\\Total energy supply (TES) by source - Singapore.csv&quot;,&quot;LastUpdate&quot;:&quot;2021-05-10 7:22 PM&quot;,&quot;UpdatedBy&quot;:&quot;Garage B14&quot;,&quot;IsLinked&quot;:false,&quot;IsBrokenLink&quot;:true}"/>
</p:tagLst>
</file>

<file path=ppt/tags/tag2.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A819EDE6-F187-4085-8592-53B54C3C9346&quot;,&quot;SourceFullName&quot;:&quot;C:\\Users\\Garage B14\\Desktop\\Total energy supply (TES) by source - Singapore.csv&quot;,&quot;LastUpdate&quot;:&quot;2021-05-10 7:33 PM&quot;,&quot;UpdatedBy&quot;:&quot;Garage B14&quot;,&quot;IsLinked&quot;:false,&quot;IsBrokenLink&quot;:true}"/>
</p:tagLst>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989</TotalTime>
  <Words>1472</Words>
  <Application>Microsoft Office PowerPoint</Application>
  <PresentationFormat>On-screen Show (4:3)</PresentationFormat>
  <Paragraphs>128</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Titillium Web</vt:lpstr>
      <vt:lpstr>Arial</vt:lpstr>
      <vt:lpstr>Calibri</vt:lpstr>
      <vt:lpstr>Titillium Web ExtraLight</vt:lpstr>
      <vt:lpstr>Thaliard template</vt:lpstr>
      <vt:lpstr>Singapore Energy Profile</vt:lpstr>
      <vt:lpstr>Country Profile</vt:lpstr>
      <vt:lpstr>PowerPoint Presentation</vt:lpstr>
      <vt:lpstr>PowerPoint Presentation</vt:lpstr>
      <vt:lpstr>Energy Flow charts for 2011 (in petajoules)</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Singapore Energy Profile</dc:title>
  <cp:lastModifiedBy>Kristina Ghahramanyan</cp:lastModifiedBy>
  <cp:revision>65</cp:revision>
  <dcterms:modified xsi:type="dcterms:W3CDTF">2021-05-12T12:16:11Z</dcterms:modified>
</cp:coreProperties>
</file>