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146847062" r:id="rId8"/>
    <p:sldId id="263" r:id="rId9"/>
    <p:sldId id="265" r:id="rId10"/>
    <p:sldId id="266" r:id="rId11"/>
    <p:sldId id="2146847067" r:id="rId12"/>
    <p:sldId id="2146847065" r:id="rId13"/>
    <p:sldId id="2146847064" r:id="rId14"/>
    <p:sldId id="267" r:id="rId15"/>
    <p:sldId id="268" r:id="rId16"/>
    <p:sldId id="2146847055"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60" d="100"/>
          <a:sy n="60" d="100"/>
        </p:scale>
        <p:origin x="9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au-syd.ml.cloud.ibm.com/ml/v4/deployments/dpl1/predictions?version=2021-05-0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ei74/ibm-cloud-project" TargetMode="External"/><Relationship Id="rId2" Type="http://schemas.openxmlformats.org/officeDocument/2006/relationships/hyperlink" Target="https://www.kaggle.com/datasets/esathyaprakash/electrical-fault-detection-and-classific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Power System Fault Detection and Classification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41016" y="4554468"/>
            <a:ext cx="7980183" cy="707886"/>
          </a:xfrm>
          <a:prstGeom prst="rect">
            <a:avLst/>
          </a:prstGeom>
          <a:noFill/>
        </p:spPr>
        <p:txBody>
          <a:bodyPr wrap="square" lIns="91440" tIns="45720" rIns="91440" bIns="45720" rtlCol="0" anchor="t">
            <a:spAutoFit/>
          </a:bodyPr>
          <a:lstStyle/>
          <a:p>
            <a:pPr algn="ctr"/>
            <a:r>
              <a:rPr lang="en-US" sz="2000" b="1" dirty="0">
                <a:solidFill>
                  <a:srgbClr val="FFFF00"/>
                </a:solidFill>
                <a:latin typeface="Arial" pitchFamily="34" charset="0"/>
                <a:cs typeface="Arial" pitchFamily="34" charset="0"/>
              </a:rPr>
              <a:t>Presented By:</a:t>
            </a:r>
          </a:p>
          <a:p>
            <a:pPr algn="ctr"/>
            <a:r>
              <a:rPr lang="en-US" sz="2000" b="1" dirty="0">
                <a:solidFill>
                  <a:srgbClr val="FFFF00"/>
                </a:solidFill>
                <a:latin typeface="Arial"/>
                <a:cs typeface="Arial"/>
              </a:rPr>
              <a:t>Saurya Sircar-Jadavpur University-Electrical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084E6-DFD7-8E27-75E3-95AC1B9A230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31976F9-990B-173F-AE68-2666D64903A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C99F580D-EF29-C23F-054B-C491D7C9D43F}"/>
              </a:ext>
            </a:extLst>
          </p:cNvPr>
          <p:cNvSpPr>
            <a:spLocks noGrp="1"/>
          </p:cNvSpPr>
          <p:nvPr>
            <p:ph idx="1"/>
          </p:nvPr>
        </p:nvSpPr>
        <p:spPr/>
        <p:txBody>
          <a:bodyPr anchor="t"/>
          <a:lstStyle/>
          <a:p>
            <a:pPr marL="305435" indent="-305435"/>
            <a:r>
              <a:rPr lang="en-IN" sz="1400" b="1" dirty="0">
                <a:ea typeface="+mn-lt"/>
                <a:cs typeface="+mn-lt"/>
              </a:rPr>
              <a:t>Deployment</a:t>
            </a:r>
            <a:endParaRPr lang="en-IN" sz="1400" dirty="0"/>
          </a:p>
          <a:p>
            <a:pPr marL="629920" lvl="1" indent="-305435"/>
            <a:r>
              <a:rPr lang="en-IN" dirty="0"/>
              <a:t>The model is saved as a watsonx.ai Runtime model asset, and promoted to a newly created deployment space</a:t>
            </a:r>
          </a:p>
          <a:p>
            <a:pPr marL="629920" lvl="1" indent="-305435"/>
            <a:r>
              <a:rPr lang="en-IN" dirty="0"/>
              <a:t>A new deployment is then created for the model</a:t>
            </a:r>
          </a:p>
          <a:p>
            <a:pPr marL="629920" lvl="1" indent="-305435"/>
            <a:r>
              <a:rPr lang="en-IN" dirty="0"/>
              <a:t>Public Endpoint: </a:t>
            </a:r>
            <a:r>
              <a:rPr lang="en-IN" dirty="0">
                <a:hlinkClick r:id="rId2"/>
              </a:rPr>
              <a:t>https://au-syd.ml.cloud.ibm.com/ml/v4/deployments/dpl1/predictions?version=2021-05-01</a:t>
            </a:r>
            <a:endParaRPr lang="en-IN" dirty="0"/>
          </a:p>
        </p:txBody>
      </p:sp>
      <p:pic>
        <p:nvPicPr>
          <p:cNvPr id="4" name="Picture 3">
            <a:extLst>
              <a:ext uri="{FF2B5EF4-FFF2-40B4-BE49-F238E27FC236}">
                <a16:creationId xmlns:a16="http://schemas.microsoft.com/office/drawing/2014/main" id="{C85D74F9-31BE-CB2D-0A67-ABD77B1911DC}"/>
              </a:ext>
            </a:extLst>
          </p:cNvPr>
          <p:cNvPicPr>
            <a:picLocks noChangeAspect="1"/>
          </p:cNvPicPr>
          <p:nvPr/>
        </p:nvPicPr>
        <p:blipFill>
          <a:blip r:embed="rId3"/>
          <a:stretch>
            <a:fillRect/>
          </a:stretch>
        </p:blipFill>
        <p:spPr>
          <a:xfrm>
            <a:off x="2328529" y="2647576"/>
            <a:ext cx="7534940" cy="3508268"/>
          </a:xfrm>
          <a:prstGeom prst="rect">
            <a:avLst/>
          </a:prstGeom>
        </p:spPr>
      </p:pic>
    </p:spTree>
    <p:extLst>
      <p:ext uri="{BB962C8B-B14F-4D97-AF65-F5344CB8AC3E}">
        <p14:creationId xmlns:p14="http://schemas.microsoft.com/office/powerpoint/2010/main" val="81854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chor="t">
            <a:normAutofit/>
          </a:bodyPr>
          <a:lstStyle/>
          <a:p>
            <a:pPr marL="0" indent="0">
              <a:buNone/>
            </a:pPr>
            <a:r>
              <a:rPr lang="en-IN" sz="1800" dirty="0">
                <a:solidFill>
                  <a:srgbClr val="0F0F0F"/>
                </a:solidFill>
                <a:ea typeface="+mn-lt"/>
                <a:cs typeface="+mn-lt"/>
              </a:rPr>
              <a:t>As seen below from the confusion matrix, the model has &gt;98% accuracy for labels other than three-phase faults, and only has a low accuracy for distinguishing between LLL and LLLG faults.</a:t>
            </a:r>
            <a:endParaRPr lang="en-IN" sz="1800" dirty="0"/>
          </a:p>
        </p:txBody>
      </p:sp>
      <p:pic>
        <p:nvPicPr>
          <p:cNvPr id="7" name="Picture 6">
            <a:extLst>
              <a:ext uri="{FF2B5EF4-FFF2-40B4-BE49-F238E27FC236}">
                <a16:creationId xmlns:a16="http://schemas.microsoft.com/office/drawing/2014/main" id="{92B65AAD-C36C-8613-EC65-F306EA27B363}"/>
              </a:ext>
            </a:extLst>
          </p:cNvPr>
          <p:cNvPicPr>
            <a:picLocks noChangeAspect="1"/>
          </p:cNvPicPr>
          <p:nvPr/>
        </p:nvPicPr>
        <p:blipFill>
          <a:blip r:embed="rId2"/>
          <a:stretch>
            <a:fillRect/>
          </a:stretch>
        </p:blipFill>
        <p:spPr>
          <a:xfrm>
            <a:off x="2897966" y="1981113"/>
            <a:ext cx="6396067" cy="357486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t>The model is able to classify between single line, line-to-line and three-phase faults with &gt;98% accuracy</a:t>
            </a:r>
          </a:p>
          <a:p>
            <a:pPr marL="0" indent="0">
              <a:buNone/>
            </a:pPr>
            <a:r>
              <a:rPr lang="en-IN" sz="2000" b="1" dirty="0"/>
              <a:t>Limitations:</a:t>
            </a:r>
          </a:p>
          <a:p>
            <a:pPr marL="305435" indent="-305435"/>
            <a:r>
              <a:rPr lang="en-IN" sz="2000" dirty="0"/>
              <a:t>Classification between LLL and LLLG faults is not accurate</a:t>
            </a:r>
          </a:p>
          <a:p>
            <a:pPr marL="629435" lvl="1" indent="-305435"/>
            <a:r>
              <a:rPr kumimoji="0" lang="en-IN" sz="20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Workaround:</a:t>
            </a:r>
            <a:r>
              <a:rPr kumimoji="0" lang="en-IN" sz="20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This can be compensated for using  specialized </a:t>
            </a:r>
            <a:r>
              <a:rPr kumimoji="0" lang="en-IN" sz="2000" b="0" i="0" u="none" strike="noStrike" kern="1200" cap="none" spc="0" normalizeH="0" baseline="0" noProof="0" dirty="0" err="1">
                <a:ln>
                  <a:noFill/>
                </a:ln>
                <a:solidFill>
                  <a:prstClr val="black">
                    <a:lumMod val="75000"/>
                    <a:lumOff val="25000"/>
                  </a:prstClr>
                </a:solidFill>
                <a:effectLst/>
                <a:uLnTx/>
                <a:uFillTx/>
                <a:latin typeface="Franklin Gothic Book" panose="020B0502020104020203"/>
                <a:ea typeface="+mn-ea"/>
                <a:cs typeface="+mn-cs"/>
              </a:rPr>
              <a:t>analog</a:t>
            </a:r>
            <a:r>
              <a:rPr kumimoji="0" lang="en-IN" sz="20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instruments such as GFRs (Ground Fault Relays)</a:t>
            </a:r>
            <a:endParaRPr lang="en-IN" sz="1700" dirty="0"/>
          </a:p>
          <a:p>
            <a:pPr marL="305435" indent="-305435"/>
            <a:r>
              <a:rPr lang="en-IN" sz="2000" dirty="0"/>
              <a:t>The model is trained with a dataset not containing faults between phases A &amp; B or between phases A &amp; C, or single line faults with either B or C</a:t>
            </a:r>
          </a:p>
          <a:p>
            <a:pPr marL="629435" lvl="1" indent="-305435"/>
            <a:r>
              <a:rPr lang="en-IN" sz="2000" b="1" dirty="0">
                <a:solidFill>
                  <a:prstClr val="black">
                    <a:lumMod val="75000"/>
                    <a:lumOff val="25000"/>
                  </a:prstClr>
                </a:solidFill>
                <a:latin typeface="Franklin Gothic Book" panose="020B0502020104020203"/>
              </a:rPr>
              <a:t>Workaround:</a:t>
            </a:r>
            <a:r>
              <a:rPr lang="en-IN" sz="2000" dirty="0">
                <a:solidFill>
                  <a:prstClr val="black">
                    <a:lumMod val="75000"/>
                    <a:lumOff val="25000"/>
                  </a:prstClr>
                </a:solidFill>
                <a:latin typeface="Franklin Gothic Book" panose="020B0502020104020203"/>
              </a:rPr>
              <a:t> Given the model was observed to have very high precision, it might be possible to train and utilize three separate models together in parallel, specialized for each phase, in order to ensure coverage of all forms of line faults.</a:t>
            </a:r>
            <a:endParaRPr lang="en-IN" sz="1700" dirty="0"/>
          </a:p>
          <a:p>
            <a:pPr marL="629435" lvl="1" indent="-305435"/>
            <a:endParaRPr lang="en-IN" sz="17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1" dirty="0"/>
              <a:t>Three Phase extension:</a:t>
            </a:r>
          </a:p>
          <a:p>
            <a:pPr marL="629435" lvl="1" indent="-305435"/>
            <a:r>
              <a:rPr lang="en-US" sz="1700" dirty="0"/>
              <a:t>The current model is specialized for detecting LG faults for Phase A and LL faults between phases B and C</a:t>
            </a:r>
          </a:p>
          <a:p>
            <a:pPr marL="629435" lvl="1" indent="-305435"/>
            <a:r>
              <a:rPr lang="en-US" sz="1700" dirty="0"/>
              <a:t>Given availability of training data including faults between other phases, the model can be extended to allow prediction of LG and LL faults between all 3 phases</a:t>
            </a:r>
          </a:p>
          <a:p>
            <a:pPr marL="305435" indent="-305435"/>
            <a:r>
              <a:rPr lang="en-US" sz="2000" b="1" dirty="0"/>
              <a:t>Line Breakage and Transformer Fault:</a:t>
            </a:r>
          </a:p>
          <a:p>
            <a:pPr marL="629435" lvl="1" indent="-305435"/>
            <a:r>
              <a:rPr lang="en-US" sz="1700" dirty="0"/>
              <a:t>The current model is specialized for predicting line-line or line-ground faults</a:t>
            </a:r>
          </a:p>
          <a:p>
            <a:pPr marL="629435" lvl="1" indent="-305435"/>
            <a:r>
              <a:rPr lang="en-US" sz="1700" dirty="0"/>
              <a:t>Line breakage and Transformer failures can also be incorporated given sufficient training data</a:t>
            </a:r>
          </a:p>
          <a:p>
            <a:pPr marL="305435" indent="-305435"/>
            <a:r>
              <a:rPr lang="en-US" sz="2000" b="1" dirty="0"/>
              <a:t>Incorporation of weather and maintenance data:</a:t>
            </a:r>
          </a:p>
          <a:p>
            <a:pPr marL="629435" lvl="1" indent="-305435"/>
            <a:r>
              <a:rPr lang="en-US" sz="1700" dirty="0"/>
              <a:t>Rough weather conditions and poor maintenance frequency can contribute to faults, which are real-time datapoints that can be incorporated into the prediction model</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Picture 5">
            <a:extLst>
              <a:ext uri="{FF2B5EF4-FFF2-40B4-BE49-F238E27FC236}">
                <a16:creationId xmlns:a16="http://schemas.microsoft.com/office/drawing/2014/main" id="{7D4F6426-58D1-D24A-55F8-70A55A9D54E4}"/>
              </a:ext>
            </a:extLst>
          </p:cNvPr>
          <p:cNvPicPr>
            <a:picLocks noChangeAspect="1"/>
          </p:cNvPicPr>
          <p:nvPr/>
        </p:nvPicPr>
        <p:blipFill>
          <a:blip r:embed="rId2"/>
          <a:stretch>
            <a:fillRect/>
          </a:stretch>
        </p:blipFill>
        <p:spPr>
          <a:xfrm>
            <a:off x="2957967" y="1302026"/>
            <a:ext cx="6276063" cy="470555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9437E877-6734-12D8-C0ED-FCEF84B6B0E5}"/>
              </a:ext>
            </a:extLst>
          </p:cNvPr>
          <p:cNvPicPr>
            <a:picLocks noChangeAspect="1"/>
          </p:cNvPicPr>
          <p:nvPr/>
        </p:nvPicPr>
        <p:blipFill>
          <a:blip r:embed="rId2"/>
          <a:stretch>
            <a:fillRect/>
          </a:stretch>
        </p:blipFill>
        <p:spPr>
          <a:xfrm>
            <a:off x="2965153" y="1282062"/>
            <a:ext cx="6261692" cy="4693288"/>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7DF7DD4A-4717-F571-5E59-3E50301FFD9F}"/>
              </a:ext>
            </a:extLst>
          </p:cNvPr>
          <p:cNvPicPr>
            <a:picLocks noChangeAspect="1"/>
          </p:cNvPicPr>
          <p:nvPr/>
        </p:nvPicPr>
        <p:blipFill>
          <a:blip r:embed="rId2"/>
          <a:stretch>
            <a:fillRect/>
          </a:stretch>
        </p:blipFill>
        <p:spPr>
          <a:xfrm>
            <a:off x="2312285" y="1232452"/>
            <a:ext cx="7567430" cy="4673472"/>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Stable power systems are a vital part of a modern society, and swift maintenance of faults is paramount for ensuring reliability.</a:t>
            </a:r>
          </a:p>
          <a:p>
            <a:pPr marL="0" indent="0">
              <a:buNone/>
            </a:pPr>
            <a:r>
              <a:rPr lang="en-IN" sz="3200" dirty="0">
                <a:solidFill>
                  <a:srgbClr val="0F0F0F"/>
                </a:solidFill>
                <a:ea typeface="+mn-lt"/>
                <a:cs typeface="+mn-lt"/>
              </a:rPr>
              <a:t>Traditional fault detection relies on analog instruments and manual monitoring, which leads to increased response times, and using an automated system to identify faults based on electrical parameters can lead to faster resolutions.</a:t>
            </a:r>
          </a:p>
          <a:p>
            <a:pPr marL="0" indent="0">
              <a:buNone/>
            </a:pPr>
            <a:endParaRPr lang="en-IN" sz="3200" dirty="0">
              <a:solidFill>
                <a:srgbClr val="0F0F0F"/>
              </a:solidFill>
              <a:ea typeface="+mn-lt"/>
              <a:cs typeface="+mn-l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D9707-9BAC-64C5-DA4F-3FAA8B11C8D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ED3B3F8-2A71-6289-506E-ED5F061E8DBD}"/>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A7DE3C5E-8CC7-30C3-E9BF-8787040B6490}"/>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200" b="1" dirty="0">
                <a:latin typeface="Calibri"/>
                <a:cs typeface="Calibri"/>
              </a:rPr>
              <a:t> </a:t>
            </a:r>
          </a:p>
          <a:p>
            <a:pPr marL="305435" indent="-305435"/>
            <a:r>
              <a:rPr lang="en-IN" sz="2800" b="1" dirty="0">
                <a:latin typeface="Calibri"/>
                <a:ea typeface="+mn-lt"/>
                <a:cs typeface="+mn-lt"/>
              </a:rPr>
              <a:t>An Artificial Neural Network can be leveraged to identify and classify faults based on the available electrical parameters (Voltage and Current)</a:t>
            </a:r>
          </a:p>
          <a:p>
            <a:pPr marL="305435" indent="-305435"/>
            <a:r>
              <a:rPr lang="en-IN" sz="2800" b="1" dirty="0">
                <a:latin typeface="Calibri"/>
                <a:ea typeface="+mn-lt"/>
                <a:cs typeface="+mn-lt"/>
              </a:rPr>
              <a:t>Artificial neural networks offer excellent generalization capabilities and immunity to noise, which reduces the impact of variations in power system parameters</a:t>
            </a:r>
          </a:p>
          <a:p>
            <a:pPr marL="305435" indent="-305435"/>
            <a:r>
              <a:rPr lang="en-IN" sz="2800" b="1" dirty="0">
                <a:solidFill>
                  <a:prstClr val="black">
                    <a:lumMod val="75000"/>
                    <a:lumOff val="25000"/>
                  </a:prstClr>
                </a:solidFill>
                <a:latin typeface="Calibri"/>
                <a:ea typeface="+mn-lt"/>
                <a:cs typeface="+mn-lt"/>
              </a:rPr>
              <a:t>Accuracy and fast execution times are prioritized, to ensure reliable and timely detection of faults</a:t>
            </a:r>
            <a:endParaRPr lang="en-IN" sz="2800" dirty="0"/>
          </a:p>
          <a:p>
            <a:pPr marL="0" indent="0">
              <a:buNone/>
            </a:pPr>
            <a:endParaRPr lang="en-IN" dirty="0"/>
          </a:p>
        </p:txBody>
      </p:sp>
    </p:spTree>
    <p:extLst>
      <p:ext uri="{BB962C8B-B14F-4D97-AF65-F5344CB8AC3E}">
        <p14:creationId xmlns:p14="http://schemas.microsoft.com/office/powerpoint/2010/main" val="156059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Data Gathering and Preprocessing</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marL="305435" indent="-305435"/>
            <a:r>
              <a:rPr lang="en-IN" sz="2000" b="1" dirty="0">
                <a:latin typeface="Calibri"/>
                <a:cs typeface="Calibri"/>
              </a:rPr>
              <a:t>For the purposes of this model, a generated through a MATLAB simulation of transmission lines under normal and fault conditions</a:t>
            </a:r>
          </a:p>
          <a:p>
            <a:pPr marL="305435" indent="-305435"/>
            <a:r>
              <a:rPr lang="en-IN" sz="2000" b="1" dirty="0">
                <a:latin typeface="Calibri"/>
                <a:cs typeface="Calibri"/>
                <a:hlinkClick r:id="rId2"/>
              </a:rPr>
              <a:t>https://www.kaggle.com/datasets/esathyaprakash/electrical-fault-detection-and-classification</a:t>
            </a:r>
            <a:endParaRPr lang="en-IN" sz="2000" b="1" dirty="0">
              <a:latin typeface="Calibri"/>
              <a:cs typeface="Calibri"/>
            </a:endParaRPr>
          </a:p>
          <a:p>
            <a:pPr marL="305435" indent="-305435"/>
            <a:r>
              <a:rPr lang="en-IN" sz="2000" b="1" dirty="0">
                <a:latin typeface="Calibri"/>
                <a:cs typeface="Calibri"/>
              </a:rPr>
              <a:t>The dataset contains LG fault only with phase A, LL faults only between phase B and C, and LLG faults only with phases A and B. This is a major roadblock for real-world viability, but serves as an appropriate training set for a proof of concept.</a:t>
            </a:r>
          </a:p>
          <a:p>
            <a:pPr marL="305435" indent="-305435"/>
            <a:r>
              <a:rPr lang="en-IN" sz="2000" b="1" dirty="0">
                <a:latin typeface="Calibri"/>
                <a:ea typeface="+mn-lt"/>
                <a:cs typeface="+mn-lt"/>
              </a:rPr>
              <a:t>The first four columns [G, C, B, A] contain binary values that denote whether each phase is part of a fault</a:t>
            </a:r>
          </a:p>
          <a:p>
            <a:pPr marL="305435" indent="-305435"/>
            <a:r>
              <a:rPr lang="en-IN" sz="2000" b="1" dirty="0">
                <a:latin typeface="Calibri"/>
                <a:ea typeface="+mn-lt"/>
                <a:cs typeface="+mn-lt"/>
              </a:rPr>
              <a:t>These columns are replaced with a “Fault Type” column programmatically using a python script, which shall act as labels for classification.</a:t>
            </a:r>
          </a:p>
          <a:p>
            <a:pPr marL="305435" indent="-305435"/>
            <a:r>
              <a:rPr lang="en-IN" sz="2000" b="1" dirty="0" err="1">
                <a:latin typeface="Calibri"/>
                <a:ea typeface="+mn-lt"/>
                <a:cs typeface="+mn-lt"/>
              </a:rPr>
              <a:t>Github</a:t>
            </a:r>
            <a:r>
              <a:rPr lang="en-IN" sz="2000" b="1" dirty="0">
                <a:latin typeface="Calibri"/>
                <a:ea typeface="+mn-lt"/>
                <a:cs typeface="+mn-lt"/>
              </a:rPr>
              <a:t> link for data preprocessing: </a:t>
            </a:r>
            <a:r>
              <a:rPr lang="en-IN" sz="2000" b="1" dirty="0">
                <a:latin typeface="Calibri"/>
                <a:ea typeface="+mn-lt"/>
                <a:cs typeface="+mn-lt"/>
                <a:hlinkClick r:id="rId3"/>
              </a:rPr>
              <a:t>https://github.com/Kei74/ibm-cloud-project</a:t>
            </a:r>
            <a:endParaRPr lang="en-IN" sz="20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400" b="1" dirty="0">
                <a:solidFill>
                  <a:srgbClr val="0F0F0F"/>
                </a:solidFill>
                <a:ea typeface="+mn-lt"/>
                <a:cs typeface="+mn-lt"/>
              </a:rPr>
              <a:t>IBM Cloud’s Watsonx.ai Studio is utilized to test algorithms and train the model</a:t>
            </a:r>
            <a:endParaRPr lang="en-US" sz="2400" dirty="0"/>
          </a:p>
          <a:p>
            <a:pPr marL="305435" indent="-305435"/>
            <a:r>
              <a:rPr lang="en-IN" sz="2400" b="1" dirty="0">
                <a:solidFill>
                  <a:srgbClr val="0F0F0F"/>
                </a:solidFill>
              </a:rPr>
              <a:t>Watsonx.ai Runtime is used as hardware for training and testing, </a:t>
            </a:r>
          </a:p>
          <a:p>
            <a:pPr marL="305435" indent="-305435"/>
            <a:r>
              <a:rPr lang="en-IN" sz="2400" b="1" dirty="0">
                <a:solidFill>
                  <a:srgbClr val="0F0F0F"/>
                </a:solidFill>
              </a:rPr>
              <a:t>IBM Cloud Pak for Data is used to conduct the AutoAI experiment for selecting, training and testing the algorithm through a no-code approach</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chor="t"/>
          <a:lstStyle/>
          <a:p>
            <a:pPr marL="305435" indent="-305435"/>
            <a:r>
              <a:rPr lang="en-IN" sz="1400" dirty="0"/>
              <a:t>The AutoAI experiment’s results are used to select the algorithm;</a:t>
            </a:r>
          </a:p>
          <a:p>
            <a:pPr marL="305435" indent="-305435"/>
            <a:endParaRPr lang="en-IN" dirty="0"/>
          </a:p>
        </p:txBody>
      </p:sp>
      <p:pic>
        <p:nvPicPr>
          <p:cNvPr id="7" name="Picture 6">
            <a:extLst>
              <a:ext uri="{FF2B5EF4-FFF2-40B4-BE49-F238E27FC236}">
                <a16:creationId xmlns:a16="http://schemas.microsoft.com/office/drawing/2014/main" id="{7976ED9E-C825-724B-832E-D7D255E88BFA}"/>
              </a:ext>
            </a:extLst>
          </p:cNvPr>
          <p:cNvPicPr>
            <a:picLocks noChangeAspect="1"/>
          </p:cNvPicPr>
          <p:nvPr/>
        </p:nvPicPr>
        <p:blipFill>
          <a:blip r:embed="rId2"/>
          <a:stretch>
            <a:fillRect/>
          </a:stretch>
        </p:blipFill>
        <p:spPr>
          <a:xfrm>
            <a:off x="1249324" y="1716025"/>
            <a:ext cx="9693349" cy="4529797"/>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1FAA4-A576-C488-2183-20924E6C9F8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26BCEBE-519F-9B64-8AE9-5420483E8BE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A7500468-F065-2E61-7A4E-E9E2ABDCBE95}"/>
              </a:ext>
            </a:extLst>
          </p:cNvPr>
          <p:cNvSpPr>
            <a:spLocks noGrp="1"/>
          </p:cNvSpPr>
          <p:nvPr>
            <p:ph idx="1"/>
          </p:nvPr>
        </p:nvSpPr>
        <p:spPr/>
        <p:txBody>
          <a:bodyPr anchor="t"/>
          <a:lstStyle/>
          <a:p>
            <a:pPr marL="0" indent="0">
              <a:buNone/>
            </a:pPr>
            <a:endParaRPr lang="en-IN" sz="1400" dirty="0"/>
          </a:p>
          <a:p>
            <a:pPr marL="305435" indent="-305435"/>
            <a:r>
              <a:rPr lang="en-IN" sz="1400" b="1" dirty="0">
                <a:ea typeface="+mn-lt"/>
                <a:cs typeface="+mn-lt"/>
              </a:rPr>
              <a:t>Algorithm Selection:</a:t>
            </a:r>
          </a:p>
          <a:p>
            <a:pPr marL="629435" lvl="1" indent="-305435"/>
            <a:r>
              <a:rPr kumimoji="0" lang="en-IN"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Accuracy is the primary priority, and Snap Decision Tree Classifier appears to have the highest accuracy score</a:t>
            </a:r>
          </a:p>
          <a:p>
            <a:pPr marL="629435" lvl="1" indent="-305435"/>
            <a:r>
              <a:rPr lang="en-IN" sz="1700" dirty="0">
                <a:solidFill>
                  <a:prstClr val="black">
                    <a:lumMod val="75000"/>
                    <a:lumOff val="25000"/>
                  </a:prstClr>
                </a:solidFill>
                <a:latin typeface="Franklin Gothic Book" panose="020B0502020104020203"/>
              </a:rPr>
              <a:t>However the poor accuracy vs holdout data indicates overfitting</a:t>
            </a:r>
          </a:p>
          <a:p>
            <a:pPr marL="629435" lvl="1" indent="-305435"/>
            <a:r>
              <a:rPr kumimoji="0" lang="en-IN"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Hence </a:t>
            </a:r>
            <a:r>
              <a:rPr kumimoji="0" lang="en-IN" sz="17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Decision</a:t>
            </a:r>
            <a:r>
              <a:rPr kumimoji="0" lang="en-IN"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 </a:t>
            </a:r>
            <a:r>
              <a:rPr kumimoji="0" lang="en-IN" sz="17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Tree Classifier </a:t>
            </a:r>
            <a:r>
              <a:rPr kumimoji="0" lang="en-IN" sz="1700" b="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is chosen as the algorithm</a:t>
            </a:r>
            <a:endParaRPr lang="en-IN" sz="1400" b="1" dirty="0">
              <a:ea typeface="+mn-lt"/>
              <a:cs typeface="+mn-lt"/>
            </a:endParaRPr>
          </a:p>
          <a:p>
            <a:pPr marL="305435" indent="-305435"/>
            <a:r>
              <a:rPr lang="en-IN" sz="1400" b="1" dirty="0">
                <a:ea typeface="+mn-lt"/>
                <a:cs typeface="+mn-lt"/>
              </a:rPr>
              <a:t>Training method</a:t>
            </a:r>
          </a:p>
          <a:p>
            <a:pPr marL="629435" lvl="1" indent="-305435"/>
            <a:r>
              <a:rPr lang="en-IN" sz="1700" dirty="0">
                <a:solidFill>
                  <a:prstClr val="black">
                    <a:lumMod val="75000"/>
                    <a:lumOff val="25000"/>
                  </a:prstClr>
                </a:solidFill>
                <a:latin typeface="Franklin Gothic Book" panose="020B0502020104020203"/>
              </a:rPr>
              <a:t>Since Pipeline 3 offers identical accuracy to pipeline 4 at a lower build time, it is selected as the training pipeline, with the enhancements of Feature Engineering and 1</a:t>
            </a:r>
            <a:r>
              <a:rPr lang="en-IN" sz="1700" baseline="30000" dirty="0">
                <a:solidFill>
                  <a:prstClr val="black">
                    <a:lumMod val="75000"/>
                    <a:lumOff val="25000"/>
                  </a:prstClr>
                </a:solidFill>
                <a:latin typeface="Franklin Gothic Book" panose="020B0502020104020203"/>
              </a:rPr>
              <a:t>st</a:t>
            </a:r>
            <a:r>
              <a:rPr lang="en-IN" sz="1700" dirty="0">
                <a:solidFill>
                  <a:prstClr val="black">
                    <a:lumMod val="75000"/>
                    <a:lumOff val="25000"/>
                  </a:prstClr>
                </a:solidFill>
                <a:latin typeface="Franklin Gothic Book" panose="020B0502020104020203"/>
              </a:rPr>
              <a:t> hyperparameter optimization</a:t>
            </a:r>
            <a:endParaRPr lang="en-IN" dirty="0"/>
          </a:p>
          <a:p>
            <a:pPr marL="629920" lvl="1" indent="-305435"/>
            <a:endParaRPr lang="en-IN" dirty="0"/>
          </a:p>
          <a:p>
            <a:pPr marL="629920" lvl="1" indent="-305435"/>
            <a:endParaRPr lang="en-IN" dirty="0"/>
          </a:p>
        </p:txBody>
      </p:sp>
      <p:pic>
        <p:nvPicPr>
          <p:cNvPr id="3" name="Picture 2">
            <a:extLst>
              <a:ext uri="{FF2B5EF4-FFF2-40B4-BE49-F238E27FC236}">
                <a16:creationId xmlns:a16="http://schemas.microsoft.com/office/drawing/2014/main" id="{C9CA1B1E-18F7-FF0E-279C-3480572C43C5}"/>
              </a:ext>
            </a:extLst>
          </p:cNvPr>
          <p:cNvPicPr>
            <a:picLocks noChangeAspect="1"/>
          </p:cNvPicPr>
          <p:nvPr/>
        </p:nvPicPr>
        <p:blipFill>
          <a:blip r:embed="rId2"/>
          <a:srcRect t="57650"/>
          <a:stretch>
            <a:fillRect/>
          </a:stretch>
        </p:blipFill>
        <p:spPr>
          <a:xfrm>
            <a:off x="1249324" y="4237473"/>
            <a:ext cx="9693349" cy="1918371"/>
          </a:xfrm>
          <a:prstGeom prst="rect">
            <a:avLst/>
          </a:prstGeom>
        </p:spPr>
      </p:pic>
    </p:spTree>
    <p:extLst>
      <p:ext uri="{BB962C8B-B14F-4D97-AF65-F5344CB8AC3E}">
        <p14:creationId xmlns:p14="http://schemas.microsoft.com/office/powerpoint/2010/main" val="2476007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99AD7-9CF0-5EE2-578E-97D3FFEDB5F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BD8D156-3E77-4EEF-4DC5-D49D3562B4A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635B85B6-BB10-8B3A-9127-40E3A45B33DF}"/>
              </a:ext>
            </a:extLst>
          </p:cNvPr>
          <p:cNvSpPr>
            <a:spLocks noGrp="1"/>
          </p:cNvSpPr>
          <p:nvPr>
            <p:ph idx="1"/>
          </p:nvPr>
        </p:nvSpPr>
        <p:spPr/>
        <p:txBody>
          <a:bodyPr anchor="t"/>
          <a:lstStyle/>
          <a:p>
            <a:pPr marL="305435" indent="-305435"/>
            <a:r>
              <a:rPr lang="en-IN" sz="1400" b="1" dirty="0">
                <a:ea typeface="+mn-lt"/>
                <a:cs typeface="+mn-lt"/>
              </a:rPr>
              <a:t>Feature Summary:</a:t>
            </a:r>
          </a:p>
          <a:p>
            <a:pPr marL="629435" lvl="1" indent="-305435"/>
            <a:r>
              <a:rPr lang="en-IN" dirty="0">
                <a:ea typeface="+mn-lt"/>
                <a:cs typeface="+mn-lt"/>
              </a:rPr>
              <a:t>As seen below, the more important features are identified as the square of Currents, which are directly correlated with the absolute values of the currents which are the primary parameter for detecting line faults through traditional means</a:t>
            </a:r>
          </a:p>
          <a:p>
            <a:pPr marL="629435" lvl="1" indent="-305435"/>
            <a:r>
              <a:rPr lang="en-IN" dirty="0">
                <a:ea typeface="+mn-lt"/>
                <a:cs typeface="+mn-lt"/>
              </a:rPr>
              <a:t>Thus, the model allows for detection and classification of faults based on measured electrical parameters</a:t>
            </a:r>
            <a:endParaRPr lang="en-IN" dirty="0"/>
          </a:p>
          <a:p>
            <a:pPr marL="305435" indent="-305435"/>
            <a:endParaRPr lang="en-IN" dirty="0"/>
          </a:p>
        </p:txBody>
      </p:sp>
      <p:pic>
        <p:nvPicPr>
          <p:cNvPr id="4" name="Picture 3">
            <a:extLst>
              <a:ext uri="{FF2B5EF4-FFF2-40B4-BE49-F238E27FC236}">
                <a16:creationId xmlns:a16="http://schemas.microsoft.com/office/drawing/2014/main" id="{4C4DC9ED-DC27-6661-D294-1F41B38822D7}"/>
              </a:ext>
            </a:extLst>
          </p:cNvPr>
          <p:cNvPicPr>
            <a:picLocks noChangeAspect="1"/>
          </p:cNvPicPr>
          <p:nvPr/>
        </p:nvPicPr>
        <p:blipFill>
          <a:blip r:embed="rId2"/>
          <a:srcRect r="4767"/>
          <a:stretch>
            <a:fillRect/>
          </a:stretch>
        </p:blipFill>
        <p:spPr>
          <a:xfrm>
            <a:off x="2316098" y="2502641"/>
            <a:ext cx="7559802" cy="3900100"/>
          </a:xfrm>
          <a:prstGeom prst="rect">
            <a:avLst/>
          </a:prstGeom>
        </p:spPr>
      </p:pic>
    </p:spTree>
    <p:extLst>
      <p:ext uri="{BB962C8B-B14F-4D97-AF65-F5344CB8AC3E}">
        <p14:creationId xmlns:p14="http://schemas.microsoft.com/office/powerpoint/2010/main" val="1709341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2094</TotalTime>
  <Words>882</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Power System Fault Detection and Classification</vt:lpstr>
      <vt:lpstr>OUTLINE</vt:lpstr>
      <vt:lpstr>Problem Statement</vt:lpstr>
      <vt:lpstr>Proposed Solution</vt:lpstr>
      <vt:lpstr>Data Gathering and Preprocessing</vt:lpstr>
      <vt:lpstr>System  Approach</vt:lpstr>
      <vt:lpstr>Algorithm &amp; Deployment</vt:lpstr>
      <vt:lpstr>Algorithm &amp; Deployment</vt:lpstr>
      <vt:lpstr>Algorithm &amp; Deployment</vt:lpstr>
      <vt:lpstr>Algorithm &amp; Deployment</vt:lpstr>
      <vt:lpstr>Result</vt:lpstr>
      <vt:lpstr>Conclusion</vt:lpstr>
      <vt:lpstr>PowerPoint Presentation</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26</cp:revision>
  <dcterms:created xsi:type="dcterms:W3CDTF">2021-05-26T16:50:10Z</dcterms:created>
  <dcterms:modified xsi:type="dcterms:W3CDTF">2025-08-04T06:58:42Z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