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9" r:id="rId2"/>
    <p:sldId id="256" r:id="rId3"/>
    <p:sldId id="257" r:id="rId4"/>
    <p:sldId id="258" r:id="rId5"/>
    <p:sldId id="260" r:id="rId6"/>
    <p:sldId id="264" r:id="rId7"/>
    <p:sldId id="261" r:id="rId8"/>
    <p:sldId id="262" r:id="rId9"/>
    <p:sldId id="263" r:id="rId10"/>
    <p:sldId id="265" r:id="rId11"/>
    <p:sldId id="266"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7B8944-716C-439B-A0A0-57DAD2C89A8F}" v="43" dt="2025-05-26T13:00:26.10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大智 中井" userId="fdc58fcaf3347147" providerId="LiveId" clId="{507B8944-716C-439B-A0A0-57DAD2C89A8F}"/>
    <pc:docChg chg="undo redo custSel addSld modSld sldOrd">
      <pc:chgData name="大智 中井" userId="fdc58fcaf3347147" providerId="LiveId" clId="{507B8944-716C-439B-A0A0-57DAD2C89A8F}" dt="2025-05-26T13:02:31.587" v="3327" actId="1076"/>
      <pc:docMkLst>
        <pc:docMk/>
      </pc:docMkLst>
      <pc:sldChg chg="addSp delSp modSp new mod ord">
        <pc:chgData name="大智 中井" userId="fdc58fcaf3347147" providerId="LiveId" clId="{507B8944-716C-439B-A0A0-57DAD2C89A8F}" dt="2025-05-18T07:09:46.259" v="95" actId="115"/>
        <pc:sldMkLst>
          <pc:docMk/>
          <pc:sldMk cId="3405291735" sldId="256"/>
        </pc:sldMkLst>
        <pc:spChg chg="add mod">
          <ac:chgData name="大智 中井" userId="fdc58fcaf3347147" providerId="LiveId" clId="{507B8944-716C-439B-A0A0-57DAD2C89A8F}" dt="2025-05-18T07:09:46.259" v="95" actId="115"/>
          <ac:spMkLst>
            <pc:docMk/>
            <pc:sldMk cId="3405291735" sldId="256"/>
            <ac:spMk id="8" creationId="{D86BB8D9-2005-5EA2-227C-44A4B60068EC}"/>
          </ac:spMkLst>
        </pc:spChg>
        <pc:picChg chg="add mod">
          <ac:chgData name="大智 中井" userId="fdc58fcaf3347147" providerId="LiveId" clId="{507B8944-716C-439B-A0A0-57DAD2C89A8F}" dt="2025-05-18T07:09:41.311" v="93" actId="1076"/>
          <ac:picMkLst>
            <pc:docMk/>
            <pc:sldMk cId="3405291735" sldId="256"/>
            <ac:picMk id="7" creationId="{BE9E91B7-8E95-F541-695D-5DA187F999BA}"/>
          </ac:picMkLst>
        </pc:picChg>
      </pc:sldChg>
      <pc:sldChg chg="addSp modSp new mod">
        <pc:chgData name="大智 中井" userId="fdc58fcaf3347147" providerId="LiveId" clId="{507B8944-716C-439B-A0A0-57DAD2C89A8F}" dt="2025-05-18T11:06:58.145" v="480" actId="20577"/>
        <pc:sldMkLst>
          <pc:docMk/>
          <pc:sldMk cId="3985577977" sldId="257"/>
        </pc:sldMkLst>
        <pc:spChg chg="add mod">
          <ac:chgData name="大智 中井" userId="fdc58fcaf3347147" providerId="LiveId" clId="{507B8944-716C-439B-A0A0-57DAD2C89A8F}" dt="2025-05-18T08:47:17.400" v="267" actId="20577"/>
          <ac:spMkLst>
            <pc:docMk/>
            <pc:sldMk cId="3985577977" sldId="257"/>
            <ac:spMk id="3" creationId="{0625C197-76A8-F87A-1A71-8E3DE89AB679}"/>
          </ac:spMkLst>
        </pc:spChg>
        <pc:spChg chg="add mod">
          <ac:chgData name="大智 中井" userId="fdc58fcaf3347147" providerId="LiveId" clId="{507B8944-716C-439B-A0A0-57DAD2C89A8F}" dt="2025-05-18T11:06:58.145" v="480" actId="20577"/>
          <ac:spMkLst>
            <pc:docMk/>
            <pc:sldMk cId="3985577977" sldId="257"/>
            <ac:spMk id="5" creationId="{12C92640-B28F-8D5C-1973-9DA68BDF00A8}"/>
          </ac:spMkLst>
        </pc:spChg>
        <pc:spChg chg="add mod">
          <ac:chgData name="大智 中井" userId="fdc58fcaf3347147" providerId="LiveId" clId="{507B8944-716C-439B-A0A0-57DAD2C89A8F}" dt="2025-05-18T08:47:54.925" v="346" actId="20577"/>
          <ac:spMkLst>
            <pc:docMk/>
            <pc:sldMk cId="3985577977" sldId="257"/>
            <ac:spMk id="7" creationId="{2E7DEF81-8599-C1CC-BBAA-4331E9879DC6}"/>
          </ac:spMkLst>
        </pc:spChg>
        <pc:picChg chg="add mod">
          <ac:chgData name="大智 中井" userId="fdc58fcaf3347147" providerId="LiveId" clId="{507B8944-716C-439B-A0A0-57DAD2C89A8F}" dt="2025-05-18T07:26:14.726" v="177" actId="1076"/>
          <ac:picMkLst>
            <pc:docMk/>
            <pc:sldMk cId="3985577977" sldId="257"/>
            <ac:picMk id="2" creationId="{EC0A0A88-68B5-737D-57F5-54EA7C3EAE62}"/>
          </ac:picMkLst>
        </pc:picChg>
      </pc:sldChg>
      <pc:sldChg chg="addSp modSp new mod modNotesTx">
        <pc:chgData name="大智 中井" userId="fdc58fcaf3347147" providerId="LiveId" clId="{507B8944-716C-439B-A0A0-57DAD2C89A8F}" dt="2025-05-18T11:35:35.048" v="989" actId="14100"/>
        <pc:sldMkLst>
          <pc:docMk/>
          <pc:sldMk cId="3959392467" sldId="258"/>
        </pc:sldMkLst>
        <pc:spChg chg="add mod">
          <ac:chgData name="大智 中井" userId="fdc58fcaf3347147" providerId="LiveId" clId="{507B8944-716C-439B-A0A0-57DAD2C89A8F}" dt="2025-05-18T08:47:22.879" v="278" actId="20577"/>
          <ac:spMkLst>
            <pc:docMk/>
            <pc:sldMk cId="3959392467" sldId="258"/>
            <ac:spMk id="2" creationId="{5B1A0DC9-C59D-268F-7FF1-C12EE774C687}"/>
          </ac:spMkLst>
        </pc:spChg>
        <pc:spChg chg="add mod">
          <ac:chgData name="大智 中井" userId="fdc58fcaf3347147" providerId="LiveId" clId="{507B8944-716C-439B-A0A0-57DAD2C89A8F}" dt="2025-05-18T11:23:18.023" v="965" actId="20577"/>
          <ac:spMkLst>
            <pc:docMk/>
            <pc:sldMk cId="3959392467" sldId="258"/>
            <ac:spMk id="3" creationId="{D01A81F5-A917-8FFD-D549-219589CBC157}"/>
          </ac:spMkLst>
        </pc:spChg>
        <pc:spChg chg="add mod">
          <ac:chgData name="大智 中井" userId="fdc58fcaf3347147" providerId="LiveId" clId="{507B8944-716C-439B-A0A0-57DAD2C89A8F}" dt="2025-05-18T11:35:35.048" v="989" actId="14100"/>
          <ac:spMkLst>
            <pc:docMk/>
            <pc:sldMk cId="3959392467" sldId="258"/>
            <ac:spMk id="5" creationId="{E3C036D2-325C-E13F-DC36-D26596231B44}"/>
          </ac:spMkLst>
        </pc:spChg>
        <pc:picChg chg="add mod ord">
          <ac:chgData name="大智 中井" userId="fdc58fcaf3347147" providerId="LiveId" clId="{507B8944-716C-439B-A0A0-57DAD2C89A8F}" dt="2025-05-18T11:35:26.585" v="987" actId="14100"/>
          <ac:picMkLst>
            <pc:docMk/>
            <pc:sldMk cId="3959392467" sldId="258"/>
            <ac:picMk id="4" creationId="{B4DBC311-C2E3-01C4-F4E6-2AA04475C2BD}"/>
          </ac:picMkLst>
        </pc:picChg>
      </pc:sldChg>
      <pc:sldChg chg="modSp new mod">
        <pc:chgData name="大智 中井" userId="fdc58fcaf3347147" providerId="LiveId" clId="{507B8944-716C-439B-A0A0-57DAD2C89A8F}" dt="2025-05-18T07:08:08.884" v="62" actId="20577"/>
        <pc:sldMkLst>
          <pc:docMk/>
          <pc:sldMk cId="3184136518" sldId="259"/>
        </pc:sldMkLst>
        <pc:spChg chg="mod">
          <ac:chgData name="大智 中井" userId="fdc58fcaf3347147" providerId="LiveId" clId="{507B8944-716C-439B-A0A0-57DAD2C89A8F}" dt="2025-05-18T07:01:35.564" v="22" actId="403"/>
          <ac:spMkLst>
            <pc:docMk/>
            <pc:sldMk cId="3184136518" sldId="259"/>
            <ac:spMk id="2" creationId="{7A264827-794E-E5E6-33C0-F7EB187B79ED}"/>
          </ac:spMkLst>
        </pc:spChg>
        <pc:spChg chg="mod">
          <ac:chgData name="大智 中井" userId="fdc58fcaf3347147" providerId="LiveId" clId="{507B8944-716C-439B-A0A0-57DAD2C89A8F}" dt="2025-05-18T07:08:08.884" v="62" actId="20577"/>
          <ac:spMkLst>
            <pc:docMk/>
            <pc:sldMk cId="3184136518" sldId="259"/>
            <ac:spMk id="3" creationId="{B80E1B57-9FFC-7AD7-8719-A0E0488B2889}"/>
          </ac:spMkLst>
        </pc:spChg>
      </pc:sldChg>
      <pc:sldChg chg="addSp modSp add mod">
        <pc:chgData name="大智 中井" userId="fdc58fcaf3347147" providerId="LiveId" clId="{507B8944-716C-439B-A0A0-57DAD2C89A8F}" dt="2025-05-18T11:50:40.816" v="1498" actId="20577"/>
        <pc:sldMkLst>
          <pc:docMk/>
          <pc:sldMk cId="797166570" sldId="260"/>
        </pc:sldMkLst>
        <pc:spChg chg="add mod">
          <ac:chgData name="大智 中井" userId="fdc58fcaf3347147" providerId="LiveId" clId="{507B8944-716C-439B-A0A0-57DAD2C89A8F}" dt="2025-05-18T11:34:30.632" v="976" actId="20577"/>
          <ac:spMkLst>
            <pc:docMk/>
            <pc:sldMk cId="797166570" sldId="260"/>
            <ac:spMk id="2" creationId="{DD5F6998-2D8F-8484-B1B8-677DF510223C}"/>
          </ac:spMkLst>
        </pc:spChg>
        <pc:spChg chg="add mod">
          <ac:chgData name="大智 中井" userId="fdc58fcaf3347147" providerId="LiveId" clId="{507B8944-716C-439B-A0A0-57DAD2C89A8F}" dt="2025-05-18T11:50:40.816" v="1498" actId="20577"/>
          <ac:spMkLst>
            <pc:docMk/>
            <pc:sldMk cId="797166570" sldId="260"/>
            <ac:spMk id="3" creationId="{DBECDB9F-0A6C-4E70-E5BB-8F04802AD084}"/>
          </ac:spMkLst>
        </pc:spChg>
        <pc:spChg chg="add mod">
          <ac:chgData name="大智 中井" userId="fdc58fcaf3347147" providerId="LiveId" clId="{507B8944-716C-439B-A0A0-57DAD2C89A8F}" dt="2025-05-18T11:44:41.770" v="1399" actId="1076"/>
          <ac:spMkLst>
            <pc:docMk/>
            <pc:sldMk cId="797166570" sldId="260"/>
            <ac:spMk id="5" creationId="{738DB4DB-3D11-D74B-5702-D7A766428191}"/>
          </ac:spMkLst>
        </pc:spChg>
      </pc:sldChg>
      <pc:sldChg chg="addSp delSp modSp add mod">
        <pc:chgData name="大智 中井" userId="fdc58fcaf3347147" providerId="LiveId" clId="{507B8944-716C-439B-A0A0-57DAD2C89A8F}" dt="2025-05-18T12:52:36.360" v="1538" actId="14100"/>
        <pc:sldMkLst>
          <pc:docMk/>
          <pc:sldMk cId="158796309" sldId="261"/>
        </pc:sldMkLst>
        <pc:spChg chg="add mod">
          <ac:chgData name="大智 中井" userId="fdc58fcaf3347147" providerId="LiveId" clId="{507B8944-716C-439B-A0A0-57DAD2C89A8F}" dt="2025-05-18T12:51:26.029" v="1527" actId="20577"/>
          <ac:spMkLst>
            <pc:docMk/>
            <pc:sldMk cId="158796309" sldId="261"/>
            <ac:spMk id="3" creationId="{E4D65E6C-1F2E-9B71-FE50-ADD01CFB716C}"/>
          </ac:spMkLst>
        </pc:spChg>
        <pc:spChg chg="add mod">
          <ac:chgData name="大智 中井" userId="fdc58fcaf3347147" providerId="LiveId" clId="{507B8944-716C-439B-A0A0-57DAD2C89A8F}" dt="2025-05-18T12:52:36.360" v="1538" actId="14100"/>
          <ac:spMkLst>
            <pc:docMk/>
            <pc:sldMk cId="158796309" sldId="261"/>
            <ac:spMk id="5" creationId="{81BEB798-F5F8-5634-8BFC-56C6801CFC43}"/>
          </ac:spMkLst>
        </pc:spChg>
        <pc:picChg chg="add mod">
          <ac:chgData name="大智 中井" userId="fdc58fcaf3347147" providerId="LiveId" clId="{507B8944-716C-439B-A0A0-57DAD2C89A8F}" dt="2025-05-18T12:51:38.853" v="1530" actId="1076"/>
          <ac:picMkLst>
            <pc:docMk/>
            <pc:sldMk cId="158796309" sldId="261"/>
            <ac:picMk id="4" creationId="{1357909C-6218-2D40-DD92-B8E983EBD642}"/>
          </ac:picMkLst>
        </pc:picChg>
      </pc:sldChg>
      <pc:sldChg chg="addSp modSp new mod modNotesTx">
        <pc:chgData name="大智 中井" userId="fdc58fcaf3347147" providerId="LiveId" clId="{507B8944-716C-439B-A0A0-57DAD2C89A8F}" dt="2025-05-25T13:31:33.752" v="2593" actId="6549"/>
        <pc:sldMkLst>
          <pc:docMk/>
          <pc:sldMk cId="1751243697" sldId="262"/>
        </pc:sldMkLst>
        <pc:spChg chg="add mod">
          <ac:chgData name="大智 中井" userId="fdc58fcaf3347147" providerId="LiveId" clId="{507B8944-716C-439B-A0A0-57DAD2C89A8F}" dt="2025-05-18T12:52:59.525" v="1560" actId="20577"/>
          <ac:spMkLst>
            <pc:docMk/>
            <pc:sldMk cId="1751243697" sldId="262"/>
            <ac:spMk id="2" creationId="{A6D3D13D-B2AD-9C7B-964C-473B8037E17D}"/>
          </ac:spMkLst>
        </pc:spChg>
        <pc:spChg chg="add mod">
          <ac:chgData name="大智 中井" userId="fdc58fcaf3347147" providerId="LiveId" clId="{507B8944-716C-439B-A0A0-57DAD2C89A8F}" dt="2025-05-25T13:22:49.864" v="2592" actId="20577"/>
          <ac:spMkLst>
            <pc:docMk/>
            <pc:sldMk cId="1751243697" sldId="262"/>
            <ac:spMk id="3" creationId="{08AA8BE4-2EB5-721B-4002-E5FA19CB85C1}"/>
          </ac:spMkLst>
        </pc:spChg>
        <pc:spChg chg="add mod">
          <ac:chgData name="大智 中井" userId="fdc58fcaf3347147" providerId="LiveId" clId="{507B8944-716C-439B-A0A0-57DAD2C89A8F}" dt="2025-05-25T12:14:33.323" v="1894" actId="1076"/>
          <ac:spMkLst>
            <pc:docMk/>
            <pc:sldMk cId="1751243697" sldId="262"/>
            <ac:spMk id="6" creationId="{E6521A26-74A8-06C1-B49D-93833E9F3548}"/>
          </ac:spMkLst>
        </pc:spChg>
        <pc:graphicFrameChg chg="add mod modGraphic">
          <ac:chgData name="大智 中井" userId="fdc58fcaf3347147" providerId="LiveId" clId="{507B8944-716C-439B-A0A0-57DAD2C89A8F}" dt="2025-05-25T13:17:26.849" v="2419" actId="1076"/>
          <ac:graphicFrameMkLst>
            <pc:docMk/>
            <pc:sldMk cId="1751243697" sldId="262"/>
            <ac:graphicFrameMk id="4" creationId="{801D850E-D7BF-3E06-985A-A1F3E45D111E}"/>
          </ac:graphicFrameMkLst>
        </pc:graphicFrameChg>
      </pc:sldChg>
      <pc:sldChg chg="addSp modSp new mod modNotesTx">
        <pc:chgData name="大智 中井" userId="fdc58fcaf3347147" providerId="LiveId" clId="{507B8944-716C-439B-A0A0-57DAD2C89A8F}" dt="2025-05-26T12:08:07.838" v="2906" actId="20577"/>
        <pc:sldMkLst>
          <pc:docMk/>
          <pc:sldMk cId="2970504465" sldId="263"/>
        </pc:sldMkLst>
        <pc:spChg chg="add mod">
          <ac:chgData name="大智 中井" userId="fdc58fcaf3347147" providerId="LiveId" clId="{507B8944-716C-439B-A0A0-57DAD2C89A8F}" dt="2025-05-25T13:31:53.919" v="2629" actId="1076"/>
          <ac:spMkLst>
            <pc:docMk/>
            <pc:sldMk cId="2970504465" sldId="263"/>
            <ac:spMk id="2" creationId="{B0FD3C87-3833-E5AE-3968-49BA9D26C723}"/>
          </ac:spMkLst>
        </pc:spChg>
        <pc:spChg chg="add mod">
          <ac:chgData name="大智 中井" userId="fdc58fcaf3347147" providerId="LiveId" clId="{507B8944-716C-439B-A0A0-57DAD2C89A8F}" dt="2025-05-25T13:44:10.155" v="2689" actId="1076"/>
          <ac:spMkLst>
            <pc:docMk/>
            <pc:sldMk cId="2970504465" sldId="263"/>
            <ac:spMk id="3" creationId="{DEC559B7-8645-001F-FF10-3EBF0FF3E84F}"/>
          </ac:spMkLst>
        </pc:spChg>
        <pc:spChg chg="add mod">
          <ac:chgData name="大智 中井" userId="fdc58fcaf3347147" providerId="LiveId" clId="{507B8944-716C-439B-A0A0-57DAD2C89A8F}" dt="2025-05-25T13:44:03.710" v="2687" actId="20577"/>
          <ac:spMkLst>
            <pc:docMk/>
            <pc:sldMk cId="2970504465" sldId="263"/>
            <ac:spMk id="4" creationId="{471AB404-C391-5D54-497D-EC3C9AF38468}"/>
          </ac:spMkLst>
        </pc:spChg>
        <pc:spChg chg="add mod">
          <ac:chgData name="大智 中井" userId="fdc58fcaf3347147" providerId="LiveId" clId="{507B8944-716C-439B-A0A0-57DAD2C89A8F}" dt="2025-05-25T13:45:53.221" v="2764" actId="20577"/>
          <ac:spMkLst>
            <pc:docMk/>
            <pc:sldMk cId="2970504465" sldId="263"/>
            <ac:spMk id="5" creationId="{0C962EF8-5C7A-DE41-09C9-3841F568F069}"/>
          </ac:spMkLst>
        </pc:spChg>
        <pc:spChg chg="add mod">
          <ac:chgData name="大智 中井" userId="fdc58fcaf3347147" providerId="LiveId" clId="{507B8944-716C-439B-A0A0-57DAD2C89A8F}" dt="2025-05-25T13:47:18.491" v="2807" actId="1076"/>
          <ac:spMkLst>
            <pc:docMk/>
            <pc:sldMk cId="2970504465" sldId="263"/>
            <ac:spMk id="7" creationId="{2E98C2C6-1AA8-E820-E156-B9A4ABE9A783}"/>
          </ac:spMkLst>
        </pc:spChg>
        <pc:spChg chg="add mod">
          <ac:chgData name="大智 中井" userId="fdc58fcaf3347147" providerId="LiveId" clId="{507B8944-716C-439B-A0A0-57DAD2C89A8F}" dt="2025-05-25T13:47:29.117" v="2809" actId="1076"/>
          <ac:spMkLst>
            <pc:docMk/>
            <pc:sldMk cId="2970504465" sldId="263"/>
            <ac:spMk id="9" creationId="{EDCBC832-F74B-8E4E-9AEC-211F3A5002D6}"/>
          </ac:spMkLst>
        </pc:spChg>
      </pc:sldChg>
      <pc:sldChg chg="modSp add mod ord">
        <pc:chgData name="大智 中井" userId="fdc58fcaf3347147" providerId="LiveId" clId="{507B8944-716C-439B-A0A0-57DAD2C89A8F}" dt="2025-05-18T12:51:13.862" v="1522" actId="20577"/>
        <pc:sldMkLst>
          <pc:docMk/>
          <pc:sldMk cId="2381526062" sldId="264"/>
        </pc:sldMkLst>
        <pc:spChg chg="mod">
          <ac:chgData name="大智 中井" userId="fdc58fcaf3347147" providerId="LiveId" clId="{507B8944-716C-439B-A0A0-57DAD2C89A8F}" dt="2025-05-18T12:50:34.463" v="1513"/>
          <ac:spMkLst>
            <pc:docMk/>
            <pc:sldMk cId="2381526062" sldId="264"/>
            <ac:spMk id="2" creationId="{13199705-23DA-F053-7B08-49A9BE39D5F1}"/>
          </ac:spMkLst>
        </pc:spChg>
        <pc:spChg chg="mod">
          <ac:chgData name="大智 中井" userId="fdc58fcaf3347147" providerId="LiveId" clId="{507B8944-716C-439B-A0A0-57DAD2C89A8F}" dt="2025-05-18T12:51:13.862" v="1522" actId="20577"/>
          <ac:spMkLst>
            <pc:docMk/>
            <pc:sldMk cId="2381526062" sldId="264"/>
            <ac:spMk id="3" creationId="{EAC1EB4A-FA03-8D3C-5874-161010B85E92}"/>
          </ac:spMkLst>
        </pc:spChg>
      </pc:sldChg>
      <pc:sldChg chg="addSp delSp modSp new mod modNotesTx">
        <pc:chgData name="大智 中井" userId="fdc58fcaf3347147" providerId="LiveId" clId="{507B8944-716C-439B-A0A0-57DAD2C89A8F}" dt="2025-05-26T12:55:01.807" v="3127" actId="20577"/>
        <pc:sldMkLst>
          <pc:docMk/>
          <pc:sldMk cId="1329638699" sldId="265"/>
        </pc:sldMkLst>
        <pc:spChg chg="add mod">
          <ac:chgData name="大智 中井" userId="fdc58fcaf3347147" providerId="LiveId" clId="{507B8944-716C-439B-A0A0-57DAD2C89A8F}" dt="2025-05-26T12:30:29.279" v="2962" actId="1037"/>
          <ac:spMkLst>
            <pc:docMk/>
            <pc:sldMk cId="1329638699" sldId="265"/>
            <ac:spMk id="2" creationId="{C5DE5668-A29D-43B0-866D-AE3EA9E00702}"/>
          </ac:spMkLst>
        </pc:spChg>
        <pc:spChg chg="add del mod">
          <ac:chgData name="大智 中井" userId="fdc58fcaf3347147" providerId="LiveId" clId="{507B8944-716C-439B-A0A0-57DAD2C89A8F}" dt="2025-05-25T13:19:57.588" v="2490" actId="478"/>
          <ac:spMkLst>
            <pc:docMk/>
            <pc:sldMk cId="1329638699" sldId="265"/>
            <ac:spMk id="4" creationId="{51908EA8-1203-6984-FEA9-2F9192672107}"/>
          </ac:spMkLst>
        </pc:spChg>
        <pc:spChg chg="add mod">
          <ac:chgData name="大智 中井" userId="fdc58fcaf3347147" providerId="LiveId" clId="{507B8944-716C-439B-A0A0-57DAD2C89A8F}" dt="2025-05-26T12:55:01.807" v="3127" actId="20577"/>
          <ac:spMkLst>
            <pc:docMk/>
            <pc:sldMk cId="1329638699" sldId="265"/>
            <ac:spMk id="4" creationId="{D6D10ED3-DD2B-6844-D5F3-0326C7B7F1D3}"/>
          </ac:spMkLst>
        </pc:spChg>
        <pc:spChg chg="add mod">
          <ac:chgData name="大智 中井" userId="fdc58fcaf3347147" providerId="LiveId" clId="{507B8944-716C-439B-A0A0-57DAD2C89A8F}" dt="2025-05-26T12:53:40.787" v="3007" actId="14100"/>
          <ac:spMkLst>
            <pc:docMk/>
            <pc:sldMk cId="1329638699" sldId="265"/>
            <ac:spMk id="6" creationId="{155BCE94-AF1A-6E3F-3E45-693C889F1A1F}"/>
          </ac:spMkLst>
        </pc:spChg>
        <pc:spChg chg="add mod">
          <ac:chgData name="大智 中井" userId="fdc58fcaf3347147" providerId="LiveId" clId="{507B8944-716C-439B-A0A0-57DAD2C89A8F}" dt="2025-05-26T12:30:29.279" v="2962" actId="1037"/>
          <ac:spMkLst>
            <pc:docMk/>
            <pc:sldMk cId="1329638699" sldId="265"/>
            <ac:spMk id="7" creationId="{0A52109A-F5A9-5E4E-5ABE-ABD10D92E42A}"/>
          </ac:spMkLst>
        </pc:spChg>
        <pc:spChg chg="add del">
          <ac:chgData name="大智 中井" userId="fdc58fcaf3347147" providerId="LiveId" clId="{507B8944-716C-439B-A0A0-57DAD2C89A8F}" dt="2025-05-26T12:53:29.179" v="3001" actId="22"/>
          <ac:spMkLst>
            <pc:docMk/>
            <pc:sldMk cId="1329638699" sldId="265"/>
            <ac:spMk id="8" creationId="{DDED825A-E16B-BF49-BED6-B5082E4636EF}"/>
          </ac:spMkLst>
        </pc:spChg>
        <pc:spChg chg="add mod">
          <ac:chgData name="大智 中井" userId="fdc58fcaf3347147" providerId="LiveId" clId="{507B8944-716C-439B-A0A0-57DAD2C89A8F}" dt="2025-05-26T12:53:47.362" v="3009" actId="1076"/>
          <ac:spMkLst>
            <pc:docMk/>
            <pc:sldMk cId="1329638699" sldId="265"/>
            <ac:spMk id="10" creationId="{5E38DE56-EFAF-A741-E356-5826AA78EA26}"/>
          </ac:spMkLst>
        </pc:spChg>
      </pc:sldChg>
      <pc:sldChg chg="addSp modSp new mod">
        <pc:chgData name="大智 中井" userId="fdc58fcaf3347147" providerId="LiveId" clId="{507B8944-716C-439B-A0A0-57DAD2C89A8F}" dt="2025-05-26T13:02:31.587" v="3327" actId="1076"/>
        <pc:sldMkLst>
          <pc:docMk/>
          <pc:sldMk cId="4243501838" sldId="266"/>
        </pc:sldMkLst>
        <pc:spChg chg="add mod">
          <ac:chgData name="大智 中井" userId="fdc58fcaf3347147" providerId="LiveId" clId="{507B8944-716C-439B-A0A0-57DAD2C89A8F}" dt="2025-05-26T13:00:19.088" v="3150" actId="115"/>
          <ac:spMkLst>
            <pc:docMk/>
            <pc:sldMk cId="4243501838" sldId="266"/>
            <ac:spMk id="4" creationId="{659FB7A4-8B1E-D69C-0427-CA6EE629B302}"/>
          </ac:spMkLst>
        </pc:spChg>
        <pc:spChg chg="add mod">
          <ac:chgData name="大智 中井" userId="fdc58fcaf3347147" providerId="LiveId" clId="{507B8944-716C-439B-A0A0-57DAD2C89A8F}" dt="2025-05-26T13:02:27.089" v="3325" actId="14100"/>
          <ac:spMkLst>
            <pc:docMk/>
            <pc:sldMk cId="4243501838" sldId="266"/>
            <ac:spMk id="5" creationId="{1ADDEE72-D93F-E5AF-C3FC-CEE5C139539D}"/>
          </ac:spMkLst>
        </pc:spChg>
        <pc:spChg chg="add mod">
          <ac:chgData name="大智 中井" userId="fdc58fcaf3347147" providerId="LiveId" clId="{507B8944-716C-439B-A0A0-57DAD2C89A8F}" dt="2025-05-26T13:02:31.587" v="3327" actId="1076"/>
          <ac:spMkLst>
            <pc:docMk/>
            <pc:sldMk cId="4243501838" sldId="266"/>
            <ac:spMk id="7" creationId="{E67709BB-4966-1264-CC0F-5C06C7892220}"/>
          </ac:spMkLst>
        </pc:spChg>
        <pc:picChg chg="add mod">
          <ac:chgData name="大智 中井" userId="fdc58fcaf3347147" providerId="LiveId" clId="{507B8944-716C-439B-A0A0-57DAD2C89A8F}" dt="2025-05-26T13:02:10.717" v="3319" actId="1076"/>
          <ac:picMkLst>
            <pc:docMk/>
            <pc:sldMk cId="4243501838" sldId="266"/>
            <ac:picMk id="3" creationId="{8F61A2B3-BAE5-1FF5-904A-6D791BD3392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69A78-2428-4468-95E5-7BA709F923DF}" type="datetimeFigureOut">
              <a:rPr kumimoji="1" lang="ja-JP" altLang="en-US" smtClean="0"/>
              <a:t>2025/5/26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BEECD-DFBF-47BD-B638-CD107510C383}" type="slidenum">
              <a:rPr kumimoji="1" lang="ja-JP" altLang="en-US" smtClean="0"/>
              <a:t>‹#›</a:t>
            </a:fld>
            <a:endParaRPr kumimoji="1" lang="ja-JP" altLang="en-US"/>
          </a:p>
        </p:txBody>
      </p:sp>
    </p:spTree>
    <p:extLst>
      <p:ext uri="{BB962C8B-B14F-4D97-AF65-F5344CB8AC3E}">
        <p14:creationId xmlns:p14="http://schemas.microsoft.com/office/powerpoint/2010/main" val="4491104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Pre-defined Aspect Ratios </a:t>
            </a:r>
            <a:r>
              <a:rPr kumimoji="1" lang="ja-JP" altLang="en-US" dirty="0"/>
              <a:t>は、縦横比の積がある一定の値</a:t>
            </a:r>
            <a:r>
              <a:rPr kumimoji="1" lang="en-US" altLang="ja-JP" dirty="0"/>
              <a:t>(6</a:t>
            </a:r>
            <a:r>
              <a:rPr kumimoji="1" lang="ja-JP" altLang="en-US" dirty="0"/>
              <a:t>、</a:t>
            </a:r>
            <a:r>
              <a:rPr kumimoji="1" lang="en-US" altLang="ja-JP" dirty="0"/>
              <a:t>12</a:t>
            </a:r>
            <a:r>
              <a:rPr kumimoji="1" lang="ja-JP" altLang="en-US" dirty="0"/>
              <a:t>など</a:t>
            </a:r>
            <a:r>
              <a:rPr kumimoji="1" lang="en-US" altLang="ja-JP" dirty="0"/>
              <a:t>)</a:t>
            </a:r>
            <a:r>
              <a:rPr kumimoji="1" lang="ja-JP" altLang="en-US" dirty="0"/>
              <a:t>以下となる整数の組み合わせ。</a:t>
            </a:r>
          </a:p>
        </p:txBody>
      </p:sp>
      <p:sp>
        <p:nvSpPr>
          <p:cNvPr id="4" name="スライド番号プレースホルダー 3"/>
          <p:cNvSpPr>
            <a:spLocks noGrp="1"/>
          </p:cNvSpPr>
          <p:nvPr>
            <p:ph type="sldNum" sz="quarter" idx="5"/>
          </p:nvPr>
        </p:nvSpPr>
        <p:spPr/>
        <p:txBody>
          <a:bodyPr/>
          <a:lstStyle/>
          <a:p>
            <a:fld id="{EF6BEECD-DFBF-47BD-B638-CD107510C383}" type="slidenum">
              <a:rPr kumimoji="1" lang="ja-JP" altLang="en-US" smtClean="0"/>
              <a:t>4</a:t>
            </a:fld>
            <a:endParaRPr kumimoji="1" lang="ja-JP" altLang="en-US"/>
          </a:p>
        </p:txBody>
      </p:sp>
    </p:spTree>
    <p:extLst>
      <p:ext uri="{BB962C8B-B14F-4D97-AF65-F5344CB8AC3E}">
        <p14:creationId xmlns:p14="http://schemas.microsoft.com/office/powerpoint/2010/main" val="362330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F6BEECD-DFBF-47BD-B638-CD107510C383}" type="slidenum">
              <a:rPr kumimoji="1" lang="ja-JP" altLang="en-US" smtClean="0"/>
              <a:t>8</a:t>
            </a:fld>
            <a:endParaRPr kumimoji="1" lang="ja-JP" altLang="en-US"/>
          </a:p>
        </p:txBody>
      </p:sp>
    </p:spTree>
    <p:extLst>
      <p:ext uri="{BB962C8B-B14F-4D97-AF65-F5344CB8AC3E}">
        <p14:creationId xmlns:p14="http://schemas.microsoft.com/office/powerpoint/2010/main" val="3399902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教師あり</a:t>
            </a:r>
            <a:r>
              <a:rPr kumimoji="1" lang="en-US" altLang="ja-JP" dirty="0"/>
              <a:t>Fine-tuning</a:t>
            </a:r>
            <a:r>
              <a:rPr kumimoji="1" lang="ja-JP" altLang="en-US" dirty="0"/>
              <a:t>は</a:t>
            </a:r>
            <a:r>
              <a:rPr kumimoji="1" lang="en-US" altLang="ja-JP" dirty="0"/>
              <a:t>InternVL2.5</a:t>
            </a:r>
            <a:r>
              <a:rPr kumimoji="1" lang="ja-JP" altLang="en-US" dirty="0"/>
              <a:t>でも実施。</a:t>
            </a:r>
            <a:r>
              <a:rPr kumimoji="1" lang="en-US" altLang="ja-JP" dirty="0"/>
              <a:t>InternVL3</a:t>
            </a:r>
            <a:r>
              <a:rPr kumimoji="1" lang="ja-JP" altLang="en-US" dirty="0"/>
              <a:t>ではさらに学習データを追加。</a:t>
            </a:r>
          </a:p>
        </p:txBody>
      </p:sp>
      <p:sp>
        <p:nvSpPr>
          <p:cNvPr id="4" name="スライド番号プレースホルダー 3"/>
          <p:cNvSpPr>
            <a:spLocks noGrp="1"/>
          </p:cNvSpPr>
          <p:nvPr>
            <p:ph type="sldNum" sz="quarter" idx="5"/>
          </p:nvPr>
        </p:nvSpPr>
        <p:spPr/>
        <p:txBody>
          <a:bodyPr/>
          <a:lstStyle/>
          <a:p>
            <a:fld id="{EF6BEECD-DFBF-47BD-B638-CD107510C383}" type="slidenum">
              <a:rPr kumimoji="1" lang="ja-JP" altLang="en-US" smtClean="0"/>
              <a:t>9</a:t>
            </a:fld>
            <a:endParaRPr kumimoji="1" lang="ja-JP" altLang="en-US"/>
          </a:p>
        </p:txBody>
      </p:sp>
    </p:spTree>
    <p:extLst>
      <p:ext uri="{BB962C8B-B14F-4D97-AF65-F5344CB8AC3E}">
        <p14:creationId xmlns:p14="http://schemas.microsoft.com/office/powerpoint/2010/main" val="2836654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MPO</a:t>
            </a:r>
            <a:r>
              <a:rPr kumimoji="1" lang="ja-JP" altLang="en-US" dirty="0"/>
              <a:t>：</a:t>
            </a:r>
            <a:endParaRPr kumimoji="1" lang="en-US" altLang="ja-JP" dirty="0"/>
          </a:p>
          <a:p>
            <a:r>
              <a:rPr lang="ja-JP" altLang="ja-JP" sz="1800" dirty="0">
                <a:effectLst/>
                <a:ea typeface="游明朝" panose="02020400000000000000" pitchFamily="18" charset="-128"/>
                <a:cs typeface="Times New Roman" panose="02020603050405020304" pitchFamily="18" charset="0"/>
              </a:rPr>
              <a:t>正サンプルと負サンプルの両方から追加の</a:t>
            </a:r>
            <a:r>
              <a:rPr lang="ja-JP" altLang="en-US" sz="1800" dirty="0">
                <a:effectLst/>
                <a:ea typeface="游明朝" panose="02020400000000000000" pitchFamily="18" charset="-128"/>
                <a:cs typeface="Times New Roman" panose="02020603050405020304" pitchFamily="18" charset="0"/>
              </a:rPr>
              <a:t>監督</a:t>
            </a:r>
            <a:r>
              <a:rPr lang="ja-JP" altLang="ja-JP" sz="1800" dirty="0">
                <a:effectLst/>
                <a:ea typeface="游明朝" panose="02020400000000000000" pitchFamily="18" charset="-128"/>
                <a:cs typeface="Times New Roman" panose="02020603050405020304" pitchFamily="18" charset="0"/>
              </a:rPr>
              <a:t>を導入し、モデルの応答分布を真の分布に合わせ、推論パフォーマンスを向上させ</a:t>
            </a:r>
            <a:r>
              <a:rPr lang="ja-JP" altLang="en-US" sz="1800" dirty="0">
                <a:effectLst/>
                <a:ea typeface="游明朝" panose="02020400000000000000" pitchFamily="18" charset="-128"/>
                <a:cs typeface="Times New Roman" panose="02020603050405020304" pitchFamily="18" charset="0"/>
              </a:rPr>
              <a:t>る</a:t>
            </a:r>
            <a:r>
              <a:rPr lang="ja-JP" altLang="ja-JP" sz="1800" dirty="0">
                <a:effectLst/>
                <a:ea typeface="游明朝" panose="02020400000000000000" pitchFamily="18" charset="-128"/>
                <a:cs typeface="Times New Roman" panose="02020603050405020304" pitchFamily="18" charset="0"/>
              </a:rPr>
              <a:t>。</a:t>
            </a:r>
            <a:endParaRPr kumimoji="1" lang="ja-JP" altLang="en-US" dirty="0"/>
          </a:p>
        </p:txBody>
      </p:sp>
      <p:sp>
        <p:nvSpPr>
          <p:cNvPr id="4" name="スライド番号プレースホルダー 3"/>
          <p:cNvSpPr>
            <a:spLocks noGrp="1"/>
          </p:cNvSpPr>
          <p:nvPr>
            <p:ph type="sldNum" sz="quarter" idx="5"/>
          </p:nvPr>
        </p:nvSpPr>
        <p:spPr/>
        <p:txBody>
          <a:bodyPr/>
          <a:lstStyle/>
          <a:p>
            <a:fld id="{EF6BEECD-DFBF-47BD-B638-CD107510C383}" type="slidenum">
              <a:rPr kumimoji="1" lang="ja-JP" altLang="en-US" smtClean="0"/>
              <a:t>10</a:t>
            </a:fld>
            <a:endParaRPr kumimoji="1" lang="ja-JP" altLang="en-US"/>
          </a:p>
        </p:txBody>
      </p:sp>
    </p:spTree>
    <p:extLst>
      <p:ext uri="{BB962C8B-B14F-4D97-AF65-F5344CB8AC3E}">
        <p14:creationId xmlns:p14="http://schemas.microsoft.com/office/powerpoint/2010/main" val="3832440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774EEB-E257-0AA6-1209-D07AE55E628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CED552C-1B76-49CD-BD7F-11BC5E67EC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6CD273D-C89F-9193-A393-8B96A5DEFCEE}"/>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34AB1BF8-6289-4D89-3D50-93F5ACCCF5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3C7A562-D512-92EB-C13A-76AC6D8BB218}"/>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2362489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8C556B-B4E7-C7B8-E2E6-3AF80877AC2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FA13C6-E06D-F876-2BCA-6AB767A7567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D46843A-A7BB-A7EB-6C31-7C5870F3485E}"/>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0F674310-CAA5-E816-232D-659DE9F27D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B0867E-D7EC-1CBB-B4B7-C00B644722FA}"/>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1828359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9483B57-E996-8010-8372-27248F579D6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7BAE870-D30B-6A52-DD0D-4F54E606052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474D137-8C61-9820-84D9-360CDE93CA59}"/>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E2D037BC-5F68-E4DC-3BEA-AC749E29FD5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549995-9340-F869-E924-E4573CFC12E6}"/>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3259333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B1AAA-800B-7DE7-38A2-0C5D4E44D0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42E9E76-FE39-8E71-E3A7-990C364EE19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A7FB24-F7F9-7154-31B6-898E6CF5BBEE}"/>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60096C12-BC3B-4FF2-F0DD-0D5CF78970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6BBC89-A3A1-A1C4-34B2-977958CB624A}"/>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169751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9B6255-84D6-47DE-9FC7-6D9427490F5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C7C52AC-E53E-C513-FB6B-8FAFF33455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480E090-06D4-9F18-BFE3-AF18CACA9EE5}"/>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7FAB6F07-F5C6-516C-AAD2-18382BAE479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9B061B-F7D9-9C43-61A2-9347A375740A}"/>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2847550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E653AD-9B79-E8E9-0201-7FBE08B83C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F35F00D-EFFA-E843-1DBF-7BF8D5B2A46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4386C9-DA00-A4CC-F542-75E32825976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84DC5A5-27E1-0AC3-74C9-EDCE95B59496}"/>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6" name="フッター プレースホルダー 5">
            <a:extLst>
              <a:ext uri="{FF2B5EF4-FFF2-40B4-BE49-F238E27FC236}">
                <a16:creationId xmlns:a16="http://schemas.microsoft.com/office/drawing/2014/main" id="{B925FADE-6791-2B38-4524-3D53D8E4A8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5E7CF2A-C0C5-F8DE-34AA-61A88898EC99}"/>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136496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94BAE6-4C83-4FEF-D1FE-DA6959378E1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C1A751-86A0-F1EA-2F8A-290B64784D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4749FE9-9D96-1927-E1EB-4AC45B26E3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63DD259-3B05-D08F-307A-4865133D5C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4FA81DC-B67E-9A07-70B8-9D89C37DABD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A591FBA-5D0E-483F-B2FE-261CC5E11160}"/>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8" name="フッター プレースホルダー 7">
            <a:extLst>
              <a:ext uri="{FF2B5EF4-FFF2-40B4-BE49-F238E27FC236}">
                <a16:creationId xmlns:a16="http://schemas.microsoft.com/office/drawing/2014/main" id="{A40E261E-A194-058E-5C84-7BF6B518139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2C4CE98-0DF6-B64C-2F91-36C509F6B629}"/>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526087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B8D934-9AD5-C9C7-8E72-04AB89ABEFA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0CB46E3-65A8-3087-650B-BC48ED747021}"/>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4" name="フッター プレースホルダー 3">
            <a:extLst>
              <a:ext uri="{FF2B5EF4-FFF2-40B4-BE49-F238E27FC236}">
                <a16:creationId xmlns:a16="http://schemas.microsoft.com/office/drawing/2014/main" id="{F95B1671-06F8-575E-303D-0904CB4905C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4598A29-B0DB-2C55-3B59-6FAAC9DDEDDB}"/>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3310635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7F1397E-B378-0138-38F2-82F18BCE9BDE}"/>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3" name="フッター プレースホルダー 2">
            <a:extLst>
              <a:ext uri="{FF2B5EF4-FFF2-40B4-BE49-F238E27FC236}">
                <a16:creationId xmlns:a16="http://schemas.microsoft.com/office/drawing/2014/main" id="{F0DFE439-2517-AAA3-0522-5B074E5793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397CDA5-95F8-E441-C7CF-4DC7B6C93F58}"/>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534332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F1AB7D-5AD6-338F-6930-F52993FDE9C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334D5B9-6E6E-DBFA-B7FF-65696E3FC9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B1D37CC-3086-F5FA-6165-2C49040B3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631C13-8288-7240-87F2-93889DE07B74}"/>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6" name="フッター プレースホルダー 5">
            <a:extLst>
              <a:ext uri="{FF2B5EF4-FFF2-40B4-BE49-F238E27FC236}">
                <a16:creationId xmlns:a16="http://schemas.microsoft.com/office/drawing/2014/main" id="{07AC9872-E352-49BC-0492-AED1460EDC5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9FE788-E144-33C8-8711-590F05F100CC}"/>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3694753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413832-C438-A49E-8850-29F5404F24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3B5FFED-69CD-4CD3-EA2A-EDB9A7CFE4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3414189-B302-B3AE-B923-B336CC812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0A0C97-F3B2-1D3F-1AAD-B3181249D26F}"/>
              </a:ext>
            </a:extLst>
          </p:cNvPr>
          <p:cNvSpPr>
            <a:spLocks noGrp="1"/>
          </p:cNvSpPr>
          <p:nvPr>
            <p:ph type="dt" sz="half" idx="10"/>
          </p:nvPr>
        </p:nvSpPr>
        <p:spPr/>
        <p:txBody>
          <a:bodyPr/>
          <a:lstStyle/>
          <a:p>
            <a:fld id="{B221C5B1-3A62-485D-8241-2991721DACB8}" type="datetimeFigureOut">
              <a:rPr kumimoji="1" lang="ja-JP" altLang="en-US" smtClean="0"/>
              <a:t>2025/5/26</a:t>
            </a:fld>
            <a:endParaRPr kumimoji="1" lang="ja-JP" altLang="en-US"/>
          </a:p>
        </p:txBody>
      </p:sp>
      <p:sp>
        <p:nvSpPr>
          <p:cNvPr id="6" name="フッター プレースホルダー 5">
            <a:extLst>
              <a:ext uri="{FF2B5EF4-FFF2-40B4-BE49-F238E27FC236}">
                <a16:creationId xmlns:a16="http://schemas.microsoft.com/office/drawing/2014/main" id="{D9C25901-7CC0-D0C3-1309-A0C7C58B55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AFBDBE3-14BB-B8AE-F0A8-51517446FA8F}"/>
              </a:ext>
            </a:extLst>
          </p:cNvPr>
          <p:cNvSpPr>
            <a:spLocks noGrp="1"/>
          </p:cNvSpPr>
          <p:nvPr>
            <p:ph type="sldNum" sz="quarter" idx="12"/>
          </p:nvPr>
        </p:nvSpPr>
        <p:spPr/>
        <p:txBody>
          <a:body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98402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8E1F8A4-C596-A161-F094-CB6A5D2037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19F339-7B00-9B86-E08E-33059204DF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E17998-937F-A608-92B6-04CBDE3D3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21C5B1-3A62-485D-8241-2991721DACB8}" type="datetimeFigureOut">
              <a:rPr kumimoji="1" lang="ja-JP" altLang="en-US" smtClean="0"/>
              <a:t>2025/5/26</a:t>
            </a:fld>
            <a:endParaRPr kumimoji="1" lang="ja-JP" altLang="en-US"/>
          </a:p>
        </p:txBody>
      </p:sp>
      <p:sp>
        <p:nvSpPr>
          <p:cNvPr id="5" name="フッター プレースホルダー 4">
            <a:extLst>
              <a:ext uri="{FF2B5EF4-FFF2-40B4-BE49-F238E27FC236}">
                <a16:creationId xmlns:a16="http://schemas.microsoft.com/office/drawing/2014/main" id="{89691B54-C7A1-74A6-2C34-48D4CFC8CE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6F8F164-C8F4-FE0F-46F5-EB1FF3FB7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71432CE-FB11-4D55-9052-9A0CCFACEFEE}" type="slidenum">
              <a:rPr kumimoji="1" lang="ja-JP" altLang="en-US" smtClean="0"/>
              <a:t>‹#›</a:t>
            </a:fld>
            <a:endParaRPr kumimoji="1" lang="ja-JP" altLang="en-US"/>
          </a:p>
        </p:txBody>
      </p:sp>
    </p:spTree>
    <p:extLst>
      <p:ext uri="{BB962C8B-B14F-4D97-AF65-F5344CB8AC3E}">
        <p14:creationId xmlns:p14="http://schemas.microsoft.com/office/powerpoint/2010/main" val="8541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isimple.com/ja/articles/2025-03-17-xin-shiiji-shu-deshi-jue-yan-yu-moderuwojin-hua-saseru--a3w0epd"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aibr.jp/2025/05/26/%e6%b7%b7%e5%90%88%e7%9a%84%e9%81%b8%e5%a5%bd%e6%9c%80%e9%81%a9%e5%8c%96-%e3%83%87%e3%83%bc%e3%82%bf%e9%81%b8%e5%ae%9a%e3%81%a8%e3%82%88%e3%82%8a%e8%89%af%e3%81%84%e5%8f%82%e7%85%a7%e3%83%a2%e3%83%8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html/2403.19443v2"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264827-794E-E5E6-33C0-F7EB187B79ED}"/>
              </a:ext>
            </a:extLst>
          </p:cNvPr>
          <p:cNvSpPr>
            <a:spLocks noGrp="1"/>
          </p:cNvSpPr>
          <p:nvPr>
            <p:ph type="ctrTitle"/>
          </p:nvPr>
        </p:nvSpPr>
        <p:spPr/>
        <p:txBody>
          <a:bodyPr>
            <a:noAutofit/>
          </a:bodyPr>
          <a:lstStyle/>
          <a:p>
            <a:r>
              <a:rPr kumimoji="1" lang="en-US" altLang="ja-JP" sz="3600" b="1" dirty="0"/>
              <a:t>Expanding Performance Boundaries of </a:t>
            </a:r>
            <a:br>
              <a:rPr kumimoji="1" lang="en-US" altLang="ja-JP" sz="3600" b="1" dirty="0"/>
            </a:br>
            <a:r>
              <a:rPr kumimoji="1" lang="en-US" altLang="ja-JP" sz="3600" b="1" dirty="0"/>
              <a:t>Open-Source Multimodal Models </a:t>
            </a:r>
            <a:br>
              <a:rPr kumimoji="1" lang="en-US" altLang="ja-JP" sz="3600" b="1" dirty="0"/>
            </a:br>
            <a:r>
              <a:rPr kumimoji="1" lang="en-US" altLang="ja-JP" sz="3600" b="1" dirty="0"/>
              <a:t>with Model, Data, and Test-Time Scaling</a:t>
            </a:r>
            <a:endParaRPr kumimoji="1" lang="ja-JP" altLang="en-US" sz="3600" b="1" dirty="0"/>
          </a:p>
        </p:txBody>
      </p:sp>
      <p:sp>
        <p:nvSpPr>
          <p:cNvPr id="3" name="字幕 2">
            <a:extLst>
              <a:ext uri="{FF2B5EF4-FFF2-40B4-BE49-F238E27FC236}">
                <a16:creationId xmlns:a16="http://schemas.microsoft.com/office/drawing/2014/main" id="{B80E1B57-9FFC-7AD7-8719-A0E0488B2889}"/>
              </a:ext>
            </a:extLst>
          </p:cNvPr>
          <p:cNvSpPr>
            <a:spLocks noGrp="1"/>
          </p:cNvSpPr>
          <p:nvPr>
            <p:ph type="subTitle" idx="1"/>
          </p:nvPr>
        </p:nvSpPr>
        <p:spPr/>
        <p:txBody>
          <a:bodyPr/>
          <a:lstStyle/>
          <a:p>
            <a:r>
              <a:rPr kumimoji="1" lang="en-US" altLang="ja-JP" dirty="0"/>
              <a:t>Zhe Chen, </a:t>
            </a:r>
            <a:r>
              <a:rPr kumimoji="1" lang="en-US" altLang="ja-JP" dirty="0" err="1"/>
              <a:t>Weiyun</a:t>
            </a:r>
            <a:r>
              <a:rPr kumimoji="1" lang="en-US" altLang="ja-JP" dirty="0"/>
              <a:t> Wang et al.,</a:t>
            </a:r>
          </a:p>
          <a:p>
            <a:r>
              <a:rPr lang="en-US" altLang="ja-JP" i="1" dirty="0" err="1"/>
              <a:t>arxiv</a:t>
            </a:r>
            <a:r>
              <a:rPr lang="en-US" altLang="ja-JP" i="1" dirty="0"/>
              <a:t>,</a:t>
            </a:r>
          </a:p>
          <a:p>
            <a:r>
              <a:rPr kumimoji="1" lang="en-US" altLang="ja-JP" dirty="0"/>
              <a:t>2024</a:t>
            </a:r>
            <a:endParaRPr kumimoji="1" lang="ja-JP" altLang="en-US" dirty="0"/>
          </a:p>
        </p:txBody>
      </p:sp>
    </p:spTree>
    <p:extLst>
      <p:ext uri="{BB962C8B-B14F-4D97-AF65-F5344CB8AC3E}">
        <p14:creationId xmlns:p14="http://schemas.microsoft.com/office/powerpoint/2010/main" val="3184136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DE5668-A29D-43B0-866D-AE3EA9E00702}"/>
              </a:ext>
            </a:extLst>
          </p:cNvPr>
          <p:cNvSpPr txBox="1"/>
          <p:nvPr/>
        </p:nvSpPr>
        <p:spPr>
          <a:xfrm>
            <a:off x="210312" y="565142"/>
            <a:ext cx="2450592" cy="369332"/>
          </a:xfrm>
          <a:prstGeom prst="rect">
            <a:avLst/>
          </a:prstGeom>
          <a:noFill/>
        </p:spPr>
        <p:txBody>
          <a:bodyPr wrap="square" rtlCol="0">
            <a:spAutoFit/>
          </a:bodyPr>
          <a:lstStyle/>
          <a:p>
            <a:r>
              <a:rPr kumimoji="1" lang="ja-JP" altLang="en-US" u="sng" dirty="0"/>
              <a:t>補足</a:t>
            </a:r>
          </a:p>
        </p:txBody>
      </p:sp>
      <p:sp>
        <p:nvSpPr>
          <p:cNvPr id="6" name="テキスト ボックス 5">
            <a:extLst>
              <a:ext uri="{FF2B5EF4-FFF2-40B4-BE49-F238E27FC236}">
                <a16:creationId xmlns:a16="http://schemas.microsoft.com/office/drawing/2014/main" id="{155BCE94-AF1A-6E3F-3E45-693C889F1A1F}"/>
              </a:ext>
            </a:extLst>
          </p:cNvPr>
          <p:cNvSpPr txBox="1"/>
          <p:nvPr/>
        </p:nvSpPr>
        <p:spPr>
          <a:xfrm>
            <a:off x="4361688" y="2398852"/>
            <a:ext cx="6108192" cy="338554"/>
          </a:xfrm>
          <a:prstGeom prst="rect">
            <a:avLst/>
          </a:prstGeom>
          <a:noFill/>
        </p:spPr>
        <p:txBody>
          <a:bodyPr wrap="square">
            <a:spAutoFit/>
          </a:bodyPr>
          <a:lstStyle/>
          <a:p>
            <a:r>
              <a:rPr lang="ja-JP" altLang="en-US" sz="1600" dirty="0">
                <a:hlinkClick r:id="rId3"/>
              </a:rPr>
              <a:t>新しい技術で視覚</a:t>
            </a:r>
            <a:r>
              <a:rPr lang="en-US" altLang="ja-JP" sz="1600" dirty="0">
                <a:hlinkClick r:id="rId3"/>
              </a:rPr>
              <a:t>-</a:t>
            </a:r>
            <a:r>
              <a:rPr lang="ja-JP" altLang="en-US" sz="1600" dirty="0">
                <a:hlinkClick r:id="rId3"/>
              </a:rPr>
              <a:t>言語モデルを進化させる </a:t>
            </a:r>
            <a:r>
              <a:rPr lang="en-US" altLang="ja-JP" sz="1600" dirty="0">
                <a:hlinkClick r:id="rId3"/>
              </a:rPr>
              <a:t>- Simple Science</a:t>
            </a:r>
            <a:endParaRPr lang="ja-JP" altLang="en-US" sz="1600" dirty="0"/>
          </a:p>
        </p:txBody>
      </p:sp>
      <p:sp>
        <p:nvSpPr>
          <p:cNvPr id="7" name="テキスト ボックス 6">
            <a:extLst>
              <a:ext uri="{FF2B5EF4-FFF2-40B4-BE49-F238E27FC236}">
                <a16:creationId xmlns:a16="http://schemas.microsoft.com/office/drawing/2014/main" id="{0A52109A-F5A9-5E4E-5ABE-ABD10D92E42A}"/>
              </a:ext>
            </a:extLst>
          </p:cNvPr>
          <p:cNvSpPr txBox="1"/>
          <p:nvPr/>
        </p:nvSpPr>
        <p:spPr>
          <a:xfrm>
            <a:off x="411480" y="1158832"/>
            <a:ext cx="10936224" cy="1200329"/>
          </a:xfrm>
          <a:prstGeom prst="rect">
            <a:avLst/>
          </a:prstGeom>
          <a:noFill/>
        </p:spPr>
        <p:txBody>
          <a:bodyPr wrap="square" rtlCol="0">
            <a:spAutoFit/>
          </a:bodyPr>
          <a:lstStyle/>
          <a:p>
            <a:r>
              <a:rPr kumimoji="1" lang="en-US" altLang="ja-JP" dirty="0"/>
              <a:t>V2PE</a:t>
            </a:r>
            <a:r>
              <a:rPr kumimoji="1" lang="ja-JP" altLang="en-US" dirty="0"/>
              <a:t>：視覚トークンに対して</a:t>
            </a:r>
            <a:r>
              <a:rPr kumimoji="1" lang="en-US" altLang="ja-JP" dirty="0"/>
              <a:t>(</a:t>
            </a:r>
            <a:r>
              <a:rPr kumimoji="1" lang="ja-JP" altLang="en-US" dirty="0"/>
              <a:t>テキストトークン</a:t>
            </a:r>
            <a:r>
              <a:rPr kumimoji="1" lang="en-US" altLang="ja-JP" dirty="0"/>
              <a:t>)</a:t>
            </a:r>
            <a:r>
              <a:rPr kumimoji="1" lang="ja-JP" altLang="en-US" dirty="0"/>
              <a:t>より小さく柔軟な位置インクリメントを使用する。</a:t>
            </a:r>
            <a:br>
              <a:rPr kumimoji="1" lang="en-US" altLang="ja-JP" dirty="0"/>
            </a:br>
            <a:r>
              <a:rPr kumimoji="1" lang="ja-JP" altLang="en-US" dirty="0"/>
              <a:t>　　　  この変更により、位置ウィンドウを過度に拡張することなく、</a:t>
            </a:r>
            <a:br>
              <a:rPr kumimoji="1" lang="en-US" altLang="ja-JP" dirty="0"/>
            </a:br>
            <a:r>
              <a:rPr kumimoji="1" lang="ja-JP" altLang="en-US" dirty="0"/>
              <a:t>　　　  より長いマルチモーダル文脈を扱うことが容易になる。</a:t>
            </a:r>
            <a:br>
              <a:rPr kumimoji="1" lang="en-US" altLang="ja-JP" dirty="0"/>
            </a:br>
            <a:r>
              <a:rPr kumimoji="1" lang="ja-JP" altLang="en-US" dirty="0"/>
              <a:t>　　　  </a:t>
            </a:r>
            <a:r>
              <a:rPr kumimoji="1" lang="en-US" altLang="ja-JP" dirty="0"/>
              <a:t>(</a:t>
            </a:r>
            <a:r>
              <a:rPr lang="ja-JP" altLang="en-US" b="0" i="0" dirty="0">
                <a:solidFill>
                  <a:srgbClr val="374151"/>
                </a:solidFill>
                <a:effectLst/>
                <a:latin typeface="Roboto" panose="020F0502020204030204" pitchFamily="2" charset="0"/>
              </a:rPr>
              <a:t>モデルが長いシーケンスの中でどこにいるかを追跡しやすくする</a:t>
            </a:r>
            <a:r>
              <a:rPr lang="ja-JP" altLang="en-US" dirty="0">
                <a:solidFill>
                  <a:srgbClr val="374151"/>
                </a:solidFill>
                <a:latin typeface="Roboto" panose="020F0502020204030204" pitchFamily="2" charset="0"/>
              </a:rPr>
              <a:t>。</a:t>
            </a:r>
            <a:r>
              <a:rPr kumimoji="1" lang="en-US" altLang="ja-JP" dirty="0"/>
              <a:t>)</a:t>
            </a:r>
            <a:endParaRPr kumimoji="1" lang="ja-JP" altLang="en-US" dirty="0"/>
          </a:p>
        </p:txBody>
      </p:sp>
      <p:sp>
        <p:nvSpPr>
          <p:cNvPr id="4" name="テキスト ボックス 3">
            <a:extLst>
              <a:ext uri="{FF2B5EF4-FFF2-40B4-BE49-F238E27FC236}">
                <a16:creationId xmlns:a16="http://schemas.microsoft.com/office/drawing/2014/main" id="{D6D10ED3-DD2B-6844-D5F3-0326C7B7F1D3}"/>
              </a:ext>
            </a:extLst>
          </p:cNvPr>
          <p:cNvSpPr txBox="1"/>
          <p:nvPr/>
        </p:nvSpPr>
        <p:spPr>
          <a:xfrm>
            <a:off x="411480" y="3032236"/>
            <a:ext cx="11780520" cy="1477328"/>
          </a:xfrm>
          <a:prstGeom prst="rect">
            <a:avLst/>
          </a:prstGeom>
          <a:noFill/>
        </p:spPr>
        <p:txBody>
          <a:bodyPr wrap="square">
            <a:spAutoFit/>
          </a:bodyPr>
          <a:lstStyle/>
          <a:p>
            <a:pPr marL="69750"/>
            <a:r>
              <a:rPr kumimoji="1" lang="en-US" altLang="ja-JP" dirty="0"/>
              <a:t>Mixed Preference Optimization</a:t>
            </a:r>
            <a:r>
              <a:rPr kumimoji="1" lang="ja-JP" altLang="en-US" dirty="0"/>
              <a:t>：</a:t>
            </a:r>
            <a:endParaRPr kumimoji="1" lang="en-US" altLang="ja-JP" dirty="0"/>
          </a:p>
          <a:p>
            <a:pPr marL="69750"/>
            <a:r>
              <a:rPr lang="ja-JP" altLang="en-US" dirty="0"/>
              <a:t>　</a:t>
            </a:r>
            <a:r>
              <a:rPr lang="ja-JP" altLang="en-US" b="0" i="0" dirty="0">
                <a:solidFill>
                  <a:srgbClr val="000000"/>
                </a:solidFill>
                <a:effectLst/>
                <a:latin typeface="Arial" panose="020B0604020202020204" pitchFamily="34" charset="0"/>
              </a:rPr>
              <a:t>データサンプリングにリワードモデルを活用することで、</a:t>
            </a:r>
            <a:endParaRPr lang="en-US" altLang="ja-JP" b="0" i="0" dirty="0">
              <a:solidFill>
                <a:srgbClr val="000000"/>
              </a:solidFill>
              <a:effectLst/>
              <a:latin typeface="Arial" panose="020B0604020202020204" pitchFamily="34" charset="0"/>
            </a:endParaRPr>
          </a:p>
          <a:p>
            <a:pPr marL="69750"/>
            <a:r>
              <a:rPr lang="ja-JP" altLang="en-US" dirty="0">
                <a:solidFill>
                  <a:srgbClr val="000000"/>
                </a:solidFill>
                <a:latin typeface="Arial" panose="020B0604020202020204" pitchFamily="34" charset="0"/>
              </a:rPr>
              <a:t>　</a:t>
            </a:r>
            <a:r>
              <a:rPr lang="ja-JP" altLang="en-US" b="0" i="0" dirty="0">
                <a:solidFill>
                  <a:srgbClr val="000000"/>
                </a:solidFill>
                <a:effectLst/>
                <a:latin typeface="Arial" panose="020B0604020202020204" pitchFamily="34" charset="0"/>
              </a:rPr>
              <a:t>必要なデータを効果的に選択して学習の向上を図る点が特徴。</a:t>
            </a:r>
            <a:endParaRPr lang="en-US" altLang="ja-JP" b="0" i="0" dirty="0">
              <a:solidFill>
                <a:srgbClr val="000000"/>
              </a:solidFill>
              <a:effectLst/>
              <a:latin typeface="Arial" panose="020B0604020202020204" pitchFamily="34" charset="0"/>
            </a:endParaRPr>
          </a:p>
          <a:p>
            <a:pPr marL="69750"/>
            <a:r>
              <a:rPr lang="ja-JP" altLang="en-US" dirty="0">
                <a:solidFill>
                  <a:srgbClr val="000000"/>
                </a:solidFill>
                <a:latin typeface="Arial" panose="020B0604020202020204" pitchFamily="34" charset="0"/>
              </a:rPr>
              <a:t>　</a:t>
            </a:r>
            <a:r>
              <a:rPr lang="ja-JP" altLang="en-US" b="0" i="0" dirty="0">
                <a:solidFill>
                  <a:srgbClr val="000000"/>
                </a:solidFill>
                <a:effectLst/>
                <a:latin typeface="Arial" panose="020B0604020202020204" pitchFamily="34" charset="0"/>
              </a:rPr>
              <a:t>これにより、一般的な強化学習アルゴリズムでは難しい、学習速度の向上と精度改善が実現可能となっている。</a:t>
            </a:r>
            <a:endParaRPr lang="en-US" altLang="ja-JP" b="0" i="0" dirty="0">
              <a:solidFill>
                <a:srgbClr val="000000"/>
              </a:solidFill>
              <a:effectLst/>
              <a:latin typeface="Arial" panose="020B0604020202020204" pitchFamily="34" charset="0"/>
            </a:endParaRPr>
          </a:p>
          <a:p>
            <a:pPr marL="69750"/>
            <a:r>
              <a:rPr kumimoji="1" lang="ja-JP" altLang="en-US" dirty="0">
                <a:solidFill>
                  <a:srgbClr val="000000"/>
                </a:solidFill>
                <a:latin typeface="Arial" panose="020B0604020202020204" pitchFamily="34" charset="0"/>
              </a:rPr>
              <a:t>　</a:t>
            </a:r>
            <a:r>
              <a:rPr kumimoji="1" lang="en-US" altLang="ja-JP" dirty="0">
                <a:solidFill>
                  <a:srgbClr val="000000"/>
                </a:solidFill>
                <a:latin typeface="Arial" panose="020B0604020202020204" pitchFamily="34" charset="0"/>
              </a:rPr>
              <a:t>InternVL3(2.5-MPO)</a:t>
            </a:r>
            <a:r>
              <a:rPr kumimoji="1" lang="ja-JP" altLang="en-US" dirty="0">
                <a:solidFill>
                  <a:srgbClr val="000000"/>
                </a:solidFill>
                <a:latin typeface="Arial" panose="020B0604020202020204" pitchFamily="34" charset="0"/>
              </a:rPr>
              <a:t>では、既に作成された選好ペアのデータセット</a:t>
            </a:r>
            <a:r>
              <a:rPr kumimoji="1" lang="en-US" altLang="ja-JP" dirty="0">
                <a:solidFill>
                  <a:srgbClr val="000000"/>
                </a:solidFill>
                <a:latin typeface="Arial" panose="020B0604020202020204" pitchFamily="34" charset="0"/>
              </a:rPr>
              <a:t>(MMPR v1.2)</a:t>
            </a:r>
            <a:r>
              <a:rPr kumimoji="1" lang="ja-JP" altLang="en-US" dirty="0">
                <a:solidFill>
                  <a:srgbClr val="000000"/>
                </a:solidFill>
                <a:latin typeface="Arial" panose="020B0604020202020204" pitchFamily="34" charset="0"/>
              </a:rPr>
              <a:t>を使用している。</a:t>
            </a:r>
            <a:endParaRPr kumimoji="1" lang="en-US" altLang="ja-JP" dirty="0">
              <a:solidFill>
                <a:srgbClr val="000000"/>
              </a:solidFill>
              <a:latin typeface="Arial" panose="020B0604020202020204" pitchFamily="34" charset="0"/>
            </a:endParaRPr>
          </a:p>
        </p:txBody>
      </p:sp>
      <p:sp>
        <p:nvSpPr>
          <p:cNvPr id="10" name="テキスト ボックス 9">
            <a:extLst>
              <a:ext uri="{FF2B5EF4-FFF2-40B4-BE49-F238E27FC236}">
                <a16:creationId xmlns:a16="http://schemas.microsoft.com/office/drawing/2014/main" id="{5E38DE56-EFAF-A741-E356-5826AA78EA26}"/>
              </a:ext>
            </a:extLst>
          </p:cNvPr>
          <p:cNvSpPr txBox="1"/>
          <p:nvPr/>
        </p:nvSpPr>
        <p:spPr>
          <a:xfrm>
            <a:off x="5388102" y="5576275"/>
            <a:ext cx="6185916" cy="1077218"/>
          </a:xfrm>
          <a:prstGeom prst="rect">
            <a:avLst/>
          </a:prstGeom>
          <a:noFill/>
        </p:spPr>
        <p:txBody>
          <a:bodyPr wrap="square">
            <a:spAutoFit/>
          </a:bodyPr>
          <a:lstStyle/>
          <a:p>
            <a:r>
              <a:rPr lang="ja-JP" altLang="en-US" sz="1600" dirty="0">
                <a:hlinkClick r:id="rId4"/>
              </a:rPr>
              <a:t>混合的選好最適化</a:t>
            </a:r>
            <a:r>
              <a:rPr lang="en-US" altLang="ja-JP" sz="1600" dirty="0">
                <a:hlinkClick r:id="rId4"/>
              </a:rPr>
              <a:t>: </a:t>
            </a:r>
            <a:r>
              <a:rPr lang="ja-JP" altLang="en-US" sz="1600" dirty="0">
                <a:hlinkClick r:id="rId4"/>
              </a:rPr>
              <a:t>データ選定とより良い参照モデルを用いた強化学習 </a:t>
            </a:r>
            <a:r>
              <a:rPr lang="en-US" altLang="ja-JP" sz="1600" dirty="0">
                <a:hlinkClick r:id="rId4"/>
              </a:rPr>
              <a:t>(Mixed Preference Optimization: Reinforcement Learning with Data Selection and Better Reference Model) | AI Business Review</a:t>
            </a:r>
            <a:endParaRPr lang="ja-JP" altLang="en-US" sz="1600" dirty="0"/>
          </a:p>
        </p:txBody>
      </p:sp>
    </p:spTree>
    <p:extLst>
      <p:ext uri="{BB962C8B-B14F-4D97-AF65-F5344CB8AC3E}">
        <p14:creationId xmlns:p14="http://schemas.microsoft.com/office/powerpoint/2010/main" val="1329638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F61A2B3-BAE5-1FF5-904A-6D791BD33926}"/>
              </a:ext>
            </a:extLst>
          </p:cNvPr>
          <p:cNvPicPr>
            <a:picLocks noChangeAspect="1"/>
          </p:cNvPicPr>
          <p:nvPr/>
        </p:nvPicPr>
        <p:blipFill>
          <a:blip r:embed="rId2"/>
          <a:stretch>
            <a:fillRect/>
          </a:stretch>
        </p:blipFill>
        <p:spPr>
          <a:xfrm>
            <a:off x="181355" y="663726"/>
            <a:ext cx="8665465" cy="5397045"/>
          </a:xfrm>
          <a:prstGeom prst="rect">
            <a:avLst/>
          </a:prstGeom>
        </p:spPr>
      </p:pic>
      <p:sp>
        <p:nvSpPr>
          <p:cNvPr id="4" name="テキスト ボックス 3">
            <a:extLst>
              <a:ext uri="{FF2B5EF4-FFF2-40B4-BE49-F238E27FC236}">
                <a16:creationId xmlns:a16="http://schemas.microsoft.com/office/drawing/2014/main" id="{659FB7A4-8B1E-D69C-0427-CA6EE629B302}"/>
              </a:ext>
            </a:extLst>
          </p:cNvPr>
          <p:cNvSpPr txBox="1"/>
          <p:nvPr/>
        </p:nvSpPr>
        <p:spPr>
          <a:xfrm>
            <a:off x="502919" y="294394"/>
            <a:ext cx="4654296" cy="369332"/>
          </a:xfrm>
          <a:prstGeom prst="rect">
            <a:avLst/>
          </a:prstGeom>
          <a:noFill/>
        </p:spPr>
        <p:txBody>
          <a:bodyPr wrap="square" rtlCol="0">
            <a:spAutoFit/>
          </a:bodyPr>
          <a:lstStyle/>
          <a:p>
            <a:r>
              <a:rPr kumimoji="1" lang="en-US" altLang="ja-JP" u="sng" dirty="0"/>
              <a:t>MPO</a:t>
            </a:r>
            <a:r>
              <a:rPr kumimoji="1" lang="ja-JP" altLang="en-US" u="sng" dirty="0"/>
              <a:t>のアーキテクチャ</a:t>
            </a:r>
          </a:p>
        </p:txBody>
      </p:sp>
      <p:sp>
        <p:nvSpPr>
          <p:cNvPr id="5" name="テキスト ボックス 4">
            <a:extLst>
              <a:ext uri="{FF2B5EF4-FFF2-40B4-BE49-F238E27FC236}">
                <a16:creationId xmlns:a16="http://schemas.microsoft.com/office/drawing/2014/main" id="{1ADDEE72-D93F-E5AF-C3FC-CEE5C139539D}"/>
              </a:ext>
            </a:extLst>
          </p:cNvPr>
          <p:cNvSpPr txBox="1"/>
          <p:nvPr/>
        </p:nvSpPr>
        <p:spPr>
          <a:xfrm>
            <a:off x="502919" y="6211669"/>
            <a:ext cx="8979409" cy="646331"/>
          </a:xfrm>
          <a:prstGeom prst="rect">
            <a:avLst/>
          </a:prstGeom>
          <a:noFill/>
        </p:spPr>
        <p:txBody>
          <a:bodyPr wrap="square" rtlCol="0">
            <a:spAutoFit/>
          </a:bodyPr>
          <a:lstStyle/>
          <a:p>
            <a:r>
              <a:rPr kumimoji="1" lang="en-US" altLang="ja-JP" dirty="0"/>
              <a:t>InternVL3(2.5-MPO)</a:t>
            </a:r>
            <a:r>
              <a:rPr kumimoji="1" lang="ja-JP" altLang="en-US" dirty="0"/>
              <a:t>では、既に①で作成されたデータセット</a:t>
            </a:r>
            <a:r>
              <a:rPr kumimoji="1" lang="en-US" altLang="ja-JP" dirty="0">
                <a:solidFill>
                  <a:srgbClr val="000000"/>
                </a:solidFill>
                <a:latin typeface="Arial" panose="020B0604020202020204" pitchFamily="34" charset="0"/>
              </a:rPr>
              <a:t>(MMPR v1.2)</a:t>
            </a:r>
            <a:r>
              <a:rPr kumimoji="1" lang="ja-JP" altLang="en-US" dirty="0"/>
              <a:t>を用いて</a:t>
            </a:r>
            <a:endParaRPr kumimoji="1" lang="en-US" altLang="ja-JP" dirty="0"/>
          </a:p>
          <a:p>
            <a:r>
              <a:rPr kumimoji="1" lang="ja-JP" altLang="en-US" dirty="0"/>
              <a:t>②を実行している</a:t>
            </a:r>
            <a:r>
              <a:rPr lang="ja-JP" altLang="en-US" dirty="0"/>
              <a:t>と思われる。</a:t>
            </a:r>
            <a:endParaRPr kumimoji="1" lang="ja-JP" altLang="en-US" dirty="0"/>
          </a:p>
        </p:txBody>
      </p:sp>
      <p:sp>
        <p:nvSpPr>
          <p:cNvPr id="7" name="テキスト ボックス 6">
            <a:extLst>
              <a:ext uri="{FF2B5EF4-FFF2-40B4-BE49-F238E27FC236}">
                <a16:creationId xmlns:a16="http://schemas.microsoft.com/office/drawing/2014/main" id="{E67709BB-4966-1264-CC0F-5C06C7892220}"/>
              </a:ext>
            </a:extLst>
          </p:cNvPr>
          <p:cNvSpPr txBox="1"/>
          <p:nvPr/>
        </p:nvSpPr>
        <p:spPr>
          <a:xfrm>
            <a:off x="7848600" y="5799161"/>
            <a:ext cx="4343400" cy="523220"/>
          </a:xfrm>
          <a:prstGeom prst="rect">
            <a:avLst/>
          </a:prstGeom>
          <a:noFill/>
        </p:spPr>
        <p:txBody>
          <a:bodyPr wrap="square">
            <a:spAutoFit/>
          </a:bodyPr>
          <a:lstStyle/>
          <a:p>
            <a:r>
              <a:rPr lang="en-US" altLang="ja-JP" sz="1400" dirty="0">
                <a:hlinkClick r:id="rId3"/>
              </a:rPr>
              <a:t>Mixed Preference Optimization: A Two-stage Reinforcement Learning with Human Feedbacks</a:t>
            </a:r>
            <a:endParaRPr lang="ja-JP" altLang="en-US" sz="1400" dirty="0"/>
          </a:p>
        </p:txBody>
      </p:sp>
    </p:spTree>
    <p:extLst>
      <p:ext uri="{BB962C8B-B14F-4D97-AF65-F5344CB8AC3E}">
        <p14:creationId xmlns:p14="http://schemas.microsoft.com/office/powerpoint/2010/main" val="4243501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BE9E91B7-8E95-F541-695D-5DA187F999BA}"/>
              </a:ext>
            </a:extLst>
          </p:cNvPr>
          <p:cNvPicPr>
            <a:picLocks noChangeAspect="1"/>
          </p:cNvPicPr>
          <p:nvPr/>
        </p:nvPicPr>
        <p:blipFill>
          <a:blip r:embed="rId2"/>
          <a:stretch>
            <a:fillRect/>
          </a:stretch>
        </p:blipFill>
        <p:spPr>
          <a:xfrm>
            <a:off x="612648" y="852390"/>
            <a:ext cx="10290048" cy="5469161"/>
          </a:xfrm>
          <a:prstGeom prst="rect">
            <a:avLst/>
          </a:prstGeom>
        </p:spPr>
      </p:pic>
      <p:sp>
        <p:nvSpPr>
          <p:cNvPr id="8" name="テキスト ボックス 7">
            <a:extLst>
              <a:ext uri="{FF2B5EF4-FFF2-40B4-BE49-F238E27FC236}">
                <a16:creationId xmlns:a16="http://schemas.microsoft.com/office/drawing/2014/main" id="{D86BB8D9-2005-5EA2-227C-44A4B60068EC}"/>
              </a:ext>
            </a:extLst>
          </p:cNvPr>
          <p:cNvSpPr txBox="1"/>
          <p:nvPr/>
        </p:nvSpPr>
        <p:spPr>
          <a:xfrm>
            <a:off x="265176" y="329184"/>
            <a:ext cx="4288536" cy="369332"/>
          </a:xfrm>
          <a:prstGeom prst="rect">
            <a:avLst/>
          </a:prstGeom>
          <a:noFill/>
        </p:spPr>
        <p:txBody>
          <a:bodyPr wrap="square" rtlCol="0">
            <a:spAutoFit/>
          </a:bodyPr>
          <a:lstStyle/>
          <a:p>
            <a:r>
              <a:rPr kumimoji="1" lang="en-US" altLang="ja-JP" b="1" u="sng" dirty="0" err="1"/>
              <a:t>InternVL</a:t>
            </a:r>
            <a:r>
              <a:rPr kumimoji="1" lang="en-US" altLang="ja-JP" b="1" u="sng" dirty="0"/>
              <a:t> 2.5 </a:t>
            </a:r>
            <a:r>
              <a:rPr kumimoji="1" lang="ja-JP" altLang="en-US" b="1" u="sng" dirty="0"/>
              <a:t>の精度</a:t>
            </a:r>
          </a:p>
        </p:txBody>
      </p:sp>
    </p:spTree>
    <p:extLst>
      <p:ext uri="{BB962C8B-B14F-4D97-AF65-F5344CB8AC3E}">
        <p14:creationId xmlns:p14="http://schemas.microsoft.com/office/powerpoint/2010/main" val="340529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EC0A0A88-68B5-737D-57F5-54EA7C3EAE62}"/>
              </a:ext>
            </a:extLst>
          </p:cNvPr>
          <p:cNvPicPr>
            <a:picLocks noChangeAspect="1"/>
          </p:cNvPicPr>
          <p:nvPr/>
        </p:nvPicPr>
        <p:blipFill>
          <a:blip r:embed="rId2"/>
          <a:stretch>
            <a:fillRect/>
          </a:stretch>
        </p:blipFill>
        <p:spPr>
          <a:xfrm>
            <a:off x="0" y="859701"/>
            <a:ext cx="12192000" cy="4205910"/>
          </a:xfrm>
          <a:prstGeom prst="rect">
            <a:avLst/>
          </a:prstGeom>
        </p:spPr>
      </p:pic>
      <p:sp>
        <p:nvSpPr>
          <p:cNvPr id="3" name="テキスト ボックス 2">
            <a:extLst>
              <a:ext uri="{FF2B5EF4-FFF2-40B4-BE49-F238E27FC236}">
                <a16:creationId xmlns:a16="http://schemas.microsoft.com/office/drawing/2014/main" id="{0625C197-76A8-F87A-1A71-8E3DE89AB679}"/>
              </a:ext>
            </a:extLst>
          </p:cNvPr>
          <p:cNvSpPr txBox="1"/>
          <p:nvPr/>
        </p:nvSpPr>
        <p:spPr>
          <a:xfrm>
            <a:off x="265176" y="329184"/>
            <a:ext cx="4288536" cy="369332"/>
          </a:xfrm>
          <a:prstGeom prst="rect">
            <a:avLst/>
          </a:prstGeom>
          <a:noFill/>
        </p:spPr>
        <p:txBody>
          <a:bodyPr wrap="square" rtlCol="0">
            <a:spAutoFit/>
          </a:bodyPr>
          <a:lstStyle/>
          <a:p>
            <a:r>
              <a:rPr kumimoji="1" lang="en-US" altLang="ja-JP" b="1" u="sng" dirty="0" err="1"/>
              <a:t>InternVL</a:t>
            </a:r>
            <a:r>
              <a:rPr kumimoji="1" lang="en-US" altLang="ja-JP" b="1" u="sng" dirty="0"/>
              <a:t> 2.5 </a:t>
            </a:r>
            <a:r>
              <a:rPr kumimoji="1" lang="ja-JP" altLang="en-US" b="1" u="sng" dirty="0"/>
              <a:t>の全体像</a:t>
            </a:r>
          </a:p>
        </p:txBody>
      </p:sp>
      <p:sp>
        <p:nvSpPr>
          <p:cNvPr id="5" name="テキスト ボックス 4">
            <a:extLst>
              <a:ext uri="{FF2B5EF4-FFF2-40B4-BE49-F238E27FC236}">
                <a16:creationId xmlns:a16="http://schemas.microsoft.com/office/drawing/2014/main" id="{12C92640-B28F-8D5C-1973-9DA68BDF00A8}"/>
              </a:ext>
            </a:extLst>
          </p:cNvPr>
          <p:cNvSpPr txBox="1"/>
          <p:nvPr/>
        </p:nvSpPr>
        <p:spPr>
          <a:xfrm>
            <a:off x="265176" y="5720572"/>
            <a:ext cx="9802368" cy="923330"/>
          </a:xfrm>
          <a:prstGeom prst="rect">
            <a:avLst/>
          </a:prstGeom>
          <a:noFill/>
        </p:spPr>
        <p:txBody>
          <a:bodyPr wrap="square">
            <a:spAutoFit/>
          </a:bodyPr>
          <a:lstStyle/>
          <a:p>
            <a:r>
              <a:rPr lang="en-US" altLang="ja-JP" u="sng" dirty="0"/>
              <a:t>InternVL2.5 8B(-MPO)</a:t>
            </a:r>
            <a:r>
              <a:rPr lang="ja-JP" altLang="en-US" u="sng" dirty="0"/>
              <a:t>の構成</a:t>
            </a:r>
            <a:endParaRPr lang="en-US" altLang="ja-JP" u="sng" dirty="0"/>
          </a:p>
          <a:p>
            <a:r>
              <a:rPr lang="ja-JP" altLang="en-US" dirty="0"/>
              <a:t>　</a:t>
            </a:r>
            <a:r>
              <a:rPr lang="en-US" altLang="ja-JP" dirty="0"/>
              <a:t>Vision Part       : InternViT-300M-448px-V2_5 (InternViT-6B-448px-V1.5</a:t>
            </a:r>
            <a:r>
              <a:rPr lang="ja-JP" altLang="en-US" dirty="0"/>
              <a:t>の蒸留モデル</a:t>
            </a:r>
            <a:r>
              <a:rPr lang="en-US" altLang="ja-JP" dirty="0"/>
              <a:t>)</a:t>
            </a:r>
          </a:p>
          <a:p>
            <a:r>
              <a:rPr lang="ja-JP" altLang="en-US" dirty="0"/>
              <a:t>　</a:t>
            </a:r>
            <a:r>
              <a:rPr lang="en-US" altLang="ja-JP" dirty="0"/>
              <a:t>Language Part : Internlm2_5-7b-chat</a:t>
            </a:r>
            <a:endParaRPr lang="ja-JP" altLang="en-US" dirty="0"/>
          </a:p>
        </p:txBody>
      </p:sp>
      <p:sp>
        <p:nvSpPr>
          <p:cNvPr id="7" name="テキスト ボックス 6">
            <a:extLst>
              <a:ext uri="{FF2B5EF4-FFF2-40B4-BE49-F238E27FC236}">
                <a16:creationId xmlns:a16="http://schemas.microsoft.com/office/drawing/2014/main" id="{2E7DEF81-8599-C1CC-BBAA-4331E9879DC6}"/>
              </a:ext>
            </a:extLst>
          </p:cNvPr>
          <p:cNvSpPr txBox="1"/>
          <p:nvPr/>
        </p:nvSpPr>
        <p:spPr>
          <a:xfrm>
            <a:off x="386334" y="5208425"/>
            <a:ext cx="8842248" cy="369332"/>
          </a:xfrm>
          <a:prstGeom prst="rect">
            <a:avLst/>
          </a:prstGeom>
          <a:noFill/>
        </p:spPr>
        <p:txBody>
          <a:bodyPr wrap="square">
            <a:spAutoFit/>
          </a:bodyPr>
          <a:lstStyle/>
          <a:p>
            <a:r>
              <a:rPr lang="ja-JP" altLang="en-US" dirty="0"/>
              <a:t>基本的には、</a:t>
            </a:r>
            <a:r>
              <a:rPr lang="en-US" altLang="ja-JP" dirty="0"/>
              <a:t>InternVL1.5/2.0</a:t>
            </a:r>
            <a:r>
              <a:rPr lang="ja-JP" altLang="en-US" dirty="0"/>
              <a:t>と同じ構成で、「</a:t>
            </a:r>
            <a:r>
              <a:rPr lang="en-US" altLang="ja-JP" dirty="0" err="1"/>
              <a:t>ViT</a:t>
            </a:r>
            <a:r>
              <a:rPr lang="en-US" altLang="ja-JP" dirty="0"/>
              <a:t>-MLP-LLM</a:t>
            </a:r>
            <a:r>
              <a:rPr lang="ja-JP" altLang="en-US" dirty="0"/>
              <a:t>」。</a:t>
            </a:r>
          </a:p>
        </p:txBody>
      </p:sp>
    </p:spTree>
    <p:extLst>
      <p:ext uri="{BB962C8B-B14F-4D97-AF65-F5344CB8AC3E}">
        <p14:creationId xmlns:p14="http://schemas.microsoft.com/office/powerpoint/2010/main" val="398557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B1A0DC9-C59D-268F-7FF1-C12EE774C687}"/>
              </a:ext>
            </a:extLst>
          </p:cNvPr>
          <p:cNvSpPr txBox="1"/>
          <p:nvPr/>
        </p:nvSpPr>
        <p:spPr>
          <a:xfrm>
            <a:off x="265176" y="329184"/>
            <a:ext cx="4288536" cy="369332"/>
          </a:xfrm>
          <a:prstGeom prst="rect">
            <a:avLst/>
          </a:prstGeom>
          <a:noFill/>
        </p:spPr>
        <p:txBody>
          <a:bodyPr wrap="square" rtlCol="0">
            <a:spAutoFit/>
          </a:bodyPr>
          <a:lstStyle/>
          <a:p>
            <a:r>
              <a:rPr kumimoji="1" lang="en-US" altLang="ja-JP" b="1" u="sng" dirty="0" err="1"/>
              <a:t>InternVL</a:t>
            </a:r>
            <a:r>
              <a:rPr kumimoji="1" lang="en-US" altLang="ja-JP" b="1" u="sng" dirty="0"/>
              <a:t> 2.5 </a:t>
            </a:r>
            <a:r>
              <a:rPr kumimoji="1" lang="ja-JP" altLang="en-US" b="1" u="sng" dirty="0"/>
              <a:t>の特徴</a:t>
            </a:r>
          </a:p>
        </p:txBody>
      </p:sp>
      <p:sp>
        <p:nvSpPr>
          <p:cNvPr id="3" name="テキスト ボックス 2">
            <a:extLst>
              <a:ext uri="{FF2B5EF4-FFF2-40B4-BE49-F238E27FC236}">
                <a16:creationId xmlns:a16="http://schemas.microsoft.com/office/drawing/2014/main" id="{D01A81F5-A917-8FFD-D549-219589CBC157}"/>
              </a:ext>
            </a:extLst>
          </p:cNvPr>
          <p:cNvSpPr txBox="1"/>
          <p:nvPr/>
        </p:nvSpPr>
        <p:spPr>
          <a:xfrm>
            <a:off x="475488" y="698516"/>
            <a:ext cx="10277856" cy="923330"/>
          </a:xfrm>
          <a:prstGeom prst="rect">
            <a:avLst/>
          </a:prstGeom>
          <a:noFill/>
        </p:spPr>
        <p:txBody>
          <a:bodyPr wrap="square" rtlCol="0">
            <a:spAutoFit/>
          </a:bodyPr>
          <a:lstStyle/>
          <a:p>
            <a:r>
              <a:rPr lang="en-US" altLang="ja-JP" u="sng" dirty="0"/>
              <a:t>Dynamic High Resolution</a:t>
            </a:r>
          </a:p>
          <a:p>
            <a:r>
              <a:rPr kumimoji="1" lang="ja-JP" altLang="en-US" dirty="0"/>
              <a:t>　多様な画像解像度に対応しながら詳細な視覚情報を処理するモデルの能力を向上させる。</a:t>
            </a:r>
            <a:endParaRPr kumimoji="1" lang="en-US" altLang="ja-JP" dirty="0"/>
          </a:p>
          <a:p>
            <a:r>
              <a:rPr lang="ja-JP" altLang="en-US" dirty="0"/>
              <a:t>　以下の</a:t>
            </a:r>
            <a:r>
              <a:rPr lang="en-US" altLang="ja-JP" dirty="0"/>
              <a:t>3step</a:t>
            </a:r>
            <a:r>
              <a:rPr lang="ja-JP" altLang="en-US" dirty="0"/>
              <a:t>で構成される。</a:t>
            </a:r>
            <a:endParaRPr lang="en-US" altLang="ja-JP" dirty="0"/>
          </a:p>
        </p:txBody>
      </p:sp>
      <p:sp>
        <p:nvSpPr>
          <p:cNvPr id="5" name="テキスト ボックス 4">
            <a:extLst>
              <a:ext uri="{FF2B5EF4-FFF2-40B4-BE49-F238E27FC236}">
                <a16:creationId xmlns:a16="http://schemas.microsoft.com/office/drawing/2014/main" id="{E3C036D2-325C-E13F-DC36-D26596231B44}"/>
              </a:ext>
            </a:extLst>
          </p:cNvPr>
          <p:cNvSpPr txBox="1"/>
          <p:nvPr/>
        </p:nvSpPr>
        <p:spPr>
          <a:xfrm>
            <a:off x="795528" y="1621846"/>
            <a:ext cx="9701784" cy="3416320"/>
          </a:xfrm>
          <a:prstGeom prst="rect">
            <a:avLst/>
          </a:prstGeom>
          <a:noFill/>
        </p:spPr>
        <p:txBody>
          <a:bodyPr wrap="square" rtlCol="0">
            <a:spAutoFit/>
          </a:bodyPr>
          <a:lstStyle/>
          <a:p>
            <a:pPr marL="342900" indent="-342900">
              <a:buFont typeface="+mj-lt"/>
              <a:buAutoNum type="arabicPeriod"/>
            </a:pPr>
            <a:r>
              <a:rPr kumimoji="1" lang="en-US" altLang="ja-JP" b="1" dirty="0"/>
              <a:t>Closest Aspect Ratio Matching</a:t>
            </a:r>
            <a:br>
              <a:rPr kumimoji="1" lang="en-US" altLang="ja-JP" dirty="0"/>
            </a:br>
            <a:r>
              <a:rPr kumimoji="1" lang="ja-JP" altLang="en-US" dirty="0"/>
              <a:t>画像を </a:t>
            </a:r>
            <a:r>
              <a:rPr kumimoji="1" lang="en-US" altLang="ja-JP" dirty="0"/>
              <a:t>S × S </a:t>
            </a:r>
            <a:r>
              <a:rPr kumimoji="1" lang="ja-JP" altLang="en-US" dirty="0"/>
              <a:t>（</a:t>
            </a:r>
            <a:r>
              <a:rPr kumimoji="1" lang="en-US" altLang="ja-JP" dirty="0"/>
              <a:t>S = 448 </a:t>
            </a:r>
            <a:r>
              <a:rPr kumimoji="1" lang="ja-JP" altLang="en-US" dirty="0"/>
              <a:t>）のタイルに分割</a:t>
            </a:r>
            <a:r>
              <a:rPr kumimoji="1" lang="en-US" altLang="ja-JP" dirty="0"/>
              <a:t>/</a:t>
            </a:r>
            <a:r>
              <a:rPr kumimoji="1" lang="ja-JP" altLang="en-US" dirty="0"/>
              <a:t>リサイズするために、</a:t>
            </a:r>
            <a:br>
              <a:rPr kumimoji="1" lang="ja-JP" altLang="en-US" dirty="0"/>
            </a:br>
            <a:r>
              <a:rPr kumimoji="1" lang="ja-JP" altLang="en-US" dirty="0"/>
              <a:t>歪みを最小化する最も近いアスペクト比を選択</a:t>
            </a:r>
            <a:r>
              <a:rPr lang="ja-JP" altLang="en-US" dirty="0"/>
              <a:t>する。</a:t>
            </a:r>
            <a:br>
              <a:rPr kumimoji="1" lang="en-US" altLang="ja-JP" dirty="0"/>
            </a:br>
            <a:endParaRPr lang="en-US" altLang="ja-JP" dirty="0"/>
          </a:p>
          <a:p>
            <a:pPr marL="342900" indent="-342900">
              <a:buFont typeface="+mj-lt"/>
              <a:buAutoNum type="arabicPeriod"/>
            </a:pPr>
            <a:r>
              <a:rPr kumimoji="1" lang="en-US" altLang="ja-JP" b="1" dirty="0"/>
              <a:t>Image Resizing and Splitting</a:t>
            </a:r>
            <a:br>
              <a:rPr lang="en-US" altLang="ja-JP" dirty="0"/>
            </a:br>
            <a:r>
              <a:rPr lang="ja-JP" altLang="en-US" dirty="0"/>
              <a:t>最適なアスペクト比が決定された後、画像をそのアスペクト比に基づいてリサイズし、</a:t>
            </a:r>
            <a:br>
              <a:rPr lang="en-US" altLang="ja-JP" dirty="0"/>
            </a:br>
            <a:r>
              <a:rPr lang="ja-JP" altLang="en-US" dirty="0"/>
              <a:t>サイズ </a:t>
            </a:r>
            <a:r>
              <a:rPr lang="en-US" altLang="ja-JP" dirty="0"/>
              <a:t>S × S </a:t>
            </a:r>
            <a:r>
              <a:rPr lang="ja-JP" altLang="en-US" dirty="0"/>
              <a:t>のタイルに分割する。</a:t>
            </a:r>
            <a:br>
              <a:rPr lang="en-US" altLang="ja-JP" dirty="0"/>
            </a:br>
            <a:endParaRPr lang="en-US" altLang="ja-JP" dirty="0"/>
          </a:p>
          <a:p>
            <a:pPr marL="342900" indent="-342900">
              <a:buFont typeface="+mj-lt"/>
              <a:buAutoNum type="arabicPeriod"/>
            </a:pPr>
            <a:r>
              <a:rPr kumimoji="1" lang="en-US" altLang="ja-JP" b="1" dirty="0"/>
              <a:t>Thumbnail Generation</a:t>
            </a:r>
            <a:br>
              <a:rPr kumimoji="1" lang="en-US" altLang="ja-JP" dirty="0"/>
            </a:br>
            <a:r>
              <a:rPr kumimoji="1" lang="ja-JP" altLang="en-US" dirty="0"/>
              <a:t>タイルの数</a:t>
            </a:r>
            <a:r>
              <a:rPr kumimoji="1" lang="en-US" altLang="ja-JP" dirty="0"/>
              <a:t> &gt; 1 </a:t>
            </a:r>
            <a:r>
              <a:rPr kumimoji="1" lang="ja-JP" altLang="en-US" dirty="0"/>
              <a:t>の場合、元の画像を </a:t>
            </a:r>
            <a:r>
              <a:rPr kumimoji="1" lang="en-US" altLang="ja-JP" dirty="0"/>
              <a:t>S × S </a:t>
            </a:r>
            <a:r>
              <a:rPr kumimoji="1" lang="ja-JP" altLang="en-US" dirty="0"/>
              <a:t>の正方形にサイズに変更し、</a:t>
            </a:r>
            <a:br>
              <a:rPr lang="en-US" altLang="ja-JP" dirty="0"/>
            </a:br>
            <a:r>
              <a:rPr kumimoji="1" lang="ja-JP" altLang="en-US" dirty="0"/>
              <a:t>追加のサムネイルを生成する。</a:t>
            </a:r>
            <a:br>
              <a:rPr kumimoji="1" lang="en-US" altLang="ja-JP" dirty="0"/>
            </a:br>
            <a:r>
              <a:rPr kumimoji="1" lang="ja-JP" altLang="en-US" dirty="0"/>
              <a:t>このサムネイルはタイルのリストに追加され、タイルと並べて全体図を表す。</a:t>
            </a:r>
            <a:endParaRPr kumimoji="1" lang="en-US" altLang="ja-JP" dirty="0"/>
          </a:p>
        </p:txBody>
      </p:sp>
      <p:pic>
        <p:nvPicPr>
          <p:cNvPr id="4" name="図 3">
            <a:extLst>
              <a:ext uri="{FF2B5EF4-FFF2-40B4-BE49-F238E27FC236}">
                <a16:creationId xmlns:a16="http://schemas.microsoft.com/office/drawing/2014/main" id="{B4DBC311-C2E3-01C4-F4E6-2AA04475C2BD}"/>
              </a:ext>
            </a:extLst>
          </p:cNvPr>
          <p:cNvPicPr>
            <a:picLocks noChangeAspect="1"/>
          </p:cNvPicPr>
          <p:nvPr/>
        </p:nvPicPr>
        <p:blipFill>
          <a:blip r:embed="rId3"/>
          <a:stretch>
            <a:fillRect/>
          </a:stretch>
        </p:blipFill>
        <p:spPr>
          <a:xfrm>
            <a:off x="9144000" y="4901141"/>
            <a:ext cx="2981967" cy="1956859"/>
          </a:xfrm>
          <a:prstGeom prst="rect">
            <a:avLst/>
          </a:prstGeom>
        </p:spPr>
      </p:pic>
    </p:spTree>
    <p:extLst>
      <p:ext uri="{BB962C8B-B14F-4D97-AF65-F5344CB8AC3E}">
        <p14:creationId xmlns:p14="http://schemas.microsoft.com/office/powerpoint/2010/main" val="395939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67187-C861-80EE-92C5-62B25D60CA1A}"/>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D5F6998-2D8F-8484-B1B8-677DF510223C}"/>
              </a:ext>
            </a:extLst>
          </p:cNvPr>
          <p:cNvSpPr txBox="1"/>
          <p:nvPr/>
        </p:nvSpPr>
        <p:spPr>
          <a:xfrm>
            <a:off x="265176" y="329184"/>
            <a:ext cx="4288536" cy="369332"/>
          </a:xfrm>
          <a:prstGeom prst="rect">
            <a:avLst/>
          </a:prstGeom>
          <a:noFill/>
        </p:spPr>
        <p:txBody>
          <a:bodyPr wrap="square" rtlCol="0">
            <a:spAutoFit/>
          </a:bodyPr>
          <a:lstStyle/>
          <a:p>
            <a:r>
              <a:rPr kumimoji="1" lang="ja-JP" altLang="en-US" b="1" u="sng" dirty="0"/>
              <a:t>補足</a:t>
            </a:r>
          </a:p>
        </p:txBody>
      </p:sp>
      <p:sp>
        <p:nvSpPr>
          <p:cNvPr id="3" name="テキスト ボックス 2">
            <a:extLst>
              <a:ext uri="{FF2B5EF4-FFF2-40B4-BE49-F238E27FC236}">
                <a16:creationId xmlns:a16="http://schemas.microsoft.com/office/drawing/2014/main" id="{DBECDB9F-0A6C-4E70-E5BB-8F04802AD084}"/>
              </a:ext>
            </a:extLst>
          </p:cNvPr>
          <p:cNvSpPr txBox="1"/>
          <p:nvPr/>
        </p:nvSpPr>
        <p:spPr>
          <a:xfrm>
            <a:off x="475488" y="698516"/>
            <a:ext cx="11073384" cy="2308324"/>
          </a:xfrm>
          <a:prstGeom prst="rect">
            <a:avLst/>
          </a:prstGeom>
          <a:noFill/>
        </p:spPr>
        <p:txBody>
          <a:bodyPr wrap="square" rtlCol="0">
            <a:spAutoFit/>
          </a:bodyPr>
          <a:lstStyle/>
          <a:p>
            <a:r>
              <a:rPr lang="en-US" altLang="ja-JP" u="sng" dirty="0"/>
              <a:t>Pixel </a:t>
            </a:r>
            <a:r>
              <a:rPr lang="en-US" altLang="ja-JP" u="sng" dirty="0" err="1"/>
              <a:t>Unshuffle</a:t>
            </a:r>
            <a:endParaRPr lang="en-US" altLang="ja-JP" u="sng" dirty="0"/>
          </a:p>
          <a:p>
            <a:pPr marL="285750" indent="-216000">
              <a:buFont typeface="Arial" panose="020B0604020202020204" pitchFamily="34" charset="0"/>
              <a:buChar char="•"/>
            </a:pPr>
            <a:r>
              <a:rPr lang="ja-JP" altLang="en-US" dirty="0"/>
              <a:t>もとの</a:t>
            </a:r>
            <a:r>
              <a:rPr kumimoji="1" lang="ja-JP" altLang="en-US" dirty="0"/>
              <a:t>特徴を複数のサブ特徴に分割する。</a:t>
            </a:r>
            <a:br>
              <a:rPr lang="en-US" altLang="ja-JP" dirty="0"/>
            </a:br>
            <a:r>
              <a:rPr kumimoji="1" lang="ja-JP" altLang="en-US" dirty="0"/>
              <a:t>サブ特徴は、元の特徴の情報を含みながら、解像度は低い。</a:t>
            </a:r>
            <a:br>
              <a:rPr lang="en-US" altLang="ja-JP" dirty="0"/>
            </a:br>
            <a:r>
              <a:rPr kumimoji="1" lang="ja-JP" altLang="en-US" dirty="0"/>
              <a:t>→情報損失を防ぎながら、特徴のサイズを縮小する。</a:t>
            </a:r>
            <a:br>
              <a:rPr kumimoji="1" lang="en-US" altLang="ja-JP" dirty="0"/>
            </a:br>
            <a:endParaRPr kumimoji="1" lang="en-US" altLang="ja-JP" dirty="0"/>
          </a:p>
          <a:p>
            <a:pPr marL="285750" indent="-216000">
              <a:buFont typeface="Arial" panose="020B0604020202020204" pitchFamily="34" charset="0"/>
              <a:buChar char="•"/>
            </a:pPr>
            <a:r>
              <a:rPr kumimoji="1" lang="en-US" altLang="ja-JP" dirty="0"/>
              <a:t>InternVL2.5</a:t>
            </a:r>
            <a:r>
              <a:rPr kumimoji="1" lang="ja-JP" altLang="en-US" dirty="0"/>
              <a:t>においては、</a:t>
            </a:r>
            <a:r>
              <a:rPr kumimoji="1" lang="en-US" altLang="ja-JP" dirty="0"/>
              <a:t> Vison Part</a:t>
            </a:r>
            <a:r>
              <a:rPr kumimoji="1" lang="ja-JP" altLang="en-US" dirty="0"/>
              <a:t>部分から出力される特徴に</a:t>
            </a:r>
            <a:r>
              <a:rPr kumimoji="1" lang="en-US" altLang="ja-JP" dirty="0"/>
              <a:t>Pixel </a:t>
            </a:r>
            <a:r>
              <a:rPr kumimoji="1" lang="en-US" altLang="ja-JP" dirty="0" err="1"/>
              <a:t>Unshuffle</a:t>
            </a:r>
            <a:r>
              <a:rPr kumimoji="1" lang="ja-JP" altLang="en-US" dirty="0"/>
              <a:t>を用いることで、</a:t>
            </a:r>
            <a:br>
              <a:rPr kumimoji="1" lang="en-US" altLang="ja-JP" dirty="0"/>
            </a:br>
            <a:r>
              <a:rPr kumimoji="1" lang="en-US" altLang="ja-JP" dirty="0"/>
              <a:t>448×448</a:t>
            </a:r>
            <a:r>
              <a:rPr kumimoji="1" lang="ja-JP" altLang="en-US" dirty="0"/>
              <a:t>の画像タイルごとに生成される</a:t>
            </a:r>
            <a:r>
              <a:rPr kumimoji="1" lang="en-US" altLang="ja-JP" dirty="0"/>
              <a:t>1024</a:t>
            </a:r>
            <a:r>
              <a:rPr kumimoji="1" lang="ja-JP" altLang="en-US" dirty="0"/>
              <a:t>個のビジュアルトークンを</a:t>
            </a:r>
            <a:r>
              <a:rPr kumimoji="1" lang="en-US" altLang="ja-JP" dirty="0"/>
              <a:t>256</a:t>
            </a:r>
            <a:r>
              <a:rPr kumimoji="1" lang="ja-JP" altLang="en-US" dirty="0"/>
              <a:t>個のトークンに削減する。</a:t>
            </a:r>
            <a:endParaRPr kumimoji="1" lang="en-US" altLang="ja-JP" dirty="0"/>
          </a:p>
          <a:p>
            <a:r>
              <a:rPr lang="ja-JP" altLang="en-US" dirty="0"/>
              <a:t>　</a:t>
            </a:r>
            <a:endParaRPr lang="en-US" altLang="ja-JP" dirty="0"/>
          </a:p>
        </p:txBody>
      </p:sp>
      <p:sp>
        <p:nvSpPr>
          <p:cNvPr id="5" name="テキスト ボックス 4">
            <a:extLst>
              <a:ext uri="{FF2B5EF4-FFF2-40B4-BE49-F238E27FC236}">
                <a16:creationId xmlns:a16="http://schemas.microsoft.com/office/drawing/2014/main" id="{738DB4DB-3D11-D74B-5702-D7A766428191}"/>
              </a:ext>
            </a:extLst>
          </p:cNvPr>
          <p:cNvSpPr txBox="1"/>
          <p:nvPr/>
        </p:nvSpPr>
        <p:spPr>
          <a:xfrm>
            <a:off x="5614416" y="6256597"/>
            <a:ext cx="6557444" cy="276999"/>
          </a:xfrm>
          <a:prstGeom prst="rect">
            <a:avLst/>
          </a:prstGeom>
          <a:noFill/>
        </p:spPr>
        <p:txBody>
          <a:bodyPr wrap="square">
            <a:spAutoFit/>
          </a:bodyPr>
          <a:lstStyle/>
          <a:p>
            <a:r>
              <a:rPr lang="en-US" altLang="ja-JP" sz="1200" dirty="0"/>
              <a:t>[2203.08921] Hybrid Pixel-Unshuffled Network for Lightweight Image Super-Resolution</a:t>
            </a:r>
            <a:endParaRPr lang="ja-JP" altLang="en-US" sz="1200" dirty="0"/>
          </a:p>
        </p:txBody>
      </p:sp>
    </p:spTree>
    <p:extLst>
      <p:ext uri="{BB962C8B-B14F-4D97-AF65-F5344CB8AC3E}">
        <p14:creationId xmlns:p14="http://schemas.microsoft.com/office/powerpoint/2010/main" val="797166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53705-39EC-E800-A8C4-94E1F3978D4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199705-23DA-F053-7B08-49A9BE39D5F1}"/>
              </a:ext>
            </a:extLst>
          </p:cNvPr>
          <p:cNvSpPr>
            <a:spLocks noGrp="1"/>
          </p:cNvSpPr>
          <p:nvPr>
            <p:ph type="ctrTitle"/>
          </p:nvPr>
        </p:nvSpPr>
        <p:spPr/>
        <p:txBody>
          <a:bodyPr>
            <a:noAutofit/>
          </a:bodyPr>
          <a:lstStyle/>
          <a:p>
            <a:r>
              <a:rPr kumimoji="1" lang="en-US" altLang="ja-JP" sz="3600" b="1" dirty="0"/>
              <a:t>InternVL3: Exploring Advanced Training and Test-Time Recipes for Open-Source Multimodal Models</a:t>
            </a:r>
            <a:endParaRPr kumimoji="1" lang="ja-JP" altLang="en-US" sz="3600" b="1" dirty="0"/>
          </a:p>
        </p:txBody>
      </p:sp>
      <p:sp>
        <p:nvSpPr>
          <p:cNvPr id="3" name="字幕 2">
            <a:extLst>
              <a:ext uri="{FF2B5EF4-FFF2-40B4-BE49-F238E27FC236}">
                <a16:creationId xmlns:a16="http://schemas.microsoft.com/office/drawing/2014/main" id="{EAC1EB4A-FA03-8D3C-5874-161010B85E92}"/>
              </a:ext>
            </a:extLst>
          </p:cNvPr>
          <p:cNvSpPr>
            <a:spLocks noGrp="1"/>
          </p:cNvSpPr>
          <p:nvPr>
            <p:ph type="subTitle" idx="1"/>
          </p:nvPr>
        </p:nvSpPr>
        <p:spPr/>
        <p:txBody>
          <a:bodyPr/>
          <a:lstStyle/>
          <a:p>
            <a:r>
              <a:rPr kumimoji="1" lang="en-US" altLang="ja-JP" dirty="0" err="1"/>
              <a:t>Jinguo</a:t>
            </a:r>
            <a:r>
              <a:rPr kumimoji="1" lang="en-US" altLang="ja-JP" dirty="0"/>
              <a:t> Zhu, </a:t>
            </a:r>
            <a:r>
              <a:rPr kumimoji="1" lang="en-US" altLang="ja-JP" dirty="0" err="1"/>
              <a:t>Weiyun</a:t>
            </a:r>
            <a:r>
              <a:rPr kumimoji="1" lang="en-US" altLang="ja-JP" dirty="0"/>
              <a:t> Wang</a:t>
            </a:r>
            <a:r>
              <a:rPr lang="ja-JP" altLang="en-US" dirty="0"/>
              <a:t> </a:t>
            </a:r>
            <a:r>
              <a:rPr kumimoji="1" lang="en-US" altLang="ja-JP" dirty="0"/>
              <a:t>et al.,</a:t>
            </a:r>
          </a:p>
          <a:p>
            <a:r>
              <a:rPr lang="en-US" altLang="ja-JP" i="1" dirty="0" err="1"/>
              <a:t>arxiv</a:t>
            </a:r>
            <a:r>
              <a:rPr lang="en-US" altLang="ja-JP" i="1" dirty="0"/>
              <a:t>,</a:t>
            </a:r>
          </a:p>
          <a:p>
            <a:r>
              <a:rPr kumimoji="1" lang="en-US" altLang="ja-JP" dirty="0"/>
              <a:t>2025</a:t>
            </a:r>
            <a:endParaRPr kumimoji="1" lang="ja-JP" altLang="en-US" dirty="0"/>
          </a:p>
        </p:txBody>
      </p:sp>
    </p:spTree>
    <p:extLst>
      <p:ext uri="{BB962C8B-B14F-4D97-AF65-F5344CB8AC3E}">
        <p14:creationId xmlns:p14="http://schemas.microsoft.com/office/powerpoint/2010/main" val="2381526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C68B3-39BF-31C4-8D36-5266B5C98B7F}"/>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4D65E6C-1F2E-9B71-FE50-ADD01CFB716C}"/>
              </a:ext>
            </a:extLst>
          </p:cNvPr>
          <p:cNvSpPr txBox="1"/>
          <p:nvPr/>
        </p:nvSpPr>
        <p:spPr>
          <a:xfrm>
            <a:off x="265176" y="329184"/>
            <a:ext cx="4288536" cy="369332"/>
          </a:xfrm>
          <a:prstGeom prst="rect">
            <a:avLst/>
          </a:prstGeom>
          <a:noFill/>
        </p:spPr>
        <p:txBody>
          <a:bodyPr wrap="square" rtlCol="0">
            <a:spAutoFit/>
          </a:bodyPr>
          <a:lstStyle/>
          <a:p>
            <a:r>
              <a:rPr kumimoji="1" lang="en-US" altLang="ja-JP" b="1" u="sng" dirty="0" err="1"/>
              <a:t>InternVL</a:t>
            </a:r>
            <a:r>
              <a:rPr kumimoji="1" lang="en-US" altLang="ja-JP" b="1" u="sng" dirty="0"/>
              <a:t> 3 </a:t>
            </a:r>
            <a:r>
              <a:rPr kumimoji="1" lang="ja-JP" altLang="en-US" b="1" u="sng" dirty="0"/>
              <a:t>の精度</a:t>
            </a:r>
          </a:p>
        </p:txBody>
      </p:sp>
      <p:pic>
        <p:nvPicPr>
          <p:cNvPr id="4" name="図 3">
            <a:extLst>
              <a:ext uri="{FF2B5EF4-FFF2-40B4-BE49-F238E27FC236}">
                <a16:creationId xmlns:a16="http://schemas.microsoft.com/office/drawing/2014/main" id="{1357909C-6218-2D40-DD92-B8E983EBD642}"/>
              </a:ext>
            </a:extLst>
          </p:cNvPr>
          <p:cNvPicPr>
            <a:picLocks noChangeAspect="1"/>
          </p:cNvPicPr>
          <p:nvPr/>
        </p:nvPicPr>
        <p:blipFill>
          <a:blip r:embed="rId2"/>
          <a:stretch>
            <a:fillRect/>
          </a:stretch>
        </p:blipFill>
        <p:spPr>
          <a:xfrm>
            <a:off x="996695" y="861572"/>
            <a:ext cx="9825087" cy="5749539"/>
          </a:xfrm>
          <a:prstGeom prst="rect">
            <a:avLst/>
          </a:prstGeom>
        </p:spPr>
      </p:pic>
      <p:sp>
        <p:nvSpPr>
          <p:cNvPr id="5" name="正方形/長方形 4">
            <a:extLst>
              <a:ext uri="{FF2B5EF4-FFF2-40B4-BE49-F238E27FC236}">
                <a16:creationId xmlns:a16="http://schemas.microsoft.com/office/drawing/2014/main" id="{81BEB798-F5F8-5634-8BFC-56C6801CFC43}"/>
              </a:ext>
            </a:extLst>
          </p:cNvPr>
          <p:cNvSpPr/>
          <p:nvPr/>
        </p:nvSpPr>
        <p:spPr>
          <a:xfrm>
            <a:off x="2020824" y="1508760"/>
            <a:ext cx="667512" cy="5020056"/>
          </a:xfrm>
          <a:prstGeom prst="rect">
            <a:avLst/>
          </a:prstGeom>
          <a:noFill/>
          <a:ln w="38100" cap="flat" cmpd="sng" algn="ctr">
            <a:solidFill>
              <a:schemeClr val="accent2">
                <a:alpha val="7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158796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6D3D13D-B2AD-9C7B-964C-473B8037E17D}"/>
              </a:ext>
            </a:extLst>
          </p:cNvPr>
          <p:cNvSpPr txBox="1"/>
          <p:nvPr/>
        </p:nvSpPr>
        <p:spPr>
          <a:xfrm>
            <a:off x="265176" y="329184"/>
            <a:ext cx="4288536" cy="369332"/>
          </a:xfrm>
          <a:prstGeom prst="rect">
            <a:avLst/>
          </a:prstGeom>
          <a:noFill/>
        </p:spPr>
        <p:txBody>
          <a:bodyPr wrap="square" rtlCol="0">
            <a:spAutoFit/>
          </a:bodyPr>
          <a:lstStyle/>
          <a:p>
            <a:r>
              <a:rPr kumimoji="1" lang="en-US" altLang="ja-JP" b="1" u="sng" dirty="0" err="1"/>
              <a:t>InternVL</a:t>
            </a:r>
            <a:r>
              <a:rPr kumimoji="1" lang="en-US" altLang="ja-JP" b="1" u="sng" dirty="0"/>
              <a:t> 3 </a:t>
            </a:r>
            <a:r>
              <a:rPr kumimoji="1" lang="ja-JP" altLang="en-US" b="1" u="sng" dirty="0"/>
              <a:t>の</a:t>
            </a:r>
            <a:r>
              <a:rPr lang="ja-JP" altLang="en-US" b="1" u="sng" dirty="0"/>
              <a:t>特徴</a:t>
            </a:r>
            <a:endParaRPr kumimoji="1" lang="ja-JP" altLang="en-US" b="1" u="sng" dirty="0"/>
          </a:p>
        </p:txBody>
      </p:sp>
      <p:sp>
        <p:nvSpPr>
          <p:cNvPr id="3" name="テキスト ボックス 2">
            <a:extLst>
              <a:ext uri="{FF2B5EF4-FFF2-40B4-BE49-F238E27FC236}">
                <a16:creationId xmlns:a16="http://schemas.microsoft.com/office/drawing/2014/main" id="{08AA8BE4-2EB5-721B-4002-E5FA19CB85C1}"/>
              </a:ext>
            </a:extLst>
          </p:cNvPr>
          <p:cNvSpPr txBox="1"/>
          <p:nvPr/>
        </p:nvSpPr>
        <p:spPr>
          <a:xfrm>
            <a:off x="749808" y="941832"/>
            <a:ext cx="11301984" cy="3139321"/>
          </a:xfrm>
          <a:prstGeom prst="rect">
            <a:avLst/>
          </a:prstGeom>
          <a:noFill/>
        </p:spPr>
        <p:txBody>
          <a:bodyPr wrap="square" rtlCol="0">
            <a:spAutoFit/>
          </a:bodyPr>
          <a:lstStyle/>
          <a:p>
            <a:pPr marL="285750" indent="-216000">
              <a:buFont typeface="Arial" panose="020B0604020202020204" pitchFamily="34" charset="0"/>
              <a:buChar char="•"/>
            </a:pPr>
            <a:r>
              <a:rPr kumimoji="1" lang="ja-JP" altLang="en-US" dirty="0"/>
              <a:t>モデルの基本的な</a:t>
            </a:r>
            <a:r>
              <a:rPr lang="ja-JP" altLang="en-US" dirty="0"/>
              <a:t>アーキテクチャは</a:t>
            </a:r>
            <a:r>
              <a:rPr lang="en-US" altLang="ja-JP" dirty="0"/>
              <a:t>InternVL2.5</a:t>
            </a:r>
            <a:r>
              <a:rPr lang="ja-JP" altLang="en-US" dirty="0"/>
              <a:t>と同じ。</a:t>
            </a:r>
            <a:endParaRPr lang="en-US" altLang="ja-JP" dirty="0"/>
          </a:p>
          <a:p>
            <a:pPr marL="355500" indent="-285750">
              <a:buFont typeface="Arial" panose="020B0604020202020204" pitchFamily="34" charset="0"/>
              <a:buChar char="•"/>
            </a:pPr>
            <a:r>
              <a:rPr kumimoji="1" lang="en-US" altLang="ja-JP" dirty="0"/>
              <a:t>InternVL2.5</a:t>
            </a:r>
            <a:r>
              <a:rPr lang="ja-JP" altLang="en-US" dirty="0"/>
              <a:t> と</a:t>
            </a:r>
            <a:r>
              <a:rPr lang="en-US" altLang="ja-JP" dirty="0"/>
              <a:t>InternVL3 </a:t>
            </a:r>
            <a:r>
              <a:rPr lang="ja-JP" altLang="en-US" dirty="0"/>
              <a:t>の主な違いは以下。</a:t>
            </a:r>
            <a:br>
              <a:rPr lang="en-US" altLang="ja-JP" dirty="0"/>
            </a:br>
            <a:r>
              <a:rPr lang="en-US" altLang="ja-JP" dirty="0"/>
              <a:t>InternVL2.5	</a:t>
            </a:r>
            <a:r>
              <a:rPr lang="ja-JP" altLang="en-US" dirty="0"/>
              <a:t>：</a:t>
            </a:r>
            <a:br>
              <a:rPr lang="en-US" altLang="ja-JP" dirty="0"/>
            </a:br>
            <a:r>
              <a:rPr lang="ja-JP" altLang="en-US" dirty="0"/>
              <a:t>　事前学習は、</a:t>
            </a:r>
            <a:r>
              <a:rPr lang="en-US" altLang="ja-JP" dirty="0"/>
              <a:t>MLP </a:t>
            </a:r>
            <a:r>
              <a:rPr lang="ja-JP" altLang="en-US" dirty="0"/>
              <a:t>→ </a:t>
            </a:r>
            <a:r>
              <a:rPr lang="en-US" altLang="ja-JP" dirty="0" err="1"/>
              <a:t>ViT</a:t>
            </a:r>
            <a:r>
              <a:rPr lang="en-US" altLang="ja-JP" dirty="0"/>
              <a:t> + MLP </a:t>
            </a:r>
            <a:r>
              <a:rPr lang="ja-JP" altLang="en-US" dirty="0"/>
              <a:t>→</a:t>
            </a:r>
            <a:r>
              <a:rPr lang="en-US" altLang="ja-JP" dirty="0" err="1"/>
              <a:t>ViT</a:t>
            </a:r>
            <a:r>
              <a:rPr lang="en-US" altLang="ja-JP" dirty="0"/>
              <a:t> + MLP + LLM</a:t>
            </a:r>
            <a:r>
              <a:rPr lang="ja-JP" altLang="en-US" dirty="0"/>
              <a:t> の</a:t>
            </a:r>
            <a:r>
              <a:rPr lang="en-US" altLang="ja-JP" dirty="0"/>
              <a:t>3</a:t>
            </a:r>
            <a:r>
              <a:rPr lang="ja-JP" altLang="en-US" dirty="0"/>
              <a:t>段階。</a:t>
            </a:r>
            <a:br>
              <a:rPr lang="en-US" altLang="ja-JP" dirty="0"/>
            </a:br>
            <a:r>
              <a:rPr lang="en-US" altLang="ja-JP" dirty="0"/>
              <a:t>InternVL3	</a:t>
            </a:r>
            <a:r>
              <a:rPr lang="ja-JP" altLang="en-US" dirty="0"/>
              <a:t>：</a:t>
            </a:r>
            <a:br>
              <a:rPr lang="en-US" altLang="ja-JP" dirty="0"/>
            </a:br>
            <a:r>
              <a:rPr lang="ja-JP" altLang="en-US" dirty="0"/>
              <a:t>　事前学習は、</a:t>
            </a:r>
            <a:r>
              <a:rPr lang="en-US" altLang="ja-JP" dirty="0" err="1"/>
              <a:t>ViT</a:t>
            </a:r>
            <a:r>
              <a:rPr lang="en-US" altLang="ja-JP" dirty="0"/>
              <a:t> + MLP + LLM</a:t>
            </a:r>
            <a:r>
              <a:rPr lang="ja-JP" altLang="en-US" dirty="0"/>
              <a:t> の</a:t>
            </a:r>
            <a:r>
              <a:rPr lang="en-US" altLang="ja-JP" dirty="0"/>
              <a:t>1</a:t>
            </a:r>
            <a:r>
              <a:rPr lang="ja-JP" altLang="en-US" dirty="0"/>
              <a:t>段階で、マルチモーダル機能と言語機能を共同で獲得。</a:t>
            </a:r>
            <a:br>
              <a:rPr lang="en-US" altLang="ja-JP" dirty="0"/>
            </a:br>
            <a:r>
              <a:rPr lang="ja-JP" altLang="en-US" dirty="0"/>
              <a:t>　</a:t>
            </a:r>
            <a:r>
              <a:rPr lang="en-US" altLang="ja-JP" dirty="0"/>
              <a:t>Variable Visual Position Encoding</a:t>
            </a:r>
            <a:r>
              <a:rPr lang="ja-JP" altLang="en-US" dirty="0"/>
              <a:t>（</a:t>
            </a:r>
            <a:r>
              <a:rPr lang="en-US" altLang="ja-JP" dirty="0"/>
              <a:t>V2PE</a:t>
            </a:r>
            <a:r>
              <a:rPr lang="ja-JP" altLang="en-US" dirty="0"/>
              <a:t>）を統合したことで、より長いマルチモーダル文脈を</a:t>
            </a:r>
            <a:br>
              <a:rPr lang="en-US" altLang="ja-JP" dirty="0"/>
            </a:br>
            <a:r>
              <a:rPr lang="ja-JP" altLang="en-US" dirty="0"/>
              <a:t>　扱うことを容易にする。</a:t>
            </a:r>
            <a:br>
              <a:rPr lang="en-US" altLang="ja-JP" dirty="0"/>
            </a:br>
            <a:r>
              <a:rPr lang="ja-JP" altLang="en-US" dirty="0"/>
              <a:t>　</a:t>
            </a:r>
            <a:br>
              <a:rPr lang="en-US" altLang="ja-JP" dirty="0"/>
            </a:br>
            <a:br>
              <a:rPr lang="en-US" altLang="ja-JP" dirty="0"/>
            </a:br>
            <a:r>
              <a:rPr kumimoji="1" lang="ja-JP" altLang="en-US" dirty="0"/>
              <a:t>また、</a:t>
            </a:r>
            <a:r>
              <a:rPr kumimoji="1" lang="en-US" altLang="ja-JP" dirty="0"/>
              <a:t>InternVL2.5</a:t>
            </a:r>
            <a:r>
              <a:rPr lang="ja-JP" altLang="en-US" dirty="0"/>
              <a:t> </a:t>
            </a:r>
            <a:r>
              <a:rPr lang="en-US" altLang="ja-JP" dirty="0"/>
              <a:t>8B</a:t>
            </a:r>
            <a:r>
              <a:rPr lang="ja-JP" altLang="en-US" dirty="0"/>
              <a:t>と</a:t>
            </a:r>
            <a:r>
              <a:rPr lang="en-US" altLang="ja-JP" dirty="0"/>
              <a:t>InternVL3 8B</a:t>
            </a:r>
            <a:r>
              <a:rPr lang="ja-JP" altLang="en-US" dirty="0"/>
              <a:t>の違いは以下。</a:t>
            </a:r>
            <a:endParaRPr kumimoji="1" lang="en-US" altLang="ja-JP" dirty="0"/>
          </a:p>
        </p:txBody>
      </p:sp>
      <p:graphicFrame>
        <p:nvGraphicFramePr>
          <p:cNvPr id="4" name="表 3">
            <a:extLst>
              <a:ext uri="{FF2B5EF4-FFF2-40B4-BE49-F238E27FC236}">
                <a16:creationId xmlns:a16="http://schemas.microsoft.com/office/drawing/2014/main" id="{801D850E-D7BF-3E06-985A-A1F3E45D111E}"/>
              </a:ext>
            </a:extLst>
          </p:cNvPr>
          <p:cNvGraphicFramePr>
            <a:graphicFrameLocks noGrp="1"/>
          </p:cNvGraphicFramePr>
          <p:nvPr>
            <p:extLst>
              <p:ext uri="{D42A27DB-BD31-4B8C-83A1-F6EECF244321}">
                <p14:modId xmlns:p14="http://schemas.microsoft.com/office/powerpoint/2010/main" val="1213784075"/>
              </p:ext>
            </p:extLst>
          </p:nvPr>
        </p:nvGraphicFramePr>
        <p:xfrm>
          <a:off x="1020064" y="4334256"/>
          <a:ext cx="7698423"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969944081"/>
                    </a:ext>
                  </a:extLst>
                </a:gridCol>
                <a:gridCol w="3256280">
                  <a:extLst>
                    <a:ext uri="{9D8B030D-6E8A-4147-A177-3AD203B41FA5}">
                      <a16:colId xmlns:a16="http://schemas.microsoft.com/office/drawing/2014/main" val="3762631360"/>
                    </a:ext>
                  </a:extLst>
                </a:gridCol>
                <a:gridCol w="2410143">
                  <a:extLst>
                    <a:ext uri="{9D8B030D-6E8A-4147-A177-3AD203B41FA5}">
                      <a16:colId xmlns:a16="http://schemas.microsoft.com/office/drawing/2014/main" val="209812294"/>
                    </a:ext>
                  </a:extLst>
                </a:gridCol>
              </a:tblGrid>
              <a:tr h="370840">
                <a:tc>
                  <a:txBody>
                    <a:bodyPr/>
                    <a:lstStyle/>
                    <a:p>
                      <a:r>
                        <a:rPr kumimoji="1" lang="ja-JP" altLang="en-US" dirty="0"/>
                        <a:t>モデル名</a:t>
                      </a:r>
                    </a:p>
                  </a:txBody>
                  <a:tcPr/>
                </a:tc>
                <a:tc>
                  <a:txBody>
                    <a:bodyPr/>
                    <a:lstStyle/>
                    <a:p>
                      <a:r>
                        <a:rPr kumimoji="1" lang="en-US" altLang="ja-JP" sz="1800" b="1" i="0" kern="1200" dirty="0">
                          <a:solidFill>
                            <a:schemeClr val="lt1"/>
                          </a:solidFill>
                          <a:effectLst/>
                          <a:latin typeface="+mn-lt"/>
                          <a:ea typeface="+mn-ea"/>
                          <a:cs typeface="+mn-cs"/>
                        </a:rPr>
                        <a:t>Vision Part</a:t>
                      </a:r>
                      <a:endParaRPr kumimoji="1" lang="ja-JP" altLang="en-US" dirty="0"/>
                    </a:p>
                  </a:txBody>
                  <a:tcPr/>
                </a:tc>
                <a:tc>
                  <a:txBody>
                    <a:bodyPr/>
                    <a:lstStyle/>
                    <a:p>
                      <a:r>
                        <a:rPr kumimoji="1" lang="en-US" altLang="ja-JP" sz="1800" b="1" i="0" kern="1200" dirty="0">
                          <a:solidFill>
                            <a:schemeClr val="lt1"/>
                          </a:solidFill>
                          <a:effectLst/>
                          <a:latin typeface="+mn-lt"/>
                          <a:ea typeface="+mn-ea"/>
                          <a:cs typeface="+mn-cs"/>
                        </a:rPr>
                        <a:t>Language Part</a:t>
                      </a:r>
                      <a:endParaRPr kumimoji="1" lang="ja-JP" altLang="en-US" dirty="0"/>
                    </a:p>
                  </a:txBody>
                  <a:tcPr/>
                </a:tc>
                <a:extLst>
                  <a:ext uri="{0D108BD9-81ED-4DB2-BD59-A6C34878D82A}">
                    <a16:rowId xmlns:a16="http://schemas.microsoft.com/office/drawing/2014/main" val="1624896229"/>
                  </a:ext>
                </a:extLst>
              </a:tr>
              <a:tr h="370840">
                <a:tc>
                  <a:txBody>
                    <a:bodyPr/>
                    <a:lstStyle/>
                    <a:p>
                      <a:r>
                        <a:rPr kumimoji="1" lang="en-US" altLang="ja-JP" dirty="0"/>
                        <a:t>InternVL2.5</a:t>
                      </a:r>
                      <a:r>
                        <a:rPr lang="ja-JP" altLang="en-US" dirty="0"/>
                        <a:t> </a:t>
                      </a:r>
                      <a:r>
                        <a:rPr lang="en-US" altLang="ja-JP" dirty="0"/>
                        <a:t>8B</a:t>
                      </a:r>
                      <a:endParaRPr kumimoji="1" lang="ja-JP" altLang="en-US" dirty="0"/>
                    </a:p>
                  </a:txBody>
                  <a:tcPr/>
                </a:tc>
                <a:tc>
                  <a:txBody>
                    <a:bodyPr/>
                    <a:lstStyle/>
                    <a:p>
                      <a:r>
                        <a:rPr kumimoji="1" lang="en-US" altLang="ja-JP" dirty="0"/>
                        <a:t>InternViT-300M-448px-V2_5</a:t>
                      </a:r>
                      <a:endParaRPr kumimoji="1" lang="ja-JP" altLang="en-US" dirty="0"/>
                    </a:p>
                  </a:txBody>
                  <a:tcPr/>
                </a:tc>
                <a:tc>
                  <a:txBody>
                    <a:bodyPr/>
                    <a:lstStyle/>
                    <a:p>
                      <a:r>
                        <a:rPr kumimoji="1" lang="en-US" altLang="ja-JP" dirty="0"/>
                        <a:t>internlm2_5-7b-chat</a:t>
                      </a:r>
                      <a:endParaRPr kumimoji="1" lang="ja-JP" altLang="en-US" dirty="0"/>
                    </a:p>
                  </a:txBody>
                  <a:tcPr/>
                </a:tc>
                <a:extLst>
                  <a:ext uri="{0D108BD9-81ED-4DB2-BD59-A6C34878D82A}">
                    <a16:rowId xmlns:a16="http://schemas.microsoft.com/office/drawing/2014/main" val="3748449017"/>
                  </a:ext>
                </a:extLst>
              </a:tr>
              <a:tr h="370840">
                <a:tc>
                  <a:txBody>
                    <a:bodyPr/>
                    <a:lstStyle/>
                    <a:p>
                      <a:r>
                        <a:rPr lang="en-US" altLang="ja-JP" dirty="0"/>
                        <a:t>InternVL3 </a:t>
                      </a:r>
                      <a:r>
                        <a:rPr lang="ja-JP" altLang="en-US" dirty="0"/>
                        <a:t>   </a:t>
                      </a:r>
                      <a:r>
                        <a:rPr lang="en-US" altLang="ja-JP" dirty="0"/>
                        <a:t>8B</a:t>
                      </a:r>
                      <a:endParaRPr kumimoji="1" lang="ja-JP" altLang="en-US" dirty="0"/>
                    </a:p>
                  </a:txBody>
                  <a:tcPr/>
                </a:tc>
                <a:tc>
                  <a:txBody>
                    <a:bodyPr/>
                    <a:lstStyle/>
                    <a:p>
                      <a:r>
                        <a:rPr kumimoji="1" lang="en-US" altLang="ja-JP" dirty="0"/>
                        <a:t>InternViT-300M-448px-V2_5</a:t>
                      </a:r>
                      <a:endParaRPr kumimoji="1" lang="ja-JP" altLang="en-US" dirty="0"/>
                    </a:p>
                  </a:txBody>
                  <a:tcPr/>
                </a:tc>
                <a:tc>
                  <a:txBody>
                    <a:bodyPr/>
                    <a:lstStyle/>
                    <a:p>
                      <a:r>
                        <a:rPr kumimoji="1" lang="en-US" altLang="ja-JP" dirty="0"/>
                        <a:t>Qwen2.5-7B</a:t>
                      </a:r>
                      <a:endParaRPr kumimoji="1" lang="ja-JP" altLang="en-US" dirty="0"/>
                    </a:p>
                  </a:txBody>
                  <a:tcPr/>
                </a:tc>
                <a:extLst>
                  <a:ext uri="{0D108BD9-81ED-4DB2-BD59-A6C34878D82A}">
                    <a16:rowId xmlns:a16="http://schemas.microsoft.com/office/drawing/2014/main" val="2773884398"/>
                  </a:ext>
                </a:extLst>
              </a:tr>
            </a:tbl>
          </a:graphicData>
        </a:graphic>
      </p:graphicFrame>
      <p:sp>
        <p:nvSpPr>
          <p:cNvPr id="6" name="テキスト ボックス 5">
            <a:extLst>
              <a:ext uri="{FF2B5EF4-FFF2-40B4-BE49-F238E27FC236}">
                <a16:creationId xmlns:a16="http://schemas.microsoft.com/office/drawing/2014/main" id="{E6521A26-74A8-06C1-B49D-93833E9F3548}"/>
              </a:ext>
            </a:extLst>
          </p:cNvPr>
          <p:cNvSpPr txBox="1"/>
          <p:nvPr/>
        </p:nvSpPr>
        <p:spPr>
          <a:xfrm>
            <a:off x="5827014" y="6033254"/>
            <a:ext cx="5996178" cy="369332"/>
          </a:xfrm>
          <a:prstGeom prst="rect">
            <a:avLst/>
          </a:prstGeom>
          <a:noFill/>
        </p:spPr>
        <p:txBody>
          <a:bodyPr wrap="square">
            <a:spAutoFit/>
          </a:bodyPr>
          <a:lstStyle/>
          <a:p>
            <a:r>
              <a:rPr lang="en-US" altLang="ja-JP" dirty="0"/>
              <a:t>https://zenn.dev/kun432/scraps/df75970a343d09</a:t>
            </a:r>
            <a:endParaRPr lang="ja-JP" altLang="en-US" dirty="0"/>
          </a:p>
        </p:txBody>
      </p:sp>
    </p:spTree>
    <p:extLst>
      <p:ext uri="{BB962C8B-B14F-4D97-AF65-F5344CB8AC3E}">
        <p14:creationId xmlns:p14="http://schemas.microsoft.com/office/powerpoint/2010/main" val="175124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0FD3C87-3833-E5AE-3968-49BA9D26C723}"/>
              </a:ext>
            </a:extLst>
          </p:cNvPr>
          <p:cNvSpPr txBox="1"/>
          <p:nvPr/>
        </p:nvSpPr>
        <p:spPr>
          <a:xfrm>
            <a:off x="384048" y="318254"/>
            <a:ext cx="6217920" cy="369332"/>
          </a:xfrm>
          <a:prstGeom prst="rect">
            <a:avLst/>
          </a:prstGeom>
          <a:noFill/>
        </p:spPr>
        <p:txBody>
          <a:bodyPr wrap="square" rtlCol="0">
            <a:spAutoFit/>
          </a:bodyPr>
          <a:lstStyle/>
          <a:p>
            <a:r>
              <a:rPr lang="en-US" altLang="ja-JP" u="sng" dirty="0"/>
              <a:t>InternVL3 </a:t>
            </a:r>
            <a:r>
              <a:rPr lang="ja-JP" altLang="en-US" u="sng" dirty="0"/>
              <a:t>の事後学習</a:t>
            </a:r>
            <a:endParaRPr kumimoji="1" lang="ja-JP" altLang="en-US" u="sng" dirty="0"/>
          </a:p>
        </p:txBody>
      </p:sp>
      <p:sp>
        <p:nvSpPr>
          <p:cNvPr id="3" name="テキスト ボックス 2">
            <a:extLst>
              <a:ext uri="{FF2B5EF4-FFF2-40B4-BE49-F238E27FC236}">
                <a16:creationId xmlns:a16="http://schemas.microsoft.com/office/drawing/2014/main" id="{DEC559B7-8645-001F-FF10-3EBF0FF3E84F}"/>
              </a:ext>
            </a:extLst>
          </p:cNvPr>
          <p:cNvSpPr txBox="1"/>
          <p:nvPr/>
        </p:nvSpPr>
        <p:spPr>
          <a:xfrm>
            <a:off x="868680" y="819834"/>
            <a:ext cx="8997696" cy="646331"/>
          </a:xfrm>
          <a:prstGeom prst="rect">
            <a:avLst/>
          </a:prstGeom>
          <a:noFill/>
        </p:spPr>
        <p:txBody>
          <a:bodyPr wrap="square" rtlCol="0">
            <a:spAutoFit/>
          </a:bodyPr>
          <a:lstStyle/>
          <a:p>
            <a:pPr marL="285750" indent="-216000">
              <a:buFont typeface="Arial" panose="020B0604020202020204" pitchFamily="34" charset="0"/>
              <a:buChar char="•"/>
            </a:pPr>
            <a:r>
              <a:rPr kumimoji="1" lang="ja-JP" altLang="en-US" dirty="0"/>
              <a:t>教師あり</a:t>
            </a:r>
            <a:r>
              <a:rPr kumimoji="1" lang="en-US" altLang="ja-JP" dirty="0"/>
              <a:t>Fine-tuning</a:t>
            </a:r>
          </a:p>
          <a:p>
            <a:pPr marL="285750" indent="-216000">
              <a:buFont typeface="Arial" panose="020B0604020202020204" pitchFamily="34" charset="0"/>
              <a:buChar char="•"/>
            </a:pPr>
            <a:r>
              <a:rPr kumimoji="1" lang="en-US" altLang="ja-JP" dirty="0"/>
              <a:t>Mixed Preference Optimization</a:t>
            </a:r>
          </a:p>
        </p:txBody>
      </p:sp>
      <p:sp>
        <p:nvSpPr>
          <p:cNvPr id="4" name="テキスト ボックス 3">
            <a:extLst>
              <a:ext uri="{FF2B5EF4-FFF2-40B4-BE49-F238E27FC236}">
                <a16:creationId xmlns:a16="http://schemas.microsoft.com/office/drawing/2014/main" id="{471AB404-C391-5D54-497D-EC3C9AF38468}"/>
              </a:ext>
            </a:extLst>
          </p:cNvPr>
          <p:cNvSpPr txBox="1"/>
          <p:nvPr/>
        </p:nvSpPr>
        <p:spPr>
          <a:xfrm>
            <a:off x="384048" y="2116574"/>
            <a:ext cx="6217920" cy="369332"/>
          </a:xfrm>
          <a:prstGeom prst="rect">
            <a:avLst/>
          </a:prstGeom>
          <a:noFill/>
        </p:spPr>
        <p:txBody>
          <a:bodyPr wrap="square" rtlCol="0">
            <a:spAutoFit/>
          </a:bodyPr>
          <a:lstStyle/>
          <a:p>
            <a:r>
              <a:rPr lang="en-US" altLang="ja-JP" u="sng" dirty="0"/>
              <a:t>InternVL3 </a:t>
            </a:r>
            <a:r>
              <a:rPr lang="ja-JP" altLang="en-US" u="sng" dirty="0"/>
              <a:t>のその他の工夫</a:t>
            </a:r>
            <a:endParaRPr kumimoji="1" lang="ja-JP" altLang="en-US" u="sng" dirty="0"/>
          </a:p>
        </p:txBody>
      </p:sp>
      <p:sp>
        <p:nvSpPr>
          <p:cNvPr id="5" name="テキスト ボックス 4">
            <a:extLst>
              <a:ext uri="{FF2B5EF4-FFF2-40B4-BE49-F238E27FC236}">
                <a16:creationId xmlns:a16="http://schemas.microsoft.com/office/drawing/2014/main" id="{0C962EF8-5C7A-DE41-09C9-3841F568F069}"/>
              </a:ext>
            </a:extLst>
          </p:cNvPr>
          <p:cNvSpPr txBox="1"/>
          <p:nvPr/>
        </p:nvSpPr>
        <p:spPr>
          <a:xfrm>
            <a:off x="868680" y="2571987"/>
            <a:ext cx="11009376" cy="923330"/>
          </a:xfrm>
          <a:prstGeom prst="rect">
            <a:avLst/>
          </a:prstGeom>
          <a:noFill/>
        </p:spPr>
        <p:txBody>
          <a:bodyPr wrap="square" rtlCol="0">
            <a:spAutoFit/>
          </a:bodyPr>
          <a:lstStyle/>
          <a:p>
            <a:pPr marL="285750" indent="-216000">
              <a:buFont typeface="Arial" panose="020B0604020202020204" pitchFamily="34" charset="0"/>
              <a:buChar char="•"/>
            </a:pPr>
            <a:r>
              <a:rPr kumimoji="1" lang="en-US" altLang="ja-JP" dirty="0"/>
              <a:t>Test-Time Scaling</a:t>
            </a:r>
            <a:r>
              <a:rPr kumimoji="1" lang="ja-JP" altLang="en-US" dirty="0"/>
              <a:t>：テスト時にモデルの計算リソースを増やして性能を向上させる手法。</a:t>
            </a:r>
            <a:br>
              <a:rPr kumimoji="1" lang="en-US" altLang="ja-JP" dirty="0"/>
            </a:br>
            <a:r>
              <a:rPr kumimoji="1" lang="ja-JP" altLang="en-US" dirty="0"/>
              <a:t>　　　　　　　　　  本研究では、</a:t>
            </a:r>
            <a:r>
              <a:rPr kumimoji="1" lang="en-US" altLang="ja-JP" dirty="0"/>
              <a:t>Best-of-N </a:t>
            </a:r>
            <a:r>
              <a:rPr kumimoji="1" lang="ja-JP" altLang="en-US" dirty="0"/>
              <a:t>評価戦略を用い、</a:t>
            </a:r>
            <a:r>
              <a:rPr kumimoji="1" lang="en-US" altLang="ja-JP" dirty="0"/>
              <a:t>VisualPRM-8B </a:t>
            </a:r>
            <a:r>
              <a:rPr kumimoji="1" lang="ja-JP" altLang="en-US" dirty="0"/>
              <a:t>を批評モデルとして、</a:t>
            </a:r>
            <a:br>
              <a:rPr kumimoji="1" lang="en-US" altLang="ja-JP" dirty="0"/>
            </a:br>
            <a:r>
              <a:rPr kumimoji="1" lang="ja-JP" altLang="en-US" dirty="0"/>
              <a:t>　　　　　　　　　  推論および数学評価において最良の応答を選択する。</a:t>
            </a:r>
            <a:endParaRPr kumimoji="1" lang="en-US" altLang="ja-JP" dirty="0"/>
          </a:p>
        </p:txBody>
      </p:sp>
      <p:sp>
        <p:nvSpPr>
          <p:cNvPr id="7" name="テキスト ボックス 6">
            <a:extLst>
              <a:ext uri="{FF2B5EF4-FFF2-40B4-BE49-F238E27FC236}">
                <a16:creationId xmlns:a16="http://schemas.microsoft.com/office/drawing/2014/main" id="{2E98C2C6-1AA8-E820-E156-B9A4ABE9A783}"/>
              </a:ext>
            </a:extLst>
          </p:cNvPr>
          <p:cNvSpPr txBox="1"/>
          <p:nvPr/>
        </p:nvSpPr>
        <p:spPr>
          <a:xfrm>
            <a:off x="1216152" y="3783598"/>
            <a:ext cx="10021824" cy="1477328"/>
          </a:xfrm>
          <a:prstGeom prst="rect">
            <a:avLst/>
          </a:prstGeom>
          <a:noFill/>
        </p:spPr>
        <p:txBody>
          <a:bodyPr wrap="square">
            <a:spAutoFit/>
          </a:bodyPr>
          <a:lstStyle/>
          <a:p>
            <a:r>
              <a:rPr kumimoji="1" lang="en-US" altLang="ja-JP" dirty="0"/>
              <a:t>Best-of-N </a:t>
            </a:r>
            <a:r>
              <a:rPr kumimoji="1" lang="ja-JP" altLang="en-US" dirty="0"/>
              <a:t>評価戦略：</a:t>
            </a:r>
            <a:br>
              <a:rPr kumimoji="1" lang="en-US" altLang="ja-JP" dirty="0"/>
            </a:br>
            <a:r>
              <a:rPr kumimoji="1" lang="ja-JP" altLang="en-US" dirty="0"/>
              <a:t>　</a:t>
            </a:r>
            <a:r>
              <a:rPr lang="ja-JP" altLang="en-US" dirty="0"/>
              <a:t>言語モデルから複数の出力を生成し、報酬モデルに基づいて</a:t>
            </a:r>
            <a:endParaRPr lang="en-US" altLang="ja-JP" dirty="0"/>
          </a:p>
          <a:p>
            <a:r>
              <a:rPr lang="ja-JP" altLang="en-US" dirty="0"/>
              <a:t>　最も高い報酬スコアを持つ出力を選択する。</a:t>
            </a:r>
            <a:endParaRPr lang="en-US" altLang="ja-JP" dirty="0"/>
          </a:p>
          <a:p>
            <a:r>
              <a:rPr lang="ja-JP" altLang="en-US" dirty="0"/>
              <a:t>　この手法は、モデル パラメーターを変更せずに </a:t>
            </a:r>
            <a:r>
              <a:rPr lang="en-US" altLang="ja-JP" dirty="0"/>
              <a:t>AI </a:t>
            </a:r>
            <a:r>
              <a:rPr lang="ja-JP" altLang="en-US" dirty="0"/>
              <a:t>の出力を改善する目的で</a:t>
            </a:r>
            <a:endParaRPr lang="en-US" altLang="ja-JP" dirty="0"/>
          </a:p>
          <a:p>
            <a:r>
              <a:rPr lang="ja-JP" altLang="en-US" dirty="0"/>
              <a:t>　使用されることが多く、強化学習によるファインチューニングの代替的なアプローチとなる。</a:t>
            </a:r>
          </a:p>
        </p:txBody>
      </p:sp>
      <p:sp>
        <p:nvSpPr>
          <p:cNvPr id="9" name="テキスト ボックス 8">
            <a:extLst>
              <a:ext uri="{FF2B5EF4-FFF2-40B4-BE49-F238E27FC236}">
                <a16:creationId xmlns:a16="http://schemas.microsoft.com/office/drawing/2014/main" id="{EDCBC832-F74B-8E4E-9AEC-211F3A5002D6}"/>
              </a:ext>
            </a:extLst>
          </p:cNvPr>
          <p:cNvSpPr txBox="1"/>
          <p:nvPr/>
        </p:nvSpPr>
        <p:spPr>
          <a:xfrm>
            <a:off x="4043934" y="5853500"/>
            <a:ext cx="6094476" cy="369332"/>
          </a:xfrm>
          <a:prstGeom prst="rect">
            <a:avLst/>
          </a:prstGeom>
          <a:noFill/>
        </p:spPr>
        <p:txBody>
          <a:bodyPr wrap="square">
            <a:spAutoFit/>
          </a:bodyPr>
          <a:lstStyle/>
          <a:p>
            <a:r>
              <a:rPr lang="en-US" altLang="ja-JP" dirty="0"/>
              <a:t>https://blogs.nvidia.co.jp/blog/ai-scaling-laws/</a:t>
            </a:r>
            <a:endParaRPr lang="ja-JP" altLang="en-US" dirty="0"/>
          </a:p>
        </p:txBody>
      </p:sp>
    </p:spTree>
    <p:extLst>
      <p:ext uri="{BB962C8B-B14F-4D97-AF65-F5344CB8AC3E}">
        <p14:creationId xmlns:p14="http://schemas.microsoft.com/office/powerpoint/2010/main" val="29705044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775</TotalTime>
  <Words>980</Words>
  <Application>Microsoft Office PowerPoint</Application>
  <PresentationFormat>ワイド画面</PresentationFormat>
  <Paragraphs>72</Paragraphs>
  <Slides>11</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Light</vt:lpstr>
      <vt:lpstr>游明朝</vt:lpstr>
      <vt:lpstr>Arial</vt:lpstr>
      <vt:lpstr>Roboto</vt:lpstr>
      <vt:lpstr>Office テーマ</vt:lpstr>
      <vt:lpstr>Expanding Performance Boundaries of  Open-Source Multimodal Models  with Model, Data, and Test-Time Scaling</vt:lpstr>
      <vt:lpstr>PowerPoint プレゼンテーション</vt:lpstr>
      <vt:lpstr>PowerPoint プレゼンテーション</vt:lpstr>
      <vt:lpstr>PowerPoint プレゼンテーション</vt:lpstr>
      <vt:lpstr>PowerPoint プレゼンテーション</vt:lpstr>
      <vt:lpstr>InternVL3: Exploring Advanced Training and Test-Time Recipes for Open-Source Multimodal Models</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大智 中井</dc:creator>
  <cp:lastModifiedBy>大智 中井</cp:lastModifiedBy>
  <cp:revision>1</cp:revision>
  <dcterms:created xsi:type="dcterms:W3CDTF">2025-05-18T07:00:23Z</dcterms:created>
  <dcterms:modified xsi:type="dcterms:W3CDTF">2025-05-26T13:02:33Z</dcterms:modified>
</cp:coreProperties>
</file>