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83" r:id="rId3"/>
    <p:sldId id="281" r:id="rId4"/>
    <p:sldId id="290" r:id="rId5"/>
    <p:sldId id="292" r:id="rId6"/>
    <p:sldId id="286" r:id="rId7"/>
    <p:sldId id="284" r:id="rId8"/>
    <p:sldId id="285" r:id="rId9"/>
    <p:sldId id="258" r:id="rId10"/>
    <p:sldId id="298" r:id="rId11"/>
    <p:sldId id="289" r:id="rId12"/>
    <p:sldId id="288" r:id="rId13"/>
    <p:sldId id="287" r:id="rId14"/>
    <p:sldId id="291" r:id="rId15"/>
    <p:sldId id="263" r:id="rId16"/>
    <p:sldId id="259" r:id="rId17"/>
    <p:sldId id="266" r:id="rId18"/>
    <p:sldId id="299" r:id="rId19"/>
    <p:sldId id="261" r:id="rId20"/>
    <p:sldId id="293" r:id="rId21"/>
    <p:sldId id="267" r:id="rId22"/>
    <p:sldId id="268" r:id="rId23"/>
    <p:sldId id="269" r:id="rId24"/>
    <p:sldId id="279" r:id="rId25"/>
    <p:sldId id="270" r:id="rId26"/>
    <p:sldId id="297" r:id="rId27"/>
    <p:sldId id="296" r:id="rId28"/>
    <p:sldId id="278" r:id="rId29"/>
    <p:sldId id="294" r:id="rId30"/>
    <p:sldId id="300" r:id="rId31"/>
    <p:sldId id="295" r:id="rId32"/>
    <p:sldId id="302" r:id="rId33"/>
    <p:sldId id="275" r:id="rId34"/>
    <p:sldId id="30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23AD158-6831-4E0B-BB20-1E3C3E67A0CE}">
          <p14:sldIdLst>
            <p14:sldId id="256"/>
            <p14:sldId id="283"/>
            <p14:sldId id="281"/>
            <p14:sldId id="290"/>
            <p14:sldId id="292"/>
          </p14:sldIdLst>
        </p14:section>
        <p14:section name="Part1: basics" id="{4E7F2848-0A62-45D1-8A8D-5353224DF6FB}">
          <p14:sldIdLst>
            <p14:sldId id="286"/>
            <p14:sldId id="284"/>
            <p14:sldId id="285"/>
            <p14:sldId id="258"/>
            <p14:sldId id="298"/>
            <p14:sldId id="289"/>
            <p14:sldId id="288"/>
          </p14:sldIdLst>
        </p14:section>
        <p14:section name="Part2: STL" id="{837E1A59-98EF-4FB3-84B6-6714940382A4}">
          <p14:sldIdLst>
            <p14:sldId id="287"/>
            <p14:sldId id="291"/>
            <p14:sldId id="263"/>
            <p14:sldId id="259"/>
            <p14:sldId id="266"/>
            <p14:sldId id="299"/>
            <p14:sldId id="261"/>
            <p14:sldId id="293"/>
            <p14:sldId id="267"/>
            <p14:sldId id="268"/>
            <p14:sldId id="269"/>
            <p14:sldId id="279"/>
            <p14:sldId id="270"/>
            <p14:sldId id="297"/>
            <p14:sldId id="296"/>
            <p14:sldId id="278"/>
          </p14:sldIdLst>
        </p14:section>
        <p14:section name="Appendix" id="{B33FCC41-B14F-4589-84E8-4228452D31C9}">
          <p14:sldIdLst>
            <p14:sldId id="294"/>
            <p14:sldId id="300"/>
            <p14:sldId id="295"/>
            <p14:sldId id="302"/>
            <p14:sldId id="275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B0014"/>
    <a:srgbClr val="11002A"/>
    <a:srgbClr val="160036"/>
    <a:srgbClr val="CC00CC"/>
    <a:srgbClr val="00FFFF"/>
    <a:srgbClr val="F1FA8C"/>
    <a:srgbClr val="8BE9FD"/>
    <a:srgbClr val="282A3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6" autoAdjust="0"/>
    <p:restoredTop sz="86949" autoAdjust="0"/>
  </p:normalViewPr>
  <p:slideViewPr>
    <p:cSldViewPr snapToGrid="0">
      <p:cViewPr varScale="1">
        <p:scale>
          <a:sx n="130" d="100"/>
          <a:sy n="130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4E570E2-A8BF-428E-B38A-D534139DC5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BA7A728-7CB4-429C-B78F-BB897A6220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8E09-BA9E-48C8-97A5-EF769E689C9E}" type="datetimeFigureOut">
              <a:rPr lang="en-US" smtClean="0"/>
              <a:t>7/3/23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5CD81F8-0ADC-4CE7-BA0C-A066EA7793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EA583BE-492B-4924-AB1A-559CDCAE6D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093D7-CBDA-4B05-9A58-830C243BC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28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78EB7-7047-4C32-86BD-F602C43C08C1}" type="datetimeFigureOut">
              <a:rPr lang="en-US" smtClean="0"/>
              <a:t>7/3/23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BFC9B-1411-4CCC-8F40-DA46493CE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34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47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2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改行を出力してバッファをフラッシュ </a:t>
            </a:r>
            <a:r>
              <a:rPr lang="en-US" altLang="ja-JP"/>
              <a:t>std::endl</a:t>
            </a:r>
          </a:p>
          <a:p>
            <a:r>
              <a:rPr lang="ja-JP" altLang="en-US"/>
              <a:t>行ごとコンソールに出力</a:t>
            </a:r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48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改行を出力してバッファをフラッシュ </a:t>
            </a:r>
            <a:r>
              <a:rPr lang="en-US" altLang="ja-JP"/>
              <a:t>std::endl</a:t>
            </a:r>
          </a:p>
          <a:p>
            <a:r>
              <a:rPr lang="ja-JP" altLang="en-US"/>
              <a:t>行ごとコンソールに出力</a:t>
            </a:r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82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32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全順序構造の定義</a:t>
            </a:r>
            <a:endParaRPr lang="en-US" altLang="ja-JP"/>
          </a:p>
          <a:p>
            <a:pPr marL="228600" indent="-228600">
              <a:buAutoNum type="arabicParenR"/>
            </a:pPr>
            <a:r>
              <a:rPr lang="ja-JP" altLang="en-US"/>
              <a:t>反射律 </a:t>
            </a:r>
            <a:r>
              <a:rPr lang="en-US" altLang="ja-JP"/>
              <a:t>(x&lt;x)</a:t>
            </a:r>
          </a:p>
          <a:p>
            <a:pPr marL="228600" indent="-228600">
              <a:buAutoNum type="arabicParenR"/>
            </a:pPr>
            <a:r>
              <a:rPr lang="ja-JP" altLang="en-US"/>
              <a:t>推移律 </a:t>
            </a:r>
            <a:r>
              <a:rPr lang="en-US" altLang="ja-JP"/>
              <a:t>(x&lt;y, y&lt;z =&gt; x&lt;z)</a:t>
            </a:r>
          </a:p>
          <a:p>
            <a:pPr marL="228600" indent="-228600">
              <a:buAutoNum type="arabicParenR"/>
            </a:pPr>
            <a:r>
              <a:rPr lang="ja-JP" altLang="en-US"/>
              <a:t>半推移律 </a:t>
            </a:r>
            <a:r>
              <a:rPr lang="en-US" altLang="ja-JP"/>
              <a:t>(x&lt;</a:t>
            </a:r>
            <a:r>
              <a:rPr lang="en-US" altLang="ja-JP" err="1"/>
              <a:t>y,y</a:t>
            </a:r>
            <a:r>
              <a:rPr lang="en-US" altLang="ja-JP"/>
              <a:t>&lt;x =&gt; x=y)</a:t>
            </a:r>
          </a:p>
          <a:p>
            <a:pPr marL="228600" indent="-228600">
              <a:buAutoNum type="arabicParenR"/>
            </a:pPr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45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型推論 </a:t>
            </a:r>
            <a:r>
              <a:rPr lang="en-US" altLang="ja-JP"/>
              <a:t>auto p = </a:t>
            </a:r>
            <a:r>
              <a:rPr lang="en-US" altLang="ja-JP" err="1"/>
              <a:t>rate.begin</a:t>
            </a:r>
            <a:r>
              <a:rPr lang="en-US" altLang="ja-JP"/>
              <a:t>()</a:t>
            </a:r>
          </a:p>
          <a:p>
            <a:pPr marL="0" indent="0">
              <a:buNone/>
            </a:pPr>
            <a:r>
              <a:rPr lang="en-US" altLang="ja-JP"/>
              <a:t>p</a:t>
            </a:r>
            <a:r>
              <a:rPr lang="ja-JP" altLang="en-US"/>
              <a:t>　はイテレータ（ポインタのようなもの）</a:t>
            </a:r>
            <a:r>
              <a:rPr lang="en-US" altLang="ja-JP"/>
              <a:t>map&lt;</a:t>
            </a:r>
            <a:r>
              <a:rPr lang="en-US" altLang="ja-JP" err="1"/>
              <a:t>key_T,value_T</a:t>
            </a:r>
            <a:r>
              <a:rPr lang="en-US" altLang="ja-JP"/>
              <a:t>&gt;::iterator</a:t>
            </a:r>
          </a:p>
          <a:p>
            <a:pPr marL="0" indent="0">
              <a:buNone/>
            </a:pPr>
            <a:r>
              <a:rPr lang="ja-JP" altLang="en-US"/>
              <a:t>補助的に </a:t>
            </a:r>
            <a:r>
              <a:rPr lang="en-US"/>
              <a:t>std::pair&lt;T1,T2&gt; </a:t>
            </a:r>
            <a:r>
              <a:rPr lang="ja-JP" altLang="en-US"/>
              <a:t>を勉強すると理解が深まる</a:t>
            </a:r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58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Range-based for statement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73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ja-JP" altLang="en-US"/>
              <a:t>参照渡しは</a:t>
            </a:r>
            <a:r>
              <a:rPr lang="en-US" altLang="ja-JP"/>
              <a:t>c++</a:t>
            </a:r>
            <a:r>
              <a:rPr lang="ja-JP" altLang="en-US"/>
              <a:t>から追加され，ややこしいポインタ操作が不要になった！</a:t>
            </a:r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3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59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型推論 </a:t>
            </a:r>
            <a:r>
              <a:rPr lang="en-US" altLang="ja-JP"/>
              <a:t>auto p = </a:t>
            </a:r>
            <a:r>
              <a:rPr lang="en-US" altLang="ja-JP" err="1"/>
              <a:t>rate.begin</a:t>
            </a:r>
            <a:r>
              <a:rPr lang="en-US" altLang="ja-JP"/>
              <a:t>()</a:t>
            </a:r>
          </a:p>
          <a:p>
            <a:pPr marL="0" indent="0">
              <a:buNone/>
            </a:pPr>
            <a:r>
              <a:rPr lang="en-US" altLang="ja-JP"/>
              <a:t>p</a:t>
            </a:r>
            <a:r>
              <a:rPr lang="ja-JP" altLang="en-US"/>
              <a:t>　はイテレータ（ポインタのようなもの）</a:t>
            </a:r>
            <a:r>
              <a:rPr lang="en-US" altLang="ja-JP"/>
              <a:t>map&lt;</a:t>
            </a:r>
            <a:r>
              <a:rPr lang="en-US" altLang="ja-JP" err="1"/>
              <a:t>key_T,value_T</a:t>
            </a:r>
            <a:r>
              <a:rPr lang="en-US" altLang="ja-JP"/>
              <a:t>&gt;::iterator</a:t>
            </a:r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37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N0~10^6</a:t>
            </a:r>
          </a:p>
          <a:p>
            <a:r>
              <a:rPr lang="en-US"/>
              <a:t>T=25000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16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round: </a:t>
            </a:r>
            <a:r>
              <a:rPr lang="ja-JP" altLang="en-US"/>
              <a:t>四捨五入（境界値は</a:t>
            </a:r>
            <a:r>
              <a:rPr lang="en-US" altLang="ja-JP"/>
              <a:t>0</a:t>
            </a:r>
            <a:r>
              <a:rPr lang="ja-JP" altLang="en-US"/>
              <a:t>から遠い方に丸める）</a:t>
            </a:r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85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98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51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89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メモリの各アドレスは</a:t>
            </a:r>
            <a:r>
              <a:rPr lang="en-US" altLang="ja-JP"/>
              <a:t>1</a:t>
            </a:r>
            <a:r>
              <a:rPr lang="ja-JP" altLang="en-US"/>
              <a:t>バイト</a:t>
            </a:r>
            <a:endParaRPr lang="en-US" altLang="ja-JP"/>
          </a:p>
          <a:p>
            <a:r>
              <a:rPr lang="en-US" altLang="ja-JP"/>
              <a:t>1</a:t>
            </a:r>
            <a:r>
              <a:rPr lang="ja-JP" altLang="en-US"/>
              <a:t>行に</a:t>
            </a:r>
            <a:r>
              <a:rPr lang="en-US" altLang="ja-JP"/>
              <a:t>16</a:t>
            </a:r>
            <a:r>
              <a:rPr lang="ja-JP" altLang="en-US"/>
              <a:t>個並べると</a:t>
            </a:r>
            <a:r>
              <a:rPr lang="en-US" altLang="ja-JP"/>
              <a:t>16</a:t>
            </a:r>
            <a:r>
              <a:rPr lang="ja-JP" altLang="en-US"/>
              <a:t>進数のアドレスの</a:t>
            </a:r>
            <a:r>
              <a:rPr lang="en-US" altLang="ja-JP"/>
              <a:t>2</a:t>
            </a:r>
            <a:r>
              <a:rPr lang="ja-JP" altLang="en-US"/>
              <a:t>桁目が</a:t>
            </a:r>
            <a:r>
              <a:rPr lang="en-US" altLang="ja-JP"/>
              <a:t>1</a:t>
            </a:r>
            <a:r>
              <a:rPr lang="ja-JP" altLang="en-US"/>
              <a:t>ずつ増える</a:t>
            </a:r>
            <a:endParaRPr lang="en-US" altLang="ja-JP"/>
          </a:p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84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23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2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43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https://cpprefjp.github.io/reference/algorithm.html</a:t>
            </a:r>
          </a:p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FC9B-1411-4CCC-8F40-DA46493CE31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8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7E2F70-8E1C-4C07-8A9C-76D4C3F8B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1202D23-D655-4901-BF67-A569F6DFF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3C8B41-74C0-4A1A-9A6B-376406B3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2455F1-C621-46BC-8757-AD3A7BB5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A0F3AB-17FF-4687-8997-AC6F00EA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defRPr>
            </a:lvl1pPr>
          </a:lstStyle>
          <a:p>
            <a:fld id="{A03ACFBA-5606-4DB7-B196-796E505540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9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8A3634-ECED-439B-94BB-98C11DD6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CFBC350-A987-4156-BC9F-071BC3532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3F3A0B-759F-478F-931F-2AE927FE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7CBA53-7DF9-41A6-8A5D-DB0385A7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7F3120-95B1-4816-A7A6-4AA0B94F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6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E2B49D5-A5D8-4A63-8485-DD68EA372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2B00A1-9E50-4315-AFF1-F40517D73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FA992B-6A6D-40B6-8761-CE7608C3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EAB5E0-3B72-4600-9624-9BFDD536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BC8F22-5421-43FF-9515-A0F2695D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976A98-DB55-45A8-8745-CD68D9E0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65" y="173256"/>
            <a:ext cx="8414285" cy="885524"/>
          </a:xfrm>
        </p:spPr>
        <p:txBody>
          <a:bodyPr>
            <a:normAutofit/>
          </a:bodyPr>
          <a:lstStyle>
            <a:lvl1pPr>
              <a:defRPr sz="4400"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04C545-F9D1-4B4C-B3E9-A66550E17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65" y="1260909"/>
            <a:ext cx="11126804" cy="528427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B2BB06-6D1F-4E3D-9C34-E8F91A88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8677" y="6414102"/>
            <a:ext cx="1006643" cy="365125"/>
          </a:xfrm>
        </p:spPr>
        <p:txBody>
          <a:bodyPr/>
          <a:lstStyle>
            <a:lvl1pPr>
              <a:defRPr sz="160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defRPr>
            </a:lvl1pPr>
          </a:lstStyle>
          <a:p>
            <a:fld id="{A03ACFBA-5606-4DB7-B196-796E505540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8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1FB95E-9D02-497D-A5A8-545F2A090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D487E4-76C2-4A0E-86E9-EA094825E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E8575E-2A9C-44E7-9C75-626003F6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66BAFF-C741-4242-86C2-B9EA1C61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419546-F2AA-47D6-BBF9-07B783BC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3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86CDAD-13F8-4834-9002-9FA506BD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049BC0-CE87-4052-9D8F-6B9CAA636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8B52298-DA0A-45C8-9864-1DD700F9C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DD7D1F-0E82-4816-8590-7B5086AC4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FC7EEF-9ECC-48A0-9836-4B83F2717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6BEFCE-AC95-45E3-82DA-543787A2B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6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569C4A-B362-4BC2-9B42-22376D35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1E7681-0BE6-4EB7-A50C-26D0A4511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ED2883-451E-402C-8160-653B56F4A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CB5CE47-BD2C-46AF-9356-7645011CC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302B49A-655D-483B-8E23-9CD31E3C3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7100A52-7B9B-429B-A96E-7C1F6704B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D84EC0A-32FC-401B-A088-A0B86984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F481428-9B1B-4FF7-9F49-936A17D3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2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07A1B-8D55-476E-ADFD-82C8EA26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4D1E77B-34F8-4109-B442-7AF3A94CC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5575CC4-1F85-4F85-8A10-D17A2229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283FDDC-A55B-4E76-85C7-95AA49B2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7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A52B648-75B4-4CA1-8CF6-832FB846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9490050-0617-427C-94C6-40604F453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56CD21-9B13-4AED-99A4-F92E22B1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7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E81DA1-815A-4CF3-A22F-03568D99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D79C62-84E3-48F0-A49E-22D2640FF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F3BAF1-DDA2-4DC1-A202-794607118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7C6F2F-9B99-46D5-9936-70755C5A3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42E780-9A25-4670-BA08-5E6DD2E2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6D8D78-8017-45CF-85F8-A5D5C51C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1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F65C5D-815D-4003-A5D8-763F6A42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2BC0557-04A5-4E1E-9AFD-446384BFF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EAC83E-11D7-42D3-8F90-26A5C4B63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AF559D-9696-4DB0-8D34-3BD7D75A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595C3C-5ECB-4853-AEC4-58DB7391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DC5404-54AB-4C47-8C6B-F5156E6E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0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9641C67-89CA-454D-96BE-52335EFFC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256"/>
            <a:ext cx="10515600" cy="885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78F582-4FBF-4C62-A4FC-FC85BCC2C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60909"/>
            <a:ext cx="10515600" cy="5024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34B3B0-8938-4594-97F6-9C47C4D84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A88EB9-E136-4BFC-9087-9B71E28D6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BB59A3-397F-4B75-ACD3-4C9D975CF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ACFBA-5606-4DB7-B196-796E50554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2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obe-fonts/source-han-code-jp/releas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doi.org/10.1371/journal.pone.018571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8697D-9BF8-450A-8422-160468116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プログラミングゼミ</a:t>
            </a:r>
            <a:br>
              <a:rPr lang="en-US" altLang="ja-JP"/>
            </a:br>
            <a:r>
              <a:rPr lang="ja-JP" altLang="en-US"/>
              <a:t>第２回：</a:t>
            </a:r>
            <a:r>
              <a:rPr lang="en-US" altLang="ja-JP" b="1">
                <a:solidFill>
                  <a:srgbClr val="FF00FF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  <a:cs typeface="+mn-cs"/>
              </a:rPr>
              <a:t>C++</a:t>
            </a:r>
            <a:endParaRPr lang="en-US" sz="1600" b="1">
              <a:solidFill>
                <a:srgbClr val="FF00FF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  <a:cs typeface="+mn-cs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9D0F8A9-E603-484C-B266-B4CEBDA63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b">
            <a:normAutofit/>
          </a:bodyPr>
          <a:lstStyle/>
          <a:p>
            <a:endParaRPr lang="en-US" altLang="ja-JP"/>
          </a:p>
          <a:p>
            <a:r>
              <a:rPr lang="ja-JP" altLang="en-US"/>
              <a:t>日時：</a:t>
            </a:r>
            <a:r>
              <a:rPr lang="en-US" altLang="ja-JP"/>
              <a:t>2023/04/26</a:t>
            </a:r>
          </a:p>
          <a:p>
            <a:r>
              <a:rPr lang="ja-JP" altLang="en-US"/>
              <a:t>担当：長山</a:t>
            </a:r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4C101A-82F5-414B-AA73-C7B402D8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4523" y="6404478"/>
            <a:ext cx="2743200" cy="365125"/>
          </a:xfrm>
        </p:spPr>
        <p:txBody>
          <a:bodyPr/>
          <a:lstStyle/>
          <a:p>
            <a:fld id="{A03ACFBA-5606-4DB7-B196-796E505540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29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AC007-053B-43DD-926F-9DAB4491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関数・制御文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96C10B-FE22-4725-AFBC-E61DD096B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632" y="1296360"/>
            <a:ext cx="4914066" cy="498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>
                <a:latin typeface="+mj-ea"/>
                <a:ea typeface="+mj-ea"/>
              </a:rPr>
              <a:t>関数</a:t>
            </a:r>
            <a:endParaRPr lang="en-US" altLang="ja-JP" sz="2400">
              <a:latin typeface="+mj-ea"/>
              <a:ea typeface="+mj-ea"/>
            </a:endParaRPr>
          </a:p>
          <a:p>
            <a:r>
              <a:rPr lang="ja-JP" altLang="en-US"/>
              <a:t>宣言</a:t>
            </a:r>
            <a:r>
              <a:rPr lang="en-US" altLang="ja-JP"/>
              <a:t>: </a:t>
            </a:r>
            <a:r>
              <a:rPr lang="ja-JP" altLang="en-US"/>
              <a:t>戻り値型 関数名</a:t>
            </a:r>
            <a:r>
              <a:rPr lang="en-US" altLang="ja-JP"/>
              <a:t>(</a:t>
            </a:r>
            <a:r>
              <a:rPr lang="ja-JP" altLang="en-US"/>
              <a:t>型 引数名</a:t>
            </a:r>
            <a:r>
              <a:rPr lang="en-US" altLang="ja-JP"/>
              <a:t>)</a:t>
            </a:r>
          </a:p>
          <a:p>
            <a:r>
              <a:rPr lang="ja-JP" altLang="en-US"/>
              <a:t>デフォルト値を指定できる</a:t>
            </a:r>
            <a:endParaRPr lang="en-US" altLang="ja-JP"/>
          </a:p>
          <a:p>
            <a:endParaRPr lang="en-US" altLang="ja-JP"/>
          </a:p>
          <a:p>
            <a:pPr marL="0" indent="0">
              <a:buNone/>
            </a:pPr>
            <a:r>
              <a:rPr lang="ja-JP" altLang="en-US" sz="2400">
                <a:latin typeface="+mj-ea"/>
                <a:ea typeface="+mj-ea"/>
              </a:rPr>
              <a:t>制御文</a:t>
            </a:r>
            <a:endParaRPr lang="en-US" altLang="ja-JP" sz="2400">
              <a:latin typeface="+mj-ea"/>
              <a:ea typeface="+mj-ea"/>
            </a:endParaRPr>
          </a:p>
          <a:p>
            <a:r>
              <a:rPr lang="en-US" altLang="ja-JP"/>
              <a:t>if(){} else if(){} else{}</a:t>
            </a:r>
          </a:p>
          <a:p>
            <a:r>
              <a:rPr lang="en-US" altLang="ja-JP"/>
              <a:t>for(){}</a:t>
            </a:r>
          </a:p>
          <a:p>
            <a:r>
              <a:rPr lang="en-US" altLang="ja-JP"/>
              <a:t>while(){}</a:t>
            </a:r>
          </a:p>
          <a:p>
            <a:r>
              <a:rPr lang="en-US" altLang="ja-JP"/>
              <a:t>continue/break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0C09436-787E-4DD5-895D-726C21260353}"/>
              </a:ext>
            </a:extLst>
          </p:cNvPr>
          <p:cNvGrpSpPr/>
          <p:nvPr/>
        </p:nvGrpSpPr>
        <p:grpSpPr>
          <a:xfrm>
            <a:off x="5412321" y="1058780"/>
            <a:ext cx="6463293" cy="5361378"/>
            <a:chOff x="5988908" y="514087"/>
            <a:chExt cx="5708822" cy="5361378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4EA843EF-8420-4F44-B60C-B18D099670C0}"/>
                </a:ext>
              </a:extLst>
            </p:cNvPr>
            <p:cNvSpPr/>
            <p:nvPr/>
          </p:nvSpPr>
          <p:spPr>
            <a:xfrm>
              <a:off x="5988908" y="514087"/>
              <a:ext cx="5601729" cy="5361377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BB6EA92E-3906-4CC2-AA21-1EF5850F2C46}"/>
                </a:ext>
              </a:extLst>
            </p:cNvPr>
            <p:cNvSpPr/>
            <p:nvPr/>
          </p:nvSpPr>
          <p:spPr>
            <a:xfrm>
              <a:off x="6096001" y="612486"/>
              <a:ext cx="5601729" cy="5262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// 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べき乗を計算（ただし，底，指数ともに非負整数）</a:t>
              </a:r>
              <a:endParaRPr lang="en-US" altLang="ja-JP" sz="1600">
                <a:solidFill>
                  <a:srgbClr val="6272A4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// 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注意：オーバーフロー（桁あふれ）</a:t>
              </a:r>
              <a:endParaRPr lang="en-US" altLang="ja-JP" sz="1600">
                <a:solidFill>
                  <a:srgbClr val="6272A4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// * power(10, 9)  = 1000000000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// * power(10, 10) = 1410065408</a:t>
              </a:r>
              <a:endParaRPr lang="ja-JP" alt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power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(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base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,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exponent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if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(</a:t>
              </a:r>
              <a:r>
                <a:rPr lang="en-US" sz="1600" i="1">
                  <a:solidFill>
                    <a:srgbClr val="FFB86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exponent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   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1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base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*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power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(</a:t>
              </a:r>
              <a:r>
                <a:rPr lang="en-US" sz="1600" i="1">
                  <a:solidFill>
                    <a:srgbClr val="FFB86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base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, </a:t>
              </a:r>
              <a:r>
                <a:rPr lang="en-US" sz="1600" i="1">
                  <a:solidFill>
                    <a:srgbClr val="FFB86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exponent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-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1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}</a:t>
              </a:r>
            </a:p>
            <a:p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altLang="ja-JP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// "="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の仕切りを標準出力</a:t>
              </a:r>
              <a:endParaRPr lang="en-US" altLang="ja-JP" sz="1600">
                <a:solidFill>
                  <a:srgbClr val="6272A4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altLang="ja-JP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// 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例</a:t>
              </a:r>
              <a:r>
                <a:rPr lang="en-US" altLang="ja-JP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 ==================== </a:t>
              </a:r>
              <a:endParaRPr lang="ja-JP" alt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void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print_partition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(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length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30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for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(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i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 i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length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 i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++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   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cout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'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'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}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cout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}</a:t>
              </a:r>
            </a:p>
          </p:txBody>
        </p:sp>
      </p:grp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A2581F-59C2-4692-82B4-007D76E6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43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FBD2C582-174B-4FAF-B7F9-1A4DF5792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976" y="4272363"/>
            <a:ext cx="5814564" cy="232430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B6AC007-053B-43DD-926F-9DAB4491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コマンドライン引数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96C10B-FE22-4725-AFBC-E61DD096B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22" y="1218824"/>
            <a:ext cx="3971744" cy="312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/>
              <a:t>main</a:t>
            </a:r>
            <a:r>
              <a:rPr lang="ja-JP" altLang="en-US"/>
              <a:t>関数に引数を追加する</a:t>
            </a:r>
            <a:endParaRPr lang="en-US" altLang="ja-JP"/>
          </a:p>
          <a:p>
            <a:r>
              <a:rPr lang="en-US" altLang="ja-JP" sz="1800"/>
              <a:t>argc:</a:t>
            </a:r>
            <a:r>
              <a:rPr lang="ja-JP" altLang="en-US" sz="1800"/>
              <a:t> </a:t>
            </a:r>
            <a:r>
              <a:rPr lang="en-US" altLang="ja-JP" sz="1800"/>
              <a:t>CMD</a:t>
            </a:r>
            <a:r>
              <a:rPr lang="ja-JP" altLang="en-US" sz="1800"/>
              <a:t>引数の数が入る</a:t>
            </a:r>
            <a:endParaRPr lang="en-US" altLang="ja-JP" sz="1800"/>
          </a:p>
          <a:p>
            <a:r>
              <a:rPr lang="en-US" altLang="ja-JP" sz="1800"/>
              <a:t>argv: CMD</a:t>
            </a:r>
            <a:r>
              <a:rPr lang="ja-JP" altLang="en-US" sz="1800"/>
              <a:t>引数が格納される</a:t>
            </a:r>
            <a:endParaRPr lang="en-US" altLang="ja-JP" sz="1800"/>
          </a:p>
          <a:p>
            <a:pPr marL="0" indent="0">
              <a:buNone/>
            </a:pPr>
            <a:r>
              <a:rPr lang="ja-JP" altLang="en-US" sz="1800"/>
              <a:t>（</a:t>
            </a:r>
            <a:r>
              <a:rPr lang="en-US" altLang="ja-JP" sz="1800"/>
              <a:t>CMD</a:t>
            </a:r>
            <a:r>
              <a:rPr lang="ja-JP" altLang="en-US" sz="1800"/>
              <a:t>＝コマンドライン）</a:t>
            </a:r>
            <a:endParaRPr lang="en-US" altLang="ja-JP" sz="1800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ja-JP" altLang="en-US" u="sng"/>
              <a:t>コピペして使ってください</a:t>
            </a:r>
            <a:endParaRPr lang="en-US" altLang="ja-JP" u="sng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0C09436-787E-4DD5-895D-726C21260353}"/>
              </a:ext>
            </a:extLst>
          </p:cNvPr>
          <p:cNvGrpSpPr/>
          <p:nvPr/>
        </p:nvGrpSpPr>
        <p:grpSpPr>
          <a:xfrm>
            <a:off x="4494266" y="1058780"/>
            <a:ext cx="7233897" cy="2924230"/>
            <a:chOff x="6018412" y="514088"/>
            <a:chExt cx="5601729" cy="2902332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4EA843EF-8420-4F44-B60C-B18D099670C0}"/>
                </a:ext>
              </a:extLst>
            </p:cNvPr>
            <p:cNvSpPr/>
            <p:nvPr/>
          </p:nvSpPr>
          <p:spPr>
            <a:xfrm>
              <a:off x="6018412" y="514088"/>
              <a:ext cx="5601729" cy="2902332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BB6EA92E-3906-4CC2-AA21-1EF5850F2C46}"/>
                </a:ext>
              </a:extLst>
            </p:cNvPr>
            <p:cNvSpPr/>
            <p:nvPr/>
          </p:nvSpPr>
          <p:spPr>
            <a:xfrm>
              <a:off x="6096002" y="612486"/>
              <a:ext cx="5494635" cy="28039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main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argc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char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*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argv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[])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print_partition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20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for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(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i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 i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argc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 i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++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arg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argv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[i];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cout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i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: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arg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}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print_partition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20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A2581F-59C2-4692-82B4-007D76E6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F082038D-2472-41D2-A022-59D367A56D5D}"/>
              </a:ext>
            </a:extLst>
          </p:cNvPr>
          <p:cNvSpPr/>
          <p:nvPr/>
        </p:nvSpPr>
        <p:spPr>
          <a:xfrm>
            <a:off x="7734482" y="3730243"/>
            <a:ext cx="655380" cy="612045"/>
          </a:xfrm>
          <a:prstGeom prst="downArrow">
            <a:avLst/>
          </a:prstGeom>
          <a:solidFill>
            <a:srgbClr val="CC00CC"/>
          </a:solidFill>
        </p:spPr>
        <p:txBody>
          <a:bodyPr wrap="square" rtlCol="0" anchor="ctr">
            <a:spAutoFit/>
          </a:bodyPr>
          <a:lstStyle/>
          <a:p>
            <a:pPr algn="l"/>
            <a:endParaRPr lang="en-US" sz="1600">
              <a:solidFill>
                <a:srgbClr val="FF79C6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6FDEA2C2-A8A5-475D-98A6-C14391AF52B9}"/>
              </a:ext>
            </a:extLst>
          </p:cNvPr>
          <p:cNvSpPr txBox="1">
            <a:spLocks/>
          </p:cNvSpPr>
          <p:nvPr/>
        </p:nvSpPr>
        <p:spPr>
          <a:xfrm>
            <a:off x="7103817" y="5355845"/>
            <a:ext cx="3030783" cy="780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>
                <a:solidFill>
                  <a:srgbClr val="FF00FF"/>
                </a:solidFill>
                <a:latin typeface="+mj-ea"/>
                <a:ea typeface="+mj-ea"/>
              </a:rPr>
              <a:t>0</a:t>
            </a:r>
            <a:r>
              <a:rPr lang="ja-JP" altLang="en-US" sz="1800">
                <a:solidFill>
                  <a:srgbClr val="FF00FF"/>
                </a:solidFill>
                <a:latin typeface="+mj-ea"/>
                <a:ea typeface="+mj-ea"/>
              </a:rPr>
              <a:t>番目は実行ファイル名</a:t>
            </a:r>
            <a:endParaRPr lang="en-US" altLang="ja-JP" sz="1800">
              <a:solidFill>
                <a:srgbClr val="FF00FF"/>
              </a:solidFill>
              <a:latin typeface="+mj-ea"/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>
                <a:solidFill>
                  <a:srgbClr val="FF00FF"/>
                </a:solidFill>
                <a:latin typeface="+mj-ea"/>
                <a:ea typeface="+mj-ea"/>
              </a:rPr>
              <a:t>1</a:t>
            </a:r>
            <a:r>
              <a:rPr lang="ja-JP" altLang="en-US" sz="1800">
                <a:solidFill>
                  <a:srgbClr val="FF00FF"/>
                </a:solidFill>
                <a:latin typeface="+mj-ea"/>
                <a:ea typeface="+mj-ea"/>
              </a:rPr>
              <a:t>番目以降に追加の引数</a:t>
            </a:r>
            <a:endParaRPr lang="en-US" altLang="ja-JP" sz="1800">
              <a:solidFill>
                <a:srgbClr val="FF00F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90431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AC007-053B-43DD-926F-9DAB4491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課題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96C10B-FE22-4725-AFBC-E61DD096B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65" y="1296360"/>
            <a:ext cx="9416159" cy="498461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altLang="ja-JP" sz="2400"/>
              <a:t>ChatGPT</a:t>
            </a:r>
            <a:r>
              <a:rPr lang="ja-JP" altLang="en-US" sz="2400"/>
              <a:t>に </a:t>
            </a:r>
            <a:r>
              <a:rPr lang="en-US" altLang="ja-JP" sz="2400"/>
              <a:t>Hello world</a:t>
            </a:r>
            <a:r>
              <a:rPr lang="ja-JP" altLang="en-US" sz="2400"/>
              <a:t> を書いてもらう</a:t>
            </a:r>
            <a:endParaRPr lang="en-US" altLang="ja-JP" sz="2400"/>
          </a:p>
          <a:p>
            <a:pPr marL="457200" indent="-457200">
              <a:buFont typeface="+mj-lt"/>
              <a:buAutoNum type="arabicParenR"/>
            </a:pPr>
            <a:r>
              <a:rPr lang="en-US" altLang="ja-JP" sz="2400"/>
              <a:t>1</a:t>
            </a:r>
            <a:r>
              <a:rPr lang="ja-JP" altLang="en-US" sz="2400"/>
              <a:t>から</a:t>
            </a:r>
            <a:r>
              <a:rPr lang="en-US" altLang="ja-JP" sz="2400"/>
              <a:t>20</a:t>
            </a:r>
            <a:r>
              <a:rPr lang="ja-JP" altLang="en-US" sz="2400"/>
              <a:t>までの整数の階乗を計算して標準出力する</a:t>
            </a:r>
            <a:endParaRPr lang="en-US" altLang="ja-JP" sz="2400"/>
          </a:p>
          <a:p>
            <a:pPr marL="457200" indent="-457200">
              <a:buFont typeface="+mj-lt"/>
              <a:buAutoNum type="arabicParenR"/>
            </a:pPr>
            <a:r>
              <a:rPr lang="en-US" altLang="ja-JP" sz="2400"/>
              <a:t>20</a:t>
            </a:r>
            <a:r>
              <a:rPr lang="ja-JP" altLang="en-US" sz="2400"/>
              <a:t>の階乗の桁数はいくつ？</a:t>
            </a:r>
            <a:endParaRPr lang="en-US" altLang="ja-JP" sz="2400"/>
          </a:p>
          <a:p>
            <a:pPr marL="457200" indent="-457200">
              <a:buFont typeface="+mj-lt"/>
              <a:buAutoNum type="arabicParenR"/>
            </a:pPr>
            <a:endParaRPr lang="en-US" altLang="ja-JP" sz="2400"/>
          </a:p>
          <a:p>
            <a:pPr marL="0" indent="0">
              <a:buNone/>
            </a:pPr>
            <a:r>
              <a:rPr lang="ja-JP" altLang="en-US" sz="2400">
                <a:solidFill>
                  <a:schemeClr val="bg1">
                    <a:lumMod val="75000"/>
                  </a:schemeClr>
                </a:solidFill>
              </a:rPr>
              <a:t>補足</a:t>
            </a:r>
            <a:endParaRPr lang="en-US" altLang="ja-JP" sz="2400">
              <a:solidFill>
                <a:schemeClr val="bg1">
                  <a:lumMod val="75000"/>
                </a:schemeClr>
              </a:solidFill>
            </a:endParaRPr>
          </a:p>
          <a:p>
            <a:pPr marL="344488" indent="-344488">
              <a:buFont typeface="Wingdings" panose="05000000000000000000" pitchFamily="2" charset="2"/>
              <a:buChar char="v"/>
            </a:pPr>
            <a:r>
              <a:rPr lang="en-US" altLang="ja-JP">
                <a:solidFill>
                  <a:schemeClr val="bg1">
                    <a:lumMod val="75000"/>
                  </a:schemeClr>
                </a:solidFill>
              </a:rPr>
              <a:t>ChatGPT</a:t>
            </a:r>
            <a:r>
              <a:rPr lang="ja-JP" altLang="en-US">
                <a:solidFill>
                  <a:schemeClr val="bg1">
                    <a:lumMod val="75000"/>
                  </a:schemeClr>
                </a:solidFill>
              </a:rPr>
              <a:t>を使っていない方は今すぐログイン</a:t>
            </a:r>
            <a:endParaRPr lang="en-US" altLang="ja-JP">
              <a:solidFill>
                <a:schemeClr val="bg1">
                  <a:lumMod val="75000"/>
                </a:schemeClr>
              </a:solidFill>
            </a:endParaRPr>
          </a:p>
          <a:p>
            <a:pPr marL="344488" indent="-344488">
              <a:buFont typeface="Wingdings" panose="05000000000000000000" pitchFamily="2" charset="2"/>
              <a:buChar char="v"/>
            </a:pPr>
            <a:r>
              <a:rPr lang="ja-JP" altLang="en-US">
                <a:solidFill>
                  <a:schemeClr val="bg1">
                    <a:lumMod val="75000"/>
                  </a:schemeClr>
                </a:solidFill>
              </a:rPr>
              <a:t>数値型も標準出力できます</a:t>
            </a:r>
            <a:br>
              <a:rPr lang="en-US" altLang="ja-JP">
                <a:solidFill>
                  <a:schemeClr val="bg1">
                    <a:lumMod val="75000"/>
                  </a:schemeClr>
                </a:solidFill>
              </a:rPr>
            </a:br>
            <a:endParaRPr lang="en-US" altLang="ja-JP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A2581F-59C2-4692-82B4-007D76E6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73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006A2A4F-21F3-431D-8B43-F8D74D7F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Part 2: STL</a:t>
            </a:r>
            <a:r>
              <a:rPr lang="ja-JP" altLang="en-US"/>
              <a:t>の使い方</a:t>
            </a:r>
            <a:r>
              <a:rPr lang="en-US" altLang="ja-JP"/>
              <a:t> </a:t>
            </a:r>
            <a:endParaRPr 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F0D2E21C-284A-4CAD-B121-CCE338EC49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AD159C-C895-4C89-A2AA-DECE64C2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25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AC007-053B-43DD-926F-9DAB44917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65" y="173256"/>
            <a:ext cx="10852685" cy="885524"/>
          </a:xfrm>
        </p:spPr>
        <p:txBody>
          <a:bodyPr>
            <a:noAutofit/>
          </a:bodyPr>
          <a:lstStyle/>
          <a:p>
            <a:r>
              <a:rPr lang="en-US" altLang="ja-JP"/>
              <a:t>STL</a:t>
            </a:r>
            <a:r>
              <a:rPr lang="en-US" altLang="ja-JP" sz="4000"/>
              <a:t>(Standard Template Library)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96C10B-FE22-4725-AFBC-E61DD096B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65" y="1252422"/>
            <a:ext cx="11167010" cy="498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>
                <a:latin typeface="+mn-ea"/>
              </a:rPr>
              <a:t>代表例</a:t>
            </a:r>
            <a:endParaRPr lang="en-US" altLang="ja-JP" sz="2400">
              <a:latin typeface="+mn-ea"/>
            </a:endParaRPr>
          </a:p>
          <a:p>
            <a:r>
              <a:rPr lang="ja-JP" altLang="en-US"/>
              <a:t>文字列　　　</a:t>
            </a:r>
            <a:r>
              <a:rPr lang="en-US" altLang="ja-JP"/>
              <a:t>: string(</a:t>
            </a:r>
            <a:r>
              <a:rPr lang="ja-JP" altLang="en-US"/>
              <a:t>文字列型</a:t>
            </a:r>
            <a:r>
              <a:rPr lang="en-US" altLang="ja-JP"/>
              <a:t>)</a:t>
            </a:r>
            <a:r>
              <a:rPr lang="ja-JP" altLang="en-US" err="1"/>
              <a:t>，</a:t>
            </a:r>
            <a:r>
              <a:rPr lang="ja-JP" altLang="en-US"/>
              <a:t>数値型の相互変換，</a:t>
            </a:r>
            <a:r>
              <a:rPr lang="en-US" altLang="ja-JP"/>
              <a:t>split</a:t>
            </a:r>
            <a:r>
              <a:rPr lang="ja-JP" altLang="en-US"/>
              <a:t>関数</a:t>
            </a:r>
            <a:endParaRPr lang="en-US" altLang="ja-JP"/>
          </a:p>
          <a:p>
            <a:r>
              <a:rPr lang="ja-JP" altLang="en-US"/>
              <a:t>入出力　　　</a:t>
            </a:r>
            <a:r>
              <a:rPr lang="en-US" altLang="ja-JP"/>
              <a:t>: iostream(</a:t>
            </a:r>
            <a:r>
              <a:rPr lang="ja-JP" altLang="en-US"/>
              <a:t>標準入出力</a:t>
            </a:r>
            <a:r>
              <a:rPr lang="en-US" altLang="ja-JP"/>
              <a:t>)</a:t>
            </a:r>
            <a:r>
              <a:rPr lang="ja-JP" altLang="en-US" err="1"/>
              <a:t>，</a:t>
            </a:r>
            <a:r>
              <a:rPr lang="en-US" altLang="ja-JP"/>
              <a:t>fstream(</a:t>
            </a:r>
            <a:r>
              <a:rPr lang="ja-JP" altLang="en-US"/>
              <a:t>ファイル入出力</a:t>
            </a:r>
            <a:r>
              <a:rPr lang="en-US" altLang="ja-JP"/>
              <a:t>)</a:t>
            </a:r>
          </a:p>
          <a:p>
            <a:r>
              <a:rPr lang="ja-JP" altLang="en-US"/>
              <a:t>コンテナ　　</a:t>
            </a:r>
            <a:r>
              <a:rPr lang="en-US" altLang="ja-JP"/>
              <a:t>: </a:t>
            </a:r>
            <a:r>
              <a:rPr lang="en-US" altLang="ja-JP" err="1"/>
              <a:t>vector,map</a:t>
            </a:r>
            <a:r>
              <a:rPr lang="en-US" altLang="ja-JP"/>
              <a:t>(</a:t>
            </a:r>
            <a:r>
              <a:rPr lang="ja-JP" altLang="en-US"/>
              <a:t>連想配列</a:t>
            </a:r>
            <a:r>
              <a:rPr lang="en-US" altLang="ja-JP"/>
              <a:t>),</a:t>
            </a:r>
            <a:r>
              <a:rPr lang="en-US" altLang="ja-JP" strike="sngStrike" err="1">
                <a:solidFill>
                  <a:schemeClr val="bg1">
                    <a:lumMod val="50000"/>
                  </a:schemeClr>
                </a:solidFill>
              </a:rPr>
              <a:t>set,queue,</a:t>
            </a:r>
            <a:r>
              <a:rPr lang="en-US" altLang="ja-JP" strike="sngStrike">
                <a:solidFill>
                  <a:schemeClr val="bg1">
                    <a:lumMod val="50000"/>
                  </a:schemeClr>
                </a:solidFill>
              </a:rPr>
              <a:t>stack,pair,tuple</a:t>
            </a:r>
            <a:endParaRPr lang="en-US" altLang="ja-JP"/>
          </a:p>
          <a:p>
            <a:r>
              <a:rPr lang="ja-JP" altLang="en-US"/>
              <a:t>数値計算　　</a:t>
            </a:r>
            <a:r>
              <a:rPr lang="en-US" altLang="ja-JP"/>
              <a:t>: </a:t>
            </a:r>
            <a:r>
              <a:rPr lang="en-US" altLang="ja-JP" err="1"/>
              <a:t>cmath,</a:t>
            </a:r>
            <a:r>
              <a:rPr lang="en-US" altLang="ja-JP" strike="sngStrike" err="1">
                <a:solidFill>
                  <a:schemeClr val="bg1">
                    <a:lumMod val="50000"/>
                  </a:schemeClr>
                </a:solidFill>
              </a:rPr>
              <a:t>random</a:t>
            </a:r>
            <a:endParaRPr lang="en-US" altLang="ja-JP"/>
          </a:p>
          <a:p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アルゴリズム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altLang="ja-JP" strike="sngStrike" err="1">
                <a:solidFill>
                  <a:schemeClr val="bg1">
                    <a:lumMod val="50000"/>
                  </a:schemeClr>
                </a:solidFill>
              </a:rPr>
              <a:t>sort,unique,reverse</a:t>
            </a:r>
            <a:endParaRPr lang="en-US" altLang="ja-JP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altLang="ja-JP"/>
          </a:p>
          <a:p>
            <a:pPr marL="0" indent="0">
              <a:buNone/>
            </a:pPr>
            <a:r>
              <a:rPr lang="ja-JP" altLang="en-US" sz="2400"/>
              <a:t>使い方</a:t>
            </a:r>
            <a:endParaRPr lang="en-US" altLang="ja-JP" sz="2400"/>
          </a:p>
          <a:p>
            <a:pPr marL="457200" indent="-457200">
              <a:buFont typeface="+mj-lt"/>
              <a:buAutoNum type="arabicPeriod"/>
            </a:pPr>
            <a:r>
              <a:rPr lang="en-US" altLang="ja-JP"/>
              <a:t>include</a:t>
            </a:r>
            <a:r>
              <a:rPr lang="ja-JP" altLang="en-US"/>
              <a:t>する</a:t>
            </a:r>
            <a:endParaRPr lang="en-US" altLang="ja-JP"/>
          </a:p>
          <a:p>
            <a:pPr marL="457200" indent="-457200">
              <a:buFont typeface="+mj-lt"/>
              <a:buAutoNum type="arabicPeriod"/>
            </a:pPr>
            <a:r>
              <a:rPr lang="en-US" altLang="ja-JP"/>
              <a:t>std::</a:t>
            </a:r>
            <a:r>
              <a:rPr lang="ja-JP" altLang="en-US"/>
              <a:t>関数名のように指定</a:t>
            </a:r>
            <a:endParaRPr lang="en-US" altLang="ja-JP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DA9534F3-BC95-4742-B8C9-C3FB9A31FF7F}"/>
              </a:ext>
            </a:extLst>
          </p:cNvPr>
          <p:cNvGrpSpPr/>
          <p:nvPr/>
        </p:nvGrpSpPr>
        <p:grpSpPr>
          <a:xfrm>
            <a:off x="5407241" y="4009693"/>
            <a:ext cx="5798435" cy="2227345"/>
            <a:chOff x="5988908" y="514087"/>
            <a:chExt cx="5798435" cy="2227345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9BD1FFEF-98AB-4237-BE6C-C1285411E82D}"/>
                </a:ext>
              </a:extLst>
            </p:cNvPr>
            <p:cNvSpPr/>
            <p:nvPr/>
          </p:nvSpPr>
          <p:spPr>
            <a:xfrm>
              <a:off x="5988908" y="514087"/>
              <a:ext cx="5798435" cy="2227345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B3102DDF-C59E-4E29-9E0E-C41BEE219ED5}"/>
                </a:ext>
              </a:extLst>
            </p:cNvPr>
            <p:cNvSpPr/>
            <p:nvPr/>
          </p:nvSpPr>
          <p:spPr>
            <a:xfrm>
              <a:off x="6096001" y="612486"/>
              <a:ext cx="5601729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iostream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b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</a:b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main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()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{</a:t>
              </a:r>
            </a:p>
            <a:p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// 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文字列を標準出力</a:t>
              </a:r>
              <a:endParaRPr lang="ja-JP" alt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ja-JP" alt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cout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Hello!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}</a:t>
              </a:r>
            </a:p>
          </p:txBody>
        </p:sp>
      </p:grp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F73DAD-9154-4782-8308-4886AEEC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8065E1-C368-4D9E-90D8-F7363CE23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文字列</a:t>
            </a:r>
            <a:r>
              <a:rPr lang="en-US" altLang="ja-JP"/>
              <a:t>(string)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324B18-7290-4F45-A469-29E62ABA4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65" y="1342190"/>
            <a:ext cx="11126804" cy="2366210"/>
          </a:xfrm>
        </p:spPr>
        <p:txBody>
          <a:bodyPr>
            <a:normAutofit/>
          </a:bodyPr>
          <a:lstStyle/>
          <a:p>
            <a:r>
              <a:rPr lang="ja-JP" altLang="en-US"/>
              <a:t>ダブルクオーテーションで囲む（</a:t>
            </a:r>
            <a:r>
              <a:rPr lang="en-US" altLang="ja-JP"/>
              <a:t>char</a:t>
            </a:r>
            <a:r>
              <a:rPr lang="ja-JP" altLang="en-US"/>
              <a:t>はシングル）</a:t>
            </a:r>
            <a:endParaRPr lang="en-US" altLang="ja-JP"/>
          </a:p>
          <a:p>
            <a:r>
              <a:rPr lang="ja-JP" altLang="en-US"/>
              <a:t>連結 </a:t>
            </a:r>
            <a:r>
              <a:rPr lang="en-US" altLang="ja-JP"/>
              <a:t>+</a:t>
            </a:r>
          </a:p>
          <a:p>
            <a:r>
              <a:rPr lang="ja-JP" altLang="en-US"/>
              <a:t>辞書順の比較演算子 </a:t>
            </a:r>
            <a:r>
              <a:rPr lang="en-US" altLang="ja-JP"/>
              <a:t>&lt;,&gt;,&lt;=,&gt;=</a:t>
            </a:r>
          </a:p>
          <a:p>
            <a:r>
              <a:rPr lang="en-US" altLang="ja-JP"/>
              <a:t>int</a:t>
            </a:r>
            <a:r>
              <a:rPr lang="ja-JP" altLang="en-US"/>
              <a:t>型への変換    </a:t>
            </a:r>
            <a:r>
              <a:rPr lang="en-US" altLang="ja-JP"/>
              <a:t>std::stoi(*) </a:t>
            </a:r>
          </a:p>
          <a:p>
            <a:r>
              <a:rPr lang="en-US" altLang="ja-JP"/>
              <a:t>double</a:t>
            </a:r>
            <a:r>
              <a:rPr lang="ja-JP" altLang="en-US"/>
              <a:t>型への変換 </a:t>
            </a:r>
            <a:r>
              <a:rPr lang="en-US" altLang="ja-JP"/>
              <a:t>std::stod(*)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0893F1-F4E8-4E69-A829-C631223A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723539F-9F37-4BB4-9B3A-70C8EA19787B}"/>
              </a:ext>
            </a:extLst>
          </p:cNvPr>
          <p:cNvGrpSpPr/>
          <p:nvPr/>
        </p:nvGrpSpPr>
        <p:grpSpPr>
          <a:xfrm>
            <a:off x="5783563" y="1947188"/>
            <a:ext cx="5798435" cy="2753033"/>
            <a:chOff x="5988908" y="514087"/>
            <a:chExt cx="5798435" cy="2323801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0335161B-8641-4FC1-A539-00E86EECAF8C}"/>
                </a:ext>
              </a:extLst>
            </p:cNvPr>
            <p:cNvSpPr/>
            <p:nvPr/>
          </p:nvSpPr>
          <p:spPr>
            <a:xfrm>
              <a:off x="5988908" y="514087"/>
              <a:ext cx="5798435" cy="2323800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77216F2-8DDC-4798-B534-87793CB96E9B}"/>
                </a:ext>
              </a:extLst>
            </p:cNvPr>
            <p:cNvSpPr/>
            <p:nvPr/>
          </p:nvSpPr>
          <p:spPr>
            <a:xfrm>
              <a:off x="6096001" y="612486"/>
              <a:ext cx="5601729" cy="22254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string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main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argc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char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*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argv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[])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msg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Hello World!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i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stoi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argv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[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1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]);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double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d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stod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argv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[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2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]);</a:t>
              </a: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C169F689-1E35-4068-A022-C55C7E396A06}"/>
              </a:ext>
            </a:extLst>
          </p:cNvPr>
          <p:cNvSpPr txBox="1">
            <a:spLocks/>
          </p:cNvSpPr>
          <p:nvPr/>
        </p:nvSpPr>
        <p:spPr>
          <a:xfrm>
            <a:off x="558265" y="4889399"/>
            <a:ext cx="9489975" cy="805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文字列への変換</a:t>
            </a:r>
            <a:r>
              <a:rPr lang="en-US" altLang="ja-JP"/>
              <a:t> std::to_string(*)</a:t>
            </a:r>
          </a:p>
          <a:p>
            <a:r>
              <a:rPr lang="ja-JP" altLang="en-US"/>
              <a:t>行の読み込み 　</a:t>
            </a:r>
            <a:r>
              <a:rPr lang="en-US" altLang="ja-JP"/>
              <a:t>std::getline(stream, buffer, delim=‘\n’)</a:t>
            </a:r>
          </a:p>
        </p:txBody>
      </p:sp>
    </p:spTree>
    <p:extLst>
      <p:ext uri="{BB962C8B-B14F-4D97-AF65-F5344CB8AC3E}">
        <p14:creationId xmlns:p14="http://schemas.microsoft.com/office/powerpoint/2010/main" val="260349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AC007-053B-43DD-926F-9DAB4491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標準入出力</a:t>
            </a:r>
            <a:r>
              <a:rPr lang="en-US" altLang="ja-JP"/>
              <a:t>(iostream)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96C10B-FE22-4725-AFBC-E61DD096B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65" y="1392342"/>
            <a:ext cx="4273700" cy="1271828"/>
          </a:xfrm>
        </p:spPr>
        <p:txBody>
          <a:bodyPr/>
          <a:lstStyle/>
          <a:p>
            <a:r>
              <a:rPr lang="ja-JP" altLang="en-US"/>
              <a:t>標準入力 </a:t>
            </a:r>
            <a:r>
              <a:rPr lang="en-US"/>
              <a:t>std::cin</a:t>
            </a:r>
          </a:p>
          <a:p>
            <a:r>
              <a:rPr lang="ja-JP" altLang="en-US"/>
              <a:t>標準出力 </a:t>
            </a:r>
            <a:r>
              <a:rPr lang="en-US"/>
              <a:t>std::cout</a:t>
            </a:r>
          </a:p>
          <a:p>
            <a:r>
              <a:rPr lang="ja-JP" altLang="en-US"/>
              <a:t>改行して</a:t>
            </a:r>
            <a:r>
              <a:rPr lang="en-US" altLang="ja-JP"/>
              <a:t>flush</a:t>
            </a:r>
            <a:r>
              <a:rPr lang="ja-JP" altLang="en-US"/>
              <a:t> </a:t>
            </a:r>
            <a:r>
              <a:rPr lang="en-US"/>
              <a:t>std::endl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52FFC7F-F444-44E2-A53C-CAA87B4595CA}"/>
              </a:ext>
            </a:extLst>
          </p:cNvPr>
          <p:cNvGrpSpPr/>
          <p:nvPr/>
        </p:nvGrpSpPr>
        <p:grpSpPr>
          <a:xfrm>
            <a:off x="2538595" y="2902482"/>
            <a:ext cx="7114810" cy="3309762"/>
            <a:chOff x="5988909" y="514087"/>
            <a:chExt cx="5708821" cy="2192461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4F13B3DB-18F7-43CF-86B5-745406393F97}"/>
                </a:ext>
              </a:extLst>
            </p:cNvPr>
            <p:cNvSpPr/>
            <p:nvPr/>
          </p:nvSpPr>
          <p:spPr>
            <a:xfrm>
              <a:off x="5988909" y="514087"/>
              <a:ext cx="5708821" cy="2192461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B4BFC12-8AF8-41E3-AFE5-543365C28F86}"/>
                </a:ext>
              </a:extLst>
            </p:cNvPr>
            <p:cNvSpPr/>
            <p:nvPr/>
          </p:nvSpPr>
          <p:spPr>
            <a:xfrm>
              <a:off x="6096001" y="612486"/>
              <a:ext cx="5601729" cy="20183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iostream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main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double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PI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3.1415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cout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PI =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(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)PI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cout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PI =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PI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printf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PI =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%1.0f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\n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PI);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printf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PI =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%1.2f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\n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PI);</a:t>
              </a: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23B320-FA6B-4E27-8925-F4A78EF8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2E141574-2881-4212-9FB3-755FB64F6117}"/>
              </a:ext>
            </a:extLst>
          </p:cNvPr>
          <p:cNvSpPr txBox="1">
            <a:spLocks/>
          </p:cNvSpPr>
          <p:nvPr/>
        </p:nvSpPr>
        <p:spPr>
          <a:xfrm>
            <a:off x="5518833" y="1596379"/>
            <a:ext cx="4134572" cy="1047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/>
              <a:t>標準出力には </a:t>
            </a:r>
            <a:r>
              <a:rPr lang="en-US" altLang="ja-JP"/>
              <a:t>printf </a:t>
            </a:r>
            <a:r>
              <a:rPr lang="ja-JP" altLang="en-US"/>
              <a:t>も使える</a:t>
            </a:r>
            <a:endParaRPr lang="en-US" altLang="ja-JP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/>
              <a:t>（</a:t>
            </a:r>
            <a:r>
              <a:rPr lang="en-US"/>
              <a:t>C</a:t>
            </a:r>
            <a:r>
              <a:rPr lang="ja-JP" altLang="en-US"/>
              <a:t>から引き継がれた）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08505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AC007-053B-43DD-926F-9DAB4491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ファイル入出力</a:t>
            </a:r>
            <a:r>
              <a:rPr lang="en-US" altLang="ja-JP"/>
              <a:t>(fstream)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96C10B-FE22-4725-AFBC-E61DD096B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1" y="1350074"/>
            <a:ext cx="4894814" cy="2936176"/>
          </a:xfrm>
        </p:spPr>
        <p:txBody>
          <a:bodyPr>
            <a:normAutofit/>
          </a:bodyPr>
          <a:lstStyle/>
          <a:p>
            <a:r>
              <a:rPr lang="ja-JP" altLang="en-US"/>
              <a:t>ファイル入力</a:t>
            </a:r>
            <a:r>
              <a:rPr lang="en-US" altLang="ja-JP"/>
              <a:t> std::ifstream</a:t>
            </a:r>
          </a:p>
          <a:p>
            <a:r>
              <a:rPr lang="ja-JP" altLang="en-US"/>
              <a:t>ファイル出力</a:t>
            </a:r>
            <a:r>
              <a:rPr lang="en-US" altLang="ja-JP"/>
              <a:t> std::ofstream</a:t>
            </a:r>
          </a:p>
          <a:p>
            <a:endParaRPr lang="en-US"/>
          </a:p>
          <a:p>
            <a:r>
              <a:rPr lang="ja-JP" altLang="en-US"/>
              <a:t>行の読み込み </a:t>
            </a:r>
            <a:r>
              <a:rPr lang="en-US"/>
              <a:t>std::getline()</a:t>
            </a:r>
          </a:p>
          <a:p>
            <a:endParaRPr lang="en-US"/>
          </a:p>
          <a:p>
            <a:r>
              <a:rPr lang="ja-JP" altLang="en-US" u="sng"/>
              <a:t>コピペして使ってください</a:t>
            </a:r>
            <a:endParaRPr lang="en-US" u="sng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52FFC7F-F444-44E2-A53C-CAA87B4595CA}"/>
              </a:ext>
            </a:extLst>
          </p:cNvPr>
          <p:cNvGrpSpPr/>
          <p:nvPr/>
        </p:nvGrpSpPr>
        <p:grpSpPr>
          <a:xfrm>
            <a:off x="5145005" y="1150049"/>
            <a:ext cx="6535487" cy="5165302"/>
            <a:chOff x="5988909" y="514087"/>
            <a:chExt cx="5350549" cy="3421612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4F13B3DB-18F7-43CF-86B5-745406393F97}"/>
                </a:ext>
              </a:extLst>
            </p:cNvPr>
            <p:cNvSpPr/>
            <p:nvPr/>
          </p:nvSpPr>
          <p:spPr>
            <a:xfrm>
              <a:off x="5988909" y="514087"/>
              <a:ext cx="5350549" cy="3421612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B4BFC12-8AF8-41E3-AFE5-543365C28F86}"/>
                </a:ext>
              </a:extLst>
            </p:cNvPr>
            <p:cNvSpPr/>
            <p:nvPr/>
          </p:nvSpPr>
          <p:spPr>
            <a:xfrm>
              <a:off x="6096001" y="612486"/>
              <a:ext cx="5147307" cy="3323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string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iostream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fstream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b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</a:b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main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()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{</a:t>
              </a:r>
            </a:p>
            <a:p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// 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ファイル入力の例</a:t>
              </a:r>
              <a:endParaRPr lang="ja-JP" alt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ja-JP" alt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input_path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input.txt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ifstream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ifs(input_path);</a:t>
              </a:r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// stream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line;</a:t>
              </a:r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             // buffer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while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(std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getline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(ifs, line,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'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\n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’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))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   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cout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line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b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</a:br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// 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ファイル出力の例</a:t>
              </a:r>
              <a:endParaRPr lang="ja-JP" alt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ja-JP" alt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output_path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output.txt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ofstream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ofs(output_path);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ofs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Hello World!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b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</a:b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}</a:t>
              </a:r>
            </a:p>
          </p:txBody>
        </p:sp>
      </p:grp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967AE6-4FB2-4C4B-9433-2E76E60D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AC007-053B-43DD-926F-9DAB4491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課題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96C10B-FE22-4725-AFBC-E61DD096B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65" y="1296360"/>
            <a:ext cx="9416159" cy="498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/>
              <a:t>UNIX</a:t>
            </a:r>
            <a:r>
              <a:rPr lang="ja-JP" altLang="en-US" sz="2400"/>
              <a:t>の</a:t>
            </a:r>
            <a:r>
              <a:rPr lang="en-US" altLang="ja-JP" sz="2400"/>
              <a:t>head</a:t>
            </a:r>
            <a:r>
              <a:rPr lang="ja-JP" altLang="en-US" sz="2400"/>
              <a:t>コマンドを実装する</a:t>
            </a:r>
            <a:endParaRPr lang="en-US" altLang="ja-JP" sz="2400"/>
          </a:p>
          <a:p>
            <a:r>
              <a:rPr lang="ja-JP" altLang="en-US"/>
              <a:t>仕様</a:t>
            </a:r>
            <a:r>
              <a:rPr lang="en-US" altLang="ja-JP"/>
              <a:t>1: </a:t>
            </a:r>
            <a:r>
              <a:rPr lang="ja-JP" altLang="en-US"/>
              <a:t>ファイルの先頭 </a:t>
            </a:r>
            <a:r>
              <a:rPr lang="en-US" altLang="ja-JP"/>
              <a:t>n </a:t>
            </a:r>
            <a:r>
              <a:rPr lang="ja-JP" altLang="en-US"/>
              <a:t>行を標準出力する</a:t>
            </a:r>
            <a:endParaRPr lang="en-US" altLang="ja-JP"/>
          </a:p>
          <a:p>
            <a:r>
              <a:rPr lang="ja-JP" altLang="en-US"/>
              <a:t>仕様</a:t>
            </a:r>
            <a:r>
              <a:rPr lang="en-US" altLang="ja-JP"/>
              <a:t>2:</a:t>
            </a:r>
            <a:r>
              <a:rPr lang="ja-JP" altLang="en-US"/>
              <a:t> データが </a:t>
            </a:r>
            <a:r>
              <a:rPr lang="en-US" altLang="ja-JP"/>
              <a:t>n </a:t>
            </a:r>
            <a:r>
              <a:rPr lang="ja-JP" altLang="en-US"/>
              <a:t>行ない場合はすべての行を出力する</a:t>
            </a:r>
            <a:endParaRPr lang="en-US" altLang="ja-JP"/>
          </a:p>
          <a:p>
            <a:r>
              <a:rPr lang="ja-JP" altLang="en-US"/>
              <a:t>仕様</a:t>
            </a:r>
            <a:r>
              <a:rPr lang="en-US" altLang="ja-JP"/>
              <a:t>3: </a:t>
            </a:r>
            <a:r>
              <a:rPr lang="ja-JP" altLang="en-US"/>
              <a:t>コマンドライン引数でファイルのパスと </a:t>
            </a:r>
            <a:r>
              <a:rPr lang="en-US" altLang="ja-JP"/>
              <a:t>n </a:t>
            </a:r>
            <a:r>
              <a:rPr lang="ja-JP" altLang="en-US"/>
              <a:t>を指定</a:t>
            </a:r>
            <a:endParaRPr lang="en-US" altLang="ja-JP"/>
          </a:p>
          <a:p>
            <a:r>
              <a:rPr lang="ja-JP" altLang="en-US"/>
              <a:t>仕様</a:t>
            </a:r>
            <a:r>
              <a:rPr lang="en-US" altLang="ja-JP"/>
              <a:t>4: n</a:t>
            </a:r>
            <a:r>
              <a:rPr lang="ja-JP" altLang="en-US"/>
              <a:t> が渡されなかった場合は </a:t>
            </a:r>
            <a:r>
              <a:rPr lang="en-US" altLang="ja-JP"/>
              <a:t>n=10 </a:t>
            </a:r>
            <a:r>
              <a:rPr lang="ja-JP" altLang="en-US"/>
              <a:t>とする</a:t>
            </a:r>
            <a:endParaRPr lang="en-US" altLang="ja-JP"/>
          </a:p>
          <a:p>
            <a:r>
              <a:rPr lang="ja-JP" altLang="en-US"/>
              <a:t>実行例</a:t>
            </a:r>
            <a:r>
              <a:rPr lang="en-US" altLang="ja-JP"/>
              <a:t>: ./head filename.txt 5</a:t>
            </a:r>
          </a:p>
          <a:p>
            <a:pPr marL="0" indent="0">
              <a:buNone/>
            </a:pPr>
            <a:endParaRPr lang="en-US" altLang="ja-JP" sz="240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2400">
                <a:solidFill>
                  <a:schemeClr val="bg1">
                    <a:lumMod val="75000"/>
                  </a:schemeClr>
                </a:solidFill>
              </a:rPr>
              <a:t>補足</a:t>
            </a:r>
          </a:p>
          <a:p>
            <a:pPr marL="344488" indent="-344488">
              <a:buFont typeface="Wingdings" panose="05000000000000000000" pitchFamily="2" charset="2"/>
              <a:buChar char="v"/>
            </a:pPr>
            <a:r>
              <a:rPr lang="ja-JP" altLang="en-US">
                <a:solidFill>
                  <a:schemeClr val="bg1">
                    <a:lumMod val="75000"/>
                  </a:schemeClr>
                </a:solidFill>
              </a:rPr>
              <a:t>余力のある方は，</a:t>
            </a:r>
            <a:r>
              <a:rPr lang="en-US" altLang="ja-JP">
                <a:solidFill>
                  <a:schemeClr val="bg1">
                    <a:lumMod val="75000"/>
                  </a:schemeClr>
                </a:solidFill>
              </a:rPr>
              <a:t>argc!=3 </a:t>
            </a:r>
            <a:r>
              <a:rPr lang="ja-JP" altLang="en-US">
                <a:solidFill>
                  <a:schemeClr val="bg1">
                    <a:lumMod val="75000"/>
                  </a:schemeClr>
                </a:solidFill>
              </a:rPr>
              <a:t>の場合の処理を加えてみる</a:t>
            </a:r>
            <a:endParaRPr lang="en-US" altLang="ja-JP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A2581F-59C2-4692-82B4-007D76E6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42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0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4CDB9-BB93-4D04-83BD-CC05E0EE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コンテナ｜</a:t>
            </a:r>
            <a:r>
              <a:rPr lang="en-US" altLang="ja-JP"/>
              <a:t>vector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A6D312-5AA1-42E5-AD7D-D4DF93AB0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65" y="1260909"/>
            <a:ext cx="8204735" cy="5284270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/>
              <a:t>概要</a:t>
            </a:r>
            <a:endParaRPr lang="en-US" altLang="ja-JP" sz="2400"/>
          </a:p>
          <a:p>
            <a:r>
              <a:rPr lang="ja-JP" altLang="en-US"/>
              <a:t>可変長配列 </a:t>
            </a:r>
            <a:r>
              <a:rPr lang="en-US" altLang="ja-JP"/>
              <a:t>std::vector&lt;type&gt;</a:t>
            </a:r>
          </a:p>
          <a:p>
            <a:r>
              <a:rPr lang="ja-JP" altLang="en-US"/>
              <a:t>何でも配列にできる（</a:t>
            </a:r>
            <a:r>
              <a:rPr lang="en-US" altLang="ja-JP"/>
              <a:t>vector</a:t>
            </a:r>
            <a:r>
              <a:rPr lang="ja-JP" altLang="en-US"/>
              <a:t>の</a:t>
            </a:r>
            <a:r>
              <a:rPr lang="en-US" altLang="ja-JP"/>
              <a:t>vector</a:t>
            </a:r>
            <a:r>
              <a:rPr lang="ja-JP" altLang="en-US"/>
              <a:t>等も定義できる）</a:t>
            </a: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ja-JP" altLang="en-US" sz="2400"/>
              <a:t>メソッド</a:t>
            </a:r>
            <a:endParaRPr lang="en-US" altLang="ja-JP" sz="2400"/>
          </a:p>
          <a:p>
            <a:r>
              <a:rPr lang="ja-JP" altLang="en-US">
                <a:solidFill>
                  <a:srgbClr val="FF00FF"/>
                </a:solidFill>
              </a:rPr>
              <a:t>末尾への追加</a:t>
            </a:r>
            <a:r>
              <a:rPr lang="en-US" altLang="ja-JP">
                <a:solidFill>
                  <a:srgbClr val="FF00FF"/>
                </a:solidFill>
              </a:rPr>
              <a:t>: push_back(*)</a:t>
            </a:r>
          </a:p>
          <a:p>
            <a:r>
              <a:rPr lang="ja-JP" altLang="en-US"/>
              <a:t>要素数取得　</a:t>
            </a:r>
            <a:r>
              <a:rPr lang="en-US" altLang="ja-JP"/>
              <a:t>: size()</a:t>
            </a:r>
          </a:p>
          <a:p>
            <a:r>
              <a:rPr lang="ja-JP" altLang="en-US"/>
              <a:t>要素アクセス</a:t>
            </a:r>
            <a:r>
              <a:rPr lang="en-US" altLang="ja-JP"/>
              <a:t>: operator[n]</a:t>
            </a:r>
          </a:p>
          <a:p>
            <a:endParaRPr lang="en-US" altLang="ja-JP"/>
          </a:p>
          <a:p>
            <a:endParaRPr 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05AD428-DC9E-411C-8E6F-24D331045A13}"/>
              </a:ext>
            </a:extLst>
          </p:cNvPr>
          <p:cNvGrpSpPr/>
          <p:nvPr/>
        </p:nvGrpSpPr>
        <p:grpSpPr>
          <a:xfrm>
            <a:off x="4981203" y="2856528"/>
            <a:ext cx="6840492" cy="3069526"/>
            <a:chOff x="5988908" y="514087"/>
            <a:chExt cx="5708822" cy="2033323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3D99A436-45ED-44F9-91AF-1D3FC292ADD8}"/>
                </a:ext>
              </a:extLst>
            </p:cNvPr>
            <p:cNvSpPr/>
            <p:nvPr/>
          </p:nvSpPr>
          <p:spPr>
            <a:xfrm>
              <a:off x="5988908" y="514087"/>
              <a:ext cx="5708821" cy="2033323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8B9BE49-0742-4B56-98C3-94DC8F9B1460}"/>
                </a:ext>
              </a:extLst>
            </p:cNvPr>
            <p:cNvSpPr/>
            <p:nvPr/>
          </p:nvSpPr>
          <p:spPr>
            <a:xfrm>
              <a:off x="6096001" y="612486"/>
              <a:ext cx="5601729" cy="1855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vector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b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</a:b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vector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 </a:t>
              </a:r>
              <a:r>
                <a:rPr lang="en-US" sz="1600" err="1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generate_serial_numbers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(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n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vector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&lt;int&gt;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v;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for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(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i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 i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n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 i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++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    v.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push_back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(i);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}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v;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}</a:t>
              </a:r>
            </a:p>
          </p:txBody>
        </p:sp>
      </p:grp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DAD674-3A0B-4F9F-91E2-1A525C78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0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C45077-3F0F-4578-95BD-7AA62D04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今回のゴール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77C899-B4E2-4485-8C43-B4B406E50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400">
                <a:solidFill>
                  <a:srgbClr val="FF00FF"/>
                </a:solidFill>
                <a:latin typeface="+mj-ea"/>
                <a:ea typeface="+mj-ea"/>
              </a:rPr>
              <a:t>ビッグデータの数値シミュレーションに必要な</a:t>
            </a:r>
            <a:r>
              <a:rPr lang="en-US" altLang="ja-JP" sz="2400">
                <a:solidFill>
                  <a:srgbClr val="FF00FF"/>
                </a:solidFill>
                <a:latin typeface="+mj-ea"/>
                <a:ea typeface="+mj-ea"/>
              </a:rPr>
              <a:t>C++</a:t>
            </a:r>
            <a:r>
              <a:rPr lang="ja-JP" altLang="en-US" sz="2400">
                <a:solidFill>
                  <a:srgbClr val="FF00FF"/>
                </a:solidFill>
                <a:latin typeface="+mj-ea"/>
                <a:ea typeface="+mj-ea"/>
              </a:rPr>
              <a:t>の基礎を習得する</a:t>
            </a:r>
            <a:endParaRPr lang="en-US" altLang="ja-JP" sz="2400">
              <a:solidFill>
                <a:srgbClr val="FF00FF"/>
              </a:solidFill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/>
              <a:t>Hello world</a:t>
            </a:r>
            <a:r>
              <a:rPr lang="ja-JP" altLang="en-US"/>
              <a:t> </a:t>
            </a:r>
            <a:r>
              <a:rPr lang="en-US" altLang="ja-JP"/>
              <a:t>      </a:t>
            </a:r>
            <a:r>
              <a:rPr lang="ja-JP" altLang="en-US"/>
              <a:t>　</a:t>
            </a:r>
            <a:r>
              <a:rPr lang="en-US" altLang="ja-JP"/>
              <a:t>: </a:t>
            </a:r>
            <a:r>
              <a:rPr lang="ja-JP" altLang="en-US"/>
              <a:t>導入として</a:t>
            </a:r>
            <a:endParaRPr lang="en-US" altLang="ja-JP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データの入出力ができる   </a:t>
            </a:r>
            <a:r>
              <a:rPr lang="en-US" altLang="ja-JP"/>
              <a:t>: </a:t>
            </a:r>
            <a:r>
              <a:rPr lang="ja-JP" altLang="en-US"/>
              <a:t>コピペでも使えれば</a:t>
            </a:r>
            <a:r>
              <a:rPr lang="en-US" altLang="ja-JP"/>
              <a:t>OK</a:t>
            </a:r>
            <a:r>
              <a:rPr lang="ja-JP" altLang="en-US"/>
              <a:t>！</a:t>
            </a:r>
            <a:endParaRPr lang="en-US" altLang="ja-JP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データの統計量を計算できる</a:t>
            </a:r>
            <a:r>
              <a:rPr lang="en-US" altLang="ja-JP"/>
              <a:t>: </a:t>
            </a:r>
            <a:r>
              <a:rPr lang="ja-JP" altLang="en-US"/>
              <a:t>重要．ここに脳みそを使ってほしい</a:t>
            </a:r>
            <a:endParaRPr lang="en-US" altLang="ja-JP"/>
          </a:p>
          <a:p>
            <a:pPr marL="457200" indent="-457200">
              <a:buFont typeface="+mj-lt"/>
              <a:buAutoNum type="arabicPeriod"/>
            </a:pPr>
            <a:endParaRPr lang="en-US" altLang="ja-JP"/>
          </a:p>
          <a:p>
            <a:pPr marL="457200" indent="-457200">
              <a:buFont typeface="+mj-lt"/>
              <a:buAutoNum type="arabicPeriod"/>
            </a:pPr>
            <a:endParaRPr lang="en-US" altLang="ja-JP"/>
          </a:p>
          <a:p>
            <a:pPr marL="457200" indent="-457200">
              <a:buFont typeface="+mj-lt"/>
              <a:buAutoNum type="arabicPeriod"/>
            </a:pPr>
            <a:endParaRPr lang="en-US" altLang="ja-JP"/>
          </a:p>
          <a:p>
            <a:pPr marL="0" indent="0">
              <a:buNone/>
            </a:pPr>
            <a:r>
              <a:rPr lang="ja-JP" altLang="en-US" sz="2400">
                <a:solidFill>
                  <a:schemeClr val="bg1">
                    <a:lumMod val="50000"/>
                  </a:schemeClr>
                </a:solidFill>
              </a:rPr>
              <a:t>お届け</a:t>
            </a:r>
            <a:endParaRPr lang="en-US" altLang="ja-JP" sz="24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テーマ　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: Dracula</a:t>
            </a:r>
          </a:p>
          <a:p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フォント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: Source Han Code JP</a:t>
            </a:r>
          </a:p>
          <a:p>
            <a:pPr lvl="1"/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インストール方法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下のリンクから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.ttc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ファイルをインストールして実行してください</a:t>
            </a:r>
            <a:endParaRPr lang="en-US" altLang="ja-JP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ja-JP">
                <a:solidFill>
                  <a:schemeClr val="bg1">
                    <a:lumMod val="50000"/>
                  </a:schemeClr>
                </a:solidFill>
                <a:hlinkClick r:id="rId3"/>
              </a:rPr>
              <a:t>https://github.com/adobe-fonts/source-han-code-jp/releases</a:t>
            </a:r>
            <a:endParaRPr lang="en-US" altLang="ja-JP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1501D9-3E9A-4FE8-A826-F07FC7A1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68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4CDB9-BB93-4D04-83BD-CC05E0EE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65" y="173256"/>
            <a:ext cx="8414285" cy="885524"/>
          </a:xfrm>
        </p:spPr>
        <p:txBody>
          <a:bodyPr/>
          <a:lstStyle/>
          <a:p>
            <a:r>
              <a:rPr lang="ja-JP" altLang="en-US"/>
              <a:t>コンテナ｜</a:t>
            </a:r>
            <a:r>
              <a:rPr lang="en-US" altLang="ja-JP"/>
              <a:t>vector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A6D312-5AA1-42E5-AD7D-D4DF93AB0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400"/>
              <a:t>概要</a:t>
            </a:r>
            <a:endParaRPr lang="en-US" altLang="ja-JP" sz="2400"/>
          </a:p>
          <a:p>
            <a:r>
              <a:rPr lang="ja-JP" altLang="en-US"/>
              <a:t>可変長配列 </a:t>
            </a:r>
            <a:r>
              <a:rPr lang="en-US" altLang="ja-JP"/>
              <a:t>std::vector&lt;type&gt;</a:t>
            </a:r>
          </a:p>
          <a:p>
            <a:r>
              <a:rPr lang="ja-JP" altLang="en-US"/>
              <a:t>何でも配列にできる（</a:t>
            </a:r>
            <a:r>
              <a:rPr lang="en-US" altLang="ja-JP"/>
              <a:t>vector</a:t>
            </a:r>
            <a:r>
              <a:rPr lang="ja-JP" altLang="en-US"/>
              <a:t>の</a:t>
            </a:r>
            <a:r>
              <a:rPr lang="en-US" altLang="ja-JP"/>
              <a:t>vector</a:t>
            </a:r>
            <a:r>
              <a:rPr lang="ja-JP" altLang="en-US"/>
              <a:t>等も定義できる）</a:t>
            </a: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ja-JP" altLang="en-US" sz="2400"/>
              <a:t>メソッド</a:t>
            </a:r>
            <a:endParaRPr lang="en-US" altLang="ja-JP" sz="2400"/>
          </a:p>
          <a:p>
            <a:r>
              <a:rPr lang="ja-JP" altLang="en-US"/>
              <a:t>末尾への追加</a:t>
            </a:r>
            <a:r>
              <a:rPr lang="en-US" altLang="ja-JP"/>
              <a:t>: push_back(*)</a:t>
            </a:r>
          </a:p>
          <a:p>
            <a:r>
              <a:rPr lang="ja-JP" altLang="en-US">
                <a:solidFill>
                  <a:srgbClr val="FF00FF"/>
                </a:solidFill>
              </a:rPr>
              <a:t>要素数取得　</a:t>
            </a:r>
            <a:r>
              <a:rPr lang="en-US" altLang="ja-JP">
                <a:solidFill>
                  <a:srgbClr val="FF00FF"/>
                </a:solidFill>
              </a:rPr>
              <a:t>: size()</a:t>
            </a:r>
          </a:p>
          <a:p>
            <a:r>
              <a:rPr lang="ja-JP" altLang="en-US">
                <a:solidFill>
                  <a:srgbClr val="FF00FF"/>
                </a:solidFill>
              </a:rPr>
              <a:t>要素アクセス</a:t>
            </a:r>
            <a:r>
              <a:rPr lang="en-US" altLang="ja-JP">
                <a:solidFill>
                  <a:srgbClr val="FF00FF"/>
                </a:solidFill>
              </a:rPr>
              <a:t>: operator[n]</a:t>
            </a:r>
          </a:p>
          <a:p>
            <a:endParaRPr lang="en-US" altLang="ja-JP"/>
          </a:p>
          <a:p>
            <a:endParaRPr 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05AD428-DC9E-411C-8E6F-24D331045A13}"/>
              </a:ext>
            </a:extLst>
          </p:cNvPr>
          <p:cNvGrpSpPr/>
          <p:nvPr/>
        </p:nvGrpSpPr>
        <p:grpSpPr>
          <a:xfrm>
            <a:off x="5049219" y="2880717"/>
            <a:ext cx="6133131" cy="2872383"/>
            <a:chOff x="5988908" y="514087"/>
            <a:chExt cx="5276333" cy="1902731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3D99A436-45ED-44F9-91AF-1D3FC292ADD8}"/>
                </a:ext>
              </a:extLst>
            </p:cNvPr>
            <p:cNvSpPr/>
            <p:nvPr/>
          </p:nvSpPr>
          <p:spPr>
            <a:xfrm>
              <a:off x="5988908" y="514087"/>
              <a:ext cx="5276333" cy="1902731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8B9BE49-0742-4B56-98C3-94DC8F9B1460}"/>
                </a:ext>
              </a:extLst>
            </p:cNvPr>
            <p:cNvSpPr/>
            <p:nvPr/>
          </p:nvSpPr>
          <p:spPr>
            <a:xfrm>
              <a:off x="6096001" y="612486"/>
              <a:ext cx="5080050" cy="17329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iostream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vector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void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err="1">
                  <a:solidFill>
                    <a:srgbClr val="50FA7B"/>
                  </a:solidFill>
                  <a:latin typeface="+mj-ea"/>
                  <a:ea typeface="+mj-ea"/>
                </a:rPr>
                <a:t>output_vector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vector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&gt;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&amp;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v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for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(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i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 i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err="1">
                  <a:solidFill>
                    <a:srgbClr val="F8F8F2"/>
                  </a:solidFill>
                  <a:latin typeface="+mj-ea"/>
                  <a:ea typeface="+mj-ea"/>
                </a:rPr>
                <a:t>v.</a:t>
              </a:r>
              <a:r>
                <a:rPr lang="en-US" sz="1600" err="1">
                  <a:solidFill>
                    <a:srgbClr val="50FA7B"/>
                  </a:solidFill>
                  <a:latin typeface="+mj-ea"/>
                  <a:ea typeface="+mj-ea"/>
                </a:rPr>
                <a:t>size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(); i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++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cout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v[i]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endl;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}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DAD674-3A0B-4F9F-91E2-1A525C78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90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4CDB9-BB93-4D04-83BD-CC05E0EE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コンテナ｜</a:t>
            </a:r>
            <a:r>
              <a:rPr lang="en-US" altLang="ja-JP"/>
              <a:t>map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A6D312-5AA1-42E5-AD7D-D4DF93AB0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69" y="1260909"/>
            <a:ext cx="11126804" cy="5284270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/>
              <a:t>概要</a:t>
            </a:r>
            <a:endParaRPr lang="en-US" altLang="ja-JP" sz="2400"/>
          </a:p>
          <a:p>
            <a:r>
              <a:rPr lang="ja-JP" altLang="en-US"/>
              <a:t>連想配列 </a:t>
            </a:r>
            <a:r>
              <a:rPr lang="en-US" altLang="ja-JP"/>
              <a:t>std::map&lt;key_type,value_type&gt;</a:t>
            </a:r>
          </a:p>
          <a:p>
            <a:r>
              <a:rPr lang="en-US" altLang="ja-JP"/>
              <a:t>Key</a:t>
            </a:r>
            <a:r>
              <a:rPr lang="ja-JP" altLang="en-US"/>
              <a:t>は全順序であり，自動で</a:t>
            </a:r>
            <a:r>
              <a:rPr lang="en-US" altLang="ja-JP"/>
              <a:t>sort</a:t>
            </a:r>
            <a:r>
              <a:rPr lang="ja-JP" altLang="en-US"/>
              <a:t>される（全順序でないと</a:t>
            </a:r>
            <a:r>
              <a:rPr lang="en-US" altLang="ja-JP"/>
              <a:t>key</a:t>
            </a:r>
            <a:r>
              <a:rPr lang="ja-JP" altLang="en-US"/>
              <a:t>に使えない）</a:t>
            </a:r>
            <a:endParaRPr lang="en-US" altLang="ja-JP"/>
          </a:p>
          <a:p>
            <a:endParaRPr lang="en-US" altLang="ja-JP"/>
          </a:p>
          <a:p>
            <a:pPr marL="0" indent="0">
              <a:buNone/>
            </a:pPr>
            <a:r>
              <a:rPr lang="ja-JP" altLang="en-US" sz="2400"/>
              <a:t>メソッド</a:t>
            </a:r>
            <a:endParaRPr lang="en-US" altLang="ja-JP" sz="2400"/>
          </a:p>
          <a:p>
            <a:r>
              <a:rPr lang="ja-JP" altLang="en-US">
                <a:solidFill>
                  <a:srgbClr val="FF00FF"/>
                </a:solidFill>
              </a:rPr>
              <a:t>要素作成</a:t>
            </a:r>
            <a:r>
              <a:rPr lang="en-US" altLang="ja-JP">
                <a:solidFill>
                  <a:srgbClr val="FF00FF"/>
                </a:solidFill>
              </a:rPr>
              <a:t>/</a:t>
            </a:r>
            <a:r>
              <a:rPr lang="ja-JP" altLang="en-US">
                <a:solidFill>
                  <a:srgbClr val="FF00FF"/>
                </a:solidFill>
              </a:rPr>
              <a:t>アクセス</a:t>
            </a:r>
            <a:r>
              <a:rPr lang="en-US" altLang="ja-JP">
                <a:solidFill>
                  <a:srgbClr val="FF00FF"/>
                </a:solidFill>
              </a:rPr>
              <a:t>: operator[key]</a:t>
            </a:r>
          </a:p>
          <a:p>
            <a:r>
              <a:rPr lang="ja-JP" altLang="en-US"/>
              <a:t>要素アクセス</a:t>
            </a:r>
            <a:r>
              <a:rPr lang="en-US" altLang="ja-JP"/>
              <a:t>2: </a:t>
            </a:r>
            <a:r>
              <a:rPr lang="ja-JP" altLang="en-US"/>
              <a:t>イテレータ</a:t>
            </a:r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05AD428-DC9E-411C-8E6F-24D331045A13}"/>
              </a:ext>
            </a:extLst>
          </p:cNvPr>
          <p:cNvGrpSpPr/>
          <p:nvPr/>
        </p:nvGrpSpPr>
        <p:grpSpPr>
          <a:xfrm>
            <a:off x="5720331" y="2856875"/>
            <a:ext cx="6164863" cy="3307650"/>
            <a:chOff x="5988908" y="514087"/>
            <a:chExt cx="5859636" cy="2191062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3D99A436-45ED-44F9-91AF-1D3FC292ADD8}"/>
                </a:ext>
              </a:extLst>
            </p:cNvPr>
            <p:cNvSpPr/>
            <p:nvPr/>
          </p:nvSpPr>
          <p:spPr>
            <a:xfrm>
              <a:off x="5988908" y="514087"/>
              <a:ext cx="5859636" cy="2191062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8B9BE49-0742-4B56-98C3-94DC8F9B1460}"/>
                </a:ext>
              </a:extLst>
            </p:cNvPr>
            <p:cNvSpPr/>
            <p:nvPr/>
          </p:nvSpPr>
          <p:spPr>
            <a:xfrm>
              <a:off x="6096001" y="612486"/>
              <a:ext cx="5655815" cy="20183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string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map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// </a:t>
              </a:r>
              <a:r>
                <a:rPr lang="en-US" altLang="ja-JP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As of </a:t>
              </a:r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Apr-12 06:35 UTC</a:t>
              </a:r>
              <a:b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</a:b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map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,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double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store_</a:t>
              </a:r>
              <a:r>
                <a:rPr lang="en-US" altLang="ja-JP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EXR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()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map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,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double&gt;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rate;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rate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[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JPY/USD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]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133.77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rate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[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EUR/USD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]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0.92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rate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[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CNH/USD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]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6.89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rate;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}</a:t>
              </a:r>
            </a:p>
          </p:txBody>
        </p:sp>
      </p:grp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448451-D4AD-463A-8D7F-2EDE88BC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61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4CDB9-BB93-4D04-83BD-CC05E0EE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コンテナ｜</a:t>
            </a:r>
            <a:r>
              <a:rPr lang="en-US" altLang="ja-JP"/>
              <a:t>map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A6D312-5AA1-42E5-AD7D-D4DF93AB0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69" y="1260909"/>
            <a:ext cx="11126804" cy="5284270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/>
              <a:t>イテレータ</a:t>
            </a:r>
            <a:endParaRPr lang="en-US" altLang="ja-JP" sz="2400"/>
          </a:p>
          <a:p>
            <a:r>
              <a:rPr lang="ja-JP" altLang="en-US"/>
              <a:t>コンテナ内の要素の位置を指す．ポインタのようなもの</a:t>
            </a:r>
            <a:endParaRPr lang="en-US" altLang="ja-JP"/>
          </a:p>
          <a:p>
            <a:r>
              <a:rPr lang="ja-JP" altLang="en-US"/>
              <a:t>先頭を指すイテレータ</a:t>
            </a:r>
            <a:r>
              <a:rPr lang="en-US" altLang="ja-JP"/>
              <a:t>: begin()</a:t>
            </a:r>
          </a:p>
          <a:p>
            <a:r>
              <a:rPr lang="ja-JP" altLang="en-US"/>
              <a:t>末尾を指すイテレータ</a:t>
            </a:r>
            <a:r>
              <a:rPr lang="en-US" altLang="ja-JP"/>
              <a:t>: end()</a:t>
            </a:r>
          </a:p>
          <a:p>
            <a:endParaRPr 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05AD428-DC9E-411C-8E6F-24D331045A13}"/>
              </a:ext>
            </a:extLst>
          </p:cNvPr>
          <p:cNvGrpSpPr/>
          <p:nvPr/>
        </p:nvGrpSpPr>
        <p:grpSpPr>
          <a:xfrm>
            <a:off x="1576674" y="3103155"/>
            <a:ext cx="9148289" cy="2987688"/>
            <a:chOff x="6035299" y="529441"/>
            <a:chExt cx="5064746" cy="1979111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3D99A436-45ED-44F9-91AF-1D3FC292ADD8}"/>
                </a:ext>
              </a:extLst>
            </p:cNvPr>
            <p:cNvSpPr/>
            <p:nvPr/>
          </p:nvSpPr>
          <p:spPr>
            <a:xfrm>
              <a:off x="6035299" y="529441"/>
              <a:ext cx="5064745" cy="1979109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8B9BE49-0742-4B56-98C3-94DC8F9B1460}"/>
                </a:ext>
              </a:extLst>
            </p:cNvPr>
            <p:cNvSpPr/>
            <p:nvPr/>
          </p:nvSpPr>
          <p:spPr>
            <a:xfrm>
              <a:off x="6096000" y="612486"/>
              <a:ext cx="5004045" cy="1896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string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iostream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map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b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</a:b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void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err="1">
                  <a:solidFill>
                    <a:srgbClr val="50FA7B"/>
                  </a:solidFill>
                  <a:latin typeface="+mj-ea"/>
                  <a:ea typeface="+mj-ea"/>
                </a:rPr>
                <a:t>output_map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  <a:ea typeface="+mj-ea"/>
                </a:rPr>
                <a:t>map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&lt;std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double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&gt;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&amp;</a:t>
              </a:r>
              <a:r>
                <a:rPr lang="en-US" sz="1600" i="1" err="1">
                  <a:solidFill>
                    <a:srgbClr val="FFB86C"/>
                  </a:solidFill>
                  <a:latin typeface="+mj-ea"/>
                  <a:ea typeface="+mj-ea"/>
                </a:rPr>
                <a:t>mp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for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(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auto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p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mp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.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begin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(); p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!=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 err="1">
                  <a:solidFill>
                    <a:srgbClr val="FFB86C"/>
                  </a:solidFill>
                  <a:latin typeface="+mj-ea"/>
                  <a:ea typeface="+mj-ea"/>
                </a:rPr>
                <a:t>mp</a:t>
              </a:r>
              <a:r>
                <a:rPr lang="en-US" sz="1600" err="1">
                  <a:solidFill>
                    <a:srgbClr val="F8F8F2"/>
                  </a:solidFill>
                  <a:latin typeface="+mj-ea"/>
                  <a:ea typeface="+mj-ea"/>
                </a:rPr>
                <a:t>.</a:t>
              </a:r>
              <a:r>
                <a:rPr lang="en-US" sz="1600" err="1">
                  <a:solidFill>
                    <a:srgbClr val="50FA7B"/>
                  </a:solidFill>
                  <a:latin typeface="+mj-ea"/>
                  <a:ea typeface="+mj-ea"/>
                </a:rPr>
                <a:t>end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(); p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++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cout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p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-&gt;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first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: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p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-&gt;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second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}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55CFFB-F9C9-415F-8E07-F01DE6D3F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47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4CDB9-BB93-4D04-83BD-CC05E0EE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コンテナ｜範囲</a:t>
            </a:r>
            <a:r>
              <a:rPr lang="en-US" altLang="ja-JP"/>
              <a:t>for</a:t>
            </a:r>
            <a:r>
              <a:rPr lang="ja-JP" altLang="en-US"/>
              <a:t>文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A6D312-5AA1-42E5-AD7D-D4DF93AB0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概要　</a:t>
            </a:r>
            <a:r>
              <a:rPr lang="en-US" altLang="ja-JP"/>
              <a:t>: </a:t>
            </a:r>
            <a:r>
              <a:rPr lang="ja-JP" altLang="en-US"/>
              <a:t>型推論 </a:t>
            </a:r>
            <a:r>
              <a:rPr lang="en-US" altLang="ja-JP">
                <a:solidFill>
                  <a:srgbClr val="FF00FF"/>
                </a:solidFill>
              </a:rPr>
              <a:t>auto</a:t>
            </a:r>
            <a:r>
              <a:rPr lang="ja-JP" altLang="en-US"/>
              <a:t> を利用し，コンテナからの要素取り出しを簡略化</a:t>
            </a:r>
            <a:endParaRPr lang="en-US" altLang="ja-JP"/>
          </a:p>
          <a:p>
            <a:r>
              <a:rPr lang="ja-JP" altLang="en-US"/>
              <a:t>使い方</a:t>
            </a:r>
            <a:r>
              <a:rPr lang="en-US" altLang="ja-JP"/>
              <a:t>: </a:t>
            </a:r>
            <a:r>
              <a:rPr lang="en-US" altLang="ja-JP">
                <a:solidFill>
                  <a:srgbClr val="FF00FF"/>
                </a:solidFill>
              </a:rPr>
              <a:t>for (auto element : container){ 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/* do something */ </a:t>
            </a:r>
            <a:r>
              <a:rPr lang="en-US" altLang="ja-JP">
                <a:solidFill>
                  <a:srgbClr val="FF00FF"/>
                </a:solidFill>
              </a:rPr>
              <a:t>}</a:t>
            </a:r>
          </a:p>
          <a:p>
            <a:r>
              <a:rPr lang="ja-JP" altLang="en-US"/>
              <a:t>嬉しさ</a:t>
            </a:r>
            <a:r>
              <a:rPr lang="en-US" altLang="ja-JP"/>
              <a:t>: index/iterator</a:t>
            </a:r>
            <a:r>
              <a:rPr lang="ja-JP" altLang="en-US"/>
              <a:t>を指定しなくて良い！</a:t>
            </a:r>
            <a:endParaRPr lang="en-US" altLang="ja-JP"/>
          </a:p>
          <a:p>
            <a:r>
              <a:rPr lang="ja-JP" altLang="en-US"/>
              <a:t>対応　</a:t>
            </a:r>
            <a:r>
              <a:rPr lang="en-US" altLang="ja-JP"/>
              <a:t>:</a:t>
            </a:r>
            <a:r>
              <a:rPr lang="ja-JP" altLang="en-US"/>
              <a:t> </a:t>
            </a:r>
            <a:r>
              <a:rPr lang="en-US" altLang="ja-JP"/>
              <a:t>vector</a:t>
            </a:r>
            <a:r>
              <a:rPr lang="ja-JP" altLang="en-US"/>
              <a:t>は</a:t>
            </a:r>
            <a:r>
              <a:rPr lang="en-US" altLang="ja-JP"/>
              <a:t>c++11</a:t>
            </a:r>
            <a:r>
              <a:rPr lang="ja-JP" altLang="en-US"/>
              <a:t>，</a:t>
            </a:r>
            <a:r>
              <a:rPr lang="en-US" altLang="ja-JP"/>
              <a:t>map</a:t>
            </a:r>
            <a:r>
              <a:rPr lang="ja-JP" altLang="en-US"/>
              <a:t>は</a:t>
            </a:r>
            <a:r>
              <a:rPr lang="en-US" altLang="ja-JP"/>
              <a:t>c++17</a:t>
            </a:r>
            <a:r>
              <a:rPr lang="ja-JP" altLang="en-US"/>
              <a:t>から範囲</a:t>
            </a:r>
            <a:r>
              <a:rPr lang="en-US" altLang="ja-JP"/>
              <a:t>for</a:t>
            </a:r>
            <a:r>
              <a:rPr lang="ja-JP" altLang="en-US"/>
              <a:t>文が追加</a:t>
            </a:r>
            <a:endParaRPr lang="en-US" altLang="ja-JP"/>
          </a:p>
          <a:p>
            <a:endParaRPr lang="en-US" altLang="ja-JP"/>
          </a:p>
          <a:p>
            <a:endParaRPr 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05AD428-DC9E-411C-8E6F-24D331045A13}"/>
              </a:ext>
            </a:extLst>
          </p:cNvPr>
          <p:cNvGrpSpPr/>
          <p:nvPr/>
        </p:nvGrpSpPr>
        <p:grpSpPr>
          <a:xfrm>
            <a:off x="2074061" y="3094762"/>
            <a:ext cx="8095211" cy="3041644"/>
            <a:chOff x="6013711" y="514087"/>
            <a:chExt cx="4728746" cy="2014853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3D99A436-45ED-44F9-91AF-1D3FC292ADD8}"/>
                </a:ext>
              </a:extLst>
            </p:cNvPr>
            <p:cNvSpPr/>
            <p:nvPr/>
          </p:nvSpPr>
          <p:spPr>
            <a:xfrm>
              <a:off x="6013711" y="514087"/>
              <a:ext cx="4728746" cy="2014853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8B9BE49-0742-4B56-98C3-94DC8F9B1460}"/>
                </a:ext>
              </a:extLst>
            </p:cNvPr>
            <p:cNvSpPr/>
            <p:nvPr/>
          </p:nvSpPr>
          <p:spPr>
            <a:xfrm>
              <a:off x="6096001" y="612486"/>
              <a:ext cx="4640245" cy="19164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void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 err="1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count_element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(std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vector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&amp;</a:t>
              </a:r>
              <a:r>
                <a:rPr lang="en-US" sz="1600" i="1">
                  <a:solidFill>
                    <a:srgbClr val="FFB86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v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{</a:t>
              </a:r>
            </a:p>
            <a:p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// 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要素数をカウント</a:t>
              </a:r>
              <a:endParaRPr lang="ja-JP" alt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ja-JP" alt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map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,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int&gt;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 err="1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cnt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for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(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auto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x : </a:t>
              </a:r>
              <a:r>
                <a:rPr lang="en-US" sz="1600" i="1">
                  <a:solidFill>
                    <a:srgbClr val="FFB86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v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)</a:t>
              </a:r>
              <a:endParaRPr lang="en-US" sz="1600">
                <a:solidFill>
                  <a:srgbClr val="6272A4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    </a:t>
              </a:r>
              <a:r>
                <a:rPr lang="en-US" sz="1600" err="1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cnt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[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x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]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++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b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</a:br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// 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各要素とその出現回数を標準出力</a:t>
              </a:r>
              <a:endParaRPr lang="ja-JP" alt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ja-JP" alt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for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(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auto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[key, value] : </a:t>
              </a:r>
              <a:r>
                <a:rPr lang="en-US" sz="1600" err="1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cnt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)</a:t>
              </a:r>
              <a:endParaRPr lang="en-US" sz="1600">
                <a:solidFill>
                  <a:srgbClr val="6272A4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       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cout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key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\t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value 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}</a:t>
              </a:r>
            </a:p>
          </p:txBody>
        </p:sp>
      </p:grp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59AB61-BCAC-4181-80C1-34D056C5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36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4CDB9-BB93-4D04-83BD-CC05E0EE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コンテナ｜参照渡し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A6D312-5AA1-42E5-AD7D-D4DF93AB0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65" y="1260909"/>
            <a:ext cx="9795410" cy="5284270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/>
              <a:t>値の渡し方</a:t>
            </a:r>
            <a:endParaRPr lang="en-US" altLang="ja-JP" sz="2400"/>
          </a:p>
          <a:p>
            <a:r>
              <a:rPr lang="ja-JP" altLang="en-US"/>
              <a:t>値渡し　</a:t>
            </a:r>
            <a:r>
              <a:rPr lang="en-US" altLang="ja-JP"/>
              <a:t>: </a:t>
            </a:r>
            <a:r>
              <a:rPr lang="ja-JP" altLang="en-US"/>
              <a:t>コピーされた値を渡す</a:t>
            </a:r>
            <a:endParaRPr lang="en-US" altLang="ja-JP"/>
          </a:p>
          <a:p>
            <a:r>
              <a:rPr lang="ja-JP" altLang="en-US"/>
              <a:t>参照渡し</a:t>
            </a:r>
            <a:r>
              <a:rPr lang="en-US" altLang="ja-JP"/>
              <a:t>: </a:t>
            </a:r>
            <a:r>
              <a:rPr lang="ja-JP" altLang="en-US"/>
              <a:t>値が格納されたアドレス</a:t>
            </a:r>
            <a:r>
              <a:rPr lang="en-US" altLang="ja-JP"/>
              <a:t>(8B)</a:t>
            </a:r>
            <a:r>
              <a:rPr lang="ja-JP" altLang="en-US"/>
              <a:t>を渡す</a:t>
            </a:r>
            <a:br>
              <a:rPr lang="en-US" altLang="ja-JP"/>
            </a:br>
            <a:r>
              <a:rPr lang="ja-JP" altLang="en-US"/>
              <a:t>　　　　  変数の前に </a:t>
            </a:r>
            <a:r>
              <a:rPr lang="en-US" altLang="ja-JP">
                <a:solidFill>
                  <a:srgbClr val="FF00FF"/>
                </a:solidFill>
              </a:rPr>
              <a:t>&amp;</a:t>
            </a:r>
            <a:r>
              <a:rPr lang="ja-JP" altLang="en-US">
                <a:solidFill>
                  <a:srgbClr val="FF00FF"/>
                </a:solidFill>
              </a:rPr>
              <a:t> </a:t>
            </a:r>
            <a:r>
              <a:rPr lang="ja-JP" altLang="en-US"/>
              <a:t>をつける</a:t>
            </a:r>
            <a:br>
              <a:rPr lang="en-US" altLang="ja-JP"/>
            </a:br>
            <a:r>
              <a:rPr lang="ja-JP" altLang="en-US"/>
              <a:t>　　　　  使い方は値渡しした場合と同じ</a:t>
            </a:r>
            <a:endParaRPr lang="en-US" altLang="ja-JP"/>
          </a:p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Python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での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shallow/deep-copy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に対応</a:t>
            </a:r>
            <a:endParaRPr lang="en-US" altLang="ja-JP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ja-JP"/>
          </a:p>
          <a:p>
            <a:pPr marL="0" indent="0">
              <a:buNone/>
            </a:pPr>
            <a:r>
              <a:rPr lang="ja-JP" altLang="en-US" sz="2400"/>
              <a:t>関数に渡す引数の扱い</a:t>
            </a:r>
            <a:endParaRPr lang="en-US" altLang="ja-JP" sz="2400"/>
          </a:p>
          <a:p>
            <a:r>
              <a:rPr lang="ja-JP" altLang="en-US"/>
              <a:t>基本は値渡し</a:t>
            </a:r>
            <a:endParaRPr lang="en-US" altLang="ja-JP"/>
          </a:p>
          <a:p>
            <a:r>
              <a:rPr lang="ja-JP" altLang="en-US"/>
              <a:t>大容量のコンテナは参照渡しすべき</a:t>
            </a:r>
            <a:endParaRPr lang="en-US" altLang="ja-JP"/>
          </a:p>
          <a:p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例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: TDB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は企業数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100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万，取引関係数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500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万</a:t>
            </a:r>
            <a:br>
              <a:rPr lang="en-US" altLang="ja-JP">
                <a:solidFill>
                  <a:schemeClr val="bg1">
                    <a:lumMod val="50000"/>
                  </a:schemeClr>
                </a:solidFill>
              </a:rPr>
            </a:b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05AD428-DC9E-411C-8E6F-24D331045A13}"/>
              </a:ext>
            </a:extLst>
          </p:cNvPr>
          <p:cNvGrpSpPr/>
          <p:nvPr/>
        </p:nvGrpSpPr>
        <p:grpSpPr>
          <a:xfrm>
            <a:off x="6713239" y="1260909"/>
            <a:ext cx="4920496" cy="4573920"/>
            <a:chOff x="6004186" y="514087"/>
            <a:chExt cx="4304184" cy="2932305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3D99A436-45ED-44F9-91AF-1D3FC292ADD8}"/>
                </a:ext>
              </a:extLst>
            </p:cNvPr>
            <p:cNvSpPr/>
            <p:nvPr/>
          </p:nvSpPr>
          <p:spPr>
            <a:xfrm>
              <a:off x="6004186" y="514087"/>
              <a:ext cx="4304184" cy="2887322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8B9BE49-0742-4B56-98C3-94DC8F9B1460}"/>
                </a:ext>
              </a:extLst>
            </p:cNvPr>
            <p:cNvSpPr/>
            <p:nvPr/>
          </p:nvSpPr>
          <p:spPr>
            <a:xfrm>
              <a:off x="6096001" y="612486"/>
              <a:ext cx="4212368" cy="28339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iostream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void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update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a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&amp;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b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a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+=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1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 // </a:t>
              </a:r>
              <a:r>
                <a:rPr lang="ja-JP" altLang="en-US" sz="1600">
                  <a:solidFill>
                    <a:srgbClr val="6272A4"/>
                  </a:solidFill>
                  <a:latin typeface="+mj-ea"/>
                  <a:ea typeface="+mj-ea"/>
                </a:rPr>
                <a:t>値渡し　された変数を更新</a:t>
              </a:r>
              <a:endParaRPr lang="ja-JP" alt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ja-JP" alt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b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+=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1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 // </a:t>
              </a:r>
              <a:r>
                <a:rPr lang="ja-JP" altLang="en-US" sz="1600">
                  <a:solidFill>
                    <a:srgbClr val="6272A4"/>
                  </a:solidFill>
                  <a:latin typeface="+mj-ea"/>
                  <a:ea typeface="+mj-ea"/>
                </a:rPr>
                <a:t>参照渡しされた変数を更新</a:t>
              </a:r>
              <a:endParaRPr lang="ja-JP" alt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altLang="ja-JP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  <a:p>
              <a:br>
                <a:rPr lang="en-US" altLang="ja-JP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main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a, b;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printf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a=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%d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, b=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%d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\n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a, b);</a:t>
              </a:r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update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(a, b);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printf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a=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%d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, b=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%d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\n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a, b);</a:t>
              </a: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59AB61-BCAC-4181-80C1-34D056C5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03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4CDB9-BB93-4D04-83BD-CC05E0EE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文字列</a:t>
            </a:r>
            <a:r>
              <a:rPr lang="en-US" altLang="ja-JP"/>
              <a:t>/</a:t>
            </a:r>
            <a:r>
              <a:rPr lang="ja-JP" altLang="en-US"/>
              <a:t>コンテナ｜</a:t>
            </a:r>
            <a:r>
              <a:rPr lang="en-US" altLang="ja-JP"/>
              <a:t>split</a:t>
            </a:r>
            <a:r>
              <a:rPr lang="ja-JP" altLang="en-US"/>
              <a:t>関数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A6D312-5AA1-42E5-AD7D-D4DF93AB0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文字列を指定した区切り文字で分割し，</a:t>
            </a:r>
            <a:r>
              <a:rPr lang="en-US" altLang="ja-JP"/>
              <a:t>vector</a:t>
            </a:r>
            <a:r>
              <a:rPr lang="ja-JP" altLang="en-US"/>
              <a:t>に格納する関数</a:t>
            </a:r>
            <a:endParaRPr lang="en-US" altLang="ja-JP"/>
          </a:p>
          <a:p>
            <a:r>
              <a:rPr lang="en-US" altLang="ja-JP"/>
              <a:t>std::stringstream</a:t>
            </a:r>
            <a:r>
              <a:rPr lang="ja-JP" altLang="en-US"/>
              <a:t>を使う</a:t>
            </a:r>
            <a:endParaRPr lang="en-US" altLang="ja-JP"/>
          </a:p>
          <a:p>
            <a:endParaRPr 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05AD428-DC9E-411C-8E6F-24D331045A13}"/>
              </a:ext>
            </a:extLst>
          </p:cNvPr>
          <p:cNvGrpSpPr/>
          <p:nvPr/>
        </p:nvGrpSpPr>
        <p:grpSpPr>
          <a:xfrm>
            <a:off x="1512868" y="2116160"/>
            <a:ext cx="9217597" cy="4672857"/>
            <a:chOff x="6004185" y="514088"/>
            <a:chExt cx="4920809" cy="3095406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3D99A436-45ED-44F9-91AF-1D3FC292ADD8}"/>
                </a:ext>
              </a:extLst>
            </p:cNvPr>
            <p:cNvSpPr/>
            <p:nvPr/>
          </p:nvSpPr>
          <p:spPr>
            <a:xfrm>
              <a:off x="6004185" y="514088"/>
              <a:ext cx="4920809" cy="2974473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8B9BE49-0742-4B56-98C3-94DC8F9B1460}"/>
                </a:ext>
              </a:extLst>
            </p:cNvPr>
            <p:cNvSpPr/>
            <p:nvPr/>
          </p:nvSpPr>
          <p:spPr>
            <a:xfrm>
              <a:off x="6096001" y="612486"/>
              <a:ext cx="4828993" cy="29970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string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 err="1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sstream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vector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&gt;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b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</a:br>
              <a:r>
                <a:rPr lang="en-US" altLang="ja-JP" sz="1600">
                  <a:solidFill>
                    <a:srgbClr val="6272A4"/>
                  </a:solidFill>
                  <a:latin typeface="+mj-ea"/>
                  <a:ea typeface="+mj-ea"/>
                </a:rPr>
                <a:t>// 1</a:t>
              </a:r>
              <a:r>
                <a:rPr lang="ja-JP" altLang="en-US" sz="1600">
                  <a:solidFill>
                    <a:srgbClr val="6272A4"/>
                  </a:solidFill>
                  <a:latin typeface="+mj-ea"/>
                  <a:ea typeface="+mj-ea"/>
                </a:rPr>
                <a:t>つの文字列を区切り文字で分割し，</a:t>
              </a:r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vector</a:t>
              </a:r>
              <a:r>
                <a:rPr lang="ja-JP" altLang="en-US" sz="1600">
                  <a:solidFill>
                    <a:srgbClr val="6272A4"/>
                  </a:solidFill>
                  <a:latin typeface="+mj-ea"/>
                  <a:ea typeface="+mj-ea"/>
                </a:rPr>
                <a:t>に格納する</a:t>
              </a:r>
              <a:endParaRPr lang="ja-JP" alt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altLang="ja-JP" sz="1600">
                  <a:solidFill>
                    <a:srgbClr val="6272A4"/>
                  </a:solidFill>
                  <a:latin typeface="+mj-ea"/>
                  <a:ea typeface="+mj-ea"/>
                </a:rPr>
                <a:t>// </a:t>
              </a:r>
              <a:r>
                <a:rPr lang="ja-JP" altLang="en-US" sz="1600">
                  <a:solidFill>
                    <a:srgbClr val="6272A4"/>
                  </a:solidFill>
                  <a:latin typeface="+mj-ea"/>
                  <a:ea typeface="+mj-ea"/>
                </a:rPr>
                <a:t>例</a:t>
              </a:r>
              <a:r>
                <a:rPr lang="en-US" altLang="ja-JP" sz="1600">
                  <a:solidFill>
                    <a:srgbClr val="6272A4"/>
                  </a:solidFill>
                  <a:latin typeface="+mj-ea"/>
                  <a:ea typeface="+mj-ea"/>
                </a:rPr>
                <a:t>: {"2023", "4", "26"} = </a:t>
              </a:r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split("2023,4,26", ',')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// </a:t>
              </a:r>
              <a:r>
                <a:rPr lang="ja-JP" altLang="en-US" sz="1600">
                  <a:solidFill>
                    <a:srgbClr val="6272A4"/>
                  </a:solidFill>
                  <a:latin typeface="+mj-ea"/>
                  <a:ea typeface="+mj-ea"/>
                </a:rPr>
                <a:t>例</a:t>
              </a:r>
              <a:r>
                <a:rPr lang="en-US" altLang="ja-JP" sz="1600">
                  <a:solidFill>
                    <a:srgbClr val="6272A4"/>
                  </a:solidFill>
                  <a:latin typeface="+mj-ea"/>
                  <a:ea typeface="+mj-ea"/>
                </a:rPr>
                <a:t>: {"2023", "4", "26"} = </a:t>
              </a:r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split("2023/4/26", '/')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  <a:ea typeface="+mj-ea"/>
                </a:rPr>
                <a:t>vector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&lt;std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&gt;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split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str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char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delim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'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,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'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  <a:ea typeface="+mj-ea"/>
                </a:rPr>
                <a:t>vector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string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&gt;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items;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stringstream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ss(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str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item;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while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(std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getline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(ss, item,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delim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if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(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!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item.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empty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        items.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push_back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(item);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items;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59AB61-BCAC-4181-80C1-34D056C5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3E825C6-BFAA-41A4-94D7-44F46708747A}"/>
              </a:ext>
            </a:extLst>
          </p:cNvPr>
          <p:cNvSpPr/>
          <p:nvPr/>
        </p:nvSpPr>
        <p:spPr>
          <a:xfrm>
            <a:off x="6036943" y="2339459"/>
            <a:ext cx="326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ja-JP" altLang="en-US" sz="2000" u="sng">
                <a:solidFill>
                  <a:prstClr val="white">
                    <a:lumMod val="95000"/>
                  </a:prstClr>
                </a:solidFill>
              </a:rPr>
              <a:t>コピペして使ってください</a:t>
            </a:r>
            <a:endParaRPr lang="en-US" altLang="ja-JP" sz="200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628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4CDB9-BB93-4D04-83BD-CC05E0EE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65" y="173256"/>
            <a:ext cx="11633735" cy="885524"/>
          </a:xfrm>
        </p:spPr>
        <p:txBody>
          <a:bodyPr>
            <a:noAutofit/>
          </a:bodyPr>
          <a:lstStyle/>
          <a:p>
            <a:r>
              <a:rPr lang="ja-JP" altLang="en-US"/>
              <a:t>コンテナ｜</a:t>
            </a:r>
            <a:r>
              <a:rPr lang="en-US" altLang="ja-JP"/>
              <a:t>CSV</a:t>
            </a:r>
            <a:r>
              <a:rPr lang="ja-JP" altLang="en-US"/>
              <a:t>ファイル読み込み</a:t>
            </a:r>
            <a:endParaRPr lang="en-US"/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734E18DD-6028-4E2C-B60C-467B9F66B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ifstream</a:t>
            </a:r>
            <a:r>
              <a:rPr lang="ja-JP" altLang="en-US"/>
              <a:t>で</a:t>
            </a:r>
            <a:r>
              <a:rPr lang="en-US" altLang="ja-JP"/>
              <a:t>1</a:t>
            </a:r>
            <a:r>
              <a:rPr lang="ja-JP" altLang="en-US"/>
              <a:t>行ずつ読み込み，</a:t>
            </a:r>
            <a:r>
              <a:rPr lang="en-US"/>
              <a:t>split</a:t>
            </a:r>
            <a:r>
              <a:rPr lang="ja-JP" altLang="en-US"/>
              <a:t>して</a:t>
            </a:r>
            <a:r>
              <a:rPr lang="en-US" altLang="ja-JP"/>
              <a:t>vector</a:t>
            </a:r>
            <a:r>
              <a:rPr lang="ja-JP" altLang="en-US"/>
              <a:t>に追加する</a:t>
            </a:r>
            <a:endParaRPr lang="en-US" altLang="ja-JP"/>
          </a:p>
          <a:p>
            <a:r>
              <a:rPr lang="ja-JP" altLang="en-US" u="sng"/>
              <a:t>コピペして使ってください</a:t>
            </a:r>
            <a:r>
              <a:rPr lang="ja-JP" altLang="en-US"/>
              <a:t>（</a:t>
            </a:r>
            <a:r>
              <a:rPr lang="en-US" altLang="ja-JP"/>
              <a:t>split</a:t>
            </a:r>
            <a:r>
              <a:rPr lang="ja-JP" altLang="en-US"/>
              <a:t>関数と併せて）</a:t>
            </a:r>
            <a:endParaRPr lang="en-US" altLang="ja-JP"/>
          </a:p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59AB61-BCAC-4181-80C1-34D056C5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05AD428-DC9E-411C-8E6F-24D331045A13}"/>
              </a:ext>
            </a:extLst>
          </p:cNvPr>
          <p:cNvGrpSpPr/>
          <p:nvPr/>
        </p:nvGrpSpPr>
        <p:grpSpPr>
          <a:xfrm>
            <a:off x="1536831" y="2207096"/>
            <a:ext cx="9118337" cy="4250687"/>
            <a:chOff x="6004185" y="514089"/>
            <a:chExt cx="4920809" cy="2745313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3D99A436-45ED-44F9-91AF-1D3FC292ADD8}"/>
                </a:ext>
              </a:extLst>
            </p:cNvPr>
            <p:cNvSpPr/>
            <p:nvPr/>
          </p:nvSpPr>
          <p:spPr>
            <a:xfrm>
              <a:off x="6004185" y="514089"/>
              <a:ext cx="4920809" cy="2745313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8B9BE49-0742-4B56-98C3-94DC8F9B1460}"/>
                </a:ext>
              </a:extLst>
            </p:cNvPr>
            <p:cNvSpPr/>
            <p:nvPr/>
          </p:nvSpPr>
          <p:spPr>
            <a:xfrm>
              <a:off x="6096001" y="612486"/>
              <a:ext cx="4828993" cy="2603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iostream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// </a:t>
              </a:r>
              <a:r>
                <a:rPr lang="ja-JP" altLang="en-US" sz="1600">
                  <a:solidFill>
                    <a:srgbClr val="6272A4"/>
                  </a:solidFill>
                  <a:latin typeface="+mj-ea"/>
                  <a:ea typeface="+mj-ea"/>
                </a:rPr>
                <a:t>標準入出力</a:t>
              </a:r>
              <a:endParaRPr lang="ja-JP" alt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altLang="ja-JP" sz="1600">
                  <a:solidFill>
                    <a:srgbClr val="FF79C6"/>
                  </a:solidFill>
                  <a:latin typeface="+mj-ea"/>
                  <a:ea typeface="+mj-ea"/>
                </a:rPr>
                <a:t>#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fstream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 </a:t>
              </a:r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// </a:t>
              </a:r>
              <a:r>
                <a:rPr lang="ja-JP" altLang="en-US" sz="1600">
                  <a:solidFill>
                    <a:srgbClr val="6272A4"/>
                  </a:solidFill>
                  <a:latin typeface="+mj-ea"/>
                  <a:ea typeface="+mj-ea"/>
                </a:rPr>
                <a:t>ファイル入出力</a:t>
              </a:r>
              <a:endParaRPr lang="ja-JP" alt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altLang="ja-JP" sz="1600">
                  <a:solidFill>
                    <a:srgbClr val="FF79C6"/>
                  </a:solidFill>
                  <a:latin typeface="+mj-ea"/>
                  <a:ea typeface="+mj-ea"/>
                </a:rPr>
                <a:t>#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sstream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 </a:t>
              </a:r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// </a:t>
              </a:r>
              <a:r>
                <a:rPr lang="ja-JP" altLang="en-US" sz="1600">
                  <a:solidFill>
                    <a:srgbClr val="6272A4"/>
                  </a:solidFill>
                  <a:latin typeface="+mj-ea"/>
                  <a:ea typeface="+mj-ea"/>
                </a:rPr>
                <a:t>文字列の分解に使う</a:t>
              </a:r>
              <a:endParaRPr lang="ja-JP" alt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altLang="ja-JP" sz="1600">
                  <a:solidFill>
                    <a:srgbClr val="FF79C6"/>
                  </a:solidFill>
                  <a:latin typeface="+mj-ea"/>
                  <a:ea typeface="+mj-ea"/>
                </a:rPr>
                <a:t>#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string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vector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// </a:t>
              </a:r>
              <a:r>
                <a:rPr lang="ja-JP" altLang="en-US" sz="1600">
                  <a:solidFill>
                    <a:srgbClr val="6272A4"/>
                  </a:solidFill>
                  <a:latin typeface="+mj-ea"/>
                  <a:ea typeface="+mj-ea"/>
                </a:rPr>
                <a:t>パスで指定した</a:t>
              </a:r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csv</a:t>
              </a:r>
              <a:r>
                <a:rPr lang="ja-JP" altLang="en-US" sz="1600">
                  <a:solidFill>
                    <a:srgbClr val="6272A4"/>
                  </a:solidFill>
                  <a:latin typeface="+mj-ea"/>
                  <a:ea typeface="+mj-ea"/>
                </a:rPr>
                <a:t>ファイルを読み込む</a:t>
              </a:r>
              <a:endParaRPr lang="ja-JP" alt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  <a:ea typeface="+mj-ea"/>
                </a:rPr>
                <a:t>vector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&lt;std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  <a:ea typeface="+mj-ea"/>
                </a:rPr>
                <a:t>vector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&lt;std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&gt;&gt;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read_csv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path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8F8F2"/>
                  </a:solidFill>
                  <a:latin typeface="+mj-ea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</a:rPr>
                <a:t>vector</a:t>
              </a:r>
              <a:r>
                <a:rPr lang="en-US" sz="1600">
                  <a:solidFill>
                    <a:srgbClr val="FF79C6"/>
                  </a:solidFill>
                  <a:latin typeface="+mj-ea"/>
                </a:rPr>
                <a:t>&lt;</a:t>
              </a:r>
              <a:r>
                <a:rPr lang="en-US" sz="1600">
                  <a:solidFill>
                    <a:srgbClr val="F8F8F2"/>
                  </a:solidFill>
                  <a:latin typeface="+mj-ea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</a:rPr>
                <a:t>vector</a:t>
              </a:r>
              <a:r>
                <a:rPr lang="en-US" sz="1600">
                  <a:solidFill>
                    <a:srgbClr val="FF79C6"/>
                  </a:solidFill>
                  <a:latin typeface="+mj-ea"/>
                </a:rPr>
                <a:t>&lt;</a:t>
              </a:r>
              <a:r>
                <a:rPr lang="en-US" sz="1600">
                  <a:solidFill>
                    <a:srgbClr val="F8F8F2"/>
                  </a:solidFill>
                  <a:latin typeface="+mj-ea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</a:rPr>
                <a:t>string</a:t>
              </a:r>
              <a:r>
                <a:rPr lang="en-US" sz="1600">
                  <a:solidFill>
                    <a:srgbClr val="FF79C6"/>
                  </a:solidFill>
                  <a:latin typeface="+mj-ea"/>
                </a:rPr>
                <a:t>&gt;&gt;</a:t>
              </a:r>
              <a:r>
                <a:rPr lang="en-US" sz="1600">
                  <a:solidFill>
                    <a:srgbClr val="F8F8F2"/>
                  </a:solidFill>
                  <a:latin typeface="+mj-ea"/>
                </a:rPr>
                <a:t> data;</a:t>
              </a:r>
            </a:p>
            <a:p>
              <a:r>
                <a:rPr lang="ja-JP" altLang="en-US" sz="1600">
                  <a:solidFill>
                    <a:srgbClr val="F8F8F2"/>
                  </a:solidFill>
                  <a:latin typeface="+mj-ea"/>
                  <a:ea typeface="+mj-ea"/>
                </a:rPr>
                <a:t>    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ifstream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ifs(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path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string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line;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while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(std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getline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(ifs, line</a:t>
              </a:r>
              <a:r>
                <a:rPr lang="en-US" sz="1600">
                  <a:solidFill>
                    <a:srgbClr val="F8F8F2"/>
                  </a:solidFill>
                  <a:latin typeface="+mj-ea"/>
                </a:rPr>
                <a:t>, </a:t>
              </a:r>
              <a:r>
                <a:rPr lang="en-US" sz="1600">
                  <a:solidFill>
                    <a:srgbClr val="E9F284"/>
                  </a:solidFill>
                  <a:latin typeface="+mj-ea"/>
                </a:rPr>
                <a:t>'</a:t>
              </a:r>
              <a:r>
                <a:rPr lang="en-US" sz="1600">
                  <a:solidFill>
                    <a:srgbClr val="F1FA8C"/>
                  </a:solidFill>
                  <a:latin typeface="+mj-ea"/>
                </a:rPr>
                <a:t>\n</a:t>
              </a:r>
              <a:r>
                <a:rPr lang="en-US" sz="1600">
                  <a:solidFill>
                    <a:srgbClr val="E9F284"/>
                  </a:solidFill>
                  <a:latin typeface="+mj-ea"/>
                </a:rPr>
                <a:t>'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    data.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push_back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split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(line,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'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,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'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data;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8052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C4E155-D9EB-4F63-9E0E-61EAA2AE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数値計算｜</a:t>
            </a:r>
            <a:r>
              <a:rPr lang="en-US" altLang="ja-JP" err="1"/>
              <a:t>cmath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83D3DA-AC00-4398-A012-5D8D7AA34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65" y="1260909"/>
            <a:ext cx="11126804" cy="5284270"/>
          </a:xfrm>
        </p:spPr>
        <p:txBody>
          <a:bodyPr/>
          <a:lstStyle/>
          <a:p>
            <a:r>
              <a:rPr lang="ja-JP" altLang="en-US"/>
              <a:t>たいていの関数は入っている</a:t>
            </a:r>
            <a:r>
              <a:rPr lang="en-US" altLang="ja-JP"/>
              <a:t> </a:t>
            </a:r>
          </a:p>
          <a:p>
            <a:pPr lvl="1"/>
            <a:r>
              <a:rPr lang="en-US" altLang="ja-JP"/>
              <a:t>abs,sqrt</a:t>
            </a:r>
          </a:p>
          <a:p>
            <a:pPr lvl="1"/>
            <a:r>
              <a:rPr lang="en-US" altLang="ja-JP"/>
              <a:t>pow,exp,log</a:t>
            </a:r>
          </a:p>
          <a:p>
            <a:pPr lvl="1"/>
            <a:r>
              <a:rPr lang="en-US"/>
              <a:t>round,floor,ceil</a:t>
            </a:r>
          </a:p>
          <a:p>
            <a:pPr lvl="1"/>
            <a:r>
              <a:rPr lang="en-US"/>
              <a:t>etc.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E9B00E7-A8EA-41C9-8630-C557371B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535106D-DA7A-4273-85F0-33942E5DD459}"/>
              </a:ext>
            </a:extLst>
          </p:cNvPr>
          <p:cNvGrpSpPr/>
          <p:nvPr/>
        </p:nvGrpSpPr>
        <p:grpSpPr>
          <a:xfrm>
            <a:off x="2303912" y="2976430"/>
            <a:ext cx="7584176" cy="2318584"/>
            <a:chOff x="6004186" y="514088"/>
            <a:chExt cx="4379711" cy="1535882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09EBC835-C5BE-4C25-A799-6B20C8BE8A1C}"/>
                </a:ext>
              </a:extLst>
            </p:cNvPr>
            <p:cNvSpPr/>
            <p:nvPr/>
          </p:nvSpPr>
          <p:spPr>
            <a:xfrm>
              <a:off x="6004186" y="514088"/>
              <a:ext cx="4331358" cy="1535882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95878200-6A7D-4E40-BE29-1B3E97D6C310}"/>
                </a:ext>
              </a:extLst>
            </p:cNvPr>
            <p:cNvSpPr/>
            <p:nvPr/>
          </p:nvSpPr>
          <p:spPr>
            <a:xfrm>
              <a:off x="6096001" y="612486"/>
              <a:ext cx="4287896" cy="13659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iostream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cmath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void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print_zeta2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double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zeta2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riemann_zeta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2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);</a:t>
              </a:r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 // c++17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printf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“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zeta(2) =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%.5f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\n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”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zeta2);</a:t>
              </a:r>
              <a:r>
                <a:rPr lang="ja-JP" altLang="en-US" sz="1600">
                  <a:solidFill>
                    <a:srgbClr val="F8F8F2"/>
                  </a:solidFill>
                  <a:latin typeface="+mj-ea"/>
                  <a:ea typeface="+mj-ea"/>
                </a:rPr>
                <a:t>　　</a:t>
              </a:r>
              <a:r>
                <a:rPr lang="en-US" sz="1600">
                  <a:solidFill>
                    <a:srgbClr val="6272A4"/>
                  </a:solidFill>
                  <a:latin typeface="+mj-ea"/>
                  <a:ea typeface="+mj-ea"/>
                </a:rPr>
                <a:t>// 1.64493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3605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EE008-AC25-4808-B05D-12FD4B19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課題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9ADAB4-BDC7-4402-88F7-8E58C1BBD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/>
              <a:t>データ</a:t>
            </a:r>
            <a:r>
              <a:rPr kumimoji="1" lang="en-US" altLang="ja-JP"/>
              <a:t>: </a:t>
            </a:r>
            <a:r>
              <a:rPr kumimoji="1" lang="ja-JP" altLang="en-US">
                <a:solidFill>
                  <a:srgbClr val="FF00FF"/>
                </a:solidFill>
              </a:rPr>
              <a:t>金沢市の</a:t>
            </a:r>
            <a:r>
              <a:rPr kumimoji="1" lang="en-US" altLang="ja-JP">
                <a:solidFill>
                  <a:srgbClr val="FF00FF"/>
                </a:solidFill>
              </a:rPr>
              <a:t>3</a:t>
            </a:r>
            <a:r>
              <a:rPr kumimoji="1" lang="ja-JP" altLang="en-US">
                <a:solidFill>
                  <a:srgbClr val="FF00FF"/>
                </a:solidFill>
              </a:rPr>
              <a:t>年分の気温</a:t>
            </a:r>
            <a:br>
              <a:rPr kumimoji="1" lang="en-US" altLang="ja-JP">
                <a:solidFill>
                  <a:schemeClr val="bg1"/>
                </a:solidFill>
              </a:rPr>
            </a:br>
            <a:r>
              <a:rPr kumimoji="1" lang="ja-JP" altLang="en-US"/>
              <a:t>（文字コード変換，時刻</a:t>
            </a:r>
            <a:r>
              <a:rPr kumimoji="1" lang="en-US" altLang="ja-JP"/>
              <a:t>0:00</a:t>
            </a:r>
            <a:r>
              <a:rPr kumimoji="1" lang="ja-JP" altLang="en-US"/>
              <a:t>を前日</a:t>
            </a:r>
            <a:r>
              <a:rPr kumimoji="1" lang="en-US" altLang="ja-JP"/>
              <a:t>24:00</a:t>
            </a:r>
            <a:r>
              <a:rPr kumimoji="1" lang="ja-JP" altLang="en-US"/>
              <a:t>に変換済み）</a:t>
            </a:r>
            <a:endParaRPr kumimoji="1" lang="en-US" altLang="ja-JP"/>
          </a:p>
          <a:p>
            <a:pPr marL="0" indent="0">
              <a:buNone/>
            </a:pPr>
            <a:endParaRPr kumimoji="1" lang="en-US" altLang="ja-JP"/>
          </a:p>
          <a:p>
            <a:pPr marL="457200" indent="-457200">
              <a:buFont typeface="+mj-lt"/>
              <a:buAutoNum type="arabicParenR"/>
            </a:pPr>
            <a:r>
              <a:rPr lang="ja-JP" altLang="en-US" strike="sngStrike">
                <a:solidFill>
                  <a:schemeClr val="bg1">
                    <a:lumMod val="50000"/>
                  </a:schemeClr>
                </a:solidFill>
              </a:rPr>
              <a:t>何年から何年のデータがある？</a:t>
            </a:r>
            <a:endParaRPr lang="en-US" altLang="ja-JP" strike="sngStrike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ja-JP" altLang="en-US" strike="sngStrike">
                <a:solidFill>
                  <a:schemeClr val="bg1">
                    <a:lumMod val="50000"/>
                  </a:schemeClr>
                </a:solidFill>
              </a:rPr>
              <a:t>年ごとにディレクトリを作成</a:t>
            </a:r>
            <a:endParaRPr lang="en-US" altLang="ja-JP" strike="sngStrike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ja-JP" altLang="en-US" strike="sngStrike">
                <a:solidFill>
                  <a:schemeClr val="bg1">
                    <a:lumMod val="50000"/>
                  </a:schemeClr>
                </a:solidFill>
              </a:rPr>
              <a:t>年ごとにファイルを分割し，上で作成したディレクトリに保存する</a:t>
            </a:r>
            <a:endParaRPr lang="en-US" altLang="ja-JP" strike="sngStrike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ja-JP" altLang="en-US"/>
              <a:t>年ごとの，</a:t>
            </a:r>
            <a:r>
              <a:rPr lang="ja-JP" altLang="en-US">
                <a:solidFill>
                  <a:schemeClr val="accent2"/>
                </a:solidFill>
              </a:rPr>
              <a:t>気温が</a:t>
            </a:r>
            <a:r>
              <a:rPr lang="en-US" altLang="ja-JP">
                <a:solidFill>
                  <a:schemeClr val="accent2"/>
                </a:solidFill>
              </a:rPr>
              <a:t>20</a:t>
            </a:r>
            <a:r>
              <a:rPr lang="ja-JP" altLang="en-US">
                <a:solidFill>
                  <a:schemeClr val="accent2"/>
                </a:solidFill>
              </a:rPr>
              <a:t>度を超えた</a:t>
            </a:r>
            <a:r>
              <a:rPr lang="ja-JP" altLang="en-US">
                <a:solidFill>
                  <a:schemeClr val="accent2"/>
                </a:solidFill>
                <a:latin typeface="+mn-ea"/>
              </a:rPr>
              <a:t>時刻</a:t>
            </a:r>
            <a:r>
              <a:rPr lang="ja-JP" altLang="en-US">
                <a:solidFill>
                  <a:schemeClr val="accent2"/>
                </a:solidFill>
              </a:rPr>
              <a:t>の割合</a:t>
            </a:r>
            <a:endParaRPr lang="en-US" altLang="ja-JP">
              <a:solidFill>
                <a:schemeClr val="accent2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ja-JP" altLang="en-US"/>
              <a:t>年ごとの，</a:t>
            </a:r>
            <a:r>
              <a:rPr lang="ja-JP" altLang="en-US">
                <a:solidFill>
                  <a:schemeClr val="accent2"/>
                </a:solidFill>
              </a:rPr>
              <a:t>気温の平均値</a:t>
            </a:r>
            <a:r>
              <a:rPr lang="en-US" altLang="ja-JP">
                <a:solidFill>
                  <a:schemeClr val="accent2"/>
                </a:solidFill>
              </a:rPr>
              <a:t>/</a:t>
            </a:r>
            <a:r>
              <a:rPr lang="ja-JP" altLang="en-US">
                <a:solidFill>
                  <a:schemeClr val="accent2"/>
                </a:solidFill>
              </a:rPr>
              <a:t>最小値</a:t>
            </a:r>
            <a:r>
              <a:rPr lang="en-US" altLang="ja-JP">
                <a:solidFill>
                  <a:schemeClr val="accent2"/>
                </a:solidFill>
              </a:rPr>
              <a:t>/</a:t>
            </a:r>
            <a:r>
              <a:rPr lang="ja-JP" altLang="en-US">
                <a:solidFill>
                  <a:schemeClr val="accent2"/>
                </a:solidFill>
              </a:rPr>
              <a:t>最大値</a:t>
            </a:r>
            <a:r>
              <a:rPr lang="en-US" altLang="ja-JP">
                <a:solidFill>
                  <a:schemeClr val="accent2"/>
                </a:solidFill>
              </a:rPr>
              <a:t>/</a:t>
            </a:r>
            <a:r>
              <a:rPr lang="ja-JP" altLang="en-US">
                <a:solidFill>
                  <a:schemeClr val="accent2"/>
                </a:solidFill>
              </a:rPr>
              <a:t>標準偏差</a:t>
            </a:r>
            <a:endParaRPr lang="en-US" altLang="ja-JP">
              <a:solidFill>
                <a:schemeClr val="accent2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ja-JP" altLang="en-US"/>
              <a:t>全期間を対象に，</a:t>
            </a:r>
            <a:r>
              <a:rPr lang="ja-JP" altLang="en-US">
                <a:solidFill>
                  <a:srgbClr val="00B0F0"/>
                </a:solidFill>
              </a:rPr>
              <a:t>気温の前時刻差分の時系列</a:t>
            </a:r>
            <a:r>
              <a:rPr lang="ja-JP" altLang="en-US"/>
              <a:t>を計算</a:t>
            </a:r>
            <a:endParaRPr lang="en-US" altLang="ja-JP"/>
          </a:p>
          <a:p>
            <a:pPr marL="457200" indent="-457200">
              <a:buFont typeface="+mj-lt"/>
              <a:buAutoNum type="arabicParenR"/>
            </a:pPr>
            <a:r>
              <a:rPr lang="ja-JP" altLang="en-US"/>
              <a:t>好きなデータにおいて月ごとの平均値を求める</a:t>
            </a:r>
            <a:endParaRPr lang="en-US" altLang="ja-JP"/>
          </a:p>
          <a:p>
            <a:pPr marL="457200" indent="-457200">
              <a:buFont typeface="+mj-lt"/>
              <a:buAutoNum type="arabicParenR"/>
            </a:pPr>
            <a:r>
              <a:rPr lang="en-US" altLang="ja-JP"/>
              <a:t>[</a:t>
            </a:r>
            <a:r>
              <a:rPr lang="ja-JP" altLang="en-US"/>
              <a:t>発展</a:t>
            </a:r>
            <a:r>
              <a:rPr lang="en-US" altLang="ja-JP"/>
              <a:t>]</a:t>
            </a:r>
            <a:r>
              <a:rPr lang="ja-JP" altLang="en-US"/>
              <a:t>日ごとに，気温の平均値</a:t>
            </a:r>
            <a:r>
              <a:rPr lang="en-US" altLang="ja-JP"/>
              <a:t>/</a:t>
            </a:r>
            <a:r>
              <a:rPr lang="ja-JP" altLang="en-US"/>
              <a:t>最小値</a:t>
            </a:r>
            <a:r>
              <a:rPr lang="en-US" altLang="ja-JP"/>
              <a:t>/</a:t>
            </a:r>
            <a:r>
              <a:rPr lang="ja-JP" altLang="en-US"/>
              <a:t>最大値</a:t>
            </a:r>
            <a:r>
              <a:rPr lang="en-US" altLang="ja-JP"/>
              <a:t>/</a:t>
            </a:r>
            <a:r>
              <a:rPr lang="ja-JP" altLang="en-US"/>
              <a:t>標準偏差を算出し，その時系列を作る</a:t>
            </a:r>
            <a:endParaRPr kumimoji="1" lang="ja-JP" altLang="en-US"/>
          </a:p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0B8087-B67B-47E5-84A3-056577FB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28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4FDC31-E190-4434-ACE2-A2EEADA4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発展｜テンプレート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4C2270-D11F-4DEC-AA5B-D3CA95160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同じ機能をもつ関数を異なる型ごとに定義するのは面倒</a:t>
            </a:r>
            <a:endParaRPr lang="en-US" altLang="ja-JP"/>
          </a:p>
          <a:p>
            <a:r>
              <a:rPr lang="ja-JP" altLang="en-US">
                <a:solidFill>
                  <a:srgbClr val="FF00FF"/>
                </a:solidFill>
              </a:rPr>
              <a:t>テンプレート</a:t>
            </a:r>
            <a:r>
              <a:rPr lang="en-US" altLang="ja-JP"/>
              <a:t>:</a:t>
            </a:r>
            <a:r>
              <a:rPr lang="ja-JP" altLang="en-US"/>
              <a:t> 型に依存せず処理を共通化．型はコンパイル時に自動で定まる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65A6E5-E06D-4BB3-AE4E-9DB42B90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9E422E3-CCCE-4C87-B321-4D1F4B181108}"/>
              </a:ext>
            </a:extLst>
          </p:cNvPr>
          <p:cNvGrpSpPr/>
          <p:nvPr/>
        </p:nvGrpSpPr>
        <p:grpSpPr>
          <a:xfrm>
            <a:off x="1939990" y="2702396"/>
            <a:ext cx="8312019" cy="3555529"/>
            <a:chOff x="6004185" y="514089"/>
            <a:chExt cx="4485671" cy="2296344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A12EC426-B76C-4FC8-A7A0-7E1FC22750F3}"/>
                </a:ext>
              </a:extLst>
            </p:cNvPr>
            <p:cNvSpPr/>
            <p:nvPr/>
          </p:nvSpPr>
          <p:spPr>
            <a:xfrm>
              <a:off x="6004185" y="514089"/>
              <a:ext cx="4485671" cy="2296344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8BE3B9B6-8F2C-4C18-8157-57C52E775E91}"/>
                </a:ext>
              </a:extLst>
            </p:cNvPr>
            <p:cNvSpPr/>
            <p:nvPr/>
          </p:nvSpPr>
          <p:spPr>
            <a:xfrm>
              <a:off x="6096001" y="612486"/>
              <a:ext cx="4260208" cy="21269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template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&lt;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typename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&gt;</a:t>
              </a:r>
            </a:p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void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output_vector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  <a:ea typeface="+mj-ea"/>
                </a:rPr>
                <a:t>vector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&lt;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&gt;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&amp;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v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for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(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auto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x :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v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cout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x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template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&lt;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typename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T0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typename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T1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&gt;</a:t>
              </a:r>
            </a:p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void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output_map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  <a:ea typeface="+mj-ea"/>
                </a:rPr>
                <a:t>map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&lt;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T0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T1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&gt;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&amp;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mp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for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(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auto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[key, value] : </a:t>
              </a:r>
              <a:r>
                <a:rPr lang="en-US" sz="1600" i="1">
                  <a:solidFill>
                    <a:srgbClr val="FFB86C"/>
                  </a:solidFill>
                  <a:latin typeface="+mj-ea"/>
                  <a:ea typeface="+mj-ea"/>
                </a:rPr>
                <a:t>mp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cout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key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: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value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5537FFB-C34F-45E7-B6A1-AB07148997FC}"/>
              </a:ext>
            </a:extLst>
          </p:cNvPr>
          <p:cNvSpPr txBox="1"/>
          <p:nvPr/>
        </p:nvSpPr>
        <p:spPr>
          <a:xfrm>
            <a:off x="558265" y="2249243"/>
            <a:ext cx="2257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u="sng">
                <a:solidFill>
                  <a:schemeClr val="bg1">
                    <a:lumMod val="95000"/>
                  </a:schemeClr>
                </a:solidFill>
              </a:rPr>
              <a:t>関数定義のやり方</a:t>
            </a:r>
            <a:endParaRPr lang="en-US" sz="2000" u="sng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67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ABA29F7-C5F6-4586-A021-8BC7B1A2FEC6}"/>
              </a:ext>
            </a:extLst>
          </p:cNvPr>
          <p:cNvSpPr/>
          <p:nvPr/>
        </p:nvSpPr>
        <p:spPr>
          <a:xfrm>
            <a:off x="6204352" y="1144505"/>
            <a:ext cx="5536395" cy="2474995"/>
          </a:xfrm>
          <a:prstGeom prst="roundRect">
            <a:avLst>
              <a:gd name="adj" fmla="val 1349"/>
            </a:avLst>
          </a:prstGeom>
          <a:solidFill>
            <a:srgbClr val="28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B8E0C4B-90DA-4573-9829-90ADD061D00F}"/>
              </a:ext>
            </a:extLst>
          </p:cNvPr>
          <p:cNvSpPr/>
          <p:nvPr/>
        </p:nvSpPr>
        <p:spPr>
          <a:xfrm>
            <a:off x="516899" y="1144505"/>
            <a:ext cx="5536394" cy="2474995"/>
          </a:xfrm>
          <a:prstGeom prst="roundRect">
            <a:avLst>
              <a:gd name="adj" fmla="val 1349"/>
            </a:avLst>
          </a:prstGeom>
          <a:solidFill>
            <a:srgbClr val="28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75FEC5F-6DA6-465D-A669-700D9948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rPr>
              <a:t>C++</a:t>
            </a:r>
            <a:r>
              <a:rPr lang="ja-JP" altLang="en-US"/>
              <a:t>の位置づけ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874172-1B2E-4BD9-A912-0BFA6AB47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9687" y="1252165"/>
            <a:ext cx="5471060" cy="2291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>
                <a:solidFill>
                  <a:srgbClr val="00FFFF"/>
                </a:solidFill>
                <a:latin typeface="+mj-ea"/>
                <a:ea typeface="+mj-ea"/>
              </a:rPr>
              <a:t>Python</a:t>
            </a:r>
            <a:r>
              <a:rPr lang="ja-JP" altLang="en-US" sz="2400">
                <a:latin typeface="+mj-ea"/>
                <a:ea typeface="+mj-ea"/>
              </a:rPr>
              <a:t> </a:t>
            </a:r>
            <a:r>
              <a:rPr lang="en-US" altLang="ja-JP" sz="2400">
                <a:latin typeface="+mj-ea"/>
                <a:ea typeface="+mj-ea"/>
              </a:rPr>
              <a:t>(1991~)</a:t>
            </a:r>
            <a:endParaRPr lang="en-US" altLang="ja-JP" sz="2000"/>
          </a:p>
          <a:p>
            <a:r>
              <a:rPr lang="ja-JP" altLang="en-US" sz="2000"/>
              <a:t>インタープリタ言語</a:t>
            </a:r>
            <a:endParaRPr lang="en-US" altLang="ja-JP" sz="2000"/>
          </a:p>
          <a:p>
            <a:r>
              <a:rPr lang="ja-JP" altLang="en-US" sz="2000"/>
              <a:t>ライブラリが豊富</a:t>
            </a:r>
            <a:br>
              <a:rPr lang="en-US" altLang="ja-JP" sz="2000"/>
            </a:br>
            <a:r>
              <a:rPr lang="ja-JP" altLang="en-US" sz="1800">
                <a:solidFill>
                  <a:schemeClr val="bg1">
                    <a:lumMod val="50000"/>
                  </a:schemeClr>
                </a:solidFill>
              </a:rPr>
              <a:t>外部から簡単に追加できる</a:t>
            </a:r>
            <a:r>
              <a:rPr lang="en-US" altLang="ja-JP" sz="1800">
                <a:solidFill>
                  <a:schemeClr val="bg1">
                    <a:lumMod val="50000"/>
                  </a:schemeClr>
                </a:solidFill>
              </a:rPr>
              <a:t>(pip</a:t>
            </a:r>
            <a:r>
              <a:rPr lang="ja-JP" altLang="en-US" sz="18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ja-JP" sz="1800">
                <a:solidFill>
                  <a:schemeClr val="bg1">
                    <a:lumMod val="50000"/>
                  </a:schemeClr>
                </a:solidFill>
              </a:rPr>
              <a:t>install</a:t>
            </a:r>
            <a:r>
              <a:rPr lang="ja-JP" altLang="en-US" sz="18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ja-JP" sz="1800">
                <a:solidFill>
                  <a:schemeClr val="bg1">
                    <a:lumMod val="50000"/>
                  </a:schemeClr>
                </a:solidFill>
              </a:rPr>
              <a:t>*)</a:t>
            </a:r>
            <a:endParaRPr lang="en-US" altLang="ja-JP" sz="20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sz="2000"/>
              <a:t>強み</a:t>
            </a:r>
            <a:r>
              <a:rPr lang="en-US" altLang="ja-JP" sz="2000"/>
              <a:t>: </a:t>
            </a:r>
            <a:r>
              <a:rPr lang="ja-JP" altLang="en-US" sz="2000"/>
              <a:t>簡単で</a:t>
            </a:r>
            <a:r>
              <a:rPr lang="ja-JP" altLang="en-US"/>
              <a:t>多機能，型宣言不要</a:t>
            </a:r>
            <a:endParaRPr lang="en-US" altLang="ja-JP" sz="2000"/>
          </a:p>
          <a:p>
            <a:r>
              <a:rPr lang="ja-JP" altLang="en-US"/>
              <a:t>弱み</a:t>
            </a:r>
            <a:r>
              <a:rPr lang="en-US" altLang="ja-JP"/>
              <a:t>: </a:t>
            </a:r>
            <a:r>
              <a:rPr lang="ja-JP" altLang="en-US"/>
              <a:t>遅い</a:t>
            </a:r>
            <a:endParaRPr lang="en-US" altLang="ja-JP" sz="20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496A79-01C1-4575-88DE-1B75D714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5069DD94-6E03-4586-9AC3-86D647EB169A}"/>
              </a:ext>
            </a:extLst>
          </p:cNvPr>
          <p:cNvSpPr txBox="1">
            <a:spLocks/>
          </p:cNvSpPr>
          <p:nvPr/>
        </p:nvSpPr>
        <p:spPr>
          <a:xfrm>
            <a:off x="582233" y="1252165"/>
            <a:ext cx="5471060" cy="2291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>
                <a:solidFill>
                  <a:srgbClr val="FF00FF"/>
                </a:solidFill>
                <a:latin typeface="+mj-ea"/>
                <a:ea typeface="+mj-ea"/>
              </a:rPr>
              <a:t>C++ </a:t>
            </a:r>
            <a:r>
              <a:rPr lang="en-US" altLang="ja-JP">
                <a:latin typeface="+mj-ea"/>
                <a:ea typeface="+mj-ea"/>
              </a:rPr>
              <a:t>(1983~)</a:t>
            </a:r>
          </a:p>
          <a:p>
            <a:r>
              <a:rPr lang="ja-JP" altLang="en-US" sz="2000"/>
              <a:t>コンパイル言語</a:t>
            </a:r>
            <a:endParaRPr lang="en-US" altLang="ja-JP" sz="2000"/>
          </a:p>
          <a:p>
            <a:r>
              <a:rPr lang="ja-JP" altLang="en-US" sz="2000"/>
              <a:t>標準ライブラリ</a:t>
            </a:r>
            <a:br>
              <a:rPr lang="en-US" altLang="ja-JP" sz="2000"/>
            </a:br>
            <a:r>
              <a:rPr lang="en-US" altLang="ja-JP" sz="1800">
                <a:solidFill>
                  <a:schemeClr val="bg1">
                    <a:lumMod val="50000"/>
                  </a:schemeClr>
                </a:solidFill>
              </a:rPr>
              <a:t>STL=Standard Template Library</a:t>
            </a:r>
          </a:p>
          <a:p>
            <a:r>
              <a:rPr lang="ja-JP" altLang="en-US" sz="2000"/>
              <a:t>強み</a:t>
            </a:r>
            <a:r>
              <a:rPr lang="en-US" altLang="ja-JP" sz="2000"/>
              <a:t>:</a:t>
            </a:r>
            <a:r>
              <a:rPr lang="ja-JP" altLang="en-US" sz="2000"/>
              <a:t> 適当に書いて速い</a:t>
            </a:r>
            <a:endParaRPr lang="en-US" altLang="ja-JP" sz="2000"/>
          </a:p>
          <a:p>
            <a:r>
              <a:rPr lang="ja-JP" altLang="en-US" sz="2000"/>
              <a:t>弱み</a:t>
            </a:r>
            <a:r>
              <a:rPr lang="en-US" altLang="ja-JP" sz="2000"/>
              <a:t>: </a:t>
            </a:r>
            <a:r>
              <a:rPr lang="ja-JP" altLang="en-US" sz="2000"/>
              <a:t>ファイル操作や図の作成には不向き</a:t>
            </a:r>
            <a:endParaRPr lang="en-US" altLang="ja-JP" sz="200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A2E3872D-2A92-4956-966D-48C0E8B3F144}"/>
              </a:ext>
            </a:extLst>
          </p:cNvPr>
          <p:cNvSpPr txBox="1">
            <a:spLocks/>
          </p:cNvSpPr>
          <p:nvPr/>
        </p:nvSpPr>
        <p:spPr>
          <a:xfrm>
            <a:off x="1402180" y="4232876"/>
            <a:ext cx="9387640" cy="1628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>
                <a:latin typeface="+mj-ea"/>
                <a:ea typeface="+mj-ea"/>
              </a:rPr>
              <a:t>高安研での用途</a:t>
            </a:r>
            <a:endParaRPr lang="en-US" altLang="ja-JP">
              <a:latin typeface="+mj-ea"/>
              <a:ea typeface="+mj-ea"/>
            </a:endParaRPr>
          </a:p>
          <a:p>
            <a:r>
              <a:rPr lang="en-US" altLang="ja-JP" sz="2000" err="1"/>
              <a:t>Awk</a:t>
            </a:r>
            <a:r>
              <a:rPr lang="ja-JP" altLang="en-US" sz="2000"/>
              <a:t>など</a:t>
            </a:r>
            <a:r>
              <a:rPr lang="en-US" altLang="ja-JP" sz="2000"/>
              <a:t>: </a:t>
            </a:r>
            <a:r>
              <a:rPr lang="ja-JP" altLang="en-US" sz="2000"/>
              <a:t>データ抽出（</a:t>
            </a:r>
            <a:r>
              <a:rPr lang="en-US" altLang="ja-JP" sz="2000"/>
              <a:t>C++/Python</a:t>
            </a:r>
            <a:r>
              <a:rPr lang="ja-JP" altLang="en-US" sz="2000"/>
              <a:t>には最低限のデータを読み込ませる）</a:t>
            </a:r>
            <a:endParaRPr lang="en-US" altLang="ja-JP" sz="2000"/>
          </a:p>
          <a:p>
            <a:r>
              <a:rPr lang="en-US" altLang="ja-JP" sz="2000"/>
              <a:t>C++   : </a:t>
            </a:r>
            <a:r>
              <a:rPr lang="ja-JP" altLang="en-US" sz="2000"/>
              <a:t>シミュレーション等の重たい計算</a:t>
            </a:r>
            <a:endParaRPr lang="en-US" altLang="ja-JP" sz="2000"/>
          </a:p>
          <a:p>
            <a:r>
              <a:rPr lang="en-US" altLang="ja-JP" sz="2000"/>
              <a:t>Python: </a:t>
            </a:r>
            <a:r>
              <a:rPr lang="ja-JP" altLang="en-US" sz="2000"/>
              <a:t>基本的な解析と図表作成（多くの場合はこれで済む）</a:t>
            </a:r>
            <a:endParaRPr lang="en-US" altLang="ja-JP" sz="200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1AA55B3-BBAA-4864-9274-0A0711F72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289" y="1179632"/>
            <a:ext cx="951590" cy="106578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115617D-2AD1-42D2-A0E0-2FCDF2B68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56" y="1179632"/>
            <a:ext cx="1035001" cy="106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39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4FDC31-E190-4434-ACE2-A2EEADA4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発展｜テンプレート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4C2270-D11F-4DEC-AA5B-D3CA95160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同じ機能をもつ関数を異なる型ごとに定義するのは面倒</a:t>
            </a:r>
            <a:endParaRPr lang="en-US" altLang="ja-JP"/>
          </a:p>
          <a:p>
            <a:r>
              <a:rPr lang="ja-JP" altLang="en-US"/>
              <a:t>テンプレート</a:t>
            </a:r>
            <a:r>
              <a:rPr lang="en-US" altLang="ja-JP"/>
              <a:t>:</a:t>
            </a:r>
            <a:r>
              <a:rPr lang="ja-JP" altLang="en-US"/>
              <a:t> 型に依存せず処理を共通化．型はコンパイル時に自動で定まる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65A6E5-E06D-4BB3-AE4E-9DB42B90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9E422E3-CCCE-4C87-B321-4D1F4B181108}"/>
              </a:ext>
            </a:extLst>
          </p:cNvPr>
          <p:cNvGrpSpPr/>
          <p:nvPr/>
        </p:nvGrpSpPr>
        <p:grpSpPr>
          <a:xfrm>
            <a:off x="1127457" y="2713306"/>
            <a:ext cx="9988419" cy="3785651"/>
            <a:chOff x="6004185" y="514090"/>
            <a:chExt cx="4920809" cy="2444969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A12EC426-B76C-4FC8-A7A0-7E1FC22750F3}"/>
                </a:ext>
              </a:extLst>
            </p:cNvPr>
            <p:cNvSpPr/>
            <p:nvPr/>
          </p:nvSpPr>
          <p:spPr>
            <a:xfrm>
              <a:off x="6004185" y="514090"/>
              <a:ext cx="4920809" cy="2444969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8BE3B9B6-8F2C-4C18-8157-57C52E775E91}"/>
                </a:ext>
              </a:extLst>
            </p:cNvPr>
            <p:cNvSpPr/>
            <p:nvPr/>
          </p:nvSpPr>
          <p:spPr>
            <a:xfrm>
              <a:off x="6096001" y="612486"/>
              <a:ext cx="4828993" cy="22859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main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  <a:ea typeface="+mj-ea"/>
                </a:rPr>
                <a:t>vector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&lt;int&gt;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ja-JP" altLang="en-US" sz="1600">
                  <a:solidFill>
                    <a:srgbClr val="F8F8F2"/>
                  </a:solidFill>
                  <a:latin typeface="+mj-ea"/>
                  <a:ea typeface="+mj-ea"/>
                </a:rPr>
                <a:t>   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v0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{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1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2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  <a:ea typeface="+mj-ea"/>
                </a:rPr>
                <a:t>vector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&lt;double&gt;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v1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{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3.14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3.141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3.1415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  <a:ea typeface="+mj-ea"/>
                </a:rPr>
                <a:t>map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int&gt;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   mp0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{{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}, {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1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1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}, {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2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2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}};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8BE9FD"/>
                  </a:solidFill>
                  <a:latin typeface="+mj-ea"/>
                  <a:ea typeface="+mj-ea"/>
                </a:rPr>
                <a:t>map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&lt;int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double&gt;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mp1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{{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3.14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}, {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1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3.141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}, {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2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,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3.1415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}};</a:t>
              </a: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output_vector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(v0);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output_vector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(v1);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output_map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(mp0);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output_map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(mp1);</a:t>
              </a: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FAF9626-0FAD-4F1B-BBAC-CBA7920C666D}"/>
              </a:ext>
            </a:extLst>
          </p:cNvPr>
          <p:cNvSpPr txBox="1"/>
          <p:nvPr/>
        </p:nvSpPr>
        <p:spPr>
          <a:xfrm>
            <a:off x="558265" y="2249243"/>
            <a:ext cx="3051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u="sng">
                <a:solidFill>
                  <a:schemeClr val="bg1">
                    <a:lumMod val="95000"/>
                  </a:schemeClr>
                </a:solidFill>
              </a:rPr>
              <a:t>定義した関数の使い方</a:t>
            </a:r>
            <a:endParaRPr lang="en-US" sz="2000" u="sng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303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4FDC31-E190-4434-ACE2-A2EEADA4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発展｜クラス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構造体）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4C2270-D11F-4DEC-AA5B-D3CA95160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データの集まり </a:t>
            </a:r>
            <a:r>
              <a:rPr lang="en-US" altLang="ja-JP"/>
              <a:t>+ </a:t>
            </a:r>
            <a:r>
              <a:rPr lang="ja-JP" altLang="en-US"/>
              <a:t>そのデータについての処理の集まり</a:t>
            </a:r>
            <a:endParaRPr lang="en-US" altLang="ja-JP"/>
          </a:p>
          <a:p>
            <a:r>
              <a:rPr lang="ja-JP" altLang="en-US"/>
              <a:t>オブジェクト指向プログラミングで用いる</a:t>
            </a:r>
            <a:endParaRPr lang="en-US" altLang="ja-JP"/>
          </a:p>
          <a:p>
            <a:pPr lvl="1"/>
            <a:r>
              <a:rPr lang="ja-JP" altLang="en-US"/>
              <a:t>手続きを最初から最後まで羅列するのではなく，オブジェクトに処理を付随させる</a:t>
            </a:r>
            <a:endParaRPr lang="en-US" altLang="ja-JP"/>
          </a:p>
          <a:p>
            <a:pPr lvl="1"/>
            <a:r>
              <a:rPr lang="ja-JP" altLang="en-US"/>
              <a:t>オブジェクトが直感的な動作をするので，わかりやすい</a:t>
            </a:r>
            <a:endParaRPr lang="en-US" altLang="ja-JP"/>
          </a:p>
          <a:p>
            <a:pPr lvl="1"/>
            <a:r>
              <a:rPr lang="ja-JP" altLang="en-US"/>
              <a:t>カプセル化</a:t>
            </a:r>
            <a:r>
              <a:rPr lang="en-US" altLang="ja-JP"/>
              <a:t>: </a:t>
            </a:r>
            <a:r>
              <a:rPr lang="ja-JP" altLang="en-US"/>
              <a:t>複雑な処理を隠蔽し，インターフェイスのみ残す</a:t>
            </a:r>
            <a:endParaRPr lang="en-US" altLang="ja-JP"/>
          </a:p>
          <a:p>
            <a:pPr lvl="1"/>
            <a:r>
              <a:rPr lang="ja-JP" altLang="en-US"/>
              <a:t>チームでプログラミングするときに有用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65A6E5-E06D-4BB3-AE4E-9DB42B90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4589EA1-751E-4E5B-B17F-E9EE8A69F013}"/>
              </a:ext>
            </a:extLst>
          </p:cNvPr>
          <p:cNvGrpSpPr/>
          <p:nvPr/>
        </p:nvGrpSpPr>
        <p:grpSpPr>
          <a:xfrm>
            <a:off x="968440" y="3353176"/>
            <a:ext cx="9988419" cy="3055034"/>
            <a:chOff x="6004185" y="514091"/>
            <a:chExt cx="4920809" cy="1973099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18035677-4F4C-402E-AACE-823F0054D94F}"/>
                </a:ext>
              </a:extLst>
            </p:cNvPr>
            <p:cNvSpPr/>
            <p:nvPr/>
          </p:nvSpPr>
          <p:spPr>
            <a:xfrm>
              <a:off x="6004185" y="514091"/>
              <a:ext cx="4920809" cy="1973099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0EE6E08C-E5DF-434D-A4C9-48A383D4C82A}"/>
                </a:ext>
              </a:extLst>
            </p:cNvPr>
            <p:cNvSpPr/>
            <p:nvPr/>
          </p:nvSpPr>
          <p:spPr>
            <a:xfrm>
              <a:off x="6096001" y="612486"/>
              <a:ext cx="4828993" cy="1808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class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Counter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private: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count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public: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void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tick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 { count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++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 }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void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reset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 { count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 }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get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 {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count; }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void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output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 {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cout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Count is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count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 }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};</a:t>
              </a:r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52D7E3-67C2-4AC3-B59E-8342BBF3BD93}"/>
              </a:ext>
            </a:extLst>
          </p:cNvPr>
          <p:cNvSpPr txBox="1"/>
          <p:nvPr/>
        </p:nvSpPr>
        <p:spPr>
          <a:xfrm>
            <a:off x="5654140" y="3627165"/>
            <a:ext cx="180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u="sng">
                <a:solidFill>
                  <a:schemeClr val="bg1">
                    <a:lumMod val="95000"/>
                  </a:schemeClr>
                </a:solidFill>
              </a:rPr>
              <a:t>クラスの定義</a:t>
            </a:r>
            <a:endParaRPr lang="en-US" sz="2000" u="sn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E94414D-0E6C-4240-B19B-C261D87D8516}"/>
              </a:ext>
            </a:extLst>
          </p:cNvPr>
          <p:cNvSpPr txBox="1"/>
          <p:nvPr/>
        </p:nvSpPr>
        <p:spPr>
          <a:xfrm>
            <a:off x="1523197" y="6023206"/>
            <a:ext cx="311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u="sng">
                <a:solidFill>
                  <a:srgbClr val="CC00CC"/>
                </a:solidFill>
              </a:rPr>
              <a:t>最後にセミコロンが必要</a:t>
            </a:r>
            <a:endParaRPr lang="en-US" sz="2000" u="sng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55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4FDC31-E190-4434-ACE2-A2EEADA4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発展｜クラス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構造体）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65A6E5-E06D-4BB3-AE4E-9DB42B90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4589EA1-751E-4E5B-B17F-E9EE8A69F013}"/>
              </a:ext>
            </a:extLst>
          </p:cNvPr>
          <p:cNvGrpSpPr/>
          <p:nvPr/>
        </p:nvGrpSpPr>
        <p:grpSpPr>
          <a:xfrm>
            <a:off x="462361" y="1347110"/>
            <a:ext cx="6813485" cy="2258774"/>
            <a:chOff x="6004185" y="514091"/>
            <a:chExt cx="3356673" cy="1430208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18035677-4F4C-402E-AACE-823F0054D94F}"/>
                </a:ext>
              </a:extLst>
            </p:cNvPr>
            <p:cNvSpPr/>
            <p:nvPr/>
          </p:nvSpPr>
          <p:spPr>
            <a:xfrm>
              <a:off x="6004185" y="514091"/>
              <a:ext cx="3356673" cy="1430208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0EE6E08C-E5DF-434D-A4C9-48A383D4C82A}"/>
                </a:ext>
              </a:extLst>
            </p:cNvPr>
            <p:cNvSpPr/>
            <p:nvPr/>
          </p:nvSpPr>
          <p:spPr>
            <a:xfrm>
              <a:off x="6096001" y="612486"/>
              <a:ext cx="3264857" cy="13318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main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 i="1">
                  <a:solidFill>
                    <a:srgbClr val="8BE9FD"/>
                  </a:solidFill>
                  <a:latin typeface="+mj-ea"/>
                  <a:ea typeface="+mj-ea"/>
                </a:rPr>
                <a:t>Counter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counter;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counter.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tick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counter.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output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cout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counter.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get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495A1686-FE80-4818-8488-34E8ED6F5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61" y="4032797"/>
            <a:ext cx="6013547" cy="2381305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B026643-4E96-4E7E-89EF-F2183C352CFC}"/>
              </a:ext>
            </a:extLst>
          </p:cNvPr>
          <p:cNvSpPr txBox="1"/>
          <p:nvPr/>
        </p:nvSpPr>
        <p:spPr>
          <a:xfrm>
            <a:off x="4429125" y="1579803"/>
            <a:ext cx="2251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u="sng">
                <a:solidFill>
                  <a:schemeClr val="bg1">
                    <a:lumMod val="95000"/>
                  </a:schemeClr>
                </a:solidFill>
              </a:rPr>
              <a:t>クラスの使い方</a:t>
            </a:r>
            <a:endParaRPr lang="en-US" sz="2000" u="sng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7F845E0-AE26-4913-A213-504C5A86656C}"/>
              </a:ext>
            </a:extLst>
          </p:cNvPr>
          <p:cNvSpPr txBox="1"/>
          <p:nvPr/>
        </p:nvSpPr>
        <p:spPr>
          <a:xfrm>
            <a:off x="6680735" y="4282586"/>
            <a:ext cx="54772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solidFill>
                  <a:schemeClr val="bg1">
                    <a:lumMod val="50000"/>
                  </a:schemeClr>
                </a:solidFill>
              </a:rPr>
              <a:t>補足</a:t>
            </a:r>
            <a:endParaRPr lang="en-US" altLang="ja-JP" sz="240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</a:rPr>
              <a:t>構造体</a:t>
            </a:r>
            <a:r>
              <a:rPr lang="en-US" altLang="ja-JP" sz="2000">
                <a:solidFill>
                  <a:schemeClr val="bg1">
                    <a:lumMod val="50000"/>
                  </a:schemeClr>
                </a:solidFill>
              </a:rPr>
              <a:t>(struct)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</a:rPr>
              <a:t>という型もある</a:t>
            </a:r>
            <a:endParaRPr lang="en-US" altLang="ja-JP" sz="200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</a:rPr>
              <a:t>基本的には </a:t>
            </a:r>
            <a:r>
              <a:rPr lang="en-US" altLang="ja-JP" sz="2000">
                <a:solidFill>
                  <a:schemeClr val="bg1">
                    <a:lumMod val="50000"/>
                  </a:schemeClr>
                </a:solidFill>
              </a:rPr>
              <a:t>class 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</a:rPr>
              <a:t>と同じ</a:t>
            </a:r>
            <a:endParaRPr lang="en-US" altLang="ja-JP" sz="200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</a:rPr>
              <a:t>デフォルトのアクセス指定子が </a:t>
            </a:r>
            <a:r>
              <a:rPr lang="en-US" altLang="ja-JP" sz="2000">
                <a:solidFill>
                  <a:schemeClr val="bg1">
                    <a:lumMod val="50000"/>
                  </a:schemeClr>
                </a:solidFill>
              </a:rPr>
              <a:t>public</a:t>
            </a:r>
            <a:br>
              <a:rPr lang="en-US" altLang="ja-JP" sz="200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ja-JP" sz="200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</a:rPr>
              <a:t>クラスは </a:t>
            </a:r>
            <a:r>
              <a:rPr lang="en-US" altLang="ja-JP" sz="2000">
                <a:solidFill>
                  <a:schemeClr val="bg1">
                    <a:lumMod val="50000"/>
                  </a:schemeClr>
                </a:solidFill>
              </a:rPr>
              <a:t>private)</a:t>
            </a:r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604FB767-E477-4830-B4E2-E4660850A83F}"/>
              </a:ext>
            </a:extLst>
          </p:cNvPr>
          <p:cNvSpPr/>
          <p:nvPr/>
        </p:nvSpPr>
        <p:spPr>
          <a:xfrm>
            <a:off x="3009209" y="3473752"/>
            <a:ext cx="655380" cy="612045"/>
          </a:xfrm>
          <a:prstGeom prst="downArrow">
            <a:avLst/>
          </a:prstGeom>
          <a:solidFill>
            <a:srgbClr val="CC00CC"/>
          </a:solidFill>
        </p:spPr>
        <p:txBody>
          <a:bodyPr wrap="square" rtlCol="0" anchor="ctr">
            <a:spAutoFit/>
          </a:bodyPr>
          <a:lstStyle/>
          <a:p>
            <a:pPr algn="l"/>
            <a:endParaRPr lang="en-US" sz="1600">
              <a:solidFill>
                <a:srgbClr val="FF79C6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68769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188CC8-45CE-4755-91B2-D5BD090C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発展｜高速化のためのコツ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BDAAC-FC8B-41CD-95E2-1B57EC67D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65" y="1260909"/>
            <a:ext cx="11126804" cy="5284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/>
              <a:t>そもそも，高速化する必要ある？</a:t>
            </a:r>
            <a:endParaRPr lang="en-US" altLang="ja-JP" sz="2400"/>
          </a:p>
          <a:p>
            <a:r>
              <a:rPr lang="ja-JP" altLang="en-US"/>
              <a:t>ゴールは研究成果を出すこと</a:t>
            </a:r>
            <a:br>
              <a:rPr lang="en-US" altLang="ja-JP"/>
            </a:br>
            <a:r>
              <a:rPr lang="ja-JP" altLang="en-US"/>
              <a:t>短縮したいのはアウトプットまでの合計時間</a:t>
            </a:r>
            <a:endParaRPr lang="en-US" altLang="ja-JP"/>
          </a:p>
          <a:p>
            <a:r>
              <a:rPr lang="ja-JP" altLang="en-US"/>
              <a:t>プログラムの実行が</a:t>
            </a:r>
            <a:r>
              <a:rPr lang="en-US" altLang="ja-JP"/>
              <a:t>1</a:t>
            </a:r>
            <a:r>
              <a:rPr lang="ja-JP" altLang="en-US"/>
              <a:t>時間程度で終わるなら待てばよい</a:t>
            </a:r>
            <a:br>
              <a:rPr lang="en-US" altLang="ja-JP"/>
            </a:br>
            <a:r>
              <a:rPr lang="ja-JP" altLang="en-US"/>
              <a:t>その間に論文調査や資料作成，他の解析などの進捗を生める</a:t>
            </a:r>
            <a:endParaRPr lang="en-US" altLang="ja-JP"/>
          </a:p>
          <a:p>
            <a:endParaRPr lang="en-US" altLang="ja-JP"/>
          </a:p>
          <a:p>
            <a:pPr marL="0" indent="0">
              <a:buNone/>
            </a:pPr>
            <a:r>
              <a:rPr lang="ja-JP" altLang="en-US" sz="2400"/>
              <a:t>プログラムの高速化が必要なら</a:t>
            </a:r>
            <a:r>
              <a:rPr lang="en-US" altLang="ja-JP" sz="2400"/>
              <a:t>…</a:t>
            </a:r>
          </a:p>
          <a:p>
            <a:r>
              <a:rPr lang="ja-JP" altLang="en-US"/>
              <a:t>コンテナの受け渡しには参照渡しを使う</a:t>
            </a:r>
            <a:endParaRPr lang="en-US" altLang="ja-JP"/>
          </a:p>
          <a:p>
            <a:r>
              <a:rPr lang="ja-JP" altLang="en-US"/>
              <a:t>なるべく</a:t>
            </a:r>
            <a:r>
              <a:rPr lang="en-US" altLang="ja-JP"/>
              <a:t>vector</a:t>
            </a:r>
            <a:r>
              <a:rPr lang="ja-JP" altLang="en-US"/>
              <a:t>で書く</a:t>
            </a:r>
            <a:endParaRPr lang="en-US" altLang="ja-JP"/>
          </a:p>
          <a:p>
            <a:pPr lvl="1"/>
            <a:r>
              <a:rPr lang="en-US" altLang="ja-JP"/>
              <a:t>map</a:t>
            </a:r>
            <a:r>
              <a:rPr lang="ja-JP" altLang="en-US"/>
              <a:t>は</a:t>
            </a:r>
            <a:r>
              <a:rPr lang="en-US" altLang="ja-JP"/>
              <a:t>vector</a:t>
            </a:r>
            <a:r>
              <a:rPr lang="ja-JP" altLang="en-US"/>
              <a:t>で書けるかも（</a:t>
            </a:r>
            <a:r>
              <a:rPr lang="en-US" altLang="ja-JP"/>
              <a:t>N</a:t>
            </a:r>
            <a:r>
              <a:rPr lang="ja-JP" altLang="en-US"/>
              <a:t>個の</a:t>
            </a:r>
            <a:r>
              <a:rPr lang="en-US" altLang="ja-JP"/>
              <a:t>key</a:t>
            </a:r>
            <a:r>
              <a:rPr lang="ja-JP" altLang="en-US"/>
              <a:t>に</a:t>
            </a:r>
            <a:r>
              <a:rPr lang="en-US" altLang="ja-JP"/>
              <a:t>0</a:t>
            </a:r>
            <a:r>
              <a:rPr lang="ja-JP" altLang="en-US"/>
              <a:t>から</a:t>
            </a:r>
            <a:r>
              <a:rPr lang="en-US" altLang="ja-JP"/>
              <a:t>N-1</a:t>
            </a:r>
            <a:r>
              <a:rPr lang="ja-JP" altLang="en-US"/>
              <a:t>の番号を付ける）</a:t>
            </a:r>
            <a:endParaRPr lang="en-US" altLang="ja-JP"/>
          </a:p>
          <a:p>
            <a:pPr lvl="1"/>
            <a:r>
              <a:rPr lang="en-US" altLang="ja-JP"/>
              <a:t>vector&lt;pair&lt;int,int&gt;&gt;</a:t>
            </a:r>
            <a:r>
              <a:rPr lang="ja-JP" altLang="en-US"/>
              <a:t>は</a:t>
            </a:r>
            <a:r>
              <a:rPr lang="en-US" altLang="ja-JP"/>
              <a:t>vector&lt;int&gt;</a:t>
            </a:r>
            <a:r>
              <a:rPr lang="ja-JP" altLang="en-US"/>
              <a:t>に展開できる</a:t>
            </a:r>
            <a:endParaRPr lang="en-US" altLang="ja-JP"/>
          </a:p>
          <a:p>
            <a:r>
              <a:rPr lang="ja-JP" altLang="en-US"/>
              <a:t>コンパイラに最適化オプションを渡す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F38BE1D-8250-4A8A-8416-A45E5FE5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34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1AF5-4B1D-9147-C1E5-8F0CA028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エラーメッセージ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07F42-26B3-A0BB-FFBC-9A1257F26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F21D1-22A3-915D-988B-38534BF0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0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B506BF-8276-4705-94B8-ADD20007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シミュレーションの例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FDAD06-4A3C-41CA-8DB3-F35AD2A03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>
                <a:latin typeface="+mj-ea"/>
                <a:ea typeface="+mj-ea"/>
              </a:rPr>
              <a:t>企業の成長過程（新規参入，合併，倒産，連鎖倒産）</a:t>
            </a:r>
            <a:endParaRPr lang="en-US" sz="2400">
              <a:latin typeface="+mj-ea"/>
              <a:ea typeface="+mj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0E0D1D-1FF4-4065-BBDE-67509DF3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F6E9CA1-DB20-401E-ADCE-1F35655ED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349" y="1791044"/>
            <a:ext cx="7678116" cy="3859264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2A25E19-3AEA-4F78-B1D3-1E7E518064CD}"/>
              </a:ext>
            </a:extLst>
          </p:cNvPr>
          <p:cNvSpPr/>
          <p:nvPr/>
        </p:nvSpPr>
        <p:spPr>
          <a:xfrm>
            <a:off x="558265" y="5838453"/>
            <a:ext cx="104052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err="1">
                <a:solidFill>
                  <a:schemeClr val="bg1">
                    <a:lumMod val="75000"/>
                  </a:schemeClr>
                </a:solidFill>
              </a:rPr>
              <a:t>Goto</a:t>
            </a:r>
            <a:r>
              <a:rPr lang="en-US" sz="1400">
                <a:solidFill>
                  <a:schemeClr val="bg1">
                    <a:lumMod val="75000"/>
                  </a:schemeClr>
                </a:solidFill>
              </a:rPr>
              <a:t> H, Takayasu H, Takayasu M (2017) Estimating risk propagation between interacting firms on inter-firm complex network. </a:t>
            </a:r>
            <a:r>
              <a:rPr lang="en-US" sz="1400" err="1">
                <a:solidFill>
                  <a:schemeClr val="bg1">
                    <a:lumMod val="75000"/>
                  </a:schemeClr>
                </a:solidFill>
              </a:rPr>
              <a:t>PLoS</a:t>
            </a:r>
            <a:r>
              <a:rPr lang="en-US" sz="1400">
                <a:solidFill>
                  <a:schemeClr val="bg1">
                    <a:lumMod val="75000"/>
                  </a:schemeClr>
                </a:solidFill>
              </a:rPr>
              <a:t> ONE 12(10): e0185712. </a:t>
            </a:r>
            <a:r>
              <a:rPr lang="en-US" sz="140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https://doi.org/10.1371/journal.pone.0185712</a:t>
            </a:r>
            <a:r>
              <a:rPr lang="ja-JP" altLang="en-US" sz="1600">
                <a:solidFill>
                  <a:schemeClr val="bg1">
                    <a:lumMod val="75000"/>
                  </a:schemeClr>
                </a:solidFill>
              </a:rPr>
              <a:t>　</a:t>
            </a:r>
            <a:endParaRPr 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913066B-3F6A-4A46-832B-378A2C825F99}"/>
                  </a:ext>
                </a:extLst>
              </p:cNvPr>
              <p:cNvSpPr/>
              <p:nvPr/>
            </p:nvSpPr>
            <p:spPr>
              <a:xfrm>
                <a:off x="8800855" y="2108285"/>
                <a:ext cx="162144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2000" b="0" i="1">
                    <a:solidFill>
                      <a:schemeClr val="bg1">
                        <a:lumMod val="9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=25000</m:t>
                    </m:r>
                  </m:oMath>
                </a14:m>
                <a:r>
                  <a:rPr lang="en-US" sz="200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913066B-3F6A-4A46-832B-378A2C825F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855" y="2108285"/>
                <a:ext cx="162144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23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C45077-3F0F-4578-95BD-7AA62D04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C++</a:t>
            </a:r>
            <a:r>
              <a:rPr lang="ja-JP" altLang="en-US"/>
              <a:t>で覚えること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77C899-B4E2-4485-8C43-B4B406E50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400">
                <a:latin typeface="+mj-ea"/>
                <a:ea typeface="+mj-ea"/>
              </a:rPr>
              <a:t>基本</a:t>
            </a:r>
            <a:endParaRPr lang="en-US" altLang="ja-JP" sz="2400">
              <a:latin typeface="+mj-ea"/>
              <a:ea typeface="+mj-ea"/>
            </a:endParaRPr>
          </a:p>
          <a:p>
            <a:pPr lvl="1"/>
            <a:r>
              <a:rPr lang="en-US" altLang="ja-JP" sz="2000"/>
              <a:t>C++</a:t>
            </a:r>
            <a:r>
              <a:rPr lang="ja-JP" altLang="en-US" sz="2000"/>
              <a:t>の使い方</a:t>
            </a:r>
            <a:r>
              <a:rPr lang="en-US" altLang="ja-JP" sz="2000"/>
              <a:t>: </a:t>
            </a:r>
            <a:r>
              <a:rPr lang="ja-JP" altLang="en-US" sz="2000"/>
              <a:t>コンパイルと実行方法</a:t>
            </a:r>
            <a:endParaRPr lang="en-US" altLang="ja-JP" sz="2000"/>
          </a:p>
          <a:p>
            <a:pPr lvl="1"/>
            <a:r>
              <a:rPr lang="ja-JP" altLang="en-US" sz="2000"/>
              <a:t>基本型　　　</a:t>
            </a:r>
            <a:r>
              <a:rPr lang="en-US" altLang="ja-JP" sz="2000"/>
              <a:t>: </a:t>
            </a:r>
            <a:r>
              <a:rPr lang="en-US" altLang="ja-JP" sz="2000" err="1"/>
              <a:t>bool,char,int,double,void</a:t>
            </a:r>
            <a:endParaRPr lang="en-US" altLang="ja-JP" sz="2000"/>
          </a:p>
          <a:p>
            <a:pPr lvl="1"/>
            <a:r>
              <a:rPr lang="ja-JP" altLang="en-US" sz="2000"/>
              <a:t>関数　　　　</a:t>
            </a:r>
            <a:r>
              <a:rPr lang="en-US" altLang="ja-JP" sz="2000"/>
              <a:t>: </a:t>
            </a:r>
            <a:r>
              <a:rPr lang="ja-JP" altLang="en-US" sz="2000"/>
              <a:t>定義，呼び出し</a:t>
            </a:r>
            <a:endParaRPr lang="en-US" altLang="ja-JP" sz="2000"/>
          </a:p>
          <a:p>
            <a:pPr lvl="1"/>
            <a:r>
              <a:rPr lang="ja-JP" altLang="en-US" sz="2000"/>
              <a:t>制御文　　　</a:t>
            </a:r>
            <a:r>
              <a:rPr lang="en-US" altLang="ja-JP" sz="2000"/>
              <a:t>: </a:t>
            </a:r>
            <a:r>
              <a:rPr lang="en-US" altLang="ja-JP" sz="2000" err="1"/>
              <a:t>if,for,</a:t>
            </a:r>
            <a:r>
              <a:rPr lang="en-US" altLang="ja-JP" sz="2000" strike="sngStrike" err="1">
                <a:solidFill>
                  <a:schemeClr val="bg1">
                    <a:lumMod val="50000"/>
                  </a:schemeClr>
                </a:solidFill>
              </a:rPr>
              <a:t>while,switch</a:t>
            </a:r>
            <a:endParaRPr lang="en-US" altLang="ja-JP" sz="2000"/>
          </a:p>
          <a:p>
            <a:pPr lvl="1"/>
            <a:r>
              <a:rPr lang="ja-JP" altLang="en-US" sz="2000"/>
              <a:t>コマンドライン引数</a:t>
            </a:r>
            <a:r>
              <a:rPr lang="en-US" altLang="ja-JP" sz="2000"/>
              <a:t>: </a:t>
            </a:r>
            <a:r>
              <a:rPr lang="en-US" altLang="ja-JP" sz="2000" err="1"/>
              <a:t>argc,argv</a:t>
            </a:r>
            <a:endParaRPr lang="en-US" altLang="ja-JP" sz="2000"/>
          </a:p>
          <a:p>
            <a:pPr lvl="1"/>
            <a:endParaRPr lang="en-US" altLang="ja-JP" sz="2000"/>
          </a:p>
          <a:p>
            <a:pPr marL="457200" indent="-457200">
              <a:buFont typeface="+mj-lt"/>
              <a:buAutoNum type="arabicPeriod"/>
            </a:pPr>
            <a:r>
              <a:rPr lang="en-US" altLang="ja-JP" sz="2400">
                <a:latin typeface="+mj-ea"/>
                <a:ea typeface="+mj-ea"/>
              </a:rPr>
              <a:t>STL</a:t>
            </a:r>
            <a:r>
              <a:rPr lang="ja-JP" altLang="en-US" sz="2400">
                <a:latin typeface="+mj-ea"/>
                <a:ea typeface="+mj-ea"/>
              </a:rPr>
              <a:t>の使い方</a:t>
            </a:r>
            <a:endParaRPr lang="en-US" altLang="ja-JP" sz="2400">
              <a:latin typeface="+mj-ea"/>
              <a:ea typeface="+mj-ea"/>
            </a:endParaRPr>
          </a:p>
          <a:p>
            <a:pPr lvl="1"/>
            <a:r>
              <a:rPr lang="ja-JP" altLang="en-US" sz="2000"/>
              <a:t>文字列　　　</a:t>
            </a:r>
            <a:r>
              <a:rPr lang="en-US" altLang="ja-JP" sz="2000"/>
              <a:t>: </a:t>
            </a:r>
            <a:r>
              <a:rPr lang="ja-JP" altLang="en-US" sz="2000"/>
              <a:t>文字列型と数値型の相互変換，</a:t>
            </a:r>
            <a:r>
              <a:rPr lang="en-US" altLang="ja-JP" sz="2000"/>
              <a:t>split</a:t>
            </a:r>
            <a:r>
              <a:rPr lang="ja-JP" altLang="en-US" sz="2000"/>
              <a:t>関数</a:t>
            </a:r>
            <a:endParaRPr lang="en-US" altLang="ja-JP" sz="2000"/>
          </a:p>
          <a:p>
            <a:pPr lvl="1"/>
            <a:r>
              <a:rPr lang="ja-JP" altLang="en-US" sz="2000"/>
              <a:t>入出力　　　</a:t>
            </a:r>
            <a:r>
              <a:rPr lang="en-US" altLang="ja-JP" sz="2000"/>
              <a:t>: </a:t>
            </a:r>
            <a:r>
              <a:rPr lang="ja-JP" altLang="en-US" sz="2000"/>
              <a:t>標準入出力，ファイル入出力</a:t>
            </a:r>
            <a:endParaRPr lang="en-US" altLang="ja-JP" sz="2000"/>
          </a:p>
          <a:p>
            <a:pPr lvl="1"/>
            <a:r>
              <a:rPr lang="ja-JP" altLang="en-US" sz="2000">
                <a:solidFill>
                  <a:srgbClr val="FF00FF"/>
                </a:solidFill>
              </a:rPr>
              <a:t>コンテナ　　</a:t>
            </a:r>
            <a:r>
              <a:rPr lang="en-US" altLang="ja-JP" sz="2000">
                <a:solidFill>
                  <a:srgbClr val="FF00FF"/>
                </a:solidFill>
              </a:rPr>
              <a:t>: </a:t>
            </a:r>
            <a:r>
              <a:rPr lang="en-US" altLang="ja-JP" sz="2000" err="1">
                <a:solidFill>
                  <a:srgbClr val="FF00FF"/>
                </a:solidFill>
              </a:rPr>
              <a:t>vector,map</a:t>
            </a:r>
            <a:r>
              <a:rPr lang="en-US" altLang="ja-JP" sz="2000" err="1"/>
              <a:t>,</a:t>
            </a:r>
            <a:r>
              <a:rPr lang="en-US" altLang="ja-JP" sz="2000" strike="sngStrike" err="1">
                <a:solidFill>
                  <a:schemeClr val="bg1">
                    <a:lumMod val="50000"/>
                  </a:schemeClr>
                </a:solidFill>
              </a:rPr>
              <a:t>set,queue,</a:t>
            </a:r>
            <a:r>
              <a:rPr lang="en-US" altLang="ja-JP" sz="2000" strike="sngStrike">
                <a:solidFill>
                  <a:schemeClr val="bg1">
                    <a:lumMod val="50000"/>
                  </a:schemeClr>
                </a:solidFill>
              </a:rPr>
              <a:t>stack,pair,tuple</a:t>
            </a:r>
            <a:endParaRPr lang="en-US" altLang="ja-JP" sz="2000"/>
          </a:p>
          <a:p>
            <a:pPr lvl="1"/>
            <a:r>
              <a:rPr lang="ja-JP" altLang="en-US" sz="2000"/>
              <a:t>数値計算　　</a:t>
            </a:r>
            <a:r>
              <a:rPr lang="en-US" altLang="ja-JP" sz="2000"/>
              <a:t>: </a:t>
            </a:r>
            <a:r>
              <a:rPr lang="en-US" altLang="ja-JP" sz="2000" err="1"/>
              <a:t>cmath,</a:t>
            </a:r>
            <a:r>
              <a:rPr lang="en-US" altLang="ja-JP" sz="2000" strike="sngStrike" err="1">
                <a:solidFill>
                  <a:schemeClr val="bg1">
                    <a:lumMod val="50000"/>
                  </a:schemeClr>
                </a:solidFill>
              </a:rPr>
              <a:t>random</a:t>
            </a:r>
            <a:endParaRPr lang="en-US" altLang="ja-JP" sz="2000"/>
          </a:p>
          <a:p>
            <a:pPr lvl="1"/>
            <a:r>
              <a:rPr lang="ja-JP" altLang="en-US" sz="2000">
                <a:solidFill>
                  <a:schemeClr val="bg1">
                    <a:lumMod val="50000"/>
                  </a:schemeClr>
                </a:solidFill>
              </a:rPr>
              <a:t>アルゴリズム</a:t>
            </a:r>
            <a:r>
              <a:rPr lang="en-US" altLang="ja-JP" sz="200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ja-JP" sz="2000" strike="sngStrike" err="1">
                <a:solidFill>
                  <a:schemeClr val="bg1">
                    <a:lumMod val="50000"/>
                  </a:schemeClr>
                </a:solidFill>
              </a:rPr>
              <a:t>sort,unique,reverse</a:t>
            </a:r>
            <a:endParaRPr lang="en-US" altLang="ja-JP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1501D9-3E9A-4FE8-A826-F07FC7A1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3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006A2A4F-21F3-431D-8B43-F8D74D7F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Part 1: C++</a:t>
            </a:r>
            <a:r>
              <a:rPr lang="ja-JP" altLang="en-US"/>
              <a:t>の基本</a:t>
            </a:r>
            <a:r>
              <a:rPr lang="en-US" altLang="ja-JP"/>
              <a:t> </a:t>
            </a:r>
            <a:endParaRPr 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F0D2E21C-284A-4CAD-B121-CCE338EC49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AD159C-C895-4C89-A2AA-DECE64C2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8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5D6F56-C6E6-4C6C-AF09-6CD23304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Hello world!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72814D-A520-40C6-AE1F-FDE5B1791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94" y="1234833"/>
            <a:ext cx="4207142" cy="1613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/>
              <a:t>プログラム </a:t>
            </a:r>
            <a:r>
              <a:rPr lang="en-US" altLang="ja-JP"/>
              <a:t>(</a:t>
            </a:r>
            <a:r>
              <a:rPr lang="en-US"/>
              <a:t>hello.cpp)</a:t>
            </a:r>
          </a:p>
          <a:p>
            <a:r>
              <a:rPr lang="ja-JP" altLang="en-US" sz="1800"/>
              <a:t>拡張子　   </a:t>
            </a:r>
            <a:r>
              <a:rPr lang="en-US" altLang="ja-JP" sz="1800"/>
              <a:t>: cpp</a:t>
            </a:r>
            <a:endParaRPr lang="en-US" sz="1800"/>
          </a:p>
          <a:p>
            <a:r>
              <a:rPr lang="en-US" sz="1800"/>
              <a:t>main</a:t>
            </a:r>
            <a:r>
              <a:rPr lang="ja-JP" altLang="en-US" sz="1800"/>
              <a:t>関数  </a:t>
            </a:r>
            <a:r>
              <a:rPr lang="en-US" altLang="ja-JP" sz="1800"/>
              <a:t>: </a:t>
            </a:r>
            <a:r>
              <a:rPr lang="ja-JP" altLang="en-US" sz="1800"/>
              <a:t>実行時に呼ばれる</a:t>
            </a:r>
            <a:endParaRPr lang="en-US" altLang="ja-JP" sz="1800"/>
          </a:p>
          <a:p>
            <a:r>
              <a:rPr lang="en-US" sz="1800"/>
              <a:t>return 0;: </a:t>
            </a:r>
            <a:r>
              <a:rPr lang="ja-JP" altLang="en-US" sz="1800"/>
              <a:t>正常終了</a:t>
            </a:r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31EC03-968D-47B9-94A0-A6662AD67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22ADFFF-31E4-42F8-B69A-C3589CC073C8}"/>
              </a:ext>
            </a:extLst>
          </p:cNvPr>
          <p:cNvGrpSpPr/>
          <p:nvPr/>
        </p:nvGrpSpPr>
        <p:grpSpPr>
          <a:xfrm>
            <a:off x="4872589" y="1023129"/>
            <a:ext cx="6629400" cy="2002047"/>
            <a:chOff x="5988908" y="514089"/>
            <a:chExt cx="5708822" cy="2160500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A182F054-C090-436A-946E-C4F94A035BE0}"/>
                </a:ext>
              </a:extLst>
            </p:cNvPr>
            <p:cNvSpPr/>
            <p:nvPr/>
          </p:nvSpPr>
          <p:spPr>
            <a:xfrm>
              <a:off x="5988908" y="514089"/>
              <a:ext cx="5601729" cy="2160500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3D0597F-7EDD-4A28-8866-C3B22C17FC60}"/>
                </a:ext>
              </a:extLst>
            </p:cNvPr>
            <p:cNvSpPr/>
            <p:nvPr/>
          </p:nvSpPr>
          <p:spPr>
            <a:xfrm>
              <a:off x="6096001" y="612486"/>
              <a:ext cx="5601729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#include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&lt;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iostream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&gt;</a:t>
              </a:r>
              <a:endParaRPr lang="en-US" sz="1600">
                <a:solidFill>
                  <a:srgbClr val="F8F8F2"/>
                </a:solidFill>
                <a:latin typeface="+mj-ea"/>
                <a:ea typeface="+mj-ea"/>
              </a:endParaRPr>
            </a:p>
            <a:p>
              <a:b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</a:b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main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()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{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cout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1FA8C"/>
                  </a:solidFill>
                  <a:latin typeface="+mj-ea"/>
                  <a:ea typeface="+mj-ea"/>
                </a:rPr>
                <a:t>Hello world!</a:t>
              </a:r>
              <a:r>
                <a:rPr lang="en-US" sz="1600">
                  <a:solidFill>
                    <a:srgbClr val="E9F284"/>
                  </a:solidFill>
                  <a:latin typeface="+mj-ea"/>
                  <a:ea typeface="+mj-ea"/>
                </a:rPr>
                <a:t>"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&lt;&lt;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std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::</a:t>
              </a:r>
              <a:r>
                <a:rPr lang="en-US" sz="1600">
                  <a:solidFill>
                    <a:srgbClr val="50FA7B"/>
                  </a:solidFill>
                  <a:latin typeface="+mj-ea"/>
                  <a:ea typeface="+mj-ea"/>
                </a:rPr>
                <a:t>endl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    </a:t>
              </a:r>
              <a:r>
                <a:rPr lang="en-US" sz="1600">
                  <a:solidFill>
                    <a:srgbClr val="FF79C6"/>
                  </a:solidFill>
                  <a:latin typeface="+mj-ea"/>
                  <a:ea typeface="+mj-ea"/>
                </a:rPr>
                <a:t>return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+mj-ea"/>
                  <a:ea typeface="+mj-ea"/>
                </a:rPr>
                <a:t>0</a:t>
              </a:r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sz="1600">
                  <a:solidFill>
                    <a:srgbClr val="F8F8F2"/>
                  </a:solidFill>
                  <a:latin typeface="+mj-ea"/>
                  <a:ea typeface="+mj-ea"/>
                </a:rPr>
                <a:t>}</a:t>
              </a:r>
            </a:p>
          </p:txBody>
        </p:sp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7013E508-3524-42A0-94DD-4023B971B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589" y="3546041"/>
            <a:ext cx="6505038" cy="1977941"/>
          </a:xfrm>
          <a:prstGeom prst="rect">
            <a:avLst/>
          </a:prstGeom>
        </p:spPr>
      </p:pic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DA09AE44-35E8-49DE-8B3D-99C5CCA3290C}"/>
              </a:ext>
            </a:extLst>
          </p:cNvPr>
          <p:cNvSpPr txBox="1">
            <a:spLocks/>
          </p:cNvSpPr>
          <p:nvPr/>
        </p:nvSpPr>
        <p:spPr>
          <a:xfrm>
            <a:off x="541894" y="3546623"/>
            <a:ext cx="4032785" cy="1613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/>
              <a:t>ターミナルでコンパイルして実行</a:t>
            </a:r>
            <a:endParaRPr lang="en-US" altLang="ja-JP"/>
          </a:p>
          <a:p>
            <a:r>
              <a:rPr lang="en-US" altLang="ja-JP" sz="1800"/>
              <a:t>g++  : </a:t>
            </a:r>
            <a:r>
              <a:rPr lang="ja-JP" altLang="en-US" sz="1800"/>
              <a:t>コンパイラ</a:t>
            </a:r>
            <a:endParaRPr lang="en-US" altLang="ja-JP" sz="1800"/>
          </a:p>
          <a:p>
            <a:r>
              <a:rPr lang="en-US" altLang="ja-JP" sz="1800"/>
              <a:t>-std : C++</a:t>
            </a:r>
            <a:r>
              <a:rPr lang="ja-JP" altLang="en-US" sz="1800"/>
              <a:t>のバージョンを指定</a:t>
            </a:r>
            <a:endParaRPr lang="en-US" altLang="ja-JP" sz="1800"/>
          </a:p>
          <a:p>
            <a:r>
              <a:rPr lang="en-US" altLang="ja-JP" sz="1800" err="1"/>
              <a:t>a.out</a:t>
            </a:r>
            <a:r>
              <a:rPr lang="en-US" altLang="ja-JP" sz="1800"/>
              <a:t>: </a:t>
            </a:r>
            <a:r>
              <a:rPr lang="ja-JP" altLang="en-US" sz="1800"/>
              <a:t>実行ファイル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2C3100EA-398D-4DEA-960F-A2CF52ED92CC}"/>
              </a:ext>
            </a:extLst>
          </p:cNvPr>
          <p:cNvSpPr/>
          <p:nvPr/>
        </p:nvSpPr>
        <p:spPr>
          <a:xfrm>
            <a:off x="7797418" y="2962571"/>
            <a:ext cx="655380" cy="612045"/>
          </a:xfrm>
          <a:prstGeom prst="downArrow">
            <a:avLst/>
          </a:prstGeom>
          <a:solidFill>
            <a:srgbClr val="CC00CC"/>
          </a:solidFill>
        </p:spPr>
        <p:txBody>
          <a:bodyPr wrap="square" rtlCol="0" anchor="ctr">
            <a:spAutoFit/>
          </a:bodyPr>
          <a:lstStyle/>
          <a:p>
            <a:pPr algn="l"/>
            <a:endParaRPr lang="en-US" sz="1600">
              <a:solidFill>
                <a:srgbClr val="FF79C6"/>
              </a:solidFill>
              <a:latin typeface="源ノ角ゴシック Code JP M" panose="020B0600000000000000" pitchFamily="34" charset="-128"/>
              <a:ea typeface="源ノ角ゴシック Code JP M" panose="020B0600000000000000" pitchFamily="34" charset="-128"/>
            </a:endParaRP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85464CE6-8BF4-4508-8996-8A406B42DB9D}"/>
              </a:ext>
            </a:extLst>
          </p:cNvPr>
          <p:cNvSpPr txBox="1">
            <a:spLocks/>
          </p:cNvSpPr>
          <p:nvPr/>
        </p:nvSpPr>
        <p:spPr>
          <a:xfrm>
            <a:off x="541894" y="5274183"/>
            <a:ext cx="4832886" cy="14733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g++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の他のオプション</a:t>
            </a:r>
            <a:endParaRPr lang="en-US" altLang="ja-JP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ja-JP" sz="1800">
                <a:solidFill>
                  <a:schemeClr val="bg1">
                    <a:lumMod val="50000"/>
                  </a:schemeClr>
                </a:solidFill>
              </a:rPr>
              <a:t>-o</a:t>
            </a:r>
            <a:r>
              <a:rPr lang="ja-JP" altLang="en-US" sz="18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ja-JP" sz="1800" i="1">
                <a:solidFill>
                  <a:schemeClr val="bg1">
                    <a:lumMod val="50000"/>
                  </a:schemeClr>
                </a:solidFill>
              </a:rPr>
              <a:t>name</a:t>
            </a:r>
            <a:r>
              <a:rPr lang="en-US" altLang="ja-JP" sz="180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ja-JP" altLang="en-US" sz="1800">
                <a:solidFill>
                  <a:schemeClr val="bg1">
                    <a:lumMod val="50000"/>
                  </a:schemeClr>
                </a:solidFill>
              </a:rPr>
              <a:t>実行ファイルに名前を付ける</a:t>
            </a:r>
            <a:endParaRPr lang="en-US" altLang="ja-JP" sz="18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ja-JP" sz="1800">
                <a:solidFill>
                  <a:schemeClr val="bg1">
                    <a:lumMod val="50000"/>
                  </a:schemeClr>
                </a:solidFill>
              </a:rPr>
              <a:t>-O2,-O3:</a:t>
            </a:r>
            <a:r>
              <a:rPr lang="ja-JP" altLang="en-US" sz="1800">
                <a:solidFill>
                  <a:schemeClr val="bg1">
                    <a:lumMod val="50000"/>
                  </a:schemeClr>
                </a:solidFill>
              </a:rPr>
              <a:t> 最適化オプション</a:t>
            </a:r>
            <a:endParaRPr lang="en-US" altLang="ja-JP" sz="18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-Wall  : </a:t>
            </a:r>
            <a:r>
              <a:rPr lang="ja-JP" altLang="en-US" sz="1800">
                <a:solidFill>
                  <a:schemeClr val="bg1">
                    <a:lumMod val="50000"/>
                  </a:schemeClr>
                </a:solidFill>
              </a:rPr>
              <a:t>警告を出す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22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5D6F56-C6E6-4C6C-AF09-6CD23304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脱線）実行ファイルの中身</a:t>
            </a:r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31EC03-968D-47B9-94A0-A6662AD67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F0C96485-6346-4256-B0A9-7224A8EAE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1401235"/>
            <a:ext cx="7163184" cy="4685239"/>
          </a:xfrm>
          <a:prstGeom prst="rect">
            <a:avLst/>
          </a:prstGeom>
        </p:spPr>
      </p:pic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7EC7B26E-A51B-4B81-8201-E901188B3682}"/>
              </a:ext>
            </a:extLst>
          </p:cNvPr>
          <p:cNvSpPr txBox="1">
            <a:spLocks/>
          </p:cNvSpPr>
          <p:nvPr/>
        </p:nvSpPr>
        <p:spPr>
          <a:xfrm>
            <a:off x="366067" y="1615391"/>
            <a:ext cx="3610778" cy="984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hexdump</a:t>
            </a:r>
            <a:r>
              <a:rPr lang="ja-JP" altLang="en-US"/>
              <a:t>コマンド</a:t>
            </a:r>
            <a:r>
              <a:rPr lang="en-US" altLang="ja-JP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/>
              <a:t>機械語（バイナリ）を読める</a:t>
            </a:r>
            <a:endParaRPr lang="en-US"/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3DB818A3-450C-4C8D-B4D2-B57D16E3D9AA}"/>
              </a:ext>
            </a:extLst>
          </p:cNvPr>
          <p:cNvSpPr txBox="1">
            <a:spLocks/>
          </p:cNvSpPr>
          <p:nvPr/>
        </p:nvSpPr>
        <p:spPr>
          <a:xfrm>
            <a:off x="366067" y="3151715"/>
            <a:ext cx="4501208" cy="2466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Hello world!</a:t>
            </a:r>
            <a:r>
              <a:rPr lang="ja-JP" altLang="en-US"/>
              <a:t>の周辺を見てみる</a:t>
            </a:r>
            <a:endParaRPr lang="en-US" altLang="ja-JP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grep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</a:rPr>
              <a:t>のオプション</a:t>
            </a:r>
            <a:endParaRPr lang="en-US" altLang="ja-JP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ja-JP" sz="1800">
                <a:solidFill>
                  <a:schemeClr val="bg1">
                    <a:lumMod val="50000"/>
                  </a:schemeClr>
                </a:solidFill>
              </a:rPr>
              <a:t>-B </a:t>
            </a:r>
            <a:r>
              <a:rPr lang="en-US" altLang="ja-JP" sz="1800" i="1">
                <a:solidFill>
                  <a:schemeClr val="bg1">
                    <a:lumMod val="50000"/>
                  </a:schemeClr>
                </a:solidFill>
              </a:rPr>
              <a:t>num</a:t>
            </a:r>
            <a:r>
              <a:rPr lang="en-US" altLang="ja-JP" sz="180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ja-JP" altLang="en-US" sz="1800">
                <a:solidFill>
                  <a:schemeClr val="bg1">
                    <a:lumMod val="50000"/>
                  </a:schemeClr>
                </a:solidFill>
              </a:rPr>
              <a:t>マッチした行の前も表示</a:t>
            </a:r>
            <a:endParaRPr lang="en-US" altLang="ja-JP" sz="18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ja-JP" sz="1800">
                <a:solidFill>
                  <a:schemeClr val="bg1">
                    <a:lumMod val="50000"/>
                  </a:schemeClr>
                </a:solidFill>
              </a:rPr>
              <a:t>-A </a:t>
            </a:r>
            <a:r>
              <a:rPr lang="en-US" altLang="ja-JP" sz="1800" i="1">
                <a:solidFill>
                  <a:schemeClr val="bg1">
                    <a:lumMod val="50000"/>
                  </a:schemeClr>
                </a:solidFill>
              </a:rPr>
              <a:t>num</a:t>
            </a:r>
            <a:r>
              <a:rPr lang="en-US" altLang="ja-JP" sz="180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ja-JP" altLang="en-US" sz="1800">
                <a:solidFill>
                  <a:schemeClr val="bg1">
                    <a:lumMod val="50000"/>
                  </a:schemeClr>
                </a:solidFill>
              </a:rPr>
              <a:t>マッチした行の後も表示</a:t>
            </a:r>
            <a:endParaRPr lang="en-US" altLang="ja-JP" sz="18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2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AC007-053B-43DD-926F-9DAB4491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基本型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96C10B-FE22-4725-AFBC-E61DD096B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98" y="1451451"/>
            <a:ext cx="5786052" cy="4187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>
                <a:latin typeface="+mj-ea"/>
                <a:ea typeface="+mj-ea"/>
              </a:rPr>
              <a:t>数値型</a:t>
            </a:r>
            <a:endParaRPr lang="en-US" altLang="ja-JP" sz="2400">
              <a:latin typeface="+mj-ea"/>
              <a:ea typeface="+mj-ea"/>
            </a:endParaRPr>
          </a:p>
          <a:p>
            <a:r>
              <a:rPr lang="en-US" altLang="ja-JP"/>
              <a:t>int </a:t>
            </a:r>
            <a:r>
              <a:rPr lang="ja-JP" altLang="en-US"/>
              <a:t>  </a:t>
            </a:r>
            <a:r>
              <a:rPr lang="en-US" altLang="ja-JP"/>
              <a:t>: </a:t>
            </a:r>
            <a:r>
              <a:rPr lang="ja-JP" altLang="en-US"/>
              <a:t>整数を表す．</a:t>
            </a:r>
            <a:r>
              <a:rPr lang="en-US" altLang="ja-JP"/>
              <a:t>4</a:t>
            </a:r>
            <a:r>
              <a:rPr lang="ja-JP" altLang="en-US"/>
              <a:t>バイト</a:t>
            </a:r>
            <a:endParaRPr lang="en-US" altLang="ja-JP"/>
          </a:p>
          <a:p>
            <a:r>
              <a:rPr lang="en-US" altLang="ja-JP"/>
              <a:t>double: </a:t>
            </a:r>
            <a:r>
              <a:rPr lang="ja-JP" altLang="en-US"/>
              <a:t>倍精度浮動小数点．</a:t>
            </a:r>
            <a:r>
              <a:rPr lang="en-US" altLang="ja-JP"/>
              <a:t>8</a:t>
            </a:r>
            <a:r>
              <a:rPr lang="ja-JP" altLang="en-US"/>
              <a:t>バイト</a:t>
            </a: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ja-JP" altLang="en-US" sz="2400">
                <a:latin typeface="+mj-ea"/>
                <a:ea typeface="+mj-ea"/>
              </a:rPr>
              <a:t>その他の型</a:t>
            </a:r>
            <a:endParaRPr lang="en-US" altLang="ja-JP" sz="2400">
              <a:latin typeface="+mj-ea"/>
              <a:ea typeface="+mj-ea"/>
            </a:endParaRPr>
          </a:p>
          <a:p>
            <a:r>
              <a:rPr lang="en-US" altLang="ja-JP"/>
              <a:t>bool  : true/false</a:t>
            </a:r>
            <a:r>
              <a:rPr lang="ja-JP" altLang="en-US"/>
              <a:t>の</a:t>
            </a:r>
            <a:r>
              <a:rPr lang="en-US" altLang="ja-JP"/>
              <a:t>2</a:t>
            </a:r>
            <a:r>
              <a:rPr lang="ja-JP" altLang="en-US"/>
              <a:t>値をとる</a:t>
            </a:r>
            <a:endParaRPr lang="en-US" altLang="ja-JP"/>
          </a:p>
          <a:p>
            <a:r>
              <a:rPr lang="en-US" altLang="ja-JP"/>
              <a:t>char  : 1</a:t>
            </a:r>
            <a:r>
              <a:rPr lang="ja-JP" altLang="en-US"/>
              <a:t>バイトの</a:t>
            </a:r>
            <a:r>
              <a:rPr lang="en-US" altLang="ja-JP"/>
              <a:t>ASCII</a:t>
            </a:r>
            <a:r>
              <a:rPr lang="ja-JP" altLang="en-US"/>
              <a:t>文字を表す</a:t>
            </a:r>
            <a:br>
              <a:rPr lang="en-US" altLang="ja-JP"/>
            </a:br>
            <a:r>
              <a:rPr lang="en-US" altLang="ja-JP"/>
              <a:t>        </a:t>
            </a:r>
            <a:r>
              <a:rPr lang="ja-JP" altLang="en-US"/>
              <a:t>シングルクオーテーションで囲む</a:t>
            </a:r>
            <a:endParaRPr lang="en-US" altLang="ja-JP"/>
          </a:p>
          <a:p>
            <a:r>
              <a:rPr lang="en-US" altLang="ja-JP"/>
              <a:t>void  : </a:t>
            </a:r>
            <a:r>
              <a:rPr lang="ja-JP" altLang="en-US"/>
              <a:t>値を持たない</a:t>
            </a:r>
            <a:br>
              <a:rPr lang="en-US" altLang="ja-JP"/>
            </a:br>
            <a:r>
              <a:rPr lang="en-US" altLang="ja-JP"/>
              <a:t>        </a:t>
            </a:r>
            <a:r>
              <a:rPr lang="ja-JP" altLang="en-US"/>
              <a:t>関数の戻り値などに使用</a:t>
            </a:r>
            <a:endParaRPr lang="en-US" altLang="ja-JP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0C09436-787E-4DD5-895D-726C21260353}"/>
              </a:ext>
            </a:extLst>
          </p:cNvPr>
          <p:cNvGrpSpPr/>
          <p:nvPr/>
        </p:nvGrpSpPr>
        <p:grpSpPr>
          <a:xfrm>
            <a:off x="6267450" y="1558090"/>
            <a:ext cx="5730961" cy="3741820"/>
            <a:chOff x="5966769" y="543665"/>
            <a:chExt cx="5730961" cy="3741820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4EA843EF-8420-4F44-B60C-B18D099670C0}"/>
                </a:ext>
              </a:extLst>
            </p:cNvPr>
            <p:cNvSpPr/>
            <p:nvPr/>
          </p:nvSpPr>
          <p:spPr>
            <a:xfrm>
              <a:off x="5966769" y="543665"/>
              <a:ext cx="5601729" cy="3741820"/>
            </a:xfrm>
            <a:prstGeom prst="roundRect">
              <a:avLst>
                <a:gd name="adj" fmla="val 1349"/>
              </a:avLst>
            </a:prstGeom>
            <a:solidFill>
              <a:srgbClr val="28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BB6EA92E-3906-4CC2-AA21-1EF5850F2C46}"/>
                </a:ext>
              </a:extLst>
            </p:cNvPr>
            <p:cNvSpPr/>
            <p:nvPr/>
          </p:nvSpPr>
          <p:spPr>
            <a:xfrm>
              <a:off x="6096001" y="650586"/>
              <a:ext cx="5601729" cy="35394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// int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型の使用例</a:t>
              </a:r>
              <a:endParaRPr lang="ja-JP" alt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age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20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int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new_age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age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+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10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b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</a:br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// double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型の使用例</a:t>
              </a:r>
              <a:endParaRPr lang="ja-JP" alt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double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height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170.5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double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new_height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height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+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5.0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// bool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型の使用例</a:t>
              </a:r>
              <a:endParaRPr lang="ja-JP" alt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bool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is_active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true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bool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has_error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BD93F9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false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;</a:t>
              </a:r>
            </a:p>
            <a:p>
              <a:b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</a:br>
              <a:r>
                <a:rPr 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// char</a:t>
              </a:r>
              <a:r>
                <a:rPr lang="ja-JP" altLang="en-US" sz="1600">
                  <a:solidFill>
                    <a:srgbClr val="6272A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型の使用例</a:t>
              </a:r>
              <a:endParaRPr lang="ja-JP" alt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  <a:p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char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letter </a:t>
              </a:r>
              <a:r>
                <a:rPr lang="en-US" sz="1600">
                  <a:solidFill>
                    <a:srgbClr val="FF79C6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=</a:t>
              </a:r>
              <a:r>
                <a:rPr lang="en-US" sz="1600">
                  <a:solidFill>
                    <a:srgbClr val="F8F8F2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 </a:t>
              </a:r>
              <a:r>
                <a:rPr lang="en-US" sz="1600">
                  <a:solidFill>
                    <a:srgbClr val="E9F284"/>
                  </a:solidFill>
                  <a:latin typeface="源ノ角ゴシック Code JP M" panose="020B0600000000000000" pitchFamily="34" charset="-128"/>
                  <a:ea typeface="源ノ角ゴシック Code JP M" panose="020B0600000000000000" pitchFamily="34" charset="-128"/>
                </a:rPr>
                <a:t>'\n'</a:t>
              </a:r>
              <a:endParaRPr lang="en-US" sz="1600">
                <a:solidFill>
                  <a:srgbClr val="F8F8F2"/>
                </a:solidFill>
                <a:latin typeface="源ノ角ゴシック Code JP M" panose="020B0600000000000000" pitchFamily="34" charset="-128"/>
                <a:ea typeface="源ノ角ゴシック Code JP M" panose="020B0600000000000000" pitchFamily="34" charset="-128"/>
              </a:endParaRPr>
            </a:p>
          </p:txBody>
        </p:sp>
      </p:grp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7923D60-6751-4309-BC60-6AB7C569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ACFBA-5606-4DB7-B196-796E505540A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25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源の角ゴシック Code JP (ユーザ定義)">
      <a:majorFont>
        <a:latin typeface="源ノ角ゴシック Code JP M"/>
        <a:ea typeface="源ノ角ゴシック Code JP M"/>
        <a:cs typeface=""/>
      </a:majorFont>
      <a:minorFont>
        <a:latin typeface="源ノ角ゴシック Code JP L"/>
        <a:ea typeface="源ノ角ゴシック Code JP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algn="l">
          <a:defRPr sz="1600" dirty="0">
            <a:solidFill>
              <a:srgbClr val="FF79C6"/>
            </a:solidFill>
            <a:latin typeface="源ノ角ゴシック Code JP M" panose="020B0600000000000000" pitchFamily="34" charset="-128"/>
            <a:ea typeface="源ノ角ゴシック Code JP M" panose="020B0600000000000000" pitchFamily="34" charset="-128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14333</TotalTime>
  <Words>3851</Words>
  <Application>Microsoft Macintosh PowerPoint</Application>
  <PresentationFormat>Widescreen</PresentationFormat>
  <Paragraphs>570</Paragraphs>
  <Slides>34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源ノ角ゴシック Code JP L</vt:lpstr>
      <vt:lpstr>源ノ角ゴシック Code JP M</vt:lpstr>
      <vt:lpstr>Arial</vt:lpstr>
      <vt:lpstr>Calibri</vt:lpstr>
      <vt:lpstr>Cambria Math</vt:lpstr>
      <vt:lpstr>Wingdings</vt:lpstr>
      <vt:lpstr>Office テーマ</vt:lpstr>
      <vt:lpstr>プログラミングゼミ 第２回：C++</vt:lpstr>
      <vt:lpstr>今回のゴール</vt:lpstr>
      <vt:lpstr>C++の位置づけ</vt:lpstr>
      <vt:lpstr>シミュレーションの例</vt:lpstr>
      <vt:lpstr>C++で覚えること</vt:lpstr>
      <vt:lpstr>Part 1: C++の基本 </vt:lpstr>
      <vt:lpstr>Hello world!</vt:lpstr>
      <vt:lpstr>脱線）実行ファイルの中身</vt:lpstr>
      <vt:lpstr>基本型</vt:lpstr>
      <vt:lpstr>関数・制御文</vt:lpstr>
      <vt:lpstr>コマンドライン引数</vt:lpstr>
      <vt:lpstr>課題</vt:lpstr>
      <vt:lpstr>Part 2: STLの使い方 </vt:lpstr>
      <vt:lpstr>STL(Standard Template Library)</vt:lpstr>
      <vt:lpstr>文字列(string)</vt:lpstr>
      <vt:lpstr>標準入出力(iostream)</vt:lpstr>
      <vt:lpstr>ファイル入出力(fstream)</vt:lpstr>
      <vt:lpstr>課題</vt:lpstr>
      <vt:lpstr>コンテナ｜vector</vt:lpstr>
      <vt:lpstr>コンテナ｜vector</vt:lpstr>
      <vt:lpstr>コンテナ｜map</vt:lpstr>
      <vt:lpstr>コンテナ｜map</vt:lpstr>
      <vt:lpstr>コンテナ｜範囲for文</vt:lpstr>
      <vt:lpstr>コンテナ｜参照渡し</vt:lpstr>
      <vt:lpstr>文字列/コンテナ｜split関数</vt:lpstr>
      <vt:lpstr>コンテナ｜CSVファイル読み込み</vt:lpstr>
      <vt:lpstr>数値計算｜cmath</vt:lpstr>
      <vt:lpstr>課題</vt:lpstr>
      <vt:lpstr>発展｜テンプレート</vt:lpstr>
      <vt:lpstr>発展｜テンプレート</vt:lpstr>
      <vt:lpstr>発展｜クラス（/構造体）</vt:lpstr>
      <vt:lpstr>発展｜クラス（/構造体）</vt:lpstr>
      <vt:lpstr>発展｜高速化のためのコツ</vt:lpstr>
      <vt:lpstr>エラーメッセージ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nagay</dc:creator>
  <cp:lastModifiedBy>T20230094769</cp:lastModifiedBy>
  <cp:revision>671</cp:revision>
  <dcterms:created xsi:type="dcterms:W3CDTF">2023-04-11T07:30:25Z</dcterms:created>
  <dcterms:modified xsi:type="dcterms:W3CDTF">2023-07-03T06:32:56Z</dcterms:modified>
</cp:coreProperties>
</file>