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9" r:id="rId3"/>
  </p:sldMasterIdLst>
  <p:notesMasterIdLst>
    <p:notesMasterId r:id="rId33"/>
  </p:notesMasterIdLst>
  <p:sldIdLst>
    <p:sldId id="289" r:id="rId4"/>
    <p:sldId id="4850" r:id="rId5"/>
    <p:sldId id="4823" r:id="rId6"/>
    <p:sldId id="4821" r:id="rId7"/>
    <p:sldId id="4826" r:id="rId8"/>
    <p:sldId id="4824" r:id="rId9"/>
    <p:sldId id="4825" r:id="rId10"/>
    <p:sldId id="4828" r:id="rId11"/>
    <p:sldId id="4830" r:id="rId12"/>
    <p:sldId id="4831" r:id="rId13"/>
    <p:sldId id="4832" r:id="rId14"/>
    <p:sldId id="4833" r:id="rId15"/>
    <p:sldId id="4834" r:id="rId16"/>
    <p:sldId id="4835" r:id="rId17"/>
    <p:sldId id="4837" r:id="rId18"/>
    <p:sldId id="4836" r:id="rId19"/>
    <p:sldId id="4838" r:id="rId20"/>
    <p:sldId id="4839" r:id="rId21"/>
    <p:sldId id="4840" r:id="rId22"/>
    <p:sldId id="4841" r:id="rId23"/>
    <p:sldId id="4843" r:id="rId24"/>
    <p:sldId id="4769" r:id="rId25"/>
    <p:sldId id="4842" r:id="rId26"/>
    <p:sldId id="4846" r:id="rId27"/>
    <p:sldId id="4844" r:id="rId28"/>
    <p:sldId id="4845" r:id="rId29"/>
    <p:sldId id="4847" r:id="rId30"/>
    <p:sldId id="4848" r:id="rId31"/>
    <p:sldId id="4849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C"/>
    <a:srgbClr val="005DA2"/>
    <a:srgbClr val="F85B48"/>
    <a:srgbClr val="B69052"/>
    <a:srgbClr val="333333"/>
    <a:srgbClr val="5B9BD5"/>
    <a:srgbClr val="0070C0"/>
    <a:srgbClr val="EAEFF7"/>
    <a:srgbClr val="D2DEEF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28" y="60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4421-7DCD-4C8D-83B1-2DD55EC59F2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9AD4-E722-484B-9751-AA89CAA54D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C1439-3A0F-EAE2-BFEA-E6A2B8461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56BB1A-78D4-49F8-08C3-F1F82AF59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BD121D0-DE60-559F-A828-0F360D0EF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E45C5-CA17-F6EF-0D99-56E96CFCE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3330-23C8-28F7-2AD1-05B7F2759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681119-8BCA-2E21-0CE5-191BD41E3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80A90E-BA7F-5A5E-3381-E2C08E45F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3D028-3012-748E-3B8F-9CCBFAFA0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7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A6E05-61C3-BC50-D9EE-F1AD541C7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59352D-0AFC-E835-999E-02E804E80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4F5A1D2-2692-B1F8-E56D-3FD7AD296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9BF2-A6CE-F6FB-06AF-A53AD7917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26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5C5D6-0413-E32D-90DE-4C2830C4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64E352-5896-73A8-B050-8582CF1575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F6BF45-36D3-5F8E-70EC-D81C4C15B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7476B-A89A-FE8B-FC82-1E07154B4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3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BDA84-D9DE-5869-2A94-C39E04055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87D06A-47C4-03E0-2BA4-7A0710B5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901873-0D9E-0E76-CDEC-1B7941000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0C66A-E346-1569-0E06-9C4397778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55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3A279-D977-A2E6-4C82-C035BD6AE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262177-B8E8-D9F1-2207-423F91430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85AA58-5853-8EA8-CF0A-776DCE147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7EE810-9C7F-41ED-7178-4C8D20049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3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55B77-A2A3-910E-8E73-9DD80A0D4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F4DCFE-52BA-42D1-3663-659D76C95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8C2898-C526-261C-8D1F-6D29CAF95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6EC946-1A73-008C-5640-DE963B4D9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1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F9CBB-CEC9-0A97-3ED9-3A01DA08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63C5EE-6198-A1A6-23FB-0D4C6C388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258E19-68CE-7B0D-236F-090655A7D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0D7EA7-CEFC-F734-0F55-88E806828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15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BFA1-4B40-E3A5-4452-2978E490D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424F38-3DF6-7EC0-FE3D-616AEF84B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D24E07-0018-187E-23B7-AE8BFC672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7C121-2685-BF57-A5F4-960A8EF13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68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5188-1700-E25B-69CC-39CFA9CE1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DD4B5E-FBC4-D4F6-420E-C539574A0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5953BD1-929A-28C2-CB98-4EB047D42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0C0C9-275F-00A1-FEEB-85E9293F4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4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2AD78-2E6C-CADC-1AD9-88720D251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8041A5-DBCA-FD3A-6F61-F43B1016E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114A06-C75D-9693-C540-7DFFF13F7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ABA16-225F-91DD-6C29-0FCCB203A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6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0E446-9A34-6E16-4A23-4CB6BB3FB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B4A75B-EF4A-BAC9-F06C-EA8FCF6C2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385518-5BB9-C6A6-221F-8C54A23C5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EE3044-FA1F-10B9-B9B0-6C63C9323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0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D6F88-7A2D-DB21-F714-252E7AD0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66FAF7-80E9-95E3-569A-4D31069A3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D97F51-BC7A-2C78-C18E-6AEBBA2A5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11F5E-8653-DDE6-0D10-E610C318AD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26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FBA04-9214-05D1-916D-B40091CF1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E07982-5BE7-1B90-3051-DB625B82B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24FEED-2D93-0615-F3E4-18E255ADA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00443-ADED-2881-77C9-914EF048C6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34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AE19C-7B2B-C11E-865E-533AF25E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5BB961-5871-7722-8983-8FD9E8246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D6D83D-E4FD-0DB7-2FA2-90272C05E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17F87-7963-12EA-03C0-2E09D92DD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04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89D29-4768-42CC-D9DF-FAFBE9012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33A62C-5A90-EE0E-2A25-624A320E1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41A918-519A-B74C-704C-C8C0D4844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8855C-DA4D-8389-1C56-B80F99595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81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A8092-320C-B393-E402-5865FEAFD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B35098-4F58-4D6D-E363-DF595975A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AA2170-1060-466C-8C8D-6BA86EBD4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A3AF6-8AD4-44CC-093C-26C00B110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96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C929E-6730-30BC-DF9B-1F54C61E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444B69-C130-A4F7-FC08-EB8581E445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3AF7DA-6B13-634E-454B-5F64F2B75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E574F-EA28-27EC-C931-3C536BE10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12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820BF-CECC-3A65-5C33-F38FF5209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F3446B-2370-DB2A-FC54-E92F50404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3712D5-6B19-E700-692E-6B595405E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BC77D9-F57B-47F7-DC40-6B1DF24B4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15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489F6-5346-D756-FA22-FC532C82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FADD31-560B-27B6-AEB7-1A226F931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FAED85-CC71-1450-8B1A-0610ECB74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97C5C-97F2-A0B9-E2DA-25BFF5BE2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6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46BD4-0EC9-0D8A-733C-F5978BEB8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67B213-C796-0932-2F7D-A0B4679DF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9CBA11-41DC-39B4-DA36-87F17C335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BFBF8E-C54F-6B39-E3BB-6EB70DD24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386B8-AC8C-AFCD-ADF6-30C4C6B9A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A4E1CE-4AAB-733F-E2A1-C7553B22D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5B22C9-E211-F19F-F1B9-D1F1307FD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36CF2-DCEC-1EAC-570A-677A7DF87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37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737D-61FA-D2A5-43EE-5E1FE668F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ACB501-02D2-B090-DD82-753F81C17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DC97F0-91DF-86AB-9E7A-DB3873BBC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89F4E-E2DE-2302-996B-6BC536767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7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BB747-8F3C-3AD8-B55A-60DB895B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F68C1E-5123-DBAF-3F5B-412ECDA79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CD9DDE-8056-0AA5-FAFD-51C8F7F3A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FBC18-555B-66DF-8901-E59DF81E5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7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AD0AA-4058-881C-D5FC-505A5D068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E01111-4D8B-8D4E-D183-61093C4F9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E70FEE-DF1C-19F2-882D-708093D12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648307-23AD-3545-AD50-D4308B12C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9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66AD3-A0F5-9AAB-D909-A6F4B33B5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073A60-ABF9-9B17-40A2-F342433C8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1C4525-7C0C-5D59-1736-CC7832500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EC7E1-4C04-1776-D5F2-EDF3F85446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9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87C6-142C-07E7-AB20-D92D84BF5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0EF7431-F081-131C-4A62-045385B3E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238C4E-2154-1D4E-A68F-D2085ACA8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41BFC-16F1-B065-5075-4F930C8AA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5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32"/>
          <p:cNvSpPr txBox="1"/>
          <p:nvPr userDrawn="1"/>
        </p:nvSpPr>
        <p:spPr>
          <a:xfrm>
            <a:off x="353633" y="343462"/>
            <a:ext cx="2573094" cy="379441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defTabSz="914400"/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6" name="文本框 33"/>
          <p:cNvSpPr txBox="1"/>
          <p:nvPr userDrawn="1"/>
        </p:nvSpPr>
        <p:spPr>
          <a:xfrm>
            <a:off x="353634" y="621032"/>
            <a:ext cx="2125087" cy="297432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defTabSz="914400"/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1557" t="31222" r="155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1557" t="31222" r="155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4C56-F4BD-4C5C-A7E8-742C07626DA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90" y="365781"/>
            <a:ext cx="10515223" cy="1324635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90" y="1825891"/>
            <a:ext cx="10515223" cy="4351728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90" y="6356747"/>
            <a:ext cx="2742448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8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08331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95008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81686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25056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73355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46710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e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4.png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52.wmf"/><Relationship Id="rId2" Type="http://schemas.openxmlformats.org/officeDocument/2006/relationships/notesSlide" Target="../notesSlides/notesSlide10.xml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9.emf"/><Relationship Id="rId5" Type="http://schemas.openxmlformats.org/officeDocument/2006/relationships/image" Target="../media/image45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53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8.png"/><Relationship Id="rId1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7.e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4.png"/><Relationship Id="rId21" Type="http://schemas.openxmlformats.org/officeDocument/2006/relationships/image" Target="../media/image62.e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60.wmf"/><Relationship Id="rId2" Type="http://schemas.openxmlformats.org/officeDocument/2006/relationships/notesSlide" Target="../notesSlides/notesSlide11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6.wmf"/><Relationship Id="rId5" Type="http://schemas.openxmlformats.org/officeDocument/2006/relationships/image" Target="../media/image51.wmf"/><Relationship Id="rId15" Type="http://schemas.openxmlformats.org/officeDocument/2006/relationships/image" Target="../media/image59.png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61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5.wmf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9.wmf"/><Relationship Id="rId4" Type="http://schemas.openxmlformats.org/officeDocument/2006/relationships/image" Target="../media/image66.png"/><Relationship Id="rId9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png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78.wmf"/><Relationship Id="rId3" Type="http://schemas.openxmlformats.org/officeDocument/2006/relationships/image" Target="../media/image73.png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5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77.emf"/><Relationship Id="rId5" Type="http://schemas.openxmlformats.org/officeDocument/2006/relationships/image" Target="../media/image4.png"/><Relationship Id="rId15" Type="http://schemas.openxmlformats.org/officeDocument/2006/relationships/image" Target="../media/image79.emf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74.png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5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1.png"/><Relationship Id="rId11" Type="http://schemas.openxmlformats.org/officeDocument/2006/relationships/image" Target="../media/image84.emf"/><Relationship Id="rId5" Type="http://schemas.openxmlformats.org/officeDocument/2006/relationships/image" Target="../media/image80.e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wmf"/><Relationship Id="rId3" Type="http://schemas.openxmlformats.org/officeDocument/2006/relationships/image" Target="../media/image4.png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60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5" Type="http://schemas.openxmlformats.org/officeDocument/2006/relationships/image" Target="../media/image91.emf"/><Relationship Id="rId10" Type="http://schemas.openxmlformats.org/officeDocument/2006/relationships/image" Target="../media/image88.emf"/><Relationship Id="rId4" Type="http://schemas.openxmlformats.org/officeDocument/2006/relationships/image" Target="../media/image830.png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96.wmf"/><Relationship Id="rId3" Type="http://schemas.openxmlformats.org/officeDocument/2006/relationships/image" Target="../media/image4.png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6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95.e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7.png"/><Relationship Id="rId5" Type="http://schemas.openxmlformats.org/officeDocument/2006/relationships/image" Target="../media/image92.wmf"/><Relationship Id="rId4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10" Type="http://schemas.openxmlformats.org/officeDocument/2006/relationships/image" Target="../media/image10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4.png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wmf"/><Relationship Id="rId23" Type="http://schemas.openxmlformats.org/officeDocument/2006/relationships/image" Target="../media/image21.e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11" Type="http://schemas.openxmlformats.org/officeDocument/2006/relationships/image" Target="../media/image26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1.emf"/><Relationship Id="rId17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34.png"/><Relationship Id="rId10" Type="http://schemas.openxmlformats.org/officeDocument/2006/relationships/image" Target="../media/image30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0.e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4.png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42.wmf"/><Relationship Id="rId2" Type="http://schemas.openxmlformats.org/officeDocument/2006/relationships/notesSlide" Target="../notesSlides/notesSlide9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9.e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0"/>
          <p:cNvSpPr txBox="1"/>
          <p:nvPr/>
        </p:nvSpPr>
        <p:spPr>
          <a:xfrm>
            <a:off x="0" y="2434585"/>
            <a:ext cx="1295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Understanding Unimodal Bias in Multimodal Deep Linear Networks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93" y="596216"/>
            <a:ext cx="1528713" cy="1531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1607" y="3689906"/>
            <a:ext cx="119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杨凯冰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853076-B585-A29F-F17C-396976A9D6D1}"/>
              </a:ext>
            </a:extLst>
          </p:cNvPr>
          <p:cNvSpPr txBox="1"/>
          <p:nvPr/>
        </p:nvSpPr>
        <p:spPr>
          <a:xfrm>
            <a:off x="5416019" y="4136358"/>
            <a:ext cx="170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2025.1.3-1.7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DF2822-7FE7-F757-1F68-57FE84B0039A}"/>
              </a:ext>
            </a:extLst>
          </p:cNvPr>
          <p:cNvSpPr txBox="1"/>
          <p:nvPr/>
        </p:nvSpPr>
        <p:spPr>
          <a:xfrm>
            <a:off x="2695989" y="3123800"/>
            <a:ext cx="834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GeWu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-Lab Laboratory Intern Application Interviews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689AC-6D9B-7DA5-DE3D-F56D4C6C8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174DB186-4EDB-1B41-A80D-48137C45A3CF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6EF75E28-F869-E5E3-17F3-FDB6F3F2BA3B}"/>
              </a:ext>
            </a:extLst>
          </p:cNvPr>
          <p:cNvSpPr/>
          <p:nvPr/>
        </p:nvSpPr>
        <p:spPr>
          <a:xfrm>
            <a:off x="-60604" y="35289"/>
            <a:ext cx="7592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Two-Layer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700525D7-FA98-BA90-C344-0101ECB8A452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9B83DE5-836D-49B0-C9DD-7886A2592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5C55AE5-F39C-0F41-AEA6-C1EEDC7961C5}"/>
              </a:ext>
            </a:extLst>
          </p:cNvPr>
          <p:cNvSpPr/>
          <p:nvPr/>
        </p:nvSpPr>
        <p:spPr>
          <a:xfrm>
            <a:off x="628241" y="827717"/>
            <a:ext cx="5298914" cy="5234416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39E8A-B81D-155C-052D-0FF1CEE381C1}"/>
              </a:ext>
            </a:extLst>
          </p:cNvPr>
          <p:cNvSpPr txBox="1"/>
          <p:nvPr/>
        </p:nvSpPr>
        <p:spPr>
          <a:xfrm>
            <a:off x="692211" y="980048"/>
            <a:ext cx="50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Mis-attribution in the Unimodal Phase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D0A4DC8-E796-5788-9805-FA366350C030}"/>
              </a:ext>
            </a:extLst>
          </p:cNvPr>
          <p:cNvSpPr/>
          <p:nvPr/>
        </p:nvSpPr>
        <p:spPr>
          <a:xfrm>
            <a:off x="6042531" y="827718"/>
            <a:ext cx="5774168" cy="5234416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D0CB064-337F-5A00-2D77-256D3C3E6732}"/>
              </a:ext>
            </a:extLst>
          </p:cNvPr>
          <p:cNvSpPr txBox="1"/>
          <p:nvPr/>
        </p:nvSpPr>
        <p:spPr>
          <a:xfrm>
            <a:off x="6131203" y="858181"/>
            <a:ext cx="580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 fusion network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653789-B825-562F-F0C8-2C32F9504756}"/>
              </a:ext>
            </a:extLst>
          </p:cNvPr>
          <p:cNvSpPr txBox="1"/>
          <p:nvPr/>
        </p:nvSpPr>
        <p:spPr>
          <a:xfrm>
            <a:off x="6129089" y="5352097"/>
            <a:ext cx="72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Input: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A0BCFD-67AF-D46A-75D3-B768D99F72C2}"/>
              </a:ext>
            </a:extLst>
          </p:cNvPr>
          <p:cNvSpPr txBox="1"/>
          <p:nvPr/>
        </p:nvSpPr>
        <p:spPr>
          <a:xfrm>
            <a:off x="707587" y="6174054"/>
            <a:ext cx="1099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Note: When modalities are 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uncorrelated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, late fusion networks do not mis-attribute during the unimodal phase  and behave the 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same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as two 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separately trained unimodal networks</a:t>
            </a:r>
            <a:endParaRPr lang="zh-CN" altLang="en-US" b="1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C54800-169F-7A2A-098D-733681CF2364}"/>
              </a:ext>
            </a:extLst>
          </p:cNvPr>
          <p:cNvSpPr txBox="1"/>
          <p:nvPr/>
        </p:nvSpPr>
        <p:spPr>
          <a:xfrm>
            <a:off x="727115" y="2781535"/>
            <a:ext cx="6124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exploiting their correlations.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FC27C08-3555-6993-6F21-C38135D8DD56}"/>
              </a:ext>
            </a:extLst>
          </p:cNvPr>
          <p:cNvGrpSpPr/>
          <p:nvPr/>
        </p:nvGrpSpPr>
        <p:grpSpPr>
          <a:xfrm>
            <a:off x="759620" y="1557756"/>
            <a:ext cx="5177989" cy="1200329"/>
            <a:chOff x="702854" y="1517569"/>
            <a:chExt cx="5036015" cy="1200329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775EB5A-D193-221A-15A4-DA097EC25DAC}"/>
                </a:ext>
              </a:extLst>
            </p:cNvPr>
            <p:cNvSpPr txBox="1"/>
            <p:nvPr/>
          </p:nvSpPr>
          <p:spPr>
            <a:xfrm>
              <a:off x="702854" y="1517569"/>
              <a:ext cx="503601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During the unimodal phase,</a:t>
              </a:r>
            </a:p>
            <a:p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fits the output as much as it can and the network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mis-attributes some of the output contributed by modality B to modality A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608BEBA9-6626-8AC7-6C39-078D2D0C28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508580"/>
                </p:ext>
              </p:extLst>
            </p:nvPr>
          </p:nvGraphicFramePr>
          <p:xfrm>
            <a:off x="811072" y="1794896"/>
            <a:ext cx="507832" cy="369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360" imgH="203040" progId="Equation.DSMT4">
                    <p:embed/>
                  </p:oleObj>
                </mc:Choice>
                <mc:Fallback>
                  <p:oleObj name="Equation" r:id="rId4" imgW="2793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11072" y="1794896"/>
                          <a:ext cx="507832" cy="3693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5184380-5BB7-0ECB-A448-E4E032CB3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80074"/>
              </p:ext>
            </p:extLst>
          </p:nvPr>
        </p:nvGraphicFramePr>
        <p:xfrm>
          <a:off x="1535970" y="3299659"/>
          <a:ext cx="3625288" cy="55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74" imgH="276130" progId="Equation.DSMT4">
                  <p:embed/>
                </p:oleObj>
              </mc:Choice>
              <mc:Fallback>
                <p:oleObj name="Equation" r:id="rId6" imgW="1790774" imgH="2761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5970" y="3299659"/>
                        <a:ext cx="3625288" cy="55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544F6CBC-0176-398A-2D61-CE674E8FD838}"/>
              </a:ext>
            </a:extLst>
          </p:cNvPr>
          <p:cNvSpPr txBox="1"/>
          <p:nvPr/>
        </p:nvSpPr>
        <p:spPr>
          <a:xfrm>
            <a:off x="729291" y="3828955"/>
            <a:ext cx="53396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the 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local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pseudo-inverse solution 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differs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from the </a:t>
            </a:r>
          </a:p>
          <a:p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     global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pseudo-inverse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Overshoo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t with a positive correlation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Undershoot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with a negative correlation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However, coverage to the global pseudo-inverse </a:t>
            </a:r>
          </a:p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     solution eventually.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980D980-BD05-47DE-920C-43C0F0F18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323" y="1161244"/>
            <a:ext cx="4872680" cy="233498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22A0917-59F6-F9BF-3FF1-F6F9C01D86A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51508"/>
          <a:stretch/>
        </p:blipFill>
        <p:spPr>
          <a:xfrm>
            <a:off x="6643588" y="3401511"/>
            <a:ext cx="2037723" cy="203995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FED44A0-BF84-ADFB-50CD-21638C2DE0E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9137"/>
          <a:stretch/>
        </p:blipFill>
        <p:spPr>
          <a:xfrm>
            <a:off x="9047635" y="3401511"/>
            <a:ext cx="2137368" cy="2039958"/>
          </a:xfrm>
          <a:prstGeom prst="rect">
            <a:avLst/>
          </a:prstGeom>
        </p:spPr>
      </p:pic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0591CDF-5D15-E98C-8F57-0E021B1B1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02561"/>
              </p:ext>
            </p:extLst>
          </p:nvPr>
        </p:nvGraphicFramePr>
        <p:xfrm>
          <a:off x="5297408" y="4608326"/>
          <a:ext cx="283846" cy="42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313" imgH="300074" progId="Equation.DSMT4">
                  <p:embed/>
                </p:oleObj>
              </mc:Choice>
              <mc:Fallback>
                <p:oleObj name="Equation" r:id="rId10" imgW="199313" imgH="3000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97408" y="4608326"/>
                        <a:ext cx="283846" cy="425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A1849FF3-64E9-738A-1DF6-50708F09B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62393"/>
              </p:ext>
            </p:extLst>
          </p:nvPr>
        </p:nvGraphicFramePr>
        <p:xfrm>
          <a:off x="5507011" y="4992689"/>
          <a:ext cx="269011" cy="40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0468" imgH="556220" progId="Equation.DSMT4">
                  <p:embed/>
                </p:oleObj>
              </mc:Choice>
              <mc:Fallback>
                <p:oleObj name="Equation" r:id="rId12" imgW="370468" imgH="5562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07011" y="4992689"/>
                        <a:ext cx="269011" cy="404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354FE85-0B23-93A9-6B75-62AC68FBB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929495"/>
              </p:ext>
            </p:extLst>
          </p:nvPr>
        </p:nvGraphicFramePr>
        <p:xfrm>
          <a:off x="6943632" y="5343172"/>
          <a:ext cx="1005995" cy="35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40" imgH="228600" progId="Equation.DSMT4">
                  <p:embed/>
                </p:oleObj>
              </mc:Choice>
              <mc:Fallback>
                <p:oleObj name="Equation" r:id="rId14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43632" y="5343172"/>
                        <a:ext cx="1005995" cy="355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B94B1BF2-CB8E-5652-33B4-5D6B61A7A48D}"/>
              </a:ext>
            </a:extLst>
          </p:cNvPr>
          <p:cNvSpPr txBox="1"/>
          <p:nvPr/>
        </p:nvSpPr>
        <p:spPr>
          <a:xfrm>
            <a:off x="6123042" y="5618608"/>
            <a:ext cx="1091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Output: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B6FB031E-F6BA-1659-DB61-1F76DC1BA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752766"/>
              </p:ext>
            </p:extLst>
          </p:nvPr>
        </p:nvGraphicFramePr>
        <p:xfrm>
          <a:off x="6945188" y="5608367"/>
          <a:ext cx="11033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11000" imgH="228600" progId="Equation.DSMT4">
                  <p:embed/>
                </p:oleObj>
              </mc:Choice>
              <mc:Fallback>
                <p:oleObj name="Equation" r:id="rId16" imgW="71100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354FE85-0B23-93A9-6B75-62AC68FBB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45188" y="5608367"/>
                        <a:ext cx="110331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ADF344EB-505D-7623-FAA4-D6C4E2435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031988"/>
              </p:ext>
            </p:extLst>
          </p:nvPr>
        </p:nvGraphicFramePr>
        <p:xfrm>
          <a:off x="9047635" y="5658616"/>
          <a:ext cx="2460402" cy="358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95541" imgH="276130" progId="Equation.DSMT4">
                  <p:embed/>
                </p:oleObj>
              </mc:Choice>
              <mc:Fallback>
                <p:oleObj name="Equation" r:id="rId18" imgW="1895541" imgH="2761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47635" y="5658616"/>
                        <a:ext cx="2460402" cy="358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F368A418-1DE8-145A-047A-C7CECA70CABC}"/>
              </a:ext>
            </a:extLst>
          </p:cNvPr>
          <p:cNvSpPr txBox="1"/>
          <p:nvPr/>
        </p:nvSpPr>
        <p:spPr>
          <a:xfrm>
            <a:off x="8444797" y="5360762"/>
            <a:ext cx="612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covariance matrix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99BBBC3-ADAD-DA49-B3F7-F9C4E02145FC}"/>
              </a:ext>
            </a:extLst>
          </p:cNvPr>
          <p:cNvSpPr txBox="1"/>
          <p:nvPr/>
        </p:nvSpPr>
        <p:spPr>
          <a:xfrm>
            <a:off x="870889" y="1307112"/>
            <a:ext cx="483917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(only occurs in the late fusion network as it learn asynchronously)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951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F57D9-BFF2-EAB4-3C91-A6BD8BC19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0916FC05-CCA2-186F-B028-EBE706000393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AD8796DA-45DF-4FA7-87DF-536A8C9A70EA}"/>
              </a:ext>
            </a:extLst>
          </p:cNvPr>
          <p:cNvSpPr/>
          <p:nvPr/>
        </p:nvSpPr>
        <p:spPr>
          <a:xfrm>
            <a:off x="-60604" y="35289"/>
            <a:ext cx="7592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Two-Layer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F686288D-8622-220B-3D3D-B2F0018E766E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DF5121B-07BF-6683-EA34-AD27DE4E9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AD3677E-910A-CDE8-5856-0BAAA0C51AC1}"/>
              </a:ext>
            </a:extLst>
          </p:cNvPr>
          <p:cNvSpPr/>
          <p:nvPr/>
        </p:nvSpPr>
        <p:spPr>
          <a:xfrm>
            <a:off x="283572" y="827717"/>
            <a:ext cx="5643584" cy="5234416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AC1DDF-8CA7-8787-30DC-4204071C794B}"/>
              </a:ext>
            </a:extLst>
          </p:cNvPr>
          <p:cNvSpPr txBox="1"/>
          <p:nvPr/>
        </p:nvSpPr>
        <p:spPr>
          <a:xfrm>
            <a:off x="1226914" y="928731"/>
            <a:ext cx="50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Superficial Modality Preference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38DC090-4DCA-B551-A6D4-46FBA723931B}"/>
              </a:ext>
            </a:extLst>
          </p:cNvPr>
          <p:cNvSpPr/>
          <p:nvPr/>
        </p:nvSpPr>
        <p:spPr>
          <a:xfrm>
            <a:off x="6042531" y="827718"/>
            <a:ext cx="5774168" cy="5234416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758989E-695D-BFFE-5524-7A0667B60E6F}"/>
              </a:ext>
            </a:extLst>
          </p:cNvPr>
          <p:cNvSpPr txBox="1"/>
          <p:nvPr/>
        </p:nvSpPr>
        <p:spPr>
          <a:xfrm>
            <a:off x="6131203" y="858181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 fusion network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8232ED-394F-E90A-080D-BA1B0A8442CD}"/>
              </a:ext>
            </a:extLst>
          </p:cNvPr>
          <p:cNvSpPr txBox="1"/>
          <p:nvPr/>
        </p:nvSpPr>
        <p:spPr>
          <a:xfrm>
            <a:off x="278312" y="6065045"/>
            <a:ext cx="109927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Note: When              are 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scalars and uncorrelated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, the two inequality reduce to</a:t>
            </a:r>
          </a:p>
          <a:p>
            <a:r>
              <a:rPr lang="en-US" altLang="zh-CN" sz="1600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Networks eventually converge to zero loss, regardless of which modality is learned first and how long </a:t>
            </a:r>
          </a:p>
          <a:p>
            <a:r>
              <a:rPr lang="en-US" altLang="zh-CN" sz="1600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the unimodal phase is</a:t>
            </a:r>
            <a:endParaRPr lang="zh-CN" altLang="en-US" sz="1600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B3E799-34C8-D261-D62C-117D0EE598DA}"/>
              </a:ext>
            </a:extLst>
          </p:cNvPr>
          <p:cNvSpPr txBox="1"/>
          <p:nvPr/>
        </p:nvSpPr>
        <p:spPr>
          <a:xfrm>
            <a:off x="727115" y="2578259"/>
            <a:ext cx="6124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Solely depends on the relative size of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61CE57B-A2A7-16BE-D187-3D80AC1701E3}"/>
              </a:ext>
            </a:extLst>
          </p:cNvPr>
          <p:cNvSpPr txBox="1"/>
          <p:nvPr/>
        </p:nvSpPr>
        <p:spPr>
          <a:xfrm>
            <a:off x="420657" y="1470974"/>
            <a:ext cx="5177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the modality that is </a:t>
            </a: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learn, which is </a:t>
            </a: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necessarily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modality that yields the</a:t>
            </a:r>
          </a:p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larger decrease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loss.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24EB512-4270-1814-C7BA-33EC5C74676E}"/>
              </a:ext>
            </a:extLst>
          </p:cNvPr>
          <p:cNvGrpSpPr/>
          <p:nvPr/>
        </p:nvGrpSpPr>
        <p:grpSpPr>
          <a:xfrm>
            <a:off x="6160280" y="5324578"/>
            <a:ext cx="2468256" cy="663946"/>
            <a:chOff x="6123042" y="5343172"/>
            <a:chExt cx="2468256" cy="66394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23FC3D2-93C0-8E29-B07E-AD6B3D9D1224}"/>
                </a:ext>
              </a:extLst>
            </p:cNvPr>
            <p:cNvSpPr txBox="1"/>
            <p:nvPr/>
          </p:nvSpPr>
          <p:spPr>
            <a:xfrm>
              <a:off x="6129089" y="5352097"/>
              <a:ext cx="7225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华文楷体" panose="02010600040101010101" pitchFamily="2" charset="-122"/>
                  <a:cs typeface="Calibri" panose="020F0502020204030204" pitchFamily="34" charset="0"/>
                </a:rPr>
                <a:t>Input: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endParaRPr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74AA1579-C071-7953-46E2-6CE3B26331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217721"/>
                </p:ext>
              </p:extLst>
            </p:nvPr>
          </p:nvGraphicFramePr>
          <p:xfrm>
            <a:off x="6943632" y="5343172"/>
            <a:ext cx="1005995" cy="355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47640" imgH="228600" progId="Equation.DSMT4">
                    <p:embed/>
                  </p:oleObj>
                </mc:Choice>
                <mc:Fallback>
                  <p:oleObj name="Equation" r:id="rId4" imgW="647640" imgH="22860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2354FE85-0B23-93A9-6B75-62AC68FBB3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943632" y="5343172"/>
                          <a:ext cx="1005995" cy="3550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36A9D9C-62AA-AD79-A54F-7974D6A19D3C}"/>
                </a:ext>
              </a:extLst>
            </p:cNvPr>
            <p:cNvSpPr txBox="1"/>
            <p:nvPr/>
          </p:nvSpPr>
          <p:spPr>
            <a:xfrm>
              <a:off x="6123042" y="5618608"/>
              <a:ext cx="10915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华文楷体" panose="02010600040101010101" pitchFamily="2" charset="-122"/>
                  <a:cs typeface="Calibri" panose="020F0502020204030204" pitchFamily="34" charset="0"/>
                </a:rPr>
                <a:t>Output: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endParaRP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1DF8FDC0-E815-BE32-AE60-54A52801C6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090670"/>
                </p:ext>
              </p:extLst>
            </p:nvPr>
          </p:nvGraphicFramePr>
          <p:xfrm>
            <a:off x="6995860" y="5630881"/>
            <a:ext cx="159543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28520" imgH="241200" progId="Equation.DSMT4">
                    <p:embed/>
                  </p:oleObj>
                </mc:Choice>
                <mc:Fallback>
                  <p:oleObj name="Equation" r:id="rId6" imgW="1028520" imgH="24120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B6FB031E-F6BA-1659-DB61-1F76DC1BAF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995860" y="5630881"/>
                          <a:ext cx="1595438" cy="376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405B8C1-7415-E193-96DC-DD6BCD60A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27151"/>
              </p:ext>
            </p:extLst>
          </p:nvPr>
        </p:nvGraphicFramePr>
        <p:xfrm>
          <a:off x="4991836" y="2585660"/>
          <a:ext cx="849229" cy="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253800" progId="Equation.DSMT4">
                  <p:embed/>
                </p:oleObj>
              </mc:Choice>
              <mc:Fallback>
                <p:oleObj name="Equation" r:id="rId8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836" y="2585660"/>
                        <a:ext cx="849229" cy="38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58AD468-96D0-24E5-AB58-9FE914AA97A3}"/>
              </a:ext>
            </a:extLst>
          </p:cNvPr>
          <p:cNvSpPr txBox="1"/>
          <p:nvPr/>
        </p:nvSpPr>
        <p:spPr>
          <a:xfrm>
            <a:off x="325950" y="3116104"/>
            <a:ext cx="5716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 the modality with higher correlation with the output instead with a larger contribution </a:t>
            </a:r>
            <a:endParaRPr lang="zh-CN" altLang="en-US" b="1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502550B-45EE-D93D-9C9D-408EFE36D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059278"/>
              </p:ext>
            </p:extLst>
          </p:nvPr>
        </p:nvGraphicFramePr>
        <p:xfrm>
          <a:off x="432213" y="4052158"/>
          <a:ext cx="2206921" cy="52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960" imgH="241200" progId="Equation.DSMT4">
                  <p:embed/>
                </p:oleObj>
              </mc:Choice>
              <mc:Fallback>
                <p:oleObj name="Equation" r:id="rId10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2213" y="4052158"/>
                        <a:ext cx="2206921" cy="52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20C44C8-6686-7918-8FE4-0EA7A83E1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04125"/>
              </p:ext>
            </p:extLst>
          </p:nvPr>
        </p:nvGraphicFramePr>
        <p:xfrm>
          <a:off x="472794" y="4754404"/>
          <a:ext cx="3846807" cy="56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60291" imgH="333153" progId="Equation.DSMT4">
                  <p:embed/>
                </p:oleObj>
              </mc:Choice>
              <mc:Fallback>
                <p:oleObj name="Equation" r:id="rId12" imgW="2260291" imgH="3331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2794" y="4754404"/>
                        <a:ext cx="3846807" cy="567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D2A6530F-3518-53AF-E8B1-19BBBE2C738F}"/>
              </a:ext>
            </a:extLst>
          </p:cNvPr>
          <p:cNvSpPr/>
          <p:nvPr/>
        </p:nvSpPr>
        <p:spPr>
          <a:xfrm>
            <a:off x="2807464" y="4176470"/>
            <a:ext cx="555914" cy="34584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A31092-4056-0476-7CA8-DC48AA258E8C}"/>
              </a:ext>
            </a:extLst>
          </p:cNvPr>
          <p:cNvSpPr txBox="1"/>
          <p:nvPr/>
        </p:nvSpPr>
        <p:spPr>
          <a:xfrm>
            <a:off x="3433248" y="4141470"/>
            <a:ext cx="265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 modality A first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30E8B13-1383-F852-6EF3-E10F257D3422}"/>
              </a:ext>
            </a:extLst>
          </p:cNvPr>
          <p:cNvSpPr/>
          <p:nvPr/>
        </p:nvSpPr>
        <p:spPr>
          <a:xfrm>
            <a:off x="474181" y="5497152"/>
            <a:ext cx="555914" cy="34584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89CEA7-F7CB-A9FC-55A8-F8BB6AE44276}"/>
              </a:ext>
            </a:extLst>
          </p:cNvPr>
          <p:cNvSpPr txBox="1"/>
          <p:nvPr/>
        </p:nvSpPr>
        <p:spPr>
          <a:xfrm>
            <a:off x="1084415" y="5485353"/>
            <a:ext cx="4978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odality B contributes more to the output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9C6A84E7-9C82-B4CD-1A31-E9CC6671B4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2687" y="1349380"/>
            <a:ext cx="5203105" cy="227584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DDBD9ED-88F0-FD57-7D95-D9287EB9A3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26652" y="3879222"/>
            <a:ext cx="2748428" cy="2084745"/>
          </a:xfrm>
          <a:prstGeom prst="rect">
            <a:avLst/>
          </a:prstGeom>
        </p:spPr>
      </p:pic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37398EA1-A2F6-050B-E3A1-C0D2FA170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36523"/>
              </p:ext>
            </p:extLst>
          </p:nvPr>
        </p:nvGraphicFramePr>
        <p:xfrm>
          <a:off x="1535673" y="6077887"/>
          <a:ext cx="572029" cy="343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0880" imgH="228600" progId="Equation.DSMT4">
                  <p:embed/>
                </p:oleObj>
              </mc:Choice>
              <mc:Fallback>
                <p:oleObj name="Equation" r:id="rId16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35673" y="6077887"/>
                        <a:ext cx="572029" cy="343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1B61C0E1-0E74-08BD-ECC6-A991EDCFB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14647"/>
              </p:ext>
            </p:extLst>
          </p:nvPr>
        </p:nvGraphicFramePr>
        <p:xfrm>
          <a:off x="9164146" y="6184001"/>
          <a:ext cx="1438652" cy="64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9236" imgH="457216" progId="Equation.DSMT4">
                  <p:embed/>
                </p:oleObj>
              </mc:Choice>
              <mc:Fallback>
                <p:oleObj name="Equation" r:id="rId18" imgW="1019236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164146" y="6184001"/>
                        <a:ext cx="1438652" cy="645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0AF4FB06-0146-2D29-9287-E5FBC6138B97}"/>
              </a:ext>
            </a:extLst>
          </p:cNvPr>
          <p:cNvSpPr txBox="1"/>
          <p:nvPr/>
        </p:nvSpPr>
        <p:spPr>
          <a:xfrm>
            <a:off x="6166327" y="4050795"/>
            <a:ext cx="4278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 III satisfy the equation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599F9C0-D4B5-DB39-A61E-2F0D0FBC5813}"/>
              </a:ext>
            </a:extLst>
          </p:cNvPr>
          <p:cNvSpPr txBox="1"/>
          <p:nvPr/>
        </p:nvSpPr>
        <p:spPr>
          <a:xfrm>
            <a:off x="6154366" y="4409353"/>
            <a:ext cx="4278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 III satisfy the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flipped inequality signs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1FE7A0-FF7D-B136-A77E-E2F3233D14FC}"/>
              </a:ext>
            </a:extLst>
          </p:cNvPr>
          <p:cNvSpPr txBox="1"/>
          <p:nvPr/>
        </p:nvSpPr>
        <p:spPr>
          <a:xfrm>
            <a:off x="870889" y="1307112"/>
            <a:ext cx="483917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(only occurs in the late fusion network as it learn asynchronously)</a:t>
            </a:r>
            <a:endParaRPr lang="zh-CN" altLang="en-US" sz="105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65222DB-8C7A-A609-0974-E42BC1069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79482"/>
              </p:ext>
            </p:extLst>
          </p:nvPr>
        </p:nvGraphicFramePr>
        <p:xfrm>
          <a:off x="4136173" y="2019863"/>
          <a:ext cx="1711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11827" imgH="566597" progId="Equation.DSMT4">
                  <p:embed/>
                </p:oleObj>
              </mc:Choice>
              <mc:Fallback>
                <p:oleObj name="Equation" r:id="rId20" imgW="1711827" imgH="5665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36173" y="2019863"/>
                        <a:ext cx="1711325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47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FC013-13A8-C298-08E5-331594A25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396B86F3-7F99-ECA5-7FE5-FBCD4FA8D0D6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F85CDC3B-B746-97B1-1017-E87144EEEB6F}"/>
              </a:ext>
            </a:extLst>
          </p:cNvPr>
          <p:cNvSpPr/>
          <p:nvPr/>
        </p:nvSpPr>
        <p:spPr>
          <a:xfrm>
            <a:off x="-60604" y="35289"/>
            <a:ext cx="7592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Two-Layer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3A9458D4-7A6F-829A-799B-D788B6FBABF7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7E6D3E1E-1A79-597E-0B72-5F51E6AFA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58854E6-D209-4D0B-D3AC-A0A5B64E580F}"/>
              </a:ext>
            </a:extLst>
          </p:cNvPr>
          <p:cNvSpPr/>
          <p:nvPr/>
        </p:nvSpPr>
        <p:spPr>
          <a:xfrm>
            <a:off x="283572" y="827716"/>
            <a:ext cx="11810066" cy="5547683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14408F-D3A2-43E7-18EF-72FDF3E63AEE}"/>
              </a:ext>
            </a:extLst>
          </p:cNvPr>
          <p:cNvSpPr txBox="1"/>
          <p:nvPr/>
        </p:nvSpPr>
        <p:spPr>
          <a:xfrm>
            <a:off x="3211298" y="894033"/>
            <a:ext cx="612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Underparameterization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Overparameterization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CCDBBDA-E981-DA56-5152-6C67C18C1EA2}"/>
              </a:ext>
            </a:extLst>
          </p:cNvPr>
          <p:cNvSpPr/>
          <p:nvPr/>
        </p:nvSpPr>
        <p:spPr>
          <a:xfrm>
            <a:off x="412405" y="1262014"/>
            <a:ext cx="5683595" cy="5011786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F56F38-BC7E-1D85-BF34-C447C5E5F723}"/>
              </a:ext>
            </a:extLst>
          </p:cNvPr>
          <p:cNvSpPr txBox="1"/>
          <p:nvPr/>
        </p:nvSpPr>
        <p:spPr>
          <a:xfrm>
            <a:off x="497417" y="1336671"/>
            <a:ext cx="302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Underparameterization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413F43-B843-BE94-4D94-AAD36A29A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49" y="4220072"/>
            <a:ext cx="2131738" cy="19628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853782-B1BA-DB0E-79B9-CFAEEFB6C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376" y="4220072"/>
            <a:ext cx="2210475" cy="198229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E6180D3-B329-F418-A38E-EF43E787D407}"/>
              </a:ext>
            </a:extLst>
          </p:cNvPr>
          <p:cNvSpPr txBox="1"/>
          <p:nvPr/>
        </p:nvSpPr>
        <p:spPr>
          <a:xfrm>
            <a:off x="681149" y="1894906"/>
            <a:ext cx="612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raining loss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tracks the corresponding generalization error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8B6725-5411-A496-FB14-0B4ED9DA0AA8}"/>
              </a:ext>
            </a:extLst>
          </p:cNvPr>
          <p:cNvSpPr txBox="1"/>
          <p:nvPr/>
        </p:nvSpPr>
        <p:spPr>
          <a:xfrm>
            <a:off x="934198" y="2500792"/>
            <a:ext cx="5381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model is relatively simple and the training data is sufficient to portray the behavior of the model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357E9D-25E2-EB53-CD47-F1B9F6D7D3E0}"/>
              </a:ext>
            </a:extLst>
          </p:cNvPr>
          <p:cNvSpPr txBox="1"/>
          <p:nvPr/>
        </p:nvSpPr>
        <p:spPr>
          <a:xfrm>
            <a:off x="616732" y="3205901"/>
            <a:ext cx="5634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Both early and late fusion networks achieve a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generalization error at convergence than that of a unimodal network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C357E90-07B0-4048-0361-59898BFE4B81}"/>
              </a:ext>
            </a:extLst>
          </p:cNvPr>
          <p:cNvSpPr/>
          <p:nvPr/>
        </p:nvSpPr>
        <p:spPr>
          <a:xfrm>
            <a:off x="6250988" y="1262014"/>
            <a:ext cx="5763211" cy="5011786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7B1E9-5CC5-DB48-A928-8D2AF02C2B81}"/>
              </a:ext>
            </a:extLst>
          </p:cNvPr>
          <p:cNvSpPr txBox="1"/>
          <p:nvPr/>
        </p:nvSpPr>
        <p:spPr>
          <a:xfrm>
            <a:off x="6321115" y="1366060"/>
            <a:ext cx="313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Overparameterization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95C4574-0E52-02EF-73EA-5DDB1AB91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336" y="1780315"/>
            <a:ext cx="2314540" cy="175905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66A89256-7C16-DB62-12E7-920D224D9F50}"/>
              </a:ext>
            </a:extLst>
          </p:cNvPr>
          <p:cNvSpPr txBox="1"/>
          <p:nvPr/>
        </p:nvSpPr>
        <p:spPr>
          <a:xfrm>
            <a:off x="9071627" y="1762128"/>
            <a:ext cx="37692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 overparameterized 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fusion 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linear network learns both modalities 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during one transition stage.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CFC1B69-F739-F496-A9A9-60C245CB5050}"/>
              </a:ext>
            </a:extLst>
          </p:cNvPr>
          <p:cNvSpPr txBox="1"/>
          <p:nvPr/>
        </p:nvSpPr>
        <p:spPr>
          <a:xfrm>
            <a:off x="9241449" y="2609239"/>
            <a:ext cx="253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ecreases during the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transition stage and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increases afterwards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72B4A82-C125-3491-D34E-E34FCC18D9D8}"/>
              </a:ext>
            </a:extLst>
          </p:cNvPr>
          <p:cNvSpPr txBox="1"/>
          <p:nvPr/>
        </p:nvSpPr>
        <p:spPr>
          <a:xfrm>
            <a:off x="6315406" y="3601557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arly stopping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obtain a modal learn from both modalities 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without overfit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9125888B-5B9A-2E65-4E09-BCEF48BA7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394" y="4303584"/>
            <a:ext cx="2400482" cy="1915842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3C22E22F-C8FE-E40A-F980-28EF14EB6B25}"/>
              </a:ext>
            </a:extLst>
          </p:cNvPr>
          <p:cNvSpPr txBox="1"/>
          <p:nvPr/>
        </p:nvSpPr>
        <p:spPr>
          <a:xfrm>
            <a:off x="8863349" y="4143221"/>
            <a:ext cx="32571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 overparameterized 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late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fusion linear network learns the faster-to-learn modality first and 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overfits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this modality during the unimodal phase when the training loss plateaus but the generalization error increases.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929603-49B0-54B5-A960-F041F88F3E51}"/>
              </a:ext>
            </a:extLst>
          </p:cNvPr>
          <p:cNvSpPr txBox="1"/>
          <p:nvPr/>
        </p:nvSpPr>
        <p:spPr>
          <a:xfrm>
            <a:off x="8788400" y="5590570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Since it is important and complex,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will discuss it in the next slide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89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F7191-910B-3CB3-33BE-FF8F714B0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C46763C7-0A96-98D2-2542-7992003386D4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2530F233-89CD-004A-A658-C6FE6C5C7103}"/>
              </a:ext>
            </a:extLst>
          </p:cNvPr>
          <p:cNvSpPr/>
          <p:nvPr/>
        </p:nvSpPr>
        <p:spPr>
          <a:xfrm>
            <a:off x="-60604" y="35289"/>
            <a:ext cx="7592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Two-Layer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0CEB00D2-0B54-131A-DE2B-288E4B191571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F4F9A405-AECF-990F-CF37-70343A1CC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0500F20-A5C1-79E7-F505-B2F44BE336B9}"/>
              </a:ext>
            </a:extLst>
          </p:cNvPr>
          <p:cNvSpPr/>
          <p:nvPr/>
        </p:nvSpPr>
        <p:spPr>
          <a:xfrm>
            <a:off x="283572" y="827716"/>
            <a:ext cx="11810066" cy="5547683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D15F0F-7F51-4984-8FFD-922FAF5C5E39}"/>
              </a:ext>
            </a:extLst>
          </p:cNvPr>
          <p:cNvSpPr txBox="1"/>
          <p:nvPr/>
        </p:nvSpPr>
        <p:spPr>
          <a:xfrm>
            <a:off x="432379" y="969863"/>
            <a:ext cx="550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Overparameterization late fusion network</a:t>
            </a:r>
            <a:endParaRPr lang="zh-CN" altLang="en-US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267C73D-A05B-12DA-B5EA-3EBC7BC34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274" y="1164372"/>
            <a:ext cx="3257154" cy="2599558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E94FF95C-4C97-A04C-1585-A581C62980C7}"/>
              </a:ext>
            </a:extLst>
          </p:cNvPr>
          <p:cNvSpPr txBox="1"/>
          <p:nvPr/>
        </p:nvSpPr>
        <p:spPr>
          <a:xfrm>
            <a:off x="571061" y="1493606"/>
            <a:ext cx="80258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he overparameterized 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late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fusion linear network learns the 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faster-to-learn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modality first and 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overfits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this modality during the unimodal phase when the training loss plateaus but the 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generalization error increases.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1D0B4D-F9E3-F50C-BD8D-1A4D1824DCA8}"/>
              </a:ext>
            </a:extLst>
          </p:cNvPr>
          <p:cNvSpPr txBox="1"/>
          <p:nvPr/>
        </p:nvSpPr>
        <p:spPr>
          <a:xfrm>
            <a:off x="571061" y="2561184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ilemma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occurs!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55817A-8FA8-F501-87E9-ECC68959A0D2}"/>
              </a:ext>
            </a:extLst>
          </p:cNvPr>
          <p:cNvSpPr txBox="1"/>
          <p:nvPr/>
        </p:nvSpPr>
        <p:spPr>
          <a:xfrm>
            <a:off x="858550" y="3022849"/>
            <a:ext cx="61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optimal early stopping on the generalization error is adopted, training terminates at time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0BA403-5659-999C-5895-A73FF952A9DC}"/>
              </a:ext>
            </a:extLst>
          </p:cNvPr>
          <p:cNvSpPr txBox="1"/>
          <p:nvPr/>
        </p:nvSpPr>
        <p:spPr>
          <a:xfrm>
            <a:off x="1224286" y="3722704"/>
            <a:ext cx="10295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model at time     has a strong and permanent unimodal bias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359AD0C-FBAF-ACF0-A81E-1AF47206F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58103"/>
              </p:ext>
            </p:extLst>
          </p:nvPr>
        </p:nvGraphicFramePr>
        <p:xfrm>
          <a:off x="3540727" y="3242124"/>
          <a:ext cx="220645" cy="44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28600" progId="Equation.DSMT4">
                  <p:embed/>
                </p:oleObj>
              </mc:Choice>
              <mc:Fallback>
                <p:oleObj name="Equation" r:id="rId5" imgW="11412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90591CDF-5D15-E98C-8F57-0E021B1B11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0727" y="3242124"/>
                        <a:ext cx="220645" cy="441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E17A310-40A5-C8B1-91AF-BC586D4AE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171592"/>
              </p:ext>
            </p:extLst>
          </p:nvPr>
        </p:nvGraphicFramePr>
        <p:xfrm>
          <a:off x="4211948" y="3682890"/>
          <a:ext cx="267076" cy="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1056" imgH="442096" progId="Equation.DSMT4">
                  <p:embed/>
                </p:oleObj>
              </mc:Choice>
              <mc:Fallback>
                <p:oleObj name="Equation" r:id="rId7" imgW="221056" imgH="44209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948" y="3682890"/>
                        <a:ext cx="267076" cy="53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7227010-47C5-4E34-F6FB-E108F5235765}"/>
              </a:ext>
            </a:extLst>
          </p:cNvPr>
          <p:cNvSpPr txBox="1"/>
          <p:nvPr/>
        </p:nvSpPr>
        <p:spPr>
          <a:xfrm>
            <a:off x="660751" y="4330307"/>
            <a:ext cx="1115059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But,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 training terminates at time        after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both modalities are learned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 the network has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overfit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the first modality. This can result in a generalization error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worse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than that in early stopping or what could be achieved by its unimodal counterpart.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6193E1D-2BE3-F62B-7417-1B1444ED6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461816"/>
              </p:ext>
            </p:extLst>
          </p:nvPr>
        </p:nvGraphicFramePr>
        <p:xfrm>
          <a:off x="4479024" y="4228361"/>
          <a:ext cx="383422" cy="627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9024" y="4228361"/>
                        <a:ext cx="383422" cy="627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8827E49A-AEEC-64A8-074E-EAAC9E0D1B81}"/>
              </a:ext>
            </a:extLst>
          </p:cNvPr>
          <p:cNvSpPr txBox="1"/>
          <p:nvPr/>
        </p:nvSpPr>
        <p:spPr>
          <a:xfrm>
            <a:off x="1549135" y="5417138"/>
            <a:ext cx="104852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verfitting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convert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 transient unimodal phase to 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generalization deficit and permanent unimodal bias</a:t>
            </a:r>
          </a:p>
        </p:txBody>
      </p:sp>
    </p:spTree>
    <p:extLst>
      <p:ext uri="{BB962C8B-B14F-4D97-AF65-F5344CB8AC3E}">
        <p14:creationId xmlns:p14="http://schemas.microsoft.com/office/powerpoint/2010/main" val="2338158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5A57E-07CF-9EFC-A02B-F627A598F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950654C4-84AD-8EAF-8412-0778489A5869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9152D94B-1FBE-0B14-C338-F952855A4380}"/>
              </a:ext>
            </a:extLst>
          </p:cNvPr>
          <p:cNvSpPr/>
          <p:nvPr/>
        </p:nvSpPr>
        <p:spPr>
          <a:xfrm>
            <a:off x="-60604" y="35289"/>
            <a:ext cx="6763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Deep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A21B461F-DA2B-EA57-DBE3-D3B35C57F562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610DDF3B-8F2E-93EC-B8BC-146EA1E77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1D06D0A-DAC6-AF5B-6340-BCD04FF0B387}"/>
              </a:ext>
            </a:extLst>
          </p:cNvPr>
          <p:cNvSpPr/>
          <p:nvPr/>
        </p:nvSpPr>
        <p:spPr>
          <a:xfrm>
            <a:off x="210716" y="827717"/>
            <a:ext cx="11696219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9C22B9-1CA9-9BAF-C39C-C865D94E360C}"/>
              </a:ext>
            </a:extLst>
          </p:cNvPr>
          <p:cNvSpPr txBox="1"/>
          <p:nvPr/>
        </p:nvSpPr>
        <p:spPr>
          <a:xfrm>
            <a:off x="5082108" y="933040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Landscape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8066D21-6E43-38AB-0159-7074995135E0}"/>
              </a:ext>
            </a:extLst>
          </p:cNvPr>
          <p:cNvSpPr txBox="1"/>
          <p:nvPr/>
        </p:nvSpPr>
        <p:spPr>
          <a:xfrm>
            <a:off x="375301" y="1727869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Early fusion network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79EA8-BB23-D70C-FA95-24A37A458D8D}"/>
              </a:ext>
            </a:extLst>
          </p:cNvPr>
          <p:cNvSpPr txBox="1"/>
          <p:nvPr/>
        </p:nvSpPr>
        <p:spPr>
          <a:xfrm>
            <a:off x="742180" y="2950349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Similar to two-layer early fusion networks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847BFE-5443-D420-6A35-D85D69F390FA}"/>
              </a:ext>
            </a:extLst>
          </p:cNvPr>
          <p:cNvSpPr/>
          <p:nvPr/>
        </p:nvSpPr>
        <p:spPr>
          <a:xfrm>
            <a:off x="375301" y="1432882"/>
            <a:ext cx="5348056" cy="4837476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D1393D-BDCE-044B-41B0-EE9EFA46F98D}"/>
              </a:ext>
            </a:extLst>
          </p:cNvPr>
          <p:cNvSpPr txBox="1"/>
          <p:nvPr/>
        </p:nvSpPr>
        <p:spPr>
          <a:xfrm>
            <a:off x="742180" y="337342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depth slows down learning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17FE9-3755-7CDC-AFA0-C818F5597231}"/>
              </a:ext>
            </a:extLst>
          </p:cNvPr>
          <p:cNvSpPr txBox="1"/>
          <p:nvPr/>
        </p:nvSpPr>
        <p:spPr>
          <a:xfrm>
            <a:off x="742180" y="3860961"/>
            <a:ext cx="475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does not qualitatively change the dynamics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EFE781-E426-8B2C-AF63-1689947DFABE}"/>
              </a:ext>
            </a:extLst>
          </p:cNvPr>
          <p:cNvSpPr txBox="1"/>
          <p:nvPr/>
        </p:nvSpPr>
        <p:spPr>
          <a:xfrm>
            <a:off x="6190786" y="1458068"/>
            <a:ext cx="467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 and Late Fusion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30D81C-E136-1BF2-C1CF-7CF978FDD287}"/>
              </a:ext>
            </a:extLst>
          </p:cNvPr>
          <p:cNvSpPr txBox="1"/>
          <p:nvPr/>
        </p:nvSpPr>
        <p:spPr>
          <a:xfrm>
            <a:off x="6421525" y="2159275"/>
            <a:ext cx="457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Similar to two-layer </a:t>
            </a:r>
            <a:r>
              <a:rPr lang="en-US" altLang="zh-CN" dirty="0"/>
              <a:t>late</a:t>
            </a:r>
            <a:r>
              <a:rPr lang="zh-CN" altLang="en-US" dirty="0"/>
              <a:t> fusion networks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BE8634-8073-B986-BB12-2AF0E9F98F27}"/>
              </a:ext>
            </a:extLst>
          </p:cNvPr>
          <p:cNvSpPr/>
          <p:nvPr/>
        </p:nvSpPr>
        <p:spPr>
          <a:xfrm>
            <a:off x="6190786" y="1458069"/>
            <a:ext cx="5505640" cy="4837476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0954642-2E80-6912-5789-13E26BD6D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27480"/>
              </p:ext>
            </p:extLst>
          </p:nvPr>
        </p:nvGraphicFramePr>
        <p:xfrm>
          <a:off x="7138622" y="2579759"/>
          <a:ext cx="178510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228600" progId="Equation.DSMT4">
                  <p:embed/>
                </p:oleObj>
              </mc:Choice>
              <mc:Fallback>
                <p:oleObj name="Equation" r:id="rId4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38622" y="2579759"/>
                        <a:ext cx="1785105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0480A255-FB21-7DD6-C39D-18A532135B16}"/>
              </a:ext>
            </a:extLst>
          </p:cNvPr>
          <p:cNvSpPr txBox="1"/>
          <p:nvPr/>
        </p:nvSpPr>
        <p:spPr>
          <a:xfrm>
            <a:off x="6421525" y="2574790"/>
            <a:ext cx="4518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Have                                as well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82CFD93-6B22-47F0-DBD9-D26B87611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7112" y="3845767"/>
            <a:ext cx="2406656" cy="235101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55B2112-C0C0-8742-89CF-B186EFB8B1E3}"/>
              </a:ext>
            </a:extLst>
          </p:cNvPr>
          <p:cNvSpPr txBox="1"/>
          <p:nvPr/>
        </p:nvSpPr>
        <p:spPr>
          <a:xfrm>
            <a:off x="6295817" y="3189890"/>
            <a:ext cx="28363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etworks with different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traverse the same plateau but they stay in the plateau for different durations.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E7BB340D-722E-57A3-F62A-98F4E0137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5387"/>
              </p:ext>
            </p:extLst>
          </p:nvPr>
        </p:nvGraphicFramePr>
        <p:xfrm>
          <a:off x="9020235" y="3049013"/>
          <a:ext cx="8826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0235" y="3049013"/>
                        <a:ext cx="882650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969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D778-4D6E-B30B-354B-AAC5F254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258A523B-E517-2F51-3C08-FDEC5F87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167" y="2321004"/>
            <a:ext cx="5788488" cy="2018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E74EBA-E65C-4B3B-5928-01EAEE10B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72" y="1870369"/>
            <a:ext cx="4942620" cy="2680919"/>
          </a:xfrm>
          <a:prstGeom prst="rect">
            <a:avLst/>
          </a:prstGeom>
        </p:spPr>
      </p:pic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6E8C8935-A2DE-476C-E861-47A12A0E6804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7EE4AFD9-7A52-7DFD-59C6-467A3C74CA3D}"/>
              </a:ext>
            </a:extLst>
          </p:cNvPr>
          <p:cNvSpPr/>
          <p:nvPr/>
        </p:nvSpPr>
        <p:spPr>
          <a:xfrm>
            <a:off x="-60604" y="35289"/>
            <a:ext cx="668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Deep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F861B274-D3ED-E1BB-5411-B40968FF09D1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833B7C7-6249-B456-1FDB-0C2CAEE483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B6F4576-7AE5-CB46-1906-8950CFD209D9}"/>
              </a:ext>
            </a:extLst>
          </p:cNvPr>
          <p:cNvSpPr/>
          <p:nvPr/>
        </p:nvSpPr>
        <p:spPr>
          <a:xfrm>
            <a:off x="619909" y="827717"/>
            <a:ext cx="10846950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720B4-D05C-05A9-B933-3430DE23D330}"/>
              </a:ext>
            </a:extLst>
          </p:cNvPr>
          <p:cNvSpPr txBox="1"/>
          <p:nvPr/>
        </p:nvSpPr>
        <p:spPr>
          <a:xfrm>
            <a:off x="764010" y="946283"/>
            <a:ext cx="108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Duration of the Unimodal Phase in the deep intermediate and late fusion linear networks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9B9A7E-F866-8B58-CD3F-E1C681391C5D}"/>
              </a:ext>
            </a:extLst>
          </p:cNvPr>
          <p:cNvSpPr txBox="1"/>
          <p:nvPr/>
        </p:nvSpPr>
        <p:spPr>
          <a:xfrm>
            <a:off x="8538123" y="5655205"/>
            <a:ext cx="6126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Assumption: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learned modality A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small random initialization</a:t>
            </a:r>
          </a:p>
          <a:p>
            <a:endParaRPr lang="en-US" altLang="zh-CN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38DD7AF-0914-318B-AA88-84E3D2DFE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00" y="1465544"/>
          <a:ext cx="316865" cy="47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4E91A56-6DA3-320E-1C2A-4DE9E71B18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9300" y="1465544"/>
                        <a:ext cx="316865" cy="473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D0AD6F4-C781-F35E-2C4D-FF17F30604B7}"/>
              </a:ext>
            </a:extLst>
          </p:cNvPr>
          <p:cNvSpPr txBox="1"/>
          <p:nvPr/>
        </p:nvSpPr>
        <p:spPr>
          <a:xfrm>
            <a:off x="1127946" y="1517411"/>
            <a:ext cx="131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0 to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94238FC-7A50-ACCD-23FB-2D46113B0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7025" y="5213729"/>
          <a:ext cx="289242" cy="32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26720" progId="Equation.DSMT4">
                  <p:embed/>
                </p:oleObj>
              </mc:Choice>
              <mc:Fallback>
                <p:oleObj name="Equation" r:id="rId8" imgW="114120" imgH="12672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5732ED3-EAE2-BC92-BF0A-45F56D5DF1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57025" y="5213729"/>
                        <a:ext cx="289242" cy="32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67B99140-4BDF-36E8-4ABC-316703CBD9C2}"/>
              </a:ext>
            </a:extLst>
          </p:cNvPr>
          <p:cNvSpPr txBox="1"/>
          <p:nvPr/>
        </p:nvSpPr>
        <p:spPr>
          <a:xfrm>
            <a:off x="9046267" y="5005087"/>
            <a:ext cx="51101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Fixed unit norm column vectors 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representing the freedom in 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the hidden layers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07B0B8-016A-4BAC-1743-06FE9B298BB1}"/>
              </a:ext>
            </a:extLst>
          </p:cNvPr>
          <p:cNvSpPr txBox="1"/>
          <p:nvPr/>
        </p:nvSpPr>
        <p:spPr>
          <a:xfrm>
            <a:off x="725141" y="4487843"/>
            <a:ext cx="11249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Then we can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 the dynamics during time 0 to     to a three-dimensional dynamical system about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5FB4FA1-CD0E-3488-B586-EC7758AC5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4070" y="4408288"/>
          <a:ext cx="317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84" imgH="472697" progId="Equation.DSMT4">
                  <p:embed/>
                </p:oleObj>
              </mc:Choice>
              <mc:Fallback>
                <p:oleObj name="Equation" r:id="rId10" imgW="317184" imgH="472697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025BE40C-9D3B-5E3E-A497-FCDF8934F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94070" y="4408288"/>
                        <a:ext cx="31750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3B46ED7-4173-1707-033F-9E760273B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380" y="4688834"/>
          <a:ext cx="1104964" cy="47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228600" progId="Equation.DSMT4">
                  <p:embed/>
                </p:oleObj>
              </mc:Choice>
              <mc:Fallback>
                <p:oleObj name="Equation" r:id="rId12" imgW="53316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7EC6D227-5DD5-558A-F5D0-AF0F2F987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47380" y="4688834"/>
                        <a:ext cx="1104964" cy="47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3580AD42-9B4D-516F-F3FE-13900AA05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1475" y="5007435"/>
          <a:ext cx="4203336" cy="137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00474" imgH="847830" progId="Equation.DSMT4">
                  <p:embed/>
                </p:oleObj>
              </mc:Choice>
              <mc:Fallback>
                <p:oleObj name="Equation" r:id="rId14" imgW="2600474" imgH="84783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49D00464-A9B4-DC00-E6D1-44B23532B2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61475" y="5007435"/>
                        <a:ext cx="4203336" cy="1370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BC21074-1D90-153E-59F4-B2BF554B46ED}"/>
              </a:ext>
            </a:extLst>
          </p:cNvPr>
          <p:cNvSpPr txBox="1"/>
          <p:nvPr/>
        </p:nvSpPr>
        <p:spPr>
          <a:xfrm>
            <a:off x="7725698" y="6532368"/>
            <a:ext cx="6852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More detail about derivation can be found in the appendix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1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CB419-7890-B5C1-4104-AF9CD3412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C6B119EE-9CBA-13DC-70EA-D2C15221ABA9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1F813152-9AE1-8D3B-CC38-04F000A597C5}"/>
              </a:ext>
            </a:extLst>
          </p:cNvPr>
          <p:cNvSpPr/>
          <p:nvPr/>
        </p:nvSpPr>
        <p:spPr>
          <a:xfrm>
            <a:off x="-60604" y="35289"/>
            <a:ext cx="668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Deep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51298AA0-5012-E7E9-6E57-437C355A7C07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47DFB82-5A8D-4E1D-282C-46C7BB458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A08FF13-A359-ACED-3D33-9E2108849928}"/>
              </a:ext>
            </a:extLst>
          </p:cNvPr>
          <p:cNvSpPr/>
          <p:nvPr/>
        </p:nvSpPr>
        <p:spPr>
          <a:xfrm>
            <a:off x="619909" y="827717"/>
            <a:ext cx="10846950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F32761-B642-81D1-4FC2-A68F5AD7AD4F}"/>
              </a:ext>
            </a:extLst>
          </p:cNvPr>
          <p:cNvSpPr txBox="1"/>
          <p:nvPr/>
        </p:nvSpPr>
        <p:spPr>
          <a:xfrm>
            <a:off x="764010" y="946283"/>
            <a:ext cx="108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Duration of the Unimodal Phase in the deep intermediate and late fusion linear networks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1D7E02-7DFE-43C0-5E03-202D7F0B75C9}"/>
              </a:ext>
            </a:extLst>
          </p:cNvPr>
          <p:cNvSpPr txBox="1"/>
          <p:nvPr/>
        </p:nvSpPr>
        <p:spPr>
          <a:xfrm>
            <a:off x="5570373" y="1397561"/>
            <a:ext cx="11249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Denote:                which represents the structure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of the network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79E52CA-CC8C-B266-AD8F-68CEE053E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71520"/>
              </p:ext>
            </p:extLst>
          </p:nvPr>
        </p:nvGraphicFramePr>
        <p:xfrm>
          <a:off x="1203435" y="1913636"/>
          <a:ext cx="3937444" cy="89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1403" imgH="495378" progId="Equation.DSMT4">
                  <p:embed/>
                </p:oleObj>
              </mc:Choice>
              <mc:Fallback>
                <p:oleObj name="Equation" r:id="rId4" imgW="2181403" imgH="49537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3435" y="1913636"/>
                        <a:ext cx="3937444" cy="894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BB212644-F668-A59F-41DA-D54713810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09" y="3181377"/>
            <a:ext cx="8529387" cy="152600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CB26D16-5F66-A4B1-538B-08F6EC87CB00}"/>
              </a:ext>
            </a:extLst>
          </p:cNvPr>
          <p:cNvSpPr txBox="1"/>
          <p:nvPr/>
        </p:nvSpPr>
        <p:spPr>
          <a:xfrm>
            <a:off x="996696" y="1530793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8FBDFA4-B719-7E2F-F889-F0BAE0EF62AF}"/>
              </a:ext>
            </a:extLst>
          </p:cNvPr>
          <p:cNvSpPr txBox="1"/>
          <p:nvPr/>
        </p:nvSpPr>
        <p:spPr>
          <a:xfrm>
            <a:off x="955489" y="2946941"/>
            <a:ext cx="3607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AD86B85D-0817-8B4D-5957-DECF41DA1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158128"/>
              </p:ext>
            </p:extLst>
          </p:nvPr>
        </p:nvGraphicFramePr>
        <p:xfrm>
          <a:off x="7051123" y="2088336"/>
          <a:ext cx="4197189" cy="82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14952" imgH="609502" progId="Equation.DSMT4">
                  <p:embed/>
                </p:oleObj>
              </mc:Choice>
              <mc:Fallback>
                <p:oleObj name="Equation" r:id="rId7" imgW="3114952" imgH="6095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1123" y="2088336"/>
                        <a:ext cx="4197189" cy="821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327DECF1-0C0C-0970-FCBF-E7895269A8B9}"/>
              </a:ext>
            </a:extLst>
          </p:cNvPr>
          <p:cNvSpPr txBox="1"/>
          <p:nvPr/>
        </p:nvSpPr>
        <p:spPr>
          <a:xfrm>
            <a:off x="1068209" y="4597185"/>
            <a:ext cx="93280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find that the condition for modality A to be learned first in deep intermediate and late fusion linear networks is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C8E67F-86CD-8B7D-5904-4B264A8AAA37}"/>
              </a:ext>
            </a:extLst>
          </p:cNvPr>
          <p:cNvSpPr txBox="1"/>
          <p:nvPr/>
        </p:nvSpPr>
        <p:spPr>
          <a:xfrm>
            <a:off x="1068209" y="5992594"/>
            <a:ext cx="769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same as that for two-layer late fuison linear networks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0C83D88-4CCB-D2E7-2F54-96698AF97D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2914" y="5171536"/>
            <a:ext cx="8083862" cy="793106"/>
          </a:xfrm>
          <a:prstGeom prst="rect">
            <a:avLst/>
          </a:prstGeom>
        </p:spPr>
      </p:pic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BF46B42C-2159-2DC4-186C-C2AE04B18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81692"/>
              </p:ext>
            </p:extLst>
          </p:nvPr>
        </p:nvGraphicFramePr>
        <p:xfrm>
          <a:off x="6501018" y="1502102"/>
          <a:ext cx="1100210" cy="49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7830" imgH="316614" progId="Equation.DSMT4">
                  <p:embed/>
                </p:oleObj>
              </mc:Choice>
              <mc:Fallback>
                <p:oleObj name="Equation" r:id="rId10" imgW="697830" imgH="3166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1018" y="1502102"/>
                        <a:ext cx="1100210" cy="497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70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27F1D-5B58-43C1-D00E-FE55B9801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E26AB9D1-511C-7D56-AFBD-3FC35182C878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740ED299-3435-76E0-863F-7C216604DF09}"/>
              </a:ext>
            </a:extLst>
          </p:cNvPr>
          <p:cNvSpPr/>
          <p:nvPr/>
        </p:nvSpPr>
        <p:spPr>
          <a:xfrm>
            <a:off x="-60604" y="35289"/>
            <a:ext cx="6612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Deep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BD817B44-F270-4F32-AA4F-81914D3414BB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820B1141-E75C-BBBE-A7AF-72CA2CD90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2729A9E-82DA-F35A-D11B-923014F556C8}"/>
              </a:ext>
            </a:extLst>
          </p:cNvPr>
          <p:cNvSpPr/>
          <p:nvPr/>
        </p:nvSpPr>
        <p:spPr>
          <a:xfrm>
            <a:off x="619908" y="827717"/>
            <a:ext cx="11343491" cy="5967562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B08D2A-71A9-C3B1-0368-36C244889098}"/>
              </a:ext>
            </a:extLst>
          </p:cNvPr>
          <p:cNvSpPr txBox="1"/>
          <p:nvPr/>
        </p:nvSpPr>
        <p:spPr>
          <a:xfrm>
            <a:off x="764010" y="946283"/>
            <a:ext cx="108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Duration of the Unimodal Phase in the deep intermediate and late fusion linear networks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0229C0-B7A0-FFBE-43BC-9137CA7CEAE7}"/>
                  </a:ext>
                </a:extLst>
              </p:cNvPr>
              <p:cNvSpPr txBox="1"/>
              <p:nvPr/>
            </p:nvSpPr>
            <p:spPr>
              <a:xfrm>
                <a:off x="1135106" y="1489278"/>
                <a:ext cx="61264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lug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en-US" altLang="zh-CN" b="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 can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0229C0-B7A0-FFBE-43BC-9137CA7C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06" y="1489278"/>
                <a:ext cx="6126480" cy="369332"/>
              </a:xfrm>
              <a:prstGeom prst="rect">
                <a:avLst/>
              </a:prstGeom>
              <a:blipFill>
                <a:blip r:embed="rId4"/>
                <a:stretch>
                  <a:fillRect l="-79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8E3EE67-5F3C-8845-D9F9-D2A2F811A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162" y="1826275"/>
            <a:ext cx="7357350" cy="7060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00958E-5AB4-8EF9-763F-A31FECE888F4}"/>
              </a:ext>
            </a:extLst>
          </p:cNvPr>
          <p:cNvSpPr txBox="1"/>
          <p:nvPr/>
        </p:nvSpPr>
        <p:spPr>
          <a:xfrm>
            <a:off x="6551561" y="1506276"/>
            <a:ext cx="769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small initialization and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7B24046-1DAA-C6B5-A268-D99315C5B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325556"/>
              </p:ext>
            </p:extLst>
          </p:nvPr>
        </p:nvGraphicFramePr>
        <p:xfrm>
          <a:off x="9815462" y="1377154"/>
          <a:ext cx="971977" cy="61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241200" progId="Equation.DSMT4">
                  <p:embed/>
                </p:oleObj>
              </mc:Choice>
              <mc:Fallback>
                <p:oleObj name="Equation" r:id="rId6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5462" y="1377154"/>
                        <a:ext cx="971977" cy="61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E1ED59E-3AD7-9BD5-FBD7-0FA3810C6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4004" y="3275086"/>
            <a:ext cx="8992855" cy="1333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8ECE22-0F72-2E62-178D-775788099AEA}"/>
              </a:ext>
            </a:extLst>
          </p:cNvPr>
          <p:cNvSpPr txBox="1"/>
          <p:nvPr/>
        </p:nvSpPr>
        <p:spPr>
          <a:xfrm>
            <a:off x="973836" y="2813158"/>
            <a:ext cx="3638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modality A is learned,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4A33EAB-1F47-E303-A5B4-E2C7A0125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53624"/>
              </p:ext>
            </p:extLst>
          </p:nvPr>
        </p:nvGraphicFramePr>
        <p:xfrm>
          <a:off x="4449340" y="2775541"/>
          <a:ext cx="2914894" cy="47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60978" imgH="333153" progId="Equation.DSMT4">
                  <p:embed/>
                </p:oleObj>
              </mc:Choice>
              <mc:Fallback>
                <p:oleObj name="Equation" r:id="rId9" imgW="2060978" imgH="3331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49340" y="2775541"/>
                        <a:ext cx="2914894" cy="47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6C7C2B8-7384-0B9E-4676-C5D72E22ABAC}"/>
              </a:ext>
            </a:extLst>
          </p:cNvPr>
          <p:cNvSpPr txBox="1"/>
          <p:nvPr/>
        </p:nvSpPr>
        <p:spPr>
          <a:xfrm>
            <a:off x="931686" y="3229628"/>
            <a:ext cx="3638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Therefore,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5DD8AF2-FF9B-2F1F-3B83-2DA8324AED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9000" y="4581968"/>
            <a:ext cx="6544588" cy="1009791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C4BA939-0D3A-BA95-FC88-86EC53A98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29232"/>
              </p:ext>
            </p:extLst>
          </p:nvPr>
        </p:nvGraphicFramePr>
        <p:xfrm>
          <a:off x="2722563" y="4746625"/>
          <a:ext cx="317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38DD7AF-0914-318B-AA88-84E3D2DFE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22563" y="4746625"/>
                        <a:ext cx="31750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166C927C-B575-137B-FF06-B979800072A1}"/>
              </a:ext>
            </a:extLst>
          </p:cNvPr>
          <p:cNvSpPr txBox="1"/>
          <p:nvPr/>
        </p:nvSpPr>
        <p:spPr>
          <a:xfrm>
            <a:off x="1061911" y="4744677"/>
            <a:ext cx="3638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A53E274-3C59-8C62-002F-4892E05A1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826598"/>
              </p:ext>
            </p:extLst>
          </p:nvPr>
        </p:nvGraphicFramePr>
        <p:xfrm>
          <a:off x="3283739" y="5660401"/>
          <a:ext cx="5840422" cy="106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95861" imgH="638303" progId="Equation.DSMT4">
                  <p:embed/>
                </p:oleObj>
              </mc:Choice>
              <mc:Fallback>
                <p:oleObj name="Equation" r:id="rId14" imgW="3495861" imgH="6383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83739" y="5660401"/>
                        <a:ext cx="5840422" cy="106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FF8B2FF-AFEE-08F6-FDD5-52028812AF89}"/>
              </a:ext>
            </a:extLst>
          </p:cNvPr>
          <p:cNvSpPr txBox="1"/>
          <p:nvPr/>
        </p:nvSpPr>
        <p:spPr>
          <a:xfrm>
            <a:off x="1351033" y="5948629"/>
            <a:ext cx="3638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ratio 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D061B5-9E81-9877-2100-89672C489E62}"/>
              </a:ext>
            </a:extLst>
          </p:cNvPr>
          <p:cNvSpPr txBox="1"/>
          <p:nvPr/>
        </p:nvSpPr>
        <p:spPr>
          <a:xfrm>
            <a:off x="9548424" y="6188884"/>
            <a:ext cx="247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More detail about derivation can be found in the appendix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7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6431B-DB48-ED13-40B8-0A73E445A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7CC9BF25-DC4D-DAD6-37C3-4D9C4D22585E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7572D3D1-A8A5-FC38-FA09-A338C118A186}"/>
              </a:ext>
            </a:extLst>
          </p:cNvPr>
          <p:cNvSpPr/>
          <p:nvPr/>
        </p:nvSpPr>
        <p:spPr>
          <a:xfrm>
            <a:off x="-60604" y="35289"/>
            <a:ext cx="6612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Deep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ABE1B5C2-151C-9EA7-4103-3EB91C6DB479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CDF42C0-24B9-D6B7-2F32-B14EEC9731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8E693C-E897-A9CB-67AD-BB2AE9E72DB9}"/>
              </a:ext>
            </a:extLst>
          </p:cNvPr>
          <p:cNvSpPr/>
          <p:nvPr/>
        </p:nvSpPr>
        <p:spPr>
          <a:xfrm>
            <a:off x="619908" y="827717"/>
            <a:ext cx="11343491" cy="5967562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54B282-0F20-23E8-DF83-9EBE5BA5DF78}"/>
              </a:ext>
            </a:extLst>
          </p:cNvPr>
          <p:cNvSpPr txBox="1"/>
          <p:nvPr/>
        </p:nvSpPr>
        <p:spPr>
          <a:xfrm>
            <a:off x="764010" y="946283"/>
            <a:ext cx="108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Duration of the Unimodal Phase in the deep intermediate and late fusion linear networks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6057DA-7F97-15B7-10BE-D355A4605944}"/>
              </a:ext>
            </a:extLst>
          </p:cNvPr>
          <p:cNvSpPr txBox="1"/>
          <p:nvPr/>
        </p:nvSpPr>
        <p:spPr>
          <a:xfrm>
            <a:off x="810536" y="1484481"/>
            <a:ext cx="3638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838BCF-593D-0259-94F1-AEBA6DD82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05918"/>
              </p:ext>
            </p:extLst>
          </p:nvPr>
        </p:nvGraphicFramePr>
        <p:xfrm>
          <a:off x="7067933" y="1344149"/>
          <a:ext cx="4676276" cy="85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634680" progId="Equation.DSMT4">
                  <p:embed/>
                </p:oleObj>
              </mc:Choice>
              <mc:Fallback>
                <p:oleObj name="Equation" r:id="rId4" imgW="3492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7933" y="1344149"/>
                        <a:ext cx="4676276" cy="850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2D7E04CC-9FF9-486F-D46B-E31B49441911}"/>
              </a:ext>
            </a:extLst>
          </p:cNvPr>
          <p:cNvSpPr txBox="1"/>
          <p:nvPr/>
        </p:nvSpPr>
        <p:spPr>
          <a:xfrm>
            <a:off x="1239125" y="2543004"/>
            <a:ext cx="612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 initialization </a:t>
            </a:r>
            <a:endParaRPr lang="zh-CN" altLang="en-US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C039597-44C8-6464-3537-2BD2D1548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775199"/>
              </p:ext>
            </p:extLst>
          </p:nvPr>
        </p:nvGraphicFramePr>
        <p:xfrm>
          <a:off x="3368493" y="2412534"/>
          <a:ext cx="370417" cy="51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8493" y="2412534"/>
                        <a:ext cx="370417" cy="515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8ACE722-24C6-F0B4-9671-5D90BC0B8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843317"/>
              </p:ext>
            </p:extLst>
          </p:nvPr>
        </p:nvGraphicFramePr>
        <p:xfrm>
          <a:off x="3045757" y="3105908"/>
          <a:ext cx="851323" cy="63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8571" imgH="333153" progId="Equation.DSMT4">
                  <p:embed/>
                </p:oleObj>
              </mc:Choice>
              <mc:Fallback>
                <p:oleObj name="Equation" r:id="rId8" imgW="448571" imgH="3331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5757" y="3105908"/>
                        <a:ext cx="851323" cy="631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38B02D3-C0C0-243B-E9FD-C09FC22964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412095"/>
              </p:ext>
            </p:extLst>
          </p:nvPr>
        </p:nvGraphicFramePr>
        <p:xfrm>
          <a:off x="1386235" y="3083889"/>
          <a:ext cx="547636" cy="64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21" imgH="216432" progId="Equation.DSMT4">
                  <p:embed/>
                </p:oleObj>
              </mc:Choice>
              <mc:Fallback>
                <p:oleObj name="Equation" r:id="rId10" imgW="182821" imgH="2164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86235" y="3083889"/>
                        <a:ext cx="547636" cy="64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3C966005-3654-9B67-7529-BC539E8A5C7B}"/>
              </a:ext>
            </a:extLst>
          </p:cNvPr>
          <p:cNvSpPr txBox="1"/>
          <p:nvPr/>
        </p:nvSpPr>
        <p:spPr>
          <a:xfrm>
            <a:off x="2009591" y="3237104"/>
            <a:ext cx="905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grows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5893BA5-24D8-33BE-D16D-0A2EE3A09305}"/>
              </a:ext>
            </a:extLst>
          </p:cNvPr>
          <p:cNvSpPr txBox="1"/>
          <p:nvPr/>
        </p:nvSpPr>
        <p:spPr>
          <a:xfrm>
            <a:off x="4692797" y="3232195"/>
            <a:ext cx="740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grows, which means time ratio grows with the depth </a:t>
            </a:r>
            <a:endParaRPr lang="zh-CN" altLang="en-US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C88391D-4902-947E-ED03-262112BC4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61154"/>
              </p:ext>
            </p:extLst>
          </p:nvPr>
        </p:nvGraphicFramePr>
        <p:xfrm>
          <a:off x="1251809" y="3859513"/>
          <a:ext cx="3079441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241200" progId="Equation.DSMT4">
                  <p:embed/>
                </p:oleObj>
              </mc:Choice>
              <mc:Fallback>
                <p:oleObj name="Equation" r:id="rId12" imgW="1473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1809" y="3859513"/>
                        <a:ext cx="3079441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AC203FF3-9211-62C8-FCE2-32B79AD878B9}"/>
              </a:ext>
            </a:extLst>
          </p:cNvPr>
          <p:cNvSpPr txBox="1"/>
          <p:nvPr/>
        </p:nvSpPr>
        <p:spPr>
          <a:xfrm>
            <a:off x="4620681" y="3816559"/>
            <a:ext cx="7571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represent Initial randomness on the training variability of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 network, will affect the time ratio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17D87655-7885-1104-2CA3-099123DE9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4160"/>
              </p:ext>
            </p:extLst>
          </p:nvPr>
        </p:nvGraphicFramePr>
        <p:xfrm>
          <a:off x="1821204" y="4552845"/>
          <a:ext cx="12827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6560" imgH="482400" progId="Equation.DSMT4">
                  <p:embed/>
                </p:oleObj>
              </mc:Choice>
              <mc:Fallback>
                <p:oleObj name="Equation" r:id="rId14" imgW="736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21204" y="4552845"/>
                        <a:ext cx="1282700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C7B14-B8F4-3785-D2A8-04CD75523452}"/>
              </a:ext>
            </a:extLst>
          </p:cNvPr>
          <p:cNvSpPr txBox="1"/>
          <p:nvPr/>
        </p:nvSpPr>
        <p:spPr>
          <a:xfrm>
            <a:off x="4692797" y="4820780"/>
            <a:ext cx="612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larger input-output correlation ratio</a:t>
            </a:r>
          </a:p>
        </p:txBody>
      </p:sp>
    </p:spTree>
    <p:extLst>
      <p:ext uri="{BB962C8B-B14F-4D97-AF65-F5344CB8AC3E}">
        <p14:creationId xmlns:p14="http://schemas.microsoft.com/office/powerpoint/2010/main" val="417339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99CE1-25A5-FDE8-522F-E1BD2C44B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6658A617-3343-D9AE-B6D1-91D52FE5BC95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3A3C47EE-4396-1AF9-F583-980B9D8591BD}"/>
              </a:ext>
            </a:extLst>
          </p:cNvPr>
          <p:cNvSpPr/>
          <p:nvPr/>
        </p:nvSpPr>
        <p:spPr>
          <a:xfrm>
            <a:off x="-60604" y="35289"/>
            <a:ext cx="6612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Deep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B8BD49C2-FBB7-8CA1-75AF-203BD4AAAC82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F1BB1F9-B85C-BA6A-434D-E1E5BCDFB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4E2413-D46A-F271-1516-124853BC3C5E}"/>
              </a:ext>
            </a:extLst>
          </p:cNvPr>
          <p:cNvSpPr/>
          <p:nvPr/>
        </p:nvSpPr>
        <p:spPr>
          <a:xfrm>
            <a:off x="619908" y="827717"/>
            <a:ext cx="11343491" cy="5967562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1CCC61-9421-A274-465E-42F64A3ECE38}"/>
              </a:ext>
            </a:extLst>
          </p:cNvPr>
          <p:cNvSpPr txBox="1"/>
          <p:nvPr/>
        </p:nvSpPr>
        <p:spPr>
          <a:xfrm>
            <a:off x="764010" y="946283"/>
            <a:ext cx="108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Duration of the Unimodal Phase in the deep intermediate and late fusion linear networks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166737-88B2-371A-A2E4-BF0E3411C5E3}"/>
              </a:ext>
            </a:extLst>
          </p:cNvPr>
          <p:cNvSpPr txBox="1"/>
          <p:nvPr/>
        </p:nvSpPr>
        <p:spPr>
          <a:xfrm>
            <a:off x="810536" y="1484481"/>
            <a:ext cx="3638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DC775B0-ABF5-774C-BAE2-E7DE3245E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94552"/>
              </p:ext>
            </p:extLst>
          </p:nvPr>
        </p:nvGraphicFramePr>
        <p:xfrm>
          <a:off x="4043392" y="1446756"/>
          <a:ext cx="4676276" cy="85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634680" progId="Equation.DSMT4">
                  <p:embed/>
                </p:oleObj>
              </mc:Choice>
              <mc:Fallback>
                <p:oleObj name="Equation" r:id="rId4" imgW="3492360" imgH="6346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838BCF-593D-0259-94F1-AEBA6DD82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3392" y="1446756"/>
                        <a:ext cx="4676276" cy="850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DE4AB939-30F9-A276-BB67-73324B8F9734}"/>
              </a:ext>
            </a:extLst>
          </p:cNvPr>
          <p:cNvSpPr txBox="1"/>
          <p:nvPr/>
        </p:nvSpPr>
        <p:spPr>
          <a:xfrm>
            <a:off x="644665" y="2381421"/>
            <a:ext cx="1147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ratio in intermediate fusion network is smaller that in the late fusion network for smaller depth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97A81B-3113-9013-37CD-59DACD7DB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095" y="2919619"/>
            <a:ext cx="4941407" cy="7328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DA59C0-48D2-CDBB-45D4-E4FCA285BE60}"/>
              </a:ext>
            </a:extLst>
          </p:cNvPr>
          <p:cNvSpPr txBox="1"/>
          <p:nvPr/>
        </p:nvSpPr>
        <p:spPr>
          <a:xfrm>
            <a:off x="673934" y="3849686"/>
            <a:ext cx="11473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the dynamic weights equation of modality B, we can found that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shared post-fusion layer weights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correlation between modality B and the output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together drive the pre-fusion layer weights of modality B to escape from the zero fixed point.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EA3EC-F651-C5F9-BCFB-6CCDA2C2C64E}"/>
              </a:ext>
            </a:extLst>
          </p:cNvPr>
          <p:cNvSpPr txBox="1"/>
          <p:nvPr/>
        </p:nvSpPr>
        <p:spPr>
          <a:xfrm>
            <a:off x="814696" y="4983552"/>
            <a:ext cx="11473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ore shared post-fusion layers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ore helpful for learning the other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shorten the unimodal phase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D87524-D6A8-1B4D-4F5B-5CA6CAADD0D0}"/>
              </a:ext>
            </a:extLst>
          </p:cNvPr>
          <p:cNvSpPr txBox="1"/>
          <p:nvPr/>
        </p:nvSpPr>
        <p:spPr>
          <a:xfrm>
            <a:off x="764010" y="5957565"/>
            <a:ext cx="11293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 essence, an early fusion point allows the weaker modality to benefit from the stronger modality</a:t>
            </a:r>
            <a:r>
              <a:rPr lang="en-US" altLang="zh-CN" sz="16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’</a:t>
            </a: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 learning in the post-fusion layers.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35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E2B34-3600-27EE-2306-2B6A47CA1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FBB80CD6-ED25-F89E-ADF8-3B7103E390B1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B01F8A25-131F-4DD3-C235-C8E7DD5B8B31}"/>
              </a:ext>
            </a:extLst>
          </p:cNvPr>
          <p:cNvSpPr/>
          <p:nvPr/>
        </p:nvSpPr>
        <p:spPr>
          <a:xfrm>
            <a:off x="98362" y="69692"/>
            <a:ext cx="3056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Information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346CCA72-FA2F-2EFC-54BC-58F658108B0A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E2D2A1B-E0BE-2483-F937-1BC30A6928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7C07779-FAA6-9960-B178-CCCD43FAD53E}"/>
              </a:ext>
            </a:extLst>
          </p:cNvPr>
          <p:cNvSpPr txBox="1"/>
          <p:nvPr/>
        </p:nvSpPr>
        <p:spPr>
          <a:xfrm>
            <a:off x="2568707" y="1400531"/>
            <a:ext cx="1022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Name:</a:t>
            </a:r>
            <a:r>
              <a:rPr lang="en-US" altLang="zh-CN" sz="1800" b="0" i="0" u="none" strike="noStrike" kern="1200" baseline="0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Understanding Unimodal Bias in Multimodal Deep Linear Networks</a:t>
            </a:r>
            <a:endParaRPr lang="zh-CN" altLang="en-US" sz="1800" b="0" i="0" u="none" strike="noStrike" kern="1200" baseline="0" dirty="0">
              <a:solidFill>
                <a:srgbClr val="40404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E2382C-8E1E-A64C-46C6-A180CAA71DB0}"/>
              </a:ext>
            </a:extLst>
          </p:cNvPr>
          <p:cNvSpPr txBox="1"/>
          <p:nvPr/>
        </p:nvSpPr>
        <p:spPr>
          <a:xfrm>
            <a:off x="2345039" y="2284492"/>
            <a:ext cx="850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Address: 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Gatsby Computational Neuroscience Unit     </a:t>
            </a:r>
          </a:p>
          <a:p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University College London 2 Sainsbury </a:t>
            </a:r>
            <a:r>
              <a:rPr lang="en-US" altLang="zh-CN" dirty="0" err="1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Wellcome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Centre </a:t>
            </a:r>
          </a:p>
          <a:p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University College London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AB7018-8A0F-D188-E87D-2D100C5633EE}"/>
              </a:ext>
            </a:extLst>
          </p:cNvPr>
          <p:cNvSpPr txBox="1"/>
          <p:nvPr/>
        </p:nvSpPr>
        <p:spPr>
          <a:xfrm>
            <a:off x="2443716" y="1862196"/>
            <a:ext cx="102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Author:</a:t>
            </a:r>
            <a:r>
              <a:rPr lang="en-US" altLang="zh-CN" sz="1800" b="0" i="0" u="none" strike="noStrike" kern="1200" baseline="0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b="0" i="0" u="none" strike="noStrike" kern="1200" baseline="0" dirty="0" err="1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Yedi</a:t>
            </a:r>
            <a:r>
              <a:rPr lang="en-US" altLang="zh-CN" sz="1800" b="0" i="0" u="none" strike="noStrike" kern="1200" baseline="0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Zhang ,Peter E. Latham , Andrew Saxe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05D7F7-2436-5E65-2D4D-1C671D28C536}"/>
              </a:ext>
            </a:extLst>
          </p:cNvPr>
          <p:cNvSpPr txBox="1"/>
          <p:nvPr/>
        </p:nvSpPr>
        <p:spPr>
          <a:xfrm>
            <a:off x="2031469" y="3207822"/>
            <a:ext cx="850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Publication: 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41st International Conference on Machine Learning, PMLR 235, 2024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BEED11-4128-9090-4089-0CDE1FF3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80" y="3994256"/>
            <a:ext cx="5105648" cy="19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7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67F65-EFAF-9954-44FC-0E3E0DE7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C9EA7784-FDF2-7639-A9B2-34E0B9EF37CC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A227A85A-DD3E-168B-6708-77FD2627D42C}"/>
              </a:ext>
            </a:extLst>
          </p:cNvPr>
          <p:cNvSpPr/>
          <p:nvPr/>
        </p:nvSpPr>
        <p:spPr>
          <a:xfrm>
            <a:off x="-60604" y="35289"/>
            <a:ext cx="6612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Deep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656AB73E-DAA3-08CE-D47A-89A5FAD00EAA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6DA1E1FA-249A-DB98-8F38-B126FA4665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ACF0B0-AA9F-5E99-C16F-349E2B7B3F23}"/>
              </a:ext>
            </a:extLst>
          </p:cNvPr>
          <p:cNvSpPr/>
          <p:nvPr/>
        </p:nvSpPr>
        <p:spPr>
          <a:xfrm>
            <a:off x="619908" y="827717"/>
            <a:ext cx="10945559" cy="5285216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E311CA-6955-6E0B-F504-8A6951762627}"/>
              </a:ext>
            </a:extLst>
          </p:cNvPr>
          <p:cNvSpPr txBox="1"/>
          <p:nvPr/>
        </p:nvSpPr>
        <p:spPr>
          <a:xfrm>
            <a:off x="764010" y="946283"/>
            <a:ext cx="108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Duration of the Unimodal Phase in the deep intermediate and late fusion linear networks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3B7744-FCF6-8AA0-EA50-2C6A67ADD581}"/>
              </a:ext>
            </a:extLst>
          </p:cNvPr>
          <p:cNvSpPr txBox="1"/>
          <p:nvPr/>
        </p:nvSpPr>
        <p:spPr>
          <a:xfrm>
            <a:off x="764010" y="2063457"/>
            <a:ext cx="3638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E4FD25-89A9-833A-88F1-6EC28322C4AC}"/>
              </a:ext>
            </a:extLst>
          </p:cNvPr>
          <p:cNvSpPr txBox="1"/>
          <p:nvPr/>
        </p:nvSpPr>
        <p:spPr>
          <a:xfrm>
            <a:off x="1901295" y="2912353"/>
            <a:ext cx="86053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deeper fusion layer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larger input-output correlation ratio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tronger correlations between input modalities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ometimes a smaller initialization scale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9CC60E-BA92-43E0-48F0-8AA08688581E}"/>
              </a:ext>
            </a:extLst>
          </p:cNvPr>
          <p:cNvSpPr txBox="1"/>
          <p:nvPr/>
        </p:nvSpPr>
        <p:spPr>
          <a:xfrm>
            <a:off x="2025430" y="4823219"/>
            <a:ext cx="9304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 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rolong the unimodal phase in the joint training of multimodal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linear networks with small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67926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8F1F-2334-D755-DC24-6BC9949A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DA5D8A65-C030-6BAE-8F95-0F7FE1B6F662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746BF9E9-A17C-A06A-B07B-BFF678DC2541}"/>
              </a:ext>
            </a:extLst>
          </p:cNvPr>
          <p:cNvSpPr/>
          <p:nvPr/>
        </p:nvSpPr>
        <p:spPr>
          <a:xfrm>
            <a:off x="-60604" y="35289"/>
            <a:ext cx="3650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Shortcomings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CAE48117-9A80-2662-F8FD-66E8C7B1A9D1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8210AF2-A285-0E09-BE11-4EA65FF04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B64F69-BA89-2F23-B3CB-299FF8C1ED5C}"/>
              </a:ext>
            </a:extLst>
          </p:cNvPr>
          <p:cNvSpPr txBox="1"/>
          <p:nvPr/>
        </p:nvSpPr>
        <p:spPr>
          <a:xfrm>
            <a:off x="2000520" y="2791299"/>
            <a:ext cx="8605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derivations are incomplete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of the code is not running through</a:t>
            </a:r>
          </a:p>
        </p:txBody>
      </p:sp>
    </p:spTree>
    <p:extLst>
      <p:ext uri="{BB962C8B-B14F-4D97-AF65-F5344CB8AC3E}">
        <p14:creationId xmlns:p14="http://schemas.microsoft.com/office/powerpoint/2010/main" val="230707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0"/>
          <p:cNvSpPr txBox="1"/>
          <p:nvPr/>
        </p:nvSpPr>
        <p:spPr>
          <a:xfrm>
            <a:off x="1084447" y="3050686"/>
            <a:ext cx="11107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Mongolian Baiti" panose="03000500000000000000" pitchFamily="66" charset="0"/>
              </a:rPr>
              <a:t>欢迎批评指正！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72" y="535252"/>
            <a:ext cx="1528713" cy="1531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8691-55FC-F174-FFDC-C5694ADAA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A79030C9-AF47-5FD9-F6C4-5E0A46FB6EF6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A12720C9-D1C9-31C9-DAA2-8FB7C5499447}"/>
              </a:ext>
            </a:extLst>
          </p:cNvPr>
          <p:cNvSpPr/>
          <p:nvPr/>
        </p:nvSpPr>
        <p:spPr>
          <a:xfrm>
            <a:off x="-60603" y="35289"/>
            <a:ext cx="2880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Appendix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C6E308ED-34D7-006B-73D6-C141C2852310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9AE31BF-1BB4-4AC8-C7B9-1CD707C4A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9A7C14-5CF5-84AB-04E5-49DF82E61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70" y="1100666"/>
            <a:ext cx="4674701" cy="5367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EF4356-E487-1E1B-5F50-957E8B9EB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530" y="1319072"/>
            <a:ext cx="4748197" cy="49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9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1A727-930A-EE81-7620-2DFC7A9CB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AE1244B2-623B-CE74-12ED-FF7D9EAA88F5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D1670D23-7120-E519-AD93-D2A2BCED158B}"/>
              </a:ext>
            </a:extLst>
          </p:cNvPr>
          <p:cNvSpPr/>
          <p:nvPr/>
        </p:nvSpPr>
        <p:spPr>
          <a:xfrm>
            <a:off x="-60603" y="35289"/>
            <a:ext cx="2880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Appendix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2206ECE0-3375-2787-B98D-AED70F0177C8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CF60146-75B2-CF11-7C8B-7F0715B7C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3F86835-6381-D215-9DD4-292570E5E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61" y="827717"/>
            <a:ext cx="4783449" cy="57123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4D498C-7C72-E1AF-25D6-A316E577F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1" y="827717"/>
            <a:ext cx="4042572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2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05299-22B4-BF13-9AC7-D675395C3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4CF1B516-8ED1-C111-7687-4095C6D36930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C83AB639-2954-8E96-9B6D-DC8FB1B531DA}"/>
              </a:ext>
            </a:extLst>
          </p:cNvPr>
          <p:cNvSpPr/>
          <p:nvPr/>
        </p:nvSpPr>
        <p:spPr>
          <a:xfrm>
            <a:off x="-60603" y="35289"/>
            <a:ext cx="2880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Appendix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0F2FD82A-29DB-2225-2C95-61C1ED41156A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84F911B2-0AE4-5472-DBF6-FA2DF5C3E3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265544C-7CAF-6709-CE3D-DD257FFFC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6" y="700267"/>
            <a:ext cx="4781807" cy="60561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E38840-1C3E-7EC2-7CDF-58B69F572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69" y="890438"/>
            <a:ext cx="4685766" cy="57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7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39330-2305-F27E-9DC2-C2764F9E2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D5110F25-5C23-B89E-363E-D2C70E3A1C38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2C455DB0-1A89-1052-2E5E-AFE2B74889B1}"/>
              </a:ext>
            </a:extLst>
          </p:cNvPr>
          <p:cNvSpPr/>
          <p:nvPr/>
        </p:nvSpPr>
        <p:spPr>
          <a:xfrm>
            <a:off x="-60603" y="35289"/>
            <a:ext cx="2880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Appendix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86ECA5A4-9166-4E7C-538C-EB9CAFE7AD5C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D61F90D0-3425-5FF2-9ADD-47D538F63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FC0F4F-78EE-CA3F-A05F-FEC8D3D7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982133"/>
            <a:ext cx="4579316" cy="57065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35FBD3-3CC7-85A5-F997-0F5D4F386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413" y="827718"/>
            <a:ext cx="4606255" cy="5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7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CF06A-70E2-D205-16F9-D56697E16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8AF63AA6-CF6B-D715-30E6-C9FFC426DB59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859FA3BC-F4E7-72D0-25D4-C1182F489FDD}"/>
              </a:ext>
            </a:extLst>
          </p:cNvPr>
          <p:cNvSpPr/>
          <p:nvPr/>
        </p:nvSpPr>
        <p:spPr>
          <a:xfrm>
            <a:off x="-60603" y="35289"/>
            <a:ext cx="2880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Appendix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C8575134-9C14-BA65-05E4-B0A4A6E82E85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4AC41C0-7595-E364-83E9-C75EFEA7D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3F9A790-D358-A2F8-8C6D-55FDDA67D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08" y="965198"/>
            <a:ext cx="4245692" cy="5672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44B194-60F1-6DBF-A0BA-0164629BA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578" y="965198"/>
            <a:ext cx="4206645" cy="55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8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CD7A9-F76C-E114-B149-8B6C3A25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A01A12FD-F5B0-BD0C-C78C-9A5DFDE54AF6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01F4055A-019A-BC46-26CA-26BE3CD155FE}"/>
              </a:ext>
            </a:extLst>
          </p:cNvPr>
          <p:cNvSpPr/>
          <p:nvPr/>
        </p:nvSpPr>
        <p:spPr>
          <a:xfrm>
            <a:off x="-60603" y="35289"/>
            <a:ext cx="2880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Appendix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51D796E0-DBA8-B238-E366-72C426A37373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B3B7770-B146-0CBF-94C0-7032EABD9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F9E4369-72AC-70E3-ACAA-1F99C6711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45" y="1591733"/>
            <a:ext cx="5590401" cy="33282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8EEB88-68FE-A7CC-AB10-5E47B8014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869" y="1015999"/>
            <a:ext cx="4002048" cy="5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3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267C7-A748-BF57-5132-E05813430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0F60A789-FB1E-2051-CCFF-841EC3223830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DD9E158A-7A97-2393-9C9D-E9F05144542E}"/>
              </a:ext>
            </a:extLst>
          </p:cNvPr>
          <p:cNvSpPr/>
          <p:nvPr/>
        </p:nvSpPr>
        <p:spPr>
          <a:xfrm>
            <a:off x="-60603" y="35289"/>
            <a:ext cx="2880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Appendix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092B8BF6-4D5A-3E1E-437A-89B75C928205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31DA9D1-3B9C-1A4E-2AB7-8AB6AFAA3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87D4934-D582-AF22-0E50-B0CA0F5A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15" y="1202265"/>
            <a:ext cx="5957385" cy="53170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241C71-D6D2-06C2-AACD-9D112DA03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221" y="1066798"/>
            <a:ext cx="4682987" cy="50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8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7EAA-C964-9656-DDA3-7E7353092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E525862B-E434-6B83-80CB-C1C03E835AFE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FE2D2420-F5BB-C0D4-CA3C-AB3E1A2B9A69}"/>
              </a:ext>
            </a:extLst>
          </p:cNvPr>
          <p:cNvSpPr/>
          <p:nvPr/>
        </p:nvSpPr>
        <p:spPr>
          <a:xfrm>
            <a:off x="98362" y="69692"/>
            <a:ext cx="327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767E2D35-0144-5B0B-8934-56FD631FBFED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CEC1DB-253C-6BCC-6607-AB9B7800C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0B001A-69DE-67F8-F161-5E83B02C6565}"/>
              </a:ext>
            </a:extLst>
          </p:cNvPr>
          <p:cNvSpPr/>
          <p:nvPr/>
        </p:nvSpPr>
        <p:spPr>
          <a:xfrm>
            <a:off x="619909" y="1954530"/>
            <a:ext cx="5201990" cy="1967489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28E981-A622-2409-666C-31143AE2A687}"/>
              </a:ext>
            </a:extLst>
          </p:cNvPr>
          <p:cNvGrpSpPr/>
          <p:nvPr/>
        </p:nvGrpSpPr>
        <p:grpSpPr>
          <a:xfrm>
            <a:off x="962239" y="2403837"/>
            <a:ext cx="4001990" cy="2013219"/>
            <a:chOff x="1804759" y="2254464"/>
            <a:chExt cx="4001990" cy="201321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BBC7F3B-054B-6BFF-E1AF-D5EB52042A5A}"/>
                </a:ext>
              </a:extLst>
            </p:cNvPr>
            <p:cNvSpPr txBox="1"/>
            <p:nvPr/>
          </p:nvSpPr>
          <p:spPr>
            <a:xfrm>
              <a:off x="1804759" y="2254464"/>
              <a:ext cx="40019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Unimodal bias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Greedy learning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Modality competition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Modality laziness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Modality underutilization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9929CA-13BD-B178-EC01-C27072D4701C}"/>
                </a:ext>
              </a:extLst>
            </p:cNvPr>
            <p:cNvSpPr txBox="1"/>
            <p:nvPr/>
          </p:nvSpPr>
          <p:spPr>
            <a:xfrm>
              <a:off x="1821939" y="3898351"/>
              <a:ext cx="324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E2C01DE-D696-B35A-B05B-1F0D35CA06BD}"/>
              </a:ext>
            </a:extLst>
          </p:cNvPr>
          <p:cNvSpPr txBox="1"/>
          <p:nvPr/>
        </p:nvSpPr>
        <p:spPr>
          <a:xfrm>
            <a:off x="2818" y="955729"/>
            <a:ext cx="11728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ome multimodal networks overly rely on a faster-to-learn or easier-to-learn modality and ignore the others during joint training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5B14815-2331-6E0F-AD80-28DC75EC1026}"/>
              </a:ext>
            </a:extLst>
          </p:cNvPr>
          <p:cNvGrpSpPr/>
          <p:nvPr/>
        </p:nvGrpSpPr>
        <p:grpSpPr>
          <a:xfrm>
            <a:off x="159281" y="4118240"/>
            <a:ext cx="7278549" cy="2275509"/>
            <a:chOff x="5522671" y="2414694"/>
            <a:chExt cx="7278549" cy="162795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17297A-FEBC-F077-43E0-159A7AEF1921}"/>
                </a:ext>
              </a:extLst>
            </p:cNvPr>
            <p:cNvSpPr txBox="1"/>
            <p:nvPr/>
          </p:nvSpPr>
          <p:spPr>
            <a:xfrm>
              <a:off x="6502020" y="2840748"/>
              <a:ext cx="6299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Visual Question Answering models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71C52DB-A781-8039-9954-26A0C635712A}"/>
                </a:ext>
              </a:extLst>
            </p:cNvPr>
            <p:cNvSpPr txBox="1"/>
            <p:nvPr/>
          </p:nvSpPr>
          <p:spPr>
            <a:xfrm>
              <a:off x="5522671" y="3203745"/>
              <a:ext cx="62046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tend to overly rely on the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language modalit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ignore the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visual modality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3B8684E-8E74-58DE-85CE-82C3F1FDEEC3}"/>
                </a:ext>
              </a:extLst>
            </p:cNvPr>
            <p:cNvSpPr/>
            <p:nvPr/>
          </p:nvSpPr>
          <p:spPr>
            <a:xfrm>
              <a:off x="6028267" y="2414694"/>
              <a:ext cx="5197701" cy="1627950"/>
            </a:xfrm>
            <a:prstGeom prst="rect">
              <a:avLst/>
            </a:prstGeom>
            <a:noFill/>
            <a:ln w="19050" cap="rnd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9A6312B-534E-8110-0B65-8C22186327F8}"/>
              </a:ext>
            </a:extLst>
          </p:cNvPr>
          <p:cNvSpPr/>
          <p:nvPr/>
        </p:nvSpPr>
        <p:spPr>
          <a:xfrm>
            <a:off x="6096000" y="1954530"/>
            <a:ext cx="5997638" cy="4439219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47B598-6A01-FCC8-3E3F-3007251E8CB3}"/>
              </a:ext>
            </a:extLst>
          </p:cNvPr>
          <p:cNvSpPr txBox="1"/>
          <p:nvPr/>
        </p:nvSpPr>
        <p:spPr>
          <a:xfrm>
            <a:off x="6212228" y="2644407"/>
            <a:ext cx="5979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theoretical understanding of how unimodal bias is affected by the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configuration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 statistics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FB08DC-8E7D-7464-B76E-38C1498162C1}"/>
              </a:ext>
            </a:extLst>
          </p:cNvPr>
          <p:cNvSpPr txBox="1"/>
          <p:nvPr/>
        </p:nvSpPr>
        <p:spPr>
          <a:xfrm>
            <a:off x="692210" y="1987070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B1AACC-30DF-AF93-F73E-C951E8E53389}"/>
              </a:ext>
            </a:extLst>
          </p:cNvPr>
          <p:cNvSpPr txBox="1"/>
          <p:nvPr/>
        </p:nvSpPr>
        <p:spPr>
          <a:xfrm>
            <a:off x="745997" y="4189914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70D467-6C5C-C5E8-DFE8-B7D39C91611A}"/>
              </a:ext>
            </a:extLst>
          </p:cNvPr>
          <p:cNvSpPr txBox="1"/>
          <p:nvPr/>
        </p:nvSpPr>
        <p:spPr>
          <a:xfrm>
            <a:off x="6212228" y="2016462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DA2687-9AB4-0DBD-2C61-2F4347D472CD}"/>
              </a:ext>
            </a:extLst>
          </p:cNvPr>
          <p:cNvSpPr txBox="1"/>
          <p:nvPr/>
        </p:nvSpPr>
        <p:spPr>
          <a:xfrm>
            <a:off x="6204908" y="37160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Regarding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practitioners managed to alleviate the bias by building more balanced multimodal datasets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511E027-86AB-E918-8B8B-EBD0195BA8BC}"/>
              </a:ext>
            </a:extLst>
          </p:cNvPr>
          <p:cNvSpPr txBox="1"/>
          <p:nvPr/>
        </p:nvSpPr>
        <p:spPr>
          <a:xfrm>
            <a:off x="6250979" y="4639423"/>
            <a:ext cx="57363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Regarding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multimodal network architectures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empirical work has shown that unimodal bias emerges in jointly trained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 fusion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networks and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 fusion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networks while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early fusion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networks may encourage usage of all input modalities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65C6E6F-6ADD-525F-0A0E-D5F39DABE1EB}"/>
              </a:ext>
            </a:extLst>
          </p:cNvPr>
          <p:cNvSpPr txBox="1"/>
          <p:nvPr/>
        </p:nvSpPr>
        <p:spPr>
          <a:xfrm>
            <a:off x="6164229" y="2296886"/>
            <a:ext cx="604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Only empirical work but not theoretical work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971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E83AD-127A-44DC-F27A-57B4A968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E1707606-92A1-029A-A1E2-B0B4A13E1C04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280E3E03-E999-6862-45C9-E7F466450322}"/>
              </a:ext>
            </a:extLst>
          </p:cNvPr>
          <p:cNvSpPr/>
          <p:nvPr/>
        </p:nvSpPr>
        <p:spPr>
          <a:xfrm>
            <a:off x="-60604" y="35289"/>
            <a:ext cx="327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8609F60D-98A4-F725-A1C6-D74197A3EC65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5FA4805-B30C-175E-0BDE-BF5B0E078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6A96857-9605-ECA2-8DBE-C5827C6C84D3}"/>
              </a:ext>
            </a:extLst>
          </p:cNvPr>
          <p:cNvSpPr/>
          <p:nvPr/>
        </p:nvSpPr>
        <p:spPr>
          <a:xfrm>
            <a:off x="619908" y="827717"/>
            <a:ext cx="10879881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8A775-0694-2525-BF87-C986473B3B72}"/>
              </a:ext>
            </a:extLst>
          </p:cNvPr>
          <p:cNvSpPr txBox="1"/>
          <p:nvPr/>
        </p:nvSpPr>
        <p:spPr>
          <a:xfrm>
            <a:off x="962239" y="1501711"/>
            <a:ext cx="10537550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theoretical explanation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why unimodal bias is conspicuous in late and intermediate fusion linear networks but not in early fusion linear networks.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Calculate the duration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unimodal phase in multimodal learning with late and intermediate fusion linear networks, as a function of the network configuration, correlation matrices of the dataset, and initialization scale.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 the mis-attribution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during the unimodal phase and the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superficial modality preference.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Reveal that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unimodal phases lead to a generalization deficit and permanent unimodal bias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overparameterized regime.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Generalization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We validate our findings with numerical simulations of multimodal deep linear networks and certain nonlinear networks.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DEFAE0-4E3D-F39B-C34D-0481A98F989B}"/>
              </a:ext>
            </a:extLst>
          </p:cNvPr>
          <p:cNvSpPr txBox="1"/>
          <p:nvPr/>
        </p:nvSpPr>
        <p:spPr>
          <a:xfrm>
            <a:off x="692211" y="980048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13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2EEFC-BFE5-0D61-6133-908C2DFF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F7DD6498-D8BA-DA08-60CB-6562431B21DC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AD2B320F-902C-6E1D-C7D2-B4198F7A1711}"/>
              </a:ext>
            </a:extLst>
          </p:cNvPr>
          <p:cNvSpPr/>
          <p:nvPr/>
        </p:nvSpPr>
        <p:spPr>
          <a:xfrm>
            <a:off x="-60604" y="35289"/>
            <a:ext cx="327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3F558F97-86EC-81A7-FB1E-F0A9B2F74DA4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C94377A-1CD1-06D5-39D6-613189655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626C17-008B-662A-9B5A-A1934C5AE055}"/>
              </a:ext>
            </a:extLst>
          </p:cNvPr>
          <p:cNvSpPr/>
          <p:nvPr/>
        </p:nvSpPr>
        <p:spPr>
          <a:xfrm>
            <a:off x="619908" y="827717"/>
            <a:ext cx="10879881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1CB652-48AC-A06F-88C6-B957E6CE5AE7}"/>
              </a:ext>
            </a:extLst>
          </p:cNvPr>
          <p:cNvSpPr txBox="1"/>
          <p:nvPr/>
        </p:nvSpPr>
        <p:spPr>
          <a:xfrm>
            <a:off x="692211" y="980048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Overall writing framework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9D2992-61A7-3086-DC66-8DC9DF9D38A1}"/>
              </a:ext>
            </a:extLst>
          </p:cNvPr>
          <p:cNvSpPr/>
          <p:nvPr/>
        </p:nvSpPr>
        <p:spPr>
          <a:xfrm>
            <a:off x="955039" y="2103188"/>
            <a:ext cx="2854811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04EDFC-31E3-AE25-0E10-4D7A52F10360}"/>
              </a:ext>
            </a:extLst>
          </p:cNvPr>
          <p:cNvSpPr txBox="1"/>
          <p:nvPr/>
        </p:nvSpPr>
        <p:spPr>
          <a:xfrm>
            <a:off x="1574832" y="2090636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Problem setup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F62C2F-B650-EF2F-58B6-79888D6FED6B}"/>
              </a:ext>
            </a:extLst>
          </p:cNvPr>
          <p:cNvSpPr/>
          <p:nvPr/>
        </p:nvSpPr>
        <p:spPr>
          <a:xfrm>
            <a:off x="955040" y="1470815"/>
            <a:ext cx="677773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5FC1EA-DFBF-FCAA-07D6-49382B9ED5D8}"/>
              </a:ext>
            </a:extLst>
          </p:cNvPr>
          <p:cNvSpPr txBox="1"/>
          <p:nvPr/>
        </p:nvSpPr>
        <p:spPr>
          <a:xfrm>
            <a:off x="955040" y="1465622"/>
            <a:ext cx="67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28F4A5-FFB8-88B9-B33C-5EE34012D83B}"/>
              </a:ext>
            </a:extLst>
          </p:cNvPr>
          <p:cNvSpPr/>
          <p:nvPr/>
        </p:nvSpPr>
        <p:spPr>
          <a:xfrm>
            <a:off x="1744353" y="1470396"/>
            <a:ext cx="900854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1BD978-BD46-C473-1194-2C050C70A581}"/>
              </a:ext>
            </a:extLst>
          </p:cNvPr>
          <p:cNvSpPr txBox="1"/>
          <p:nvPr/>
        </p:nvSpPr>
        <p:spPr>
          <a:xfrm>
            <a:off x="1720429" y="1483848"/>
            <a:ext cx="103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Network</a:t>
            </a:r>
            <a:endParaRPr lang="zh-CN" altLang="en-US" sz="16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7F08D8-29D7-5A35-7379-CA81F98CC6BA}"/>
              </a:ext>
            </a:extLst>
          </p:cNvPr>
          <p:cNvSpPr/>
          <p:nvPr/>
        </p:nvSpPr>
        <p:spPr>
          <a:xfrm>
            <a:off x="2756748" y="1476354"/>
            <a:ext cx="1012395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0B28AA-1E44-D0FC-C1B1-8829A8392D2D}"/>
              </a:ext>
            </a:extLst>
          </p:cNvPr>
          <p:cNvSpPr txBox="1"/>
          <p:nvPr/>
        </p:nvSpPr>
        <p:spPr>
          <a:xfrm>
            <a:off x="2756748" y="1471161"/>
            <a:ext cx="10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Gradient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B0C3B38-9833-B224-64D6-D607189742DA}"/>
              </a:ext>
            </a:extLst>
          </p:cNvPr>
          <p:cNvCxnSpPr>
            <a:cxnSpLocks/>
          </p:cNvCxnSpPr>
          <p:nvPr/>
        </p:nvCxnSpPr>
        <p:spPr>
          <a:xfrm flipH="1">
            <a:off x="2238587" y="1834954"/>
            <a:ext cx="1" cy="2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D56CFA2-2EEF-76AB-1255-D38333E27118}"/>
              </a:ext>
            </a:extLst>
          </p:cNvPr>
          <p:cNvCxnSpPr>
            <a:cxnSpLocks/>
          </p:cNvCxnSpPr>
          <p:nvPr/>
        </p:nvCxnSpPr>
        <p:spPr>
          <a:xfrm flipH="1">
            <a:off x="3283298" y="1834954"/>
            <a:ext cx="1" cy="2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E44EFA-CAAD-167F-E4D2-C5F7D2A4C98F}"/>
              </a:ext>
            </a:extLst>
          </p:cNvPr>
          <p:cNvCxnSpPr>
            <a:cxnSpLocks/>
          </p:cNvCxnSpPr>
          <p:nvPr/>
        </p:nvCxnSpPr>
        <p:spPr>
          <a:xfrm flipH="1">
            <a:off x="1293925" y="1834954"/>
            <a:ext cx="1" cy="2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13DF21B-B1BB-32B8-8D2A-E8B1A2B4964E}"/>
              </a:ext>
            </a:extLst>
          </p:cNvPr>
          <p:cNvSpPr/>
          <p:nvPr/>
        </p:nvSpPr>
        <p:spPr>
          <a:xfrm>
            <a:off x="4415625" y="2103188"/>
            <a:ext cx="2340744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AFA53F-1C6E-1AC1-5DF0-52C2FD6BFF0D}"/>
              </a:ext>
            </a:extLst>
          </p:cNvPr>
          <p:cNvSpPr txBox="1"/>
          <p:nvPr/>
        </p:nvSpPr>
        <p:spPr>
          <a:xfrm>
            <a:off x="4561283" y="2090636"/>
            <a:ext cx="234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Two-layers network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88C5CCA-9CF6-F862-40DB-322C6E8732B8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809850" y="2287854"/>
            <a:ext cx="60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8032CE9-571C-D1C4-19A8-0A7E6AAF29C7}"/>
              </a:ext>
            </a:extLst>
          </p:cNvPr>
          <p:cNvSpPr/>
          <p:nvPr/>
        </p:nvSpPr>
        <p:spPr>
          <a:xfrm>
            <a:off x="4544611" y="1452749"/>
            <a:ext cx="900854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8B665C-9EA4-BA81-4258-98B100A49087}"/>
              </a:ext>
            </a:extLst>
          </p:cNvPr>
          <p:cNvSpPr txBox="1"/>
          <p:nvPr/>
        </p:nvSpPr>
        <p:spPr>
          <a:xfrm>
            <a:off x="4746927" y="1466756"/>
            <a:ext cx="103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Early</a:t>
            </a:r>
            <a:endParaRPr lang="zh-CN" altLang="en-US" sz="16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B2611AE-25B7-2EB1-F795-50AB200D8A47}"/>
              </a:ext>
            </a:extLst>
          </p:cNvPr>
          <p:cNvSpPr/>
          <p:nvPr/>
        </p:nvSpPr>
        <p:spPr>
          <a:xfrm>
            <a:off x="5557006" y="1458707"/>
            <a:ext cx="1012395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E0BD45-886D-447C-8E39-5742C3BB27CC}"/>
              </a:ext>
            </a:extLst>
          </p:cNvPr>
          <p:cNvSpPr txBox="1"/>
          <p:nvPr/>
        </p:nvSpPr>
        <p:spPr>
          <a:xfrm>
            <a:off x="5781998" y="1441699"/>
            <a:ext cx="10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Late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C82B21F-46D4-ED9B-B03E-27EE17301ED7}"/>
              </a:ext>
            </a:extLst>
          </p:cNvPr>
          <p:cNvCxnSpPr>
            <a:cxnSpLocks/>
          </p:cNvCxnSpPr>
          <p:nvPr/>
        </p:nvCxnSpPr>
        <p:spPr>
          <a:xfrm flipH="1">
            <a:off x="5038845" y="1817307"/>
            <a:ext cx="1" cy="2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62C230B-C069-2030-7F28-F0ADF1B369B2}"/>
              </a:ext>
            </a:extLst>
          </p:cNvPr>
          <p:cNvCxnSpPr>
            <a:cxnSpLocks/>
          </p:cNvCxnSpPr>
          <p:nvPr/>
        </p:nvCxnSpPr>
        <p:spPr>
          <a:xfrm flipH="1">
            <a:off x="6083556" y="1817307"/>
            <a:ext cx="1" cy="2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2958BC81-2A84-6BDE-74CA-9CDE65963385}"/>
              </a:ext>
            </a:extLst>
          </p:cNvPr>
          <p:cNvSpPr/>
          <p:nvPr/>
        </p:nvSpPr>
        <p:spPr>
          <a:xfrm>
            <a:off x="6823367" y="1189020"/>
            <a:ext cx="213031" cy="20726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1D565E-3CA3-B32B-2B8F-7A2957151BB4}"/>
              </a:ext>
            </a:extLst>
          </p:cNvPr>
          <p:cNvGrpSpPr/>
          <p:nvPr/>
        </p:nvGrpSpPr>
        <p:grpSpPr>
          <a:xfrm>
            <a:off x="7129392" y="1498835"/>
            <a:ext cx="4265121" cy="369332"/>
            <a:chOff x="7211749" y="1124069"/>
            <a:chExt cx="4265121" cy="369332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6A4DE5E-C532-E9FF-CB45-845F872DFCF9}"/>
                </a:ext>
              </a:extLst>
            </p:cNvPr>
            <p:cNvSpPr/>
            <p:nvPr/>
          </p:nvSpPr>
          <p:spPr>
            <a:xfrm>
              <a:off x="7211749" y="1124069"/>
              <a:ext cx="423961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BD6097-23C9-8124-D56F-8FD418B29CFB}"/>
                </a:ext>
              </a:extLst>
            </p:cNvPr>
            <p:cNvSpPr txBox="1"/>
            <p:nvPr/>
          </p:nvSpPr>
          <p:spPr>
            <a:xfrm>
              <a:off x="7226529" y="1149473"/>
              <a:ext cx="4250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Duration of the Unimodal Phase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D600F0-2195-4397-8222-EC6C657ABFD2}"/>
              </a:ext>
            </a:extLst>
          </p:cNvPr>
          <p:cNvGrpSpPr/>
          <p:nvPr/>
        </p:nvGrpSpPr>
        <p:grpSpPr>
          <a:xfrm>
            <a:off x="7103792" y="1985351"/>
            <a:ext cx="4265560" cy="387955"/>
            <a:chOff x="7192274" y="1760476"/>
            <a:chExt cx="4265560" cy="387955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21A26F31-0689-5462-4D83-41886856D0BB}"/>
                </a:ext>
              </a:extLst>
            </p:cNvPr>
            <p:cNvSpPr/>
            <p:nvPr/>
          </p:nvSpPr>
          <p:spPr>
            <a:xfrm>
              <a:off x="7207492" y="1760476"/>
              <a:ext cx="425034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663B20B-4DF3-AC52-D1C0-295700CEE35E}"/>
                </a:ext>
              </a:extLst>
            </p:cNvPr>
            <p:cNvSpPr txBox="1"/>
            <p:nvPr/>
          </p:nvSpPr>
          <p:spPr>
            <a:xfrm>
              <a:off x="7192274" y="1809877"/>
              <a:ext cx="41828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Mis-attribution in the Unimodal Phase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4B698A-737B-6EBD-0BEB-0E0771EAE1BD}"/>
              </a:ext>
            </a:extLst>
          </p:cNvPr>
          <p:cNvGrpSpPr/>
          <p:nvPr/>
        </p:nvGrpSpPr>
        <p:grpSpPr>
          <a:xfrm>
            <a:off x="7113014" y="2480842"/>
            <a:ext cx="4281499" cy="373287"/>
            <a:chOff x="7196284" y="2357557"/>
            <a:chExt cx="4225165" cy="373287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C3E57A9-2A05-2157-AE9D-E291219C5C93}"/>
                </a:ext>
              </a:extLst>
            </p:cNvPr>
            <p:cNvSpPr/>
            <p:nvPr/>
          </p:nvSpPr>
          <p:spPr>
            <a:xfrm>
              <a:off x="7196284" y="2357557"/>
              <a:ext cx="4225165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ED398FB-37B2-2906-538E-9C6632223A4D}"/>
                </a:ext>
              </a:extLst>
            </p:cNvPr>
            <p:cNvSpPr txBox="1"/>
            <p:nvPr/>
          </p:nvSpPr>
          <p:spPr>
            <a:xfrm>
              <a:off x="7204370" y="2392290"/>
              <a:ext cx="3683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Superficial Modality Preference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F3BC54-AD6B-4280-F91B-8A145E79E71D}"/>
              </a:ext>
            </a:extLst>
          </p:cNvPr>
          <p:cNvSpPr/>
          <p:nvPr/>
        </p:nvSpPr>
        <p:spPr>
          <a:xfrm>
            <a:off x="7129638" y="2947448"/>
            <a:ext cx="4286299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7ECF240-E2C3-6A03-6832-5C201453E47B}"/>
              </a:ext>
            </a:extLst>
          </p:cNvPr>
          <p:cNvSpPr txBox="1"/>
          <p:nvPr/>
        </p:nvSpPr>
        <p:spPr>
          <a:xfrm>
            <a:off x="7062897" y="2992128"/>
            <a:ext cx="455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Underparameterization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Overparameterization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59BBC526-925B-F680-DB11-ADC9B52AD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45" y="2538617"/>
            <a:ext cx="2025529" cy="1034544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40D9745-55B9-AA02-FBA5-A68377EFC675}"/>
              </a:ext>
            </a:extLst>
          </p:cNvPr>
          <p:cNvCxnSpPr>
            <a:cxnSpLocks/>
          </p:cNvCxnSpPr>
          <p:nvPr/>
        </p:nvCxnSpPr>
        <p:spPr>
          <a:xfrm>
            <a:off x="781949" y="4200962"/>
            <a:ext cx="60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F130768-1779-85C7-9604-B53AC582D7D3}"/>
              </a:ext>
            </a:extLst>
          </p:cNvPr>
          <p:cNvSpPr/>
          <p:nvPr/>
        </p:nvSpPr>
        <p:spPr>
          <a:xfrm>
            <a:off x="1373128" y="4012039"/>
            <a:ext cx="3709524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744C3D6-997A-8EE2-592A-C0479BC69815}"/>
              </a:ext>
            </a:extLst>
          </p:cNvPr>
          <p:cNvSpPr txBox="1"/>
          <p:nvPr/>
        </p:nvSpPr>
        <p:spPr>
          <a:xfrm>
            <a:off x="1435792" y="4016149"/>
            <a:ext cx="360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Deep Multimodal Linear Networks</a:t>
            </a:r>
            <a:endParaRPr lang="zh-CN" altLang="en-US" dirty="0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18B5F6C1-8E84-DB69-1B33-FDE68F6AA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798" y="2515683"/>
            <a:ext cx="1442586" cy="104764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8CC94696-734F-5770-0018-FC19F1B6F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85" y="2568218"/>
            <a:ext cx="1399596" cy="1020376"/>
          </a:xfrm>
          <a:prstGeom prst="rect">
            <a:avLst/>
          </a:prstGeom>
        </p:spPr>
      </p:pic>
      <p:sp>
        <p:nvSpPr>
          <p:cNvPr id="22" name="左大括号 21">
            <a:extLst>
              <a:ext uri="{FF2B5EF4-FFF2-40B4-BE49-F238E27FC236}">
                <a16:creationId xmlns:a16="http://schemas.microsoft.com/office/drawing/2014/main" id="{EC3AB217-F40A-45BD-1B93-57144F2332B1}"/>
              </a:ext>
            </a:extLst>
          </p:cNvPr>
          <p:cNvSpPr/>
          <p:nvPr/>
        </p:nvSpPr>
        <p:spPr>
          <a:xfrm>
            <a:off x="5371253" y="3722086"/>
            <a:ext cx="185753" cy="7821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68D476-0DB2-12FF-1F84-D820C420EC48}"/>
              </a:ext>
            </a:extLst>
          </p:cNvPr>
          <p:cNvGrpSpPr/>
          <p:nvPr/>
        </p:nvGrpSpPr>
        <p:grpSpPr>
          <a:xfrm>
            <a:off x="5821770" y="3579541"/>
            <a:ext cx="3414329" cy="369332"/>
            <a:chOff x="7211749" y="1124069"/>
            <a:chExt cx="4265123" cy="369332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6A15A30-DF9B-3C9E-E233-B164D0886E8F}"/>
                </a:ext>
              </a:extLst>
            </p:cNvPr>
            <p:cNvSpPr/>
            <p:nvPr/>
          </p:nvSpPr>
          <p:spPr>
            <a:xfrm>
              <a:off x="7211749" y="1124069"/>
              <a:ext cx="423961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15919-A4CF-3D6B-3925-1CB066D46538}"/>
                </a:ext>
              </a:extLst>
            </p:cNvPr>
            <p:cNvSpPr txBox="1"/>
            <p:nvPr/>
          </p:nvSpPr>
          <p:spPr>
            <a:xfrm>
              <a:off x="7226531" y="1149473"/>
              <a:ext cx="4250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Loss Landscape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22BBA65-8E8B-CA82-E4A4-F18E11A574A2}"/>
              </a:ext>
            </a:extLst>
          </p:cNvPr>
          <p:cNvGrpSpPr/>
          <p:nvPr/>
        </p:nvGrpSpPr>
        <p:grpSpPr>
          <a:xfrm>
            <a:off x="5816405" y="4183241"/>
            <a:ext cx="3419693" cy="369332"/>
            <a:chOff x="7207492" y="1760476"/>
            <a:chExt cx="4250342" cy="369332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1CEC666-1F2B-1A6F-87F1-CC865E401203}"/>
                </a:ext>
              </a:extLst>
            </p:cNvPr>
            <p:cNvSpPr/>
            <p:nvPr/>
          </p:nvSpPr>
          <p:spPr>
            <a:xfrm>
              <a:off x="7207492" y="1760476"/>
              <a:ext cx="425034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71A1E43-68B0-2D8A-2137-DA21750D9636}"/>
                </a:ext>
              </a:extLst>
            </p:cNvPr>
            <p:cNvSpPr txBox="1"/>
            <p:nvPr/>
          </p:nvSpPr>
          <p:spPr>
            <a:xfrm>
              <a:off x="7214780" y="1790120"/>
              <a:ext cx="41828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Duration of the Unimodal Phase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32BEC913-39DD-A571-C029-5F59158B2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71538"/>
              </p:ext>
            </p:extLst>
          </p:nvPr>
        </p:nvGraphicFramePr>
        <p:xfrm>
          <a:off x="5274431" y="1002821"/>
          <a:ext cx="565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0120" imgH="241200" progId="Equation.DSMT4">
                  <p:embed/>
                </p:oleObj>
              </mc:Choice>
              <mc:Fallback>
                <p:oleObj name="Equation" r:id="rId7" imgW="33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4431" y="1002821"/>
                        <a:ext cx="5651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852968AF-689A-9AB0-70DD-9F2CA942E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664491"/>
              </p:ext>
            </p:extLst>
          </p:nvPr>
        </p:nvGraphicFramePr>
        <p:xfrm>
          <a:off x="2292350" y="3619500"/>
          <a:ext cx="1254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74360" imgH="241200" progId="Equation.DSMT4">
                  <p:embed/>
                </p:oleObj>
              </mc:Choice>
              <mc:Fallback>
                <p:oleObj name="Equation" r:id="rId9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2350" y="3619500"/>
                        <a:ext cx="12541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组合 82">
            <a:extLst>
              <a:ext uri="{FF2B5EF4-FFF2-40B4-BE49-F238E27FC236}">
                <a16:creationId xmlns:a16="http://schemas.microsoft.com/office/drawing/2014/main" id="{232848EA-0A8A-100A-D0D0-B11EE0ACF462}"/>
              </a:ext>
            </a:extLst>
          </p:cNvPr>
          <p:cNvGrpSpPr/>
          <p:nvPr/>
        </p:nvGrpSpPr>
        <p:grpSpPr>
          <a:xfrm>
            <a:off x="9869059" y="3413611"/>
            <a:ext cx="1528548" cy="369332"/>
            <a:chOff x="9861764" y="3413611"/>
            <a:chExt cx="900854" cy="369332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A904CBAF-539D-30E2-EE00-5F27F27EB263}"/>
                </a:ext>
              </a:extLst>
            </p:cNvPr>
            <p:cNvSpPr/>
            <p:nvPr/>
          </p:nvSpPr>
          <p:spPr>
            <a:xfrm>
              <a:off x="9861764" y="3413611"/>
              <a:ext cx="900854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25A2F01-8034-4A63-1695-9965E69F9179}"/>
                </a:ext>
              </a:extLst>
            </p:cNvPr>
            <p:cNvSpPr txBox="1"/>
            <p:nvPr/>
          </p:nvSpPr>
          <p:spPr>
            <a:xfrm>
              <a:off x="10130033" y="3427461"/>
              <a:ext cx="625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Early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D9E78CC-6879-0391-9BBF-0AE23E5BCB60}"/>
              </a:ext>
            </a:extLst>
          </p:cNvPr>
          <p:cNvGrpSpPr/>
          <p:nvPr/>
        </p:nvGrpSpPr>
        <p:grpSpPr>
          <a:xfrm>
            <a:off x="9869059" y="3871369"/>
            <a:ext cx="1637906" cy="369332"/>
            <a:chOff x="9861764" y="3863674"/>
            <a:chExt cx="1637906" cy="369332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A742068-62F8-33C5-CA24-719FA6C75D56}"/>
                </a:ext>
              </a:extLst>
            </p:cNvPr>
            <p:cNvSpPr/>
            <p:nvPr/>
          </p:nvSpPr>
          <p:spPr>
            <a:xfrm>
              <a:off x="9861764" y="3863674"/>
              <a:ext cx="1528548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55522C3-C2A2-A787-59A9-BE65922EBEF0}"/>
                </a:ext>
              </a:extLst>
            </p:cNvPr>
            <p:cNvSpPr txBox="1"/>
            <p:nvPr/>
          </p:nvSpPr>
          <p:spPr>
            <a:xfrm>
              <a:off x="9952791" y="3894452"/>
              <a:ext cx="15468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Intermediate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3C086A2-2FC1-B0F2-47BF-056684875348}"/>
              </a:ext>
            </a:extLst>
          </p:cNvPr>
          <p:cNvGrpSpPr/>
          <p:nvPr/>
        </p:nvGrpSpPr>
        <p:grpSpPr>
          <a:xfrm>
            <a:off x="9869058" y="4329126"/>
            <a:ext cx="1546879" cy="369332"/>
            <a:chOff x="9876354" y="4329126"/>
            <a:chExt cx="1546879" cy="369332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6FE21C27-9725-72D7-0527-0392E2EA4BA2}"/>
                </a:ext>
              </a:extLst>
            </p:cNvPr>
            <p:cNvSpPr/>
            <p:nvPr/>
          </p:nvSpPr>
          <p:spPr>
            <a:xfrm>
              <a:off x="9876354" y="4329126"/>
              <a:ext cx="1546879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F4A57A7-7BB3-B41F-05A4-6F2C1B3E1A7A}"/>
                </a:ext>
              </a:extLst>
            </p:cNvPr>
            <p:cNvSpPr txBox="1"/>
            <p:nvPr/>
          </p:nvSpPr>
          <p:spPr>
            <a:xfrm>
              <a:off x="10328055" y="4334990"/>
              <a:ext cx="625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Late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箭头: 右 85">
            <a:extLst>
              <a:ext uri="{FF2B5EF4-FFF2-40B4-BE49-F238E27FC236}">
                <a16:creationId xmlns:a16="http://schemas.microsoft.com/office/drawing/2014/main" id="{2DD8F388-B13D-49EF-18EA-7B8E38705C6C}"/>
              </a:ext>
            </a:extLst>
          </p:cNvPr>
          <p:cNvSpPr/>
          <p:nvPr/>
        </p:nvSpPr>
        <p:spPr>
          <a:xfrm>
            <a:off x="9366094" y="3899185"/>
            <a:ext cx="393607" cy="326127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2E648B7-ECC5-3EB1-BF16-1025BCE06D6F}"/>
              </a:ext>
            </a:extLst>
          </p:cNvPr>
          <p:cNvCxnSpPr>
            <a:cxnSpLocks/>
          </p:cNvCxnSpPr>
          <p:nvPr/>
        </p:nvCxnSpPr>
        <p:spPr>
          <a:xfrm>
            <a:off x="781949" y="5248027"/>
            <a:ext cx="60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05D3C85-E548-9814-A9AE-D1E24813BABE}"/>
              </a:ext>
            </a:extLst>
          </p:cNvPr>
          <p:cNvSpPr/>
          <p:nvPr/>
        </p:nvSpPr>
        <p:spPr>
          <a:xfrm>
            <a:off x="1419107" y="5059251"/>
            <a:ext cx="1416191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06E6C61-6966-3324-D7B5-845FA3AD988D}"/>
              </a:ext>
            </a:extLst>
          </p:cNvPr>
          <p:cNvSpPr txBox="1"/>
          <p:nvPr/>
        </p:nvSpPr>
        <p:spPr>
          <a:xfrm>
            <a:off x="1467889" y="5063361"/>
            <a:ext cx="15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5EF344BB-A74D-F021-D284-8B99A547CA86}"/>
              </a:ext>
            </a:extLst>
          </p:cNvPr>
          <p:cNvSpPr/>
          <p:nvPr/>
        </p:nvSpPr>
        <p:spPr>
          <a:xfrm>
            <a:off x="2884080" y="4735464"/>
            <a:ext cx="194619" cy="10251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A712C7D-027F-2A50-7EFE-D2D8A26FB663}"/>
              </a:ext>
            </a:extLst>
          </p:cNvPr>
          <p:cNvGrpSpPr/>
          <p:nvPr/>
        </p:nvGrpSpPr>
        <p:grpSpPr>
          <a:xfrm>
            <a:off x="3215634" y="4649847"/>
            <a:ext cx="5145534" cy="369332"/>
            <a:chOff x="7211749" y="1124069"/>
            <a:chExt cx="4799726" cy="369332"/>
          </a:xfrm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1B2588E2-5F40-DC9F-0359-DC651B44A82F}"/>
                </a:ext>
              </a:extLst>
            </p:cNvPr>
            <p:cNvSpPr/>
            <p:nvPr/>
          </p:nvSpPr>
          <p:spPr>
            <a:xfrm>
              <a:off x="7211749" y="1124069"/>
              <a:ext cx="423961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35A0E6A-C10C-C55A-BC3C-84F8D0D7A873}"/>
                </a:ext>
              </a:extLst>
            </p:cNvPr>
            <p:cNvSpPr txBox="1"/>
            <p:nvPr/>
          </p:nvSpPr>
          <p:spPr>
            <a:xfrm>
              <a:off x="7226528" y="1149473"/>
              <a:ext cx="4784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 Task: two-layer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ReLu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network</a:t>
              </a: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F4BC06E-3330-3029-1EAB-B7107BE4062E}"/>
              </a:ext>
            </a:extLst>
          </p:cNvPr>
          <p:cNvGrpSpPr/>
          <p:nvPr/>
        </p:nvGrpSpPr>
        <p:grpSpPr>
          <a:xfrm>
            <a:off x="3210268" y="5144998"/>
            <a:ext cx="5080570" cy="369332"/>
            <a:chOff x="7207492" y="1760476"/>
            <a:chExt cx="4783773" cy="369332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F0AF1901-441A-AE77-2792-0EADA74700F4}"/>
                </a:ext>
              </a:extLst>
            </p:cNvPr>
            <p:cNvSpPr/>
            <p:nvPr/>
          </p:nvSpPr>
          <p:spPr>
            <a:xfrm>
              <a:off x="7207492" y="1760476"/>
              <a:ext cx="425034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833C75E-C119-9A45-2FB5-8940BF56CDCB}"/>
                </a:ext>
              </a:extLst>
            </p:cNvPr>
            <p:cNvSpPr txBox="1"/>
            <p:nvPr/>
          </p:nvSpPr>
          <p:spPr>
            <a:xfrm>
              <a:off x="7214781" y="1790120"/>
              <a:ext cx="4776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Realistic Task: Noisy MNIST classification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7876CDE-5E36-BAE8-FD2A-FDE0700ADEB6}"/>
              </a:ext>
            </a:extLst>
          </p:cNvPr>
          <p:cNvGrpSpPr/>
          <p:nvPr/>
        </p:nvGrpSpPr>
        <p:grpSpPr>
          <a:xfrm>
            <a:off x="3237317" y="5638061"/>
            <a:ext cx="5053521" cy="369332"/>
            <a:chOff x="7207492" y="1760476"/>
            <a:chExt cx="4783773" cy="369332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9D97E35C-A0E9-FA1C-5488-6D50F47F596F}"/>
                </a:ext>
              </a:extLst>
            </p:cNvPr>
            <p:cNvSpPr/>
            <p:nvPr/>
          </p:nvSpPr>
          <p:spPr>
            <a:xfrm>
              <a:off x="7207492" y="1760476"/>
              <a:ext cx="425034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2CC52329-BAA2-1EF7-D137-F0BA7F0E4F1F}"/>
                </a:ext>
              </a:extLst>
            </p:cNvPr>
            <p:cNvSpPr txBox="1"/>
            <p:nvPr/>
          </p:nvSpPr>
          <p:spPr>
            <a:xfrm>
              <a:off x="7214781" y="1790120"/>
              <a:ext cx="4776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Heterogeneous Task: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5" name="对象 114">
            <a:extLst>
              <a:ext uri="{FF2B5EF4-FFF2-40B4-BE49-F238E27FC236}">
                <a16:creationId xmlns:a16="http://schemas.microsoft.com/office/drawing/2014/main" id="{E73C4E82-4FD6-E220-1D63-3703D8589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06383"/>
              </p:ext>
            </p:extLst>
          </p:nvPr>
        </p:nvGraphicFramePr>
        <p:xfrm>
          <a:off x="5464129" y="5651428"/>
          <a:ext cx="20018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0" imgH="228600" progId="Equation.DSMT4">
                  <p:embed/>
                </p:oleObj>
              </mc:Choice>
              <mc:Fallback>
                <p:oleObj name="Equation" r:id="rId11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4129" y="5651428"/>
                        <a:ext cx="2001838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1A3D94B0-F04A-B3C2-9EFC-C656BAE861C3}"/>
              </a:ext>
            </a:extLst>
          </p:cNvPr>
          <p:cNvGrpSpPr/>
          <p:nvPr/>
        </p:nvGrpSpPr>
        <p:grpSpPr>
          <a:xfrm>
            <a:off x="7143721" y="1008397"/>
            <a:ext cx="4281498" cy="369332"/>
            <a:chOff x="7211749" y="1124069"/>
            <a:chExt cx="4265123" cy="369332"/>
          </a:xfrm>
        </p:grpSpPr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AEDF5DB5-88B7-1826-359C-F29D71C2DF7D}"/>
                </a:ext>
              </a:extLst>
            </p:cNvPr>
            <p:cNvSpPr/>
            <p:nvPr/>
          </p:nvSpPr>
          <p:spPr>
            <a:xfrm>
              <a:off x="7211749" y="1124069"/>
              <a:ext cx="423961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55B085D-2526-B93B-E782-7FEE7F86A09C}"/>
                </a:ext>
              </a:extLst>
            </p:cNvPr>
            <p:cNvSpPr txBox="1"/>
            <p:nvPr/>
          </p:nvSpPr>
          <p:spPr>
            <a:xfrm>
              <a:off x="7226531" y="1149473"/>
              <a:ext cx="4250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Loss Landscape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62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BFED3-6162-50ED-EAAC-421E21D6E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2F712851-4D67-515D-86A8-C637293EC633}"/>
              </a:ext>
            </a:extLst>
          </p:cNvPr>
          <p:cNvSpPr/>
          <p:nvPr/>
        </p:nvSpPr>
        <p:spPr>
          <a:xfrm>
            <a:off x="393480" y="-7345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99A6FEB9-2195-A79C-2506-E67435357C08}"/>
              </a:ext>
            </a:extLst>
          </p:cNvPr>
          <p:cNvSpPr/>
          <p:nvPr/>
        </p:nvSpPr>
        <p:spPr>
          <a:xfrm>
            <a:off x="-165870" y="62577"/>
            <a:ext cx="3911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setup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52F25706-F3B0-512E-8D6C-89BAB679236A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F6B8841-2F2E-3A0A-3696-D9CB556646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D4880BC-8AC0-3014-93AB-E2A869964A16}"/>
              </a:ext>
            </a:extLst>
          </p:cNvPr>
          <p:cNvSpPr/>
          <p:nvPr/>
        </p:nvSpPr>
        <p:spPr>
          <a:xfrm>
            <a:off x="619908" y="827717"/>
            <a:ext cx="10879881" cy="5152459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619E5E-042E-66A7-5A4A-B0F7FAFDF540}"/>
              </a:ext>
            </a:extLst>
          </p:cNvPr>
          <p:cNvSpPr txBox="1"/>
          <p:nvPr/>
        </p:nvSpPr>
        <p:spPr>
          <a:xfrm>
            <a:off x="692211" y="980048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Notation of Symbols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F5F499B-0AE0-7E9C-6FC3-7CB1702DE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54851"/>
              </p:ext>
            </p:extLst>
          </p:nvPr>
        </p:nvGraphicFramePr>
        <p:xfrm>
          <a:off x="3652269" y="1808590"/>
          <a:ext cx="3462056" cy="66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625" imgH="476297" progId="Equation.DSMT4">
                  <p:embed/>
                </p:oleObj>
              </mc:Choice>
              <mc:Fallback>
                <p:oleObj name="Equation" r:id="rId4" imgW="2476625" imgH="4762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2269" y="1808590"/>
                        <a:ext cx="3462056" cy="66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6EA1B20-F11A-E036-76BF-B06AA8B8F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98192"/>
              </p:ext>
            </p:extLst>
          </p:nvPr>
        </p:nvGraphicFramePr>
        <p:xfrm>
          <a:off x="7114325" y="1908523"/>
          <a:ext cx="4319235" cy="49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9380" imgH="276130" progId="Equation.DSMT4">
                  <p:embed/>
                </p:oleObj>
              </mc:Choice>
              <mc:Fallback>
                <p:oleObj name="Equation" r:id="rId6" imgW="2419380" imgH="2761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4325" y="1908523"/>
                        <a:ext cx="4319235" cy="493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B0C1F04-D4EB-205A-A1B5-21CE3E739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875139"/>
              </p:ext>
            </p:extLst>
          </p:nvPr>
        </p:nvGraphicFramePr>
        <p:xfrm>
          <a:off x="2085676" y="2758855"/>
          <a:ext cx="531018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62160" imgH="927000" progId="Equation.DSMT4">
                  <p:embed/>
                </p:oleObj>
              </mc:Choice>
              <mc:Fallback>
                <p:oleObj name="Equation" r:id="rId8" imgW="39621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85676" y="2758855"/>
                        <a:ext cx="5310187" cy="12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8B93993-5279-5714-D676-F43B5D291B0D}"/>
              </a:ext>
            </a:extLst>
          </p:cNvPr>
          <p:cNvSpPr txBox="1"/>
          <p:nvPr/>
        </p:nvSpPr>
        <p:spPr>
          <a:xfrm>
            <a:off x="954011" y="1908523"/>
            <a:ext cx="81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1225564-504E-986C-6BCB-997841300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961703"/>
              </p:ext>
            </p:extLst>
          </p:nvPr>
        </p:nvGraphicFramePr>
        <p:xfrm>
          <a:off x="1962279" y="1919816"/>
          <a:ext cx="1689990" cy="386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0155" imgH="228608" progId="Equation.DSMT4">
                  <p:embed/>
                </p:oleObj>
              </mc:Choice>
              <mc:Fallback>
                <p:oleObj name="Equation" r:id="rId10" imgW="1000155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62279" y="1919816"/>
                        <a:ext cx="1689990" cy="386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BA22A7A-2E40-43B4-EC36-47A096168D27}"/>
              </a:ext>
            </a:extLst>
          </p:cNvPr>
          <p:cNvSpPr txBox="1"/>
          <p:nvPr/>
        </p:nvSpPr>
        <p:spPr>
          <a:xfrm>
            <a:off x="438692" y="2760825"/>
            <a:ext cx="176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Fusion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B9D100B-3DB5-58B7-5CC7-795147F8C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538396"/>
              </p:ext>
            </p:extLst>
          </p:nvPr>
        </p:nvGraphicFramePr>
        <p:xfrm>
          <a:off x="2219561" y="3309343"/>
          <a:ext cx="598038" cy="39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203040" progId="Equation.DSMT4">
                  <p:embed/>
                </p:oleObj>
              </mc:Choice>
              <mc:Fallback>
                <p:oleObj name="Equation" r:id="rId12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19561" y="3309343"/>
                        <a:ext cx="598038" cy="39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6535514-99A3-CB76-60A7-D89493AC4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10517"/>
              </p:ext>
            </p:extLst>
          </p:nvPr>
        </p:nvGraphicFramePr>
        <p:xfrm>
          <a:off x="5039010" y="3340666"/>
          <a:ext cx="577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60" imgH="241200" progId="Equation.DSMT4">
                  <p:embed/>
                </p:oleObj>
              </mc:Choice>
              <mc:Fallback>
                <p:oleObj name="Equation" r:id="rId14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39010" y="3340666"/>
                        <a:ext cx="5778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D95E0BEC-9513-6D12-7543-67416CF4BDB4}"/>
              </a:ext>
            </a:extLst>
          </p:cNvPr>
          <p:cNvSpPr txBox="1"/>
          <p:nvPr/>
        </p:nvSpPr>
        <p:spPr>
          <a:xfrm>
            <a:off x="2711251" y="3365804"/>
            <a:ext cx="239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:input-output map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C8B93993-5279-5714-D676-F43B5D291B0D}"/>
              </a:ext>
            </a:extLst>
          </p:cNvPr>
          <p:cNvSpPr txBox="1"/>
          <p:nvPr/>
        </p:nvSpPr>
        <p:spPr>
          <a:xfrm>
            <a:off x="774131" y="4562635"/>
            <a:ext cx="220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Gradient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Descent Dynamics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151615-2225-E808-3EAE-6FBA0D0768E1}"/>
              </a:ext>
            </a:extLst>
          </p:cNvPr>
          <p:cNvSpPr txBox="1"/>
          <p:nvPr/>
        </p:nvSpPr>
        <p:spPr>
          <a:xfrm>
            <a:off x="5466206" y="3396752"/>
            <a:ext cx="239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:A modality map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1FE512B-3965-ED8B-1E38-602FA950A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725901"/>
              </p:ext>
            </p:extLst>
          </p:nvPr>
        </p:nvGraphicFramePr>
        <p:xfrm>
          <a:off x="7572760" y="3340666"/>
          <a:ext cx="577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560" imgH="241200" progId="Equation.DSMT4">
                  <p:embed/>
                </p:oleObj>
              </mc:Choice>
              <mc:Fallback>
                <p:oleObj name="Equation" r:id="rId16" imgW="304560" imgH="241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6535514-99A3-CB76-60A7-D89493AC4B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72760" y="3340666"/>
                        <a:ext cx="5778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06B00C8-8753-A41D-7DD4-3748B895ED5B}"/>
              </a:ext>
            </a:extLst>
          </p:cNvPr>
          <p:cNvSpPr txBox="1"/>
          <p:nvPr/>
        </p:nvSpPr>
        <p:spPr>
          <a:xfrm>
            <a:off x="7999956" y="3396752"/>
            <a:ext cx="239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:B modality map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855207C-7611-6925-23E9-B82D870EE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805935"/>
              </p:ext>
            </p:extLst>
          </p:nvPr>
        </p:nvGraphicFramePr>
        <p:xfrm>
          <a:off x="7642184" y="2885940"/>
          <a:ext cx="3857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3040" imgH="177480" progId="Equation.DSMT4">
                  <p:embed/>
                </p:oleObj>
              </mc:Choice>
              <mc:Fallback>
                <p:oleObj name="Equation" r:id="rId18" imgW="20304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41FE512B-3965-ED8B-1E38-602FA950A0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42184" y="2885940"/>
                        <a:ext cx="385762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3E5D4383-DFF4-B3A7-6500-6A4AAD5331DB}"/>
              </a:ext>
            </a:extLst>
          </p:cNvPr>
          <p:cNvSpPr txBox="1"/>
          <p:nvPr/>
        </p:nvSpPr>
        <p:spPr>
          <a:xfrm>
            <a:off x="7931506" y="2856257"/>
            <a:ext cx="36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:Weight parameter collectively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9073E91-3408-7B11-6DC3-0EE3E9A08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78641"/>
              </p:ext>
            </p:extLst>
          </p:nvPr>
        </p:nvGraphicFramePr>
        <p:xfrm>
          <a:off x="4377819" y="4369608"/>
          <a:ext cx="2010956" cy="58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52621" imgH="390614" progId="Equation.DSMT4">
                  <p:embed/>
                </p:oleObj>
              </mc:Choice>
              <mc:Fallback>
                <p:oleObj name="Equation" r:id="rId20" imgW="1352621" imgH="3906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77819" y="4369608"/>
                        <a:ext cx="2010956" cy="580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9D30C9DC-6207-6ADF-9193-8AADCE32603F}"/>
              </a:ext>
            </a:extLst>
          </p:cNvPr>
          <p:cNvSpPr txBox="1"/>
          <p:nvPr/>
        </p:nvSpPr>
        <p:spPr>
          <a:xfrm>
            <a:off x="2161794" y="4438612"/>
            <a:ext cx="239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Mean square error: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4CB7403-F10B-99FD-4706-C50E249CB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38757"/>
              </p:ext>
            </p:extLst>
          </p:nvPr>
        </p:nvGraphicFramePr>
        <p:xfrm>
          <a:off x="7398140" y="4125795"/>
          <a:ext cx="4035420" cy="169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29101" imgH="1019197" progId="Equation.DSMT4">
                  <p:embed/>
                </p:oleObj>
              </mc:Choice>
              <mc:Fallback>
                <p:oleObj name="Equation" r:id="rId22" imgW="2429101" imgH="10191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98140" y="4125795"/>
                        <a:ext cx="4035420" cy="1693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B7263218-F982-BCEC-4678-BBF2BD445089}"/>
              </a:ext>
            </a:extLst>
          </p:cNvPr>
          <p:cNvSpPr txBox="1"/>
          <p:nvPr/>
        </p:nvSpPr>
        <p:spPr>
          <a:xfrm>
            <a:off x="6241182" y="4785956"/>
            <a:ext cx="239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592A84-36AC-E506-73D4-B97C6D5C8B03}"/>
              </a:ext>
            </a:extLst>
          </p:cNvPr>
          <p:cNvSpPr txBox="1"/>
          <p:nvPr/>
        </p:nvSpPr>
        <p:spPr>
          <a:xfrm>
            <a:off x="2128735" y="5291032"/>
            <a:ext cx="612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is initialized with small random weights.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CD16D7-015B-6811-DC58-8666A8B45C10}"/>
              </a:ext>
            </a:extLst>
          </p:cNvPr>
          <p:cNvSpPr txBox="1"/>
          <p:nvPr/>
        </p:nvSpPr>
        <p:spPr>
          <a:xfrm>
            <a:off x="7219590" y="6325376"/>
            <a:ext cx="5850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derivations can be found in the Appendix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46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A6176-A5BD-A263-7E03-8F8CB4F50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791BEF1C-47BF-18AD-247E-BF247E2BBF99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BABB5ADE-6E11-F28B-9BDD-EB1B085880E5}"/>
              </a:ext>
            </a:extLst>
          </p:cNvPr>
          <p:cNvSpPr/>
          <p:nvPr/>
        </p:nvSpPr>
        <p:spPr>
          <a:xfrm>
            <a:off x="-60604" y="35289"/>
            <a:ext cx="7592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Two-Layer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4A06CE7C-B677-35E9-BD3E-BFE3A9769012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3CE2FEF-D165-E4EF-3F49-16E2BA4C9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2F9A6B-6B56-158A-5D3A-D78597BB8CC1}"/>
              </a:ext>
            </a:extLst>
          </p:cNvPr>
          <p:cNvSpPr/>
          <p:nvPr/>
        </p:nvSpPr>
        <p:spPr>
          <a:xfrm>
            <a:off x="619909" y="827717"/>
            <a:ext cx="5307246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07AACD-1ABF-359B-171C-AE80F732806C}"/>
              </a:ext>
            </a:extLst>
          </p:cNvPr>
          <p:cNvSpPr txBox="1"/>
          <p:nvPr/>
        </p:nvSpPr>
        <p:spPr>
          <a:xfrm>
            <a:off x="692211" y="980048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Landscape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158DDA1C-9D53-F06C-C41C-1C2C8169F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009118"/>
              </p:ext>
            </p:extLst>
          </p:nvPr>
        </p:nvGraphicFramePr>
        <p:xfrm>
          <a:off x="1262838" y="1864467"/>
          <a:ext cx="41783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080" imgH="1117440" progId="Equation.DSMT4">
                  <p:embed/>
                </p:oleObj>
              </mc:Choice>
              <mc:Fallback>
                <p:oleObj name="Equation" r:id="rId4" imgW="26920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2838" y="1864467"/>
                        <a:ext cx="4178300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>
            <a:extLst>
              <a:ext uri="{FF2B5EF4-FFF2-40B4-BE49-F238E27FC236}">
                <a16:creationId xmlns:a16="http://schemas.microsoft.com/office/drawing/2014/main" id="{A90359B5-2959-4764-5461-B222083C4627}"/>
              </a:ext>
            </a:extLst>
          </p:cNvPr>
          <p:cNvSpPr txBox="1"/>
          <p:nvPr/>
        </p:nvSpPr>
        <p:spPr>
          <a:xfrm>
            <a:off x="818327" y="1462475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radient descent dynamic</a:t>
            </a: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0E21340E-8FCD-D655-BDFE-78B50AA23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296" y="1108503"/>
            <a:ext cx="5901710" cy="2445681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AA4E643E-7C6B-A719-9CDA-75E4B78C0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573" y="3676618"/>
            <a:ext cx="5691126" cy="2313466"/>
          </a:xfrm>
          <a:prstGeom prst="rect">
            <a:avLst/>
          </a:prstGeom>
        </p:spPr>
      </p:pic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62B792C1-77E0-0779-438E-3CD1387BF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23756"/>
              </p:ext>
            </p:extLst>
          </p:nvPr>
        </p:nvGraphicFramePr>
        <p:xfrm>
          <a:off x="938863" y="4157731"/>
          <a:ext cx="4964260" cy="122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48317" imgH="1047638" progId="Equation.DSMT4">
                  <p:embed/>
                </p:oleObj>
              </mc:Choice>
              <mc:Fallback>
                <p:oleObj name="Equation" r:id="rId8" imgW="4248317" imgH="10476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8863" y="4157731"/>
                        <a:ext cx="4964260" cy="1224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文本框 82">
            <a:extLst>
              <a:ext uri="{FF2B5EF4-FFF2-40B4-BE49-F238E27FC236}">
                <a16:creationId xmlns:a16="http://schemas.microsoft.com/office/drawing/2014/main" id="{DA8C57A5-F3D5-9D8F-F124-A03B61D69217}"/>
              </a:ext>
            </a:extLst>
          </p:cNvPr>
          <p:cNvSpPr txBox="1"/>
          <p:nvPr/>
        </p:nvSpPr>
        <p:spPr>
          <a:xfrm>
            <a:off x="818327" y="3676618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the 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radient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zero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C889462-2CD1-A9B0-4738-EC1AA01D5E82}"/>
              </a:ext>
            </a:extLst>
          </p:cNvPr>
          <p:cNvSpPr/>
          <p:nvPr/>
        </p:nvSpPr>
        <p:spPr>
          <a:xfrm>
            <a:off x="6042531" y="827717"/>
            <a:ext cx="5774168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DF07D0B-5A1E-67C0-5873-CCD52AEF6231}"/>
              </a:ext>
            </a:extLst>
          </p:cNvPr>
          <p:cNvSpPr txBox="1"/>
          <p:nvPr/>
        </p:nvSpPr>
        <p:spPr>
          <a:xfrm>
            <a:off x="6131203" y="858181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Early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FE7860E-54CD-038D-5A50-529A0166DEB8}"/>
              </a:ext>
            </a:extLst>
          </p:cNvPr>
          <p:cNvSpPr txBox="1"/>
          <p:nvPr/>
        </p:nvSpPr>
        <p:spPr>
          <a:xfrm>
            <a:off x="5957224" y="3402236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04C7AC4-9738-8D68-A77F-D03EFB017A02}"/>
              </a:ext>
            </a:extLst>
          </p:cNvPr>
          <p:cNvSpPr txBox="1"/>
          <p:nvPr/>
        </p:nvSpPr>
        <p:spPr>
          <a:xfrm>
            <a:off x="5823709" y="6009148"/>
            <a:ext cx="6125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Note: Two-Layer Multimodal Linear Networks only </a:t>
            </a:r>
          </a:p>
          <a:p>
            <a:pPr algn="ctr"/>
            <a:r>
              <a:rPr lang="en-US" altLang="zh-CN" sz="1400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have early fusion network and late fusion network</a:t>
            </a:r>
            <a:endParaRPr lang="zh-CN" altLang="en-US" sz="1400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B91DB14D-8BEC-768B-2EB8-8D7907BF4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74322"/>
              </p:ext>
            </p:extLst>
          </p:nvPr>
        </p:nvGraphicFramePr>
        <p:xfrm>
          <a:off x="962025" y="5421313"/>
          <a:ext cx="4622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22760" imgH="1041120" progId="Equation.DSMT4">
                  <p:embed/>
                </p:oleObj>
              </mc:Choice>
              <mc:Fallback>
                <p:oleObj name="Equation" r:id="rId10" imgW="46227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2025" y="5421313"/>
                        <a:ext cx="46228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85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F01ED-2747-875E-3B4A-35B5A7C2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133282E-02A5-DC63-6814-6532A79D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69" y="1133885"/>
            <a:ext cx="2632922" cy="2404681"/>
          </a:xfrm>
          <a:prstGeom prst="rect">
            <a:avLst/>
          </a:prstGeom>
        </p:spPr>
      </p:pic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74747057-82EF-EDF4-0A4F-AAACC26E8E4A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76D889D0-7AE4-2EFA-17B8-0E5263331739}"/>
              </a:ext>
            </a:extLst>
          </p:cNvPr>
          <p:cNvSpPr/>
          <p:nvPr/>
        </p:nvSpPr>
        <p:spPr>
          <a:xfrm>
            <a:off x="-60604" y="35289"/>
            <a:ext cx="7592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Two-Layer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BB6BFB73-4360-E188-A5A4-F7EA8541B219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61A412C-CDB9-4ECF-AAFB-26D9F6B1C6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12889E-4439-C2FC-1706-716499F1A058}"/>
              </a:ext>
            </a:extLst>
          </p:cNvPr>
          <p:cNvSpPr/>
          <p:nvPr/>
        </p:nvSpPr>
        <p:spPr>
          <a:xfrm>
            <a:off x="619909" y="827717"/>
            <a:ext cx="5307246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2F78EC-F4D7-5F15-A9B0-68A4AA8FD0E1}"/>
              </a:ext>
            </a:extLst>
          </p:cNvPr>
          <p:cNvSpPr txBox="1"/>
          <p:nvPr/>
        </p:nvSpPr>
        <p:spPr>
          <a:xfrm>
            <a:off x="692211" y="980048"/>
            <a:ext cx="453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Duration of the Unimodal Phase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1D0FE24-747A-A7BD-CC03-794A07FB2BA9}"/>
              </a:ext>
            </a:extLst>
          </p:cNvPr>
          <p:cNvSpPr txBox="1"/>
          <p:nvPr/>
        </p:nvSpPr>
        <p:spPr>
          <a:xfrm>
            <a:off x="1105424" y="1580866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reaches half of its associated plateau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9492229-C3E6-CE5F-2732-B2D7B4402D54}"/>
              </a:ext>
            </a:extLst>
          </p:cNvPr>
          <p:cNvSpPr txBox="1"/>
          <p:nvPr/>
        </p:nvSpPr>
        <p:spPr>
          <a:xfrm>
            <a:off x="669855" y="3407749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ratio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B35E16C-C500-AFF5-E210-C9DD5E14F10C}"/>
              </a:ext>
            </a:extLst>
          </p:cNvPr>
          <p:cNvSpPr/>
          <p:nvPr/>
        </p:nvSpPr>
        <p:spPr>
          <a:xfrm>
            <a:off x="6042531" y="827717"/>
            <a:ext cx="5774168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255C7D2-7A7D-6875-C2D2-EF54CBF95BF7}"/>
              </a:ext>
            </a:extLst>
          </p:cNvPr>
          <p:cNvSpPr txBox="1"/>
          <p:nvPr/>
        </p:nvSpPr>
        <p:spPr>
          <a:xfrm>
            <a:off x="6131203" y="858181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Early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278D1E3-3A5B-E9B9-DB75-6E5057AF3153}"/>
              </a:ext>
            </a:extLst>
          </p:cNvPr>
          <p:cNvSpPr txBox="1"/>
          <p:nvPr/>
        </p:nvSpPr>
        <p:spPr>
          <a:xfrm>
            <a:off x="6131203" y="3598017"/>
            <a:ext cx="32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E0DDF9-83D1-4E11-36D7-2D08037ED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87446"/>
              </p:ext>
            </p:extLst>
          </p:nvPr>
        </p:nvGraphicFramePr>
        <p:xfrm>
          <a:off x="1293339" y="1841732"/>
          <a:ext cx="3703638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97080" imgH="939600" progId="Equation.DSMT4">
                  <p:embed/>
                </p:oleObj>
              </mc:Choice>
              <mc:Fallback>
                <p:oleObj name="Equation" r:id="rId5" imgW="21970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3339" y="1841732"/>
                        <a:ext cx="3703638" cy="158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4489C59-A3AC-705A-EF33-F82F01D98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85845"/>
              </p:ext>
            </p:extLst>
          </p:nvPr>
        </p:nvGraphicFramePr>
        <p:xfrm>
          <a:off x="1796360" y="3716901"/>
          <a:ext cx="30019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41400" imgH="482400" progId="Equation.DSMT4">
                  <p:embed/>
                </p:oleObj>
              </mc:Choice>
              <mc:Fallback>
                <p:oleObj name="Equation" r:id="rId7" imgW="1841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6360" y="3716901"/>
                        <a:ext cx="3001962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937C5EA-2BBF-0C80-59A0-93B0ADBE6E8F}"/>
              </a:ext>
            </a:extLst>
          </p:cNvPr>
          <p:cNvSpPr txBox="1"/>
          <p:nvPr/>
        </p:nvSpPr>
        <p:spPr>
          <a:xfrm>
            <a:off x="725141" y="4459984"/>
            <a:ext cx="6126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Assumption: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learned modality A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small random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          notate the L2 norm of a vector or the</a:t>
            </a:r>
          </a:p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    </a:t>
            </a: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Frobenius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 norm of a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0E318B8-202E-8694-379F-A69B403AC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9421"/>
              </p:ext>
            </p:extLst>
          </p:nvPr>
        </p:nvGraphicFramePr>
        <p:xfrm>
          <a:off x="869858" y="1586469"/>
          <a:ext cx="195130" cy="33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912" imgH="199892" progId="Equation.DSMT4">
                  <p:embed/>
                </p:oleObj>
              </mc:Choice>
              <mc:Fallback>
                <p:oleObj name="Equation" r:id="rId9" imgW="115912" imgH="1998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9858" y="1586469"/>
                        <a:ext cx="195130" cy="336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93BABCE-797D-EE4B-1CD7-8C8C9643F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97986"/>
              </p:ext>
            </p:extLst>
          </p:nvPr>
        </p:nvGraphicFramePr>
        <p:xfrm>
          <a:off x="3613770" y="4976618"/>
          <a:ext cx="319262" cy="44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804" imgH="300074" progId="Equation.DSMT4">
                  <p:embed/>
                </p:oleObj>
              </mc:Choice>
              <mc:Fallback>
                <p:oleObj name="Equation" r:id="rId11" imgW="215804" imgH="3000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3770" y="4976618"/>
                        <a:ext cx="319262" cy="44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19F24F03-917F-FC92-C966-27D91ABF69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0448" y="3867182"/>
            <a:ext cx="2680672" cy="24175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7B53263-07E3-9B8E-923B-A27674D5B5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9427" y="1042409"/>
            <a:ext cx="2652350" cy="25556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1121271-87E6-805D-0B57-1797F617AB0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0365" y="3782245"/>
            <a:ext cx="2570567" cy="255455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385ABED-8136-8A1E-A4C8-4F7665B592C1}"/>
              </a:ext>
            </a:extLst>
          </p:cNvPr>
          <p:cNvSpPr txBox="1"/>
          <p:nvPr/>
        </p:nvSpPr>
        <p:spPr>
          <a:xfrm>
            <a:off x="619909" y="5892615"/>
            <a:ext cx="61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Note: The derivation process uses the 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balance property</a:t>
            </a:r>
          </a:p>
          <a:p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More derivation details can be found in the appendix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F1D356B-C2B0-1A18-4326-131DF5270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24228"/>
              </p:ext>
            </p:extLst>
          </p:nvPr>
        </p:nvGraphicFramePr>
        <p:xfrm>
          <a:off x="1064988" y="5341074"/>
          <a:ext cx="6318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31392" imgH="316614" progId="Equation.DSMT4">
                  <p:embed/>
                </p:oleObj>
              </mc:Choice>
              <mc:Fallback>
                <p:oleObj name="Equation" r:id="rId16" imgW="631392" imgH="3166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4988" y="5341074"/>
                        <a:ext cx="631825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897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69827-CF05-4F89-0EF1-E0D6BAB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18E1E058-632C-0099-C8A4-947B1260E518}"/>
              </a:ext>
            </a:extLst>
          </p:cNvPr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dirty="0">
              <a:solidFill>
                <a:srgbClr val="005DA2"/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Meiryo UI" panose="020B0604030504040204" pitchFamily="34" charset="-128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B6750B42-AE7A-C72E-C003-26EFD8C4DA74}"/>
              </a:ext>
            </a:extLst>
          </p:cNvPr>
          <p:cNvSpPr/>
          <p:nvPr/>
        </p:nvSpPr>
        <p:spPr>
          <a:xfrm>
            <a:off x="-60604" y="35289"/>
            <a:ext cx="7592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43C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Two-Layer Multimodal Linear Networks</a:t>
            </a:r>
            <a:endParaRPr lang="zh-CN" altLang="en-US" sz="2400" b="1" dirty="0">
              <a:solidFill>
                <a:srgbClr val="443C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E41221A5-398B-7952-F2E4-840D82357FEA}"/>
              </a:ext>
            </a:extLst>
          </p:cNvPr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FB35F945-0227-39D4-1694-34D35DD93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17" y="62721"/>
            <a:ext cx="763721" cy="7649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DAAA2AA-213D-E545-26EF-0A6116AF9E3F}"/>
              </a:ext>
            </a:extLst>
          </p:cNvPr>
          <p:cNvSpPr/>
          <p:nvPr/>
        </p:nvSpPr>
        <p:spPr>
          <a:xfrm>
            <a:off x="619908" y="827717"/>
            <a:ext cx="11083095" cy="5704651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DF8C7F-B674-DA07-14EA-FD37A80446DB}"/>
              </a:ext>
            </a:extLst>
          </p:cNvPr>
          <p:cNvSpPr txBox="1"/>
          <p:nvPr/>
        </p:nvSpPr>
        <p:spPr>
          <a:xfrm>
            <a:off x="642249" y="954747"/>
            <a:ext cx="225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Balance property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97C5790-0405-192A-BA16-0D62A0FD4C85}"/>
              </a:ext>
            </a:extLst>
          </p:cNvPr>
          <p:cNvSpPr/>
          <p:nvPr/>
        </p:nvSpPr>
        <p:spPr>
          <a:xfrm>
            <a:off x="885149" y="3563933"/>
            <a:ext cx="4953464" cy="2859020"/>
          </a:xfrm>
          <a:prstGeom prst="rect">
            <a:avLst/>
          </a:prstGeom>
          <a:noFill/>
          <a:ln w="19050" cap="rnd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C2FF1BF-16A0-D226-955C-3504680A778C}"/>
              </a:ext>
            </a:extLst>
          </p:cNvPr>
          <p:cNvSpPr txBox="1"/>
          <p:nvPr/>
        </p:nvSpPr>
        <p:spPr>
          <a:xfrm>
            <a:off x="986282" y="3553411"/>
            <a:ext cx="324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Frobenius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norm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56CCE0E-2591-91B8-C3E5-C7BB943EB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916461"/>
              </p:ext>
            </p:extLst>
          </p:nvPr>
        </p:nvGraphicFramePr>
        <p:xfrm>
          <a:off x="3033713" y="3722688"/>
          <a:ext cx="24558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431640" progId="Equation.DSMT4">
                  <p:embed/>
                </p:oleObj>
              </mc:Choice>
              <mc:Fallback>
                <p:oleObj name="Equation" r:id="rId4" imgW="1206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3713" y="3722688"/>
                        <a:ext cx="2455862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843B269-6CE1-5346-AF45-7BD58811E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90039"/>
              </p:ext>
            </p:extLst>
          </p:nvPr>
        </p:nvGraphicFramePr>
        <p:xfrm>
          <a:off x="1426473" y="1954123"/>
          <a:ext cx="3643004" cy="110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825480" progId="Equation.DSMT4">
                  <p:embed/>
                </p:oleObj>
              </mc:Choice>
              <mc:Fallback>
                <p:oleObj name="Equation" r:id="rId6" imgW="271764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6473" y="1954123"/>
                        <a:ext cx="3643004" cy="1106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8EC7C14-0BE1-3090-2FE6-B16B22EB4AE1}"/>
              </a:ext>
            </a:extLst>
          </p:cNvPr>
          <p:cNvSpPr txBox="1"/>
          <p:nvPr/>
        </p:nvSpPr>
        <p:spPr>
          <a:xfrm>
            <a:off x="642248" y="1355286"/>
            <a:ext cx="6124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pre-fusion layers and between post-fusion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ayers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standard balancing property: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F2360F8-5C2C-8F13-0DF4-20FC41D72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186460"/>
              </p:ext>
            </p:extLst>
          </p:nvPr>
        </p:nvGraphicFramePr>
        <p:xfrm>
          <a:off x="7236745" y="2263382"/>
          <a:ext cx="3667802" cy="421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8647" imgH="257049" progId="Equation.DSMT4">
                  <p:embed/>
                </p:oleObj>
              </mc:Choice>
              <mc:Fallback>
                <p:oleObj name="Equation" r:id="rId8" imgW="2238647" imgH="2570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6745" y="2263382"/>
                        <a:ext cx="3667802" cy="421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D9200DCE-8C88-E2CE-A134-A1D092CA1F19}"/>
              </a:ext>
            </a:extLst>
          </p:cNvPr>
          <p:cNvSpPr txBox="1"/>
          <p:nvPr/>
        </p:nvSpPr>
        <p:spPr>
          <a:xfrm>
            <a:off x="1426473" y="3125943"/>
            <a:ext cx="4026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ocuse on the balance of weights at the same type of level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BB8A51A-F40F-57B6-1E74-B13894BFDD22}"/>
              </a:ext>
            </a:extLst>
          </p:cNvPr>
          <p:cNvGrpSpPr/>
          <p:nvPr/>
        </p:nvGrpSpPr>
        <p:grpSpPr>
          <a:xfrm>
            <a:off x="6562440" y="3563933"/>
            <a:ext cx="6173441" cy="2395701"/>
            <a:chOff x="593313" y="3983794"/>
            <a:chExt cx="6173441" cy="2395701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4769258-ECA6-930D-0B8E-8BA7B6349577}"/>
                </a:ext>
              </a:extLst>
            </p:cNvPr>
            <p:cNvSpPr txBox="1"/>
            <p:nvPr/>
          </p:nvSpPr>
          <p:spPr>
            <a:xfrm>
              <a:off x="640274" y="3983794"/>
              <a:ext cx="6126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Frobenius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 norm in the network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0D705733-30F4-6CC4-28E2-6D4A948398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327765"/>
                </p:ext>
              </p:extLst>
            </p:nvPr>
          </p:nvGraphicFramePr>
          <p:xfrm>
            <a:off x="2702704" y="6030283"/>
            <a:ext cx="1141655" cy="349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09700" imgH="247689" progId="Equation.DSMT4">
                    <p:embed/>
                  </p:oleObj>
                </mc:Choice>
                <mc:Fallback>
                  <p:oleObj name="Equation" r:id="rId10" imgW="809700" imgH="24768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702704" y="6030283"/>
                          <a:ext cx="1141655" cy="349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B32C01EC-9C79-4174-4996-E71A3DA71E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414105"/>
                </p:ext>
              </p:extLst>
            </p:nvPr>
          </p:nvGraphicFramePr>
          <p:xfrm>
            <a:off x="1252170" y="4289018"/>
            <a:ext cx="4042724" cy="1610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390938" imgH="952594" progId="Equation.DSMT4">
                    <p:embed/>
                  </p:oleObj>
                </mc:Choice>
                <mc:Fallback>
                  <p:oleObj name="Equation" r:id="rId12" imgW="2390938" imgH="95259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252170" y="4289018"/>
                          <a:ext cx="4042724" cy="1610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B2E40CB-63D1-1895-C187-CD3CE1E6C0C2}"/>
                </a:ext>
              </a:extLst>
            </p:cNvPr>
            <p:cNvSpPr txBox="1"/>
            <p:nvPr/>
          </p:nvSpPr>
          <p:spPr>
            <a:xfrm>
              <a:off x="593313" y="6002225"/>
              <a:ext cx="13177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Therefore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6FDDCC9-7AD8-F35B-4471-ABFF2BC20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15303"/>
              </p:ext>
            </p:extLst>
          </p:nvPr>
        </p:nvGraphicFramePr>
        <p:xfrm>
          <a:off x="1490660" y="3859295"/>
          <a:ext cx="14097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291960" progId="Equation.DSMT4">
                  <p:embed/>
                </p:oleObj>
              </mc:Choice>
              <mc:Fallback>
                <p:oleObj name="Equation" r:id="rId14" imgW="723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90660" y="3859295"/>
                        <a:ext cx="140970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BACB385-94CD-9C09-A43E-B0009C184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87063"/>
              </p:ext>
            </p:extLst>
          </p:nvPr>
        </p:nvGraphicFramePr>
        <p:xfrm>
          <a:off x="1512850" y="4812439"/>
          <a:ext cx="889326" cy="45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28600" progId="Equation.DSMT4">
                  <p:embed/>
                </p:oleObj>
              </mc:Choice>
              <mc:Fallback>
                <p:oleObj name="Equation" r:id="rId16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12850" y="4812439"/>
                        <a:ext cx="889326" cy="457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4C9D0E0A-D9CC-4D1C-5E0F-CD19C3EF33C7}"/>
              </a:ext>
            </a:extLst>
          </p:cNvPr>
          <p:cNvSpPr txBox="1"/>
          <p:nvPr/>
        </p:nvSpPr>
        <p:spPr>
          <a:xfrm>
            <a:off x="986282" y="4466708"/>
            <a:ext cx="18019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ropert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ies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1EA0927D-27C6-4316-78E7-9E4C40EA0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589207"/>
              </p:ext>
            </p:extLst>
          </p:nvPr>
        </p:nvGraphicFramePr>
        <p:xfrm>
          <a:off x="1364849" y="5284815"/>
          <a:ext cx="2074654" cy="40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68200" imgH="228600" progId="Equation.DSMT4">
                  <p:embed/>
                </p:oleObj>
              </mc:Choice>
              <mc:Fallback>
                <p:oleObj name="Equation" r:id="rId18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64849" y="5284815"/>
                        <a:ext cx="2074654" cy="405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5663403-376C-3C57-6C69-904EA40BF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473892"/>
              </p:ext>
            </p:extLst>
          </p:nvPr>
        </p:nvGraphicFramePr>
        <p:xfrm>
          <a:off x="1413730" y="5818713"/>
          <a:ext cx="2749072" cy="40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62040" imgH="228600" progId="Equation.DSMT4">
                  <p:embed/>
                </p:oleObj>
              </mc:Choice>
              <mc:Fallback>
                <p:oleObj name="Equation" r:id="rId20" imgW="1562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13730" y="5818713"/>
                        <a:ext cx="2749072" cy="403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CF543F26-CF16-6CD0-9528-3490F367BB27}"/>
              </a:ext>
            </a:extLst>
          </p:cNvPr>
          <p:cNvSpPr txBox="1"/>
          <p:nvPr/>
        </p:nvSpPr>
        <p:spPr>
          <a:xfrm>
            <a:off x="6249623" y="1327736"/>
            <a:ext cx="5577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Between a pre-fusion layer and a post-fusion layer, the balancing condition takes a slightly different form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DB99B93-60A9-6F4F-92B6-25FAEF191A20}"/>
              </a:ext>
            </a:extLst>
          </p:cNvPr>
          <p:cNvSpPr txBox="1"/>
          <p:nvPr/>
        </p:nvSpPr>
        <p:spPr>
          <a:xfrm>
            <a:off x="7236745" y="2742910"/>
            <a:ext cx="4026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ocuse on the balance of weights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at the fusion point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CF4261F-E6C9-7B14-3C09-7502DBCE84B3}"/>
              </a:ext>
            </a:extLst>
          </p:cNvPr>
          <p:cNvSpPr txBox="1"/>
          <p:nvPr/>
        </p:nvSpPr>
        <p:spPr>
          <a:xfrm>
            <a:off x="6246345" y="6091165"/>
            <a:ext cx="6852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More detail about the balance property can be found in the reference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AE73A1E-FF5B-FC93-9E61-64F45D1392C4}"/>
              </a:ext>
            </a:extLst>
          </p:cNvPr>
          <p:cNvSpPr txBox="1"/>
          <p:nvPr/>
        </p:nvSpPr>
        <p:spPr>
          <a:xfrm>
            <a:off x="9813486" y="926365"/>
            <a:ext cx="6580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Keyword Explanation</a:t>
            </a:r>
          </a:p>
        </p:txBody>
      </p:sp>
    </p:spTree>
    <p:extLst>
      <p:ext uri="{BB962C8B-B14F-4D97-AF65-F5344CB8AC3E}">
        <p14:creationId xmlns:p14="http://schemas.microsoft.com/office/powerpoint/2010/main" val="1924359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  <p:tag name="COMMONDATA" val="eyJoZGlkIjoiZTA2MzNiY2NlYjQ3MzgyZGRhYTg0OGRhMGFkOTdkYT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 11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9AD0"/>
      </a:accent2>
      <a:accent3>
        <a:srgbClr val="0070C0"/>
      </a:accent3>
      <a:accent4>
        <a:srgbClr val="009AD0"/>
      </a:accent4>
      <a:accent5>
        <a:srgbClr val="0070C0"/>
      </a:accent5>
      <a:accent6>
        <a:srgbClr val="009AD0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1734</Words>
  <Application>Microsoft Office PowerPoint</Application>
  <PresentationFormat>宽屏</PresentationFormat>
  <Paragraphs>306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Meiryo UI</vt:lpstr>
      <vt:lpstr>等线</vt:lpstr>
      <vt:lpstr>等线 Light</vt:lpstr>
      <vt:lpstr>方正正大黑简体</vt:lpstr>
      <vt:lpstr>黑体</vt:lpstr>
      <vt:lpstr>华康俪金黑W8</vt:lpstr>
      <vt:lpstr>微软雅黑</vt:lpstr>
      <vt:lpstr>Arial</vt:lpstr>
      <vt:lpstr>Calibri</vt:lpstr>
      <vt:lpstr>Calibri Light</vt:lpstr>
      <vt:lpstr>Cambria Math</vt:lpstr>
      <vt:lpstr>Times New Roman</vt:lpstr>
      <vt:lpstr>1_Office 主题​​</vt:lpstr>
      <vt:lpstr>2_Office 主题​​</vt:lpstr>
      <vt:lpstr>自定义设计方案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凯冰 杨</cp:lastModifiedBy>
  <cp:revision>65</cp:revision>
  <dcterms:created xsi:type="dcterms:W3CDTF">2018-12-01T15:35:00Z</dcterms:created>
  <dcterms:modified xsi:type="dcterms:W3CDTF">2025-01-07T11:13:14Z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FF90CE6E201D4C31BCCD6672F1339510_13</vt:lpwstr>
  </property>
  <property fmtid="{D5CDD505-2E9C-101B-9397-08002B2CF9AE}" pid="3" name="KSOProductBuildVer">
    <vt:lpwstr>2052-12.1.0.16250</vt:lpwstr>
  </property>
</Properties>
</file>