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1.xml" ContentType="application/vnd.openxmlformats-officedocument.presentationml.notesSlide+xml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6" r:id="rId7"/>
    <p:sldId id="260" r:id="rId8"/>
    <p:sldId id="261" r:id="rId9"/>
    <p:sldId id="262" r:id="rId10"/>
    <p:sldId id="265" r:id="rId11"/>
    <p:sldId id="264" r:id="rId12"/>
    <p:sldId id="267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75" d="100"/>
          <a:sy n="175" d="100"/>
        </p:scale>
        <p:origin x="-202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2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10.emf"/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image" Target="../media/image11.emf"/><Relationship Id="rId2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7" Type="http://schemas.openxmlformats.org/officeDocument/2006/relationships/image" Target="../media/image18.emf"/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245A5-1D7B-134E-B3C7-CAD89C8DE375}" type="datetimeFigureOut">
              <a:rPr kumimoji="1" lang="ja-JP" altLang="en-US" smtClean="0"/>
              <a:t>17/10/01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13480-6DB7-CD4E-BA64-EC66469D0B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452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p=1.75</a:t>
            </a:r>
          </a:p>
          <a:p>
            <a:r>
              <a:rPr kumimoji="1" lang="en-US" altLang="ja-JP" dirty="0" smtClean="0"/>
              <a:t>d=10.863</a:t>
            </a:r>
          </a:p>
          <a:p>
            <a:r>
              <a:rPr kumimoji="1" lang="en-US" altLang="ja-JP" dirty="0" smtClean="0"/>
              <a:t>m=0.3</a:t>
            </a:r>
          </a:p>
          <a:p>
            <a:r>
              <a:rPr kumimoji="1" lang="en-US" altLang="ja-JP" smtClean="0"/>
              <a:t>20/d/t(a(m/c(3.14159/6))-a(p/d/3.14159))</a:t>
            </a:r>
          </a:p>
          <a:p>
            <a:endParaRPr kumimoji="1" lang="en-US" altLang="ja-JP" smtClean="0"/>
          </a:p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113480-6DB7-CD4E-BA64-EC66469D0B2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895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B4D-C321-784C-A68A-F9BA10A1BDEC}" type="datetimeFigureOut">
              <a:rPr kumimoji="1" lang="ja-JP" altLang="en-US" smtClean="0"/>
              <a:t>17/09/25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2EAC-C1BB-4A43-96B5-9188B3C0E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149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B4D-C321-784C-A68A-F9BA10A1BDEC}" type="datetimeFigureOut">
              <a:rPr kumimoji="1" lang="ja-JP" altLang="en-US" smtClean="0"/>
              <a:t>17/09/25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2EAC-C1BB-4A43-96B5-9188B3C0E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624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B4D-C321-784C-A68A-F9BA10A1BDEC}" type="datetimeFigureOut">
              <a:rPr kumimoji="1" lang="ja-JP" altLang="en-US" smtClean="0"/>
              <a:t>17/09/25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2EAC-C1BB-4A43-96B5-9188B3C0E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72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B4D-C321-784C-A68A-F9BA10A1BDEC}" type="datetimeFigureOut">
              <a:rPr kumimoji="1" lang="ja-JP" altLang="en-US" smtClean="0"/>
              <a:t>17/09/25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2EAC-C1BB-4A43-96B5-9188B3C0E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2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B4D-C321-784C-A68A-F9BA10A1BDEC}" type="datetimeFigureOut">
              <a:rPr kumimoji="1" lang="ja-JP" altLang="en-US" smtClean="0"/>
              <a:t>17/09/25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2EAC-C1BB-4A43-96B5-9188B3C0E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58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B4D-C321-784C-A68A-F9BA10A1BDEC}" type="datetimeFigureOut">
              <a:rPr kumimoji="1" lang="ja-JP" altLang="en-US" smtClean="0"/>
              <a:t>17/09/25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2EAC-C1BB-4A43-96B5-9188B3C0E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529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B4D-C321-784C-A68A-F9BA10A1BDEC}" type="datetimeFigureOut">
              <a:rPr kumimoji="1" lang="ja-JP" altLang="en-US" smtClean="0"/>
              <a:t>17/09/25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2EAC-C1BB-4A43-96B5-9188B3C0E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82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B4D-C321-784C-A68A-F9BA10A1BDEC}" type="datetimeFigureOut">
              <a:rPr kumimoji="1" lang="ja-JP" altLang="en-US" smtClean="0"/>
              <a:t>17/09/25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2EAC-C1BB-4A43-96B5-9188B3C0E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77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B4D-C321-784C-A68A-F9BA10A1BDEC}" type="datetimeFigureOut">
              <a:rPr kumimoji="1" lang="ja-JP" altLang="en-US" smtClean="0"/>
              <a:t>17/09/25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2EAC-C1BB-4A43-96B5-9188B3C0E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494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B4D-C321-784C-A68A-F9BA10A1BDEC}" type="datetimeFigureOut">
              <a:rPr kumimoji="1" lang="ja-JP" altLang="en-US" smtClean="0"/>
              <a:t>17/09/25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2EAC-C1BB-4A43-96B5-9188B3C0E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240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C6B4D-C321-784C-A68A-F9BA10A1BDEC}" type="datetimeFigureOut">
              <a:rPr kumimoji="1" lang="ja-JP" altLang="en-US" smtClean="0"/>
              <a:t>17/09/25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B2EAC-C1BB-4A43-96B5-9188B3C0E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54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C6B4D-C321-784C-A68A-F9BA10A1BDEC}" type="datetimeFigureOut">
              <a:rPr kumimoji="1" lang="ja-JP" altLang="en-US" smtClean="0"/>
              <a:t>17/09/25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B2EAC-C1BB-4A43-96B5-9188B3C0E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365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2.bin"/><Relationship Id="rId12" Type="http://schemas.openxmlformats.org/officeDocument/2006/relationships/image" Target="../media/image16.emf"/><Relationship Id="rId13" Type="http://schemas.openxmlformats.org/officeDocument/2006/relationships/oleObject" Target="../embeddings/oleObject23.bin"/><Relationship Id="rId14" Type="http://schemas.openxmlformats.org/officeDocument/2006/relationships/image" Target="../media/image17.emf"/><Relationship Id="rId15" Type="http://schemas.openxmlformats.org/officeDocument/2006/relationships/oleObject" Target="../embeddings/oleObject24.bin"/><Relationship Id="rId16" Type="http://schemas.openxmlformats.org/officeDocument/2006/relationships/image" Target="../media/image18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7.xml"/><Relationship Id="rId3" Type="http://schemas.openxmlformats.org/officeDocument/2006/relationships/oleObject" Target="../embeddings/oleObject18.bin"/><Relationship Id="rId4" Type="http://schemas.openxmlformats.org/officeDocument/2006/relationships/image" Target="../media/image12.e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3.e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14.emf"/><Relationship Id="rId9" Type="http://schemas.openxmlformats.org/officeDocument/2006/relationships/oleObject" Target="../embeddings/oleObject21.bin"/><Relationship Id="rId10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4" Type="http://schemas.openxmlformats.org/officeDocument/2006/relationships/image" Target="../media/image19.emf"/><Relationship Id="rId5" Type="http://schemas.openxmlformats.org/officeDocument/2006/relationships/oleObject" Target="../embeddings/oleObject26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27.bin"/><Relationship Id="rId8" Type="http://schemas.openxmlformats.org/officeDocument/2006/relationships/image" Target="../media/image13.e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4" Type="http://schemas.openxmlformats.org/officeDocument/2006/relationships/image" Target="../media/image20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5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9.bin"/><Relationship Id="rId10" Type="http://schemas.openxmlformats.org/officeDocument/2006/relationships/image" Target="../media/image9.e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6.e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7.e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8.emf"/><Relationship Id="rId9" Type="http://schemas.openxmlformats.org/officeDocument/2006/relationships/oleObject" Target="../embeddings/oleObject13.bin"/><Relationship Id="rId10" Type="http://schemas.openxmlformats.org/officeDocument/2006/relationships/image" Target="../media/image10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1.e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16.bin"/><Relationship Id="rId8" Type="http://schemas.openxmlformats.org/officeDocument/2006/relationships/image" Target="../media/image7.emf"/><Relationship Id="rId9" Type="http://schemas.openxmlformats.org/officeDocument/2006/relationships/oleObject" Target="../embeddings/oleObject17.bin"/><Relationship Id="rId10" Type="http://schemas.openxmlformats.org/officeDocument/2006/relationships/image" Target="../media/image8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69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/>
          <p:cNvSpPr txBox="1"/>
          <p:nvPr/>
        </p:nvSpPr>
        <p:spPr>
          <a:xfrm>
            <a:off x="3479384" y="2174557"/>
            <a:ext cx="95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90-</a:t>
            </a:r>
            <a:r>
              <a:rPr lang="ja-JP" altLang="en-US" dirty="0" smtClean="0"/>
              <a:t>緯度</a:t>
            </a:r>
            <a:endParaRPr lang="en-US" altLang="ja-JP" dirty="0" smtClean="0"/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1102609" y="2688454"/>
            <a:ext cx="3327764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 flipV="1">
            <a:off x="1102609" y="959991"/>
            <a:ext cx="3327764" cy="3409894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oval" w="lg" len="lg"/>
            <a:tailEnd type="oval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円弧 13"/>
          <p:cNvSpPr/>
          <p:nvPr/>
        </p:nvSpPr>
        <p:spPr>
          <a:xfrm>
            <a:off x="2397567" y="2178581"/>
            <a:ext cx="989227" cy="1019745"/>
          </a:xfrm>
          <a:prstGeom prst="arc">
            <a:avLst>
              <a:gd name="adj1" fmla="val 18201329"/>
              <a:gd name="adj2" fmla="val 2144355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 flipV="1">
            <a:off x="2735613" y="959991"/>
            <a:ext cx="0" cy="3409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354012" y="2503788"/>
            <a:ext cx="35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Times"/>
                <a:cs typeface="Times"/>
              </a:rPr>
              <a:t>x</a:t>
            </a:r>
            <a:endParaRPr kumimoji="1" lang="ja-JP" altLang="en-US" i="1" dirty="0">
              <a:latin typeface="Times"/>
              <a:cs typeface="Times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218208" y="959991"/>
            <a:ext cx="35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Times"/>
                <a:cs typeface="Times"/>
              </a:rPr>
              <a:t>y</a:t>
            </a:r>
            <a:endParaRPr kumimoji="1" lang="ja-JP" altLang="en-US" i="1" dirty="0">
              <a:latin typeface="Times"/>
              <a:cs typeface="Times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71088" y="2319123"/>
            <a:ext cx="358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Times"/>
                <a:cs typeface="Times"/>
              </a:rPr>
              <a:t>0</a:t>
            </a:r>
            <a:endParaRPr kumimoji="1" lang="ja-JP" altLang="en-US" i="1" dirty="0">
              <a:latin typeface="Times"/>
              <a:cs typeface="Times"/>
            </a:endParaRPr>
          </a:p>
        </p:txBody>
      </p:sp>
      <p:graphicFrame>
        <p:nvGraphicFramePr>
          <p:cNvPr id="27" name="オブジェクト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6073071"/>
              </p:ext>
            </p:extLst>
          </p:nvPr>
        </p:nvGraphicFramePr>
        <p:xfrm>
          <a:off x="4537586" y="514794"/>
          <a:ext cx="1028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4" name="数式" r:id="rId3" imgW="1028700" imgH="330200" progId="Equation.3">
                  <p:embed/>
                </p:oleObj>
              </mc:Choice>
              <mc:Fallback>
                <p:oleObj name="数式" r:id="rId3" imgW="10287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7586" y="514794"/>
                        <a:ext cx="1028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オブジェクト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273648"/>
              </p:ext>
            </p:extLst>
          </p:nvPr>
        </p:nvGraphicFramePr>
        <p:xfrm>
          <a:off x="0" y="4339382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5" name="数式" r:id="rId5" imgW="977900" imgH="330200" progId="Equation.3">
                  <p:embed/>
                </p:oleObj>
              </mc:Choice>
              <mc:Fallback>
                <p:oleObj name="数式" r:id="rId5" imgW="9779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4339382"/>
                        <a:ext cx="977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テキスト ボックス 34"/>
          <p:cNvSpPr txBox="1"/>
          <p:nvPr/>
        </p:nvSpPr>
        <p:spPr>
          <a:xfrm>
            <a:off x="3479384" y="2873120"/>
            <a:ext cx="16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Times"/>
                <a:cs typeface="Times"/>
              </a:rPr>
              <a:t>x</a:t>
            </a:r>
            <a:r>
              <a:rPr kumimoji="1" lang="ja-JP" altLang="en-US" dirty="0" smtClean="0"/>
              <a:t>軸が蝶番の軸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3402304" y="25936"/>
            <a:ext cx="2056769" cy="186811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/>
        </p:nvCxnSpPr>
        <p:spPr>
          <a:xfrm>
            <a:off x="74224" y="3435830"/>
            <a:ext cx="2056769" cy="186811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オブジェクト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149884"/>
              </p:ext>
            </p:extLst>
          </p:nvPr>
        </p:nvGraphicFramePr>
        <p:xfrm>
          <a:off x="1401846" y="4268285"/>
          <a:ext cx="381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6" name="数式" r:id="rId7" imgW="381000" imgH="203200" progId="Equation.3">
                  <p:embed/>
                </p:oleObj>
              </mc:Choice>
              <mc:Fallback>
                <p:oleObj name="数式" r:id="rId7" imgW="381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1846" y="4268285"/>
                        <a:ext cx="381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オブジェクト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367100"/>
              </p:ext>
            </p:extLst>
          </p:nvPr>
        </p:nvGraphicFramePr>
        <p:xfrm>
          <a:off x="3713636" y="959991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7" name="数式" r:id="rId9" imgW="393700" imgH="203200" progId="Equation.3">
                  <p:embed/>
                </p:oleObj>
              </mc:Choice>
              <mc:Fallback>
                <p:oleObj name="数式" r:id="rId9" imgW="393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13636" y="959991"/>
                        <a:ext cx="393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直線コネクタ 37"/>
          <p:cNvCxnSpPr/>
          <p:nvPr/>
        </p:nvCxnSpPr>
        <p:spPr>
          <a:xfrm>
            <a:off x="3950373" y="779701"/>
            <a:ext cx="280402" cy="247396"/>
          </a:xfrm>
          <a:prstGeom prst="line">
            <a:avLst/>
          </a:prstGeom>
          <a:ln w="12700">
            <a:solidFill>
              <a:schemeClr val="tx1"/>
            </a:solidFill>
            <a:headEnd type="triangle" w="lg" len="lg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/>
          <p:cNvCxnSpPr/>
          <p:nvPr/>
        </p:nvCxnSpPr>
        <p:spPr>
          <a:xfrm>
            <a:off x="1283653" y="4388380"/>
            <a:ext cx="280402" cy="247396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オブジェクト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080352"/>
              </p:ext>
            </p:extLst>
          </p:nvPr>
        </p:nvGraphicFramePr>
        <p:xfrm>
          <a:off x="1645272" y="3140852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数式" r:id="rId11" imgW="114300" imgH="203200" progId="Equation.3">
                  <p:embed/>
                </p:oleObj>
              </mc:Choice>
              <mc:Fallback>
                <p:oleObj name="数式" r:id="rId11" imgW="114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45272" y="3140852"/>
                        <a:ext cx="1143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オブジェクト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475361"/>
              </p:ext>
            </p:extLst>
          </p:nvPr>
        </p:nvGraphicFramePr>
        <p:xfrm>
          <a:off x="3802181" y="1868784"/>
          <a:ext cx="127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数式" r:id="rId13" imgW="127000" imgH="203200" progId="Equation.3">
                  <p:embed/>
                </p:oleObj>
              </mc:Choice>
              <mc:Fallback>
                <p:oleObj name="数式" r:id="rId13" imgW="1270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02181" y="1868784"/>
                        <a:ext cx="127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オブジェクト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621651"/>
              </p:ext>
            </p:extLst>
          </p:nvPr>
        </p:nvGraphicFramePr>
        <p:xfrm>
          <a:off x="3619499" y="4381500"/>
          <a:ext cx="5524501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数式" r:id="rId15" imgW="3683000" imgH="1651000" progId="Equation.3">
                  <p:embed/>
                </p:oleObj>
              </mc:Choice>
              <mc:Fallback>
                <p:oleObj name="数式" r:id="rId15" imgW="3683000" imgH="165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19499" y="4381500"/>
                        <a:ext cx="5524501" cy="247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線コネクタ 42"/>
          <p:cNvCxnSpPr/>
          <p:nvPr/>
        </p:nvCxnSpPr>
        <p:spPr>
          <a:xfrm flipH="1">
            <a:off x="1759572" y="3280668"/>
            <a:ext cx="304090" cy="310323"/>
          </a:xfrm>
          <a:prstGeom prst="line">
            <a:avLst/>
          </a:prstGeom>
          <a:ln w="127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/>
          <p:cNvCxnSpPr/>
          <p:nvPr/>
        </p:nvCxnSpPr>
        <p:spPr>
          <a:xfrm flipH="1">
            <a:off x="3561591" y="1668316"/>
            <a:ext cx="304090" cy="310323"/>
          </a:xfrm>
          <a:prstGeom prst="line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459073" y="14101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天板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102609" y="52365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底板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885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オブジェクト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658220"/>
              </p:ext>
            </p:extLst>
          </p:nvPr>
        </p:nvGraphicFramePr>
        <p:xfrm>
          <a:off x="449263" y="180975"/>
          <a:ext cx="363855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" name="数式" r:id="rId3" imgW="2425700" imgH="1333500" progId="Equation.3">
                  <p:embed/>
                </p:oleObj>
              </mc:Choice>
              <mc:Fallback>
                <p:oleObj name="数式" r:id="rId3" imgW="2425700" imgH="1333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263" y="180975"/>
                        <a:ext cx="3638550" cy="200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図形グループ 33"/>
          <p:cNvGrpSpPr/>
          <p:nvPr/>
        </p:nvGrpSpPr>
        <p:grpSpPr>
          <a:xfrm>
            <a:off x="468266" y="2536368"/>
            <a:ext cx="10209403" cy="4608286"/>
            <a:chOff x="458596" y="2249715"/>
            <a:chExt cx="10209403" cy="4608286"/>
          </a:xfrm>
        </p:grpSpPr>
        <p:sp>
          <p:nvSpPr>
            <p:cNvPr id="30" name="円弧 29"/>
            <p:cNvSpPr/>
            <p:nvPr/>
          </p:nvSpPr>
          <p:spPr>
            <a:xfrm>
              <a:off x="5164666" y="2249715"/>
              <a:ext cx="5503333" cy="4608286"/>
            </a:xfrm>
            <a:prstGeom prst="arc">
              <a:avLst>
                <a:gd name="adj1" fmla="val 12197274"/>
                <a:gd name="adj2" fmla="val 14537051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24" name="直線矢印コネクタ 23"/>
            <p:cNvCxnSpPr/>
            <p:nvPr/>
          </p:nvCxnSpPr>
          <p:spPr>
            <a:xfrm flipV="1">
              <a:off x="7941582" y="2845497"/>
              <a:ext cx="0" cy="34098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2835371" y="4060063"/>
              <a:ext cx="950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smtClean="0"/>
                <a:t>90-</a:t>
              </a:r>
              <a:r>
                <a:rPr lang="ja-JP" altLang="en-US" dirty="0" smtClean="0"/>
                <a:t>緯度</a:t>
              </a:r>
              <a:endParaRPr lang="en-US" altLang="ja-JP" dirty="0" smtClean="0"/>
            </a:p>
          </p:txBody>
        </p:sp>
        <p:cxnSp>
          <p:nvCxnSpPr>
            <p:cNvPr id="3" name="直線矢印コネクタ 2"/>
            <p:cNvCxnSpPr/>
            <p:nvPr/>
          </p:nvCxnSpPr>
          <p:spPr>
            <a:xfrm flipV="1">
              <a:off x="458596" y="4573960"/>
              <a:ext cx="332776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58596" y="2845497"/>
              <a:ext cx="3327764" cy="34098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6067583" y="2845497"/>
              <a:ext cx="0" cy="340989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  <a:headEnd type="oval" w="lg" len="lg"/>
              <a:tailEnd type="oval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円弧 13"/>
            <p:cNvSpPr/>
            <p:nvPr/>
          </p:nvSpPr>
          <p:spPr>
            <a:xfrm>
              <a:off x="1753554" y="4064087"/>
              <a:ext cx="989227" cy="1019745"/>
            </a:xfrm>
            <a:prstGeom prst="arc">
              <a:avLst>
                <a:gd name="adj1" fmla="val 18201329"/>
                <a:gd name="adj2" fmla="val 21443553"/>
              </a:avLst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6" name="直線矢印コネクタ 15"/>
            <p:cNvCxnSpPr/>
            <p:nvPr/>
          </p:nvCxnSpPr>
          <p:spPr>
            <a:xfrm flipV="1">
              <a:off x="2091600" y="2845497"/>
              <a:ext cx="0" cy="34098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3709999" y="4389294"/>
              <a:ext cx="358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"/>
                  <a:cs typeface="Times"/>
                </a:rPr>
                <a:t>x</a:t>
              </a:r>
              <a:endParaRPr kumimoji="1" lang="ja-JP" altLang="en-US" i="1" dirty="0">
                <a:latin typeface="Times"/>
                <a:cs typeface="Times"/>
              </a:endParaRP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1574195" y="2845497"/>
              <a:ext cx="358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"/>
                  <a:cs typeface="Times"/>
                </a:rPr>
                <a:t>y</a:t>
              </a:r>
              <a:endParaRPr kumimoji="1" lang="ja-JP" altLang="en-US" i="1" dirty="0">
                <a:latin typeface="Times"/>
                <a:cs typeface="Times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734451" y="4357931"/>
              <a:ext cx="3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"/>
                  <a:cs typeface="Times"/>
                </a:rPr>
                <a:t>z</a:t>
              </a:r>
              <a:endParaRPr kumimoji="1" lang="ja-JP" altLang="en-US" i="1" dirty="0">
                <a:latin typeface="Times"/>
                <a:cs typeface="Times"/>
              </a:endParaRPr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727075" y="4204629"/>
              <a:ext cx="358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"/>
                  <a:cs typeface="Times"/>
                </a:rPr>
                <a:t>0</a:t>
              </a:r>
              <a:endParaRPr kumimoji="1" lang="ja-JP" altLang="en-US" i="1" dirty="0">
                <a:latin typeface="Times"/>
                <a:cs typeface="Times"/>
              </a:endParaRPr>
            </a:p>
          </p:txBody>
        </p:sp>
        <p:cxnSp>
          <p:nvCxnSpPr>
            <p:cNvPr id="23" name="直線矢印コネクタ 22"/>
            <p:cNvCxnSpPr/>
            <p:nvPr/>
          </p:nvCxnSpPr>
          <p:spPr>
            <a:xfrm flipH="1">
              <a:off x="6067583" y="4558518"/>
              <a:ext cx="1869661" cy="154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7527839" y="2845497"/>
              <a:ext cx="358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i="1" dirty="0" smtClean="0">
                  <a:latin typeface="Times"/>
                  <a:cs typeface="Times"/>
                </a:rPr>
                <a:t>y</a:t>
              </a:r>
              <a:endParaRPr kumimoji="1" lang="ja-JP" altLang="en-US" i="1" dirty="0">
                <a:latin typeface="Times"/>
                <a:cs typeface="Times"/>
              </a:endParaRPr>
            </a:p>
          </p:txBody>
        </p:sp>
        <p:graphicFrame>
          <p:nvGraphicFramePr>
            <p:cNvPr id="27" name="オブジェクト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8899872"/>
                </p:ext>
              </p:extLst>
            </p:nvPr>
          </p:nvGraphicFramePr>
          <p:xfrm>
            <a:off x="3786360" y="2933700"/>
            <a:ext cx="1028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" name="数式" r:id="rId5" imgW="1028700" imgH="330200" progId="Equation.3">
                    <p:embed/>
                  </p:oleObj>
                </mc:Choice>
                <mc:Fallback>
                  <p:oleObj name="数式" r:id="rId5" imgW="1028700" imgH="330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786360" y="2933700"/>
                          <a:ext cx="10287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オブジェクト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4012015"/>
                </p:ext>
              </p:extLst>
            </p:nvPr>
          </p:nvGraphicFramePr>
          <p:xfrm>
            <a:off x="571500" y="6089650"/>
            <a:ext cx="9779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6" name="数式" r:id="rId7" imgW="977900" imgH="330200" progId="Equation.3">
                    <p:embed/>
                  </p:oleObj>
                </mc:Choice>
                <mc:Fallback>
                  <p:oleObj name="数式" r:id="rId7" imgW="977900" imgH="330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71500" y="6089650"/>
                          <a:ext cx="977900" cy="330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テキスト ボックス 30"/>
            <p:cNvSpPr txBox="1"/>
            <p:nvPr/>
          </p:nvSpPr>
          <p:spPr>
            <a:xfrm>
              <a:off x="5289064" y="2660831"/>
              <a:ext cx="1557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＋　　　　　　ー</a:t>
              </a:r>
              <a:endParaRPr kumimoji="1" lang="ja-JP" altLang="en-US" dirty="0"/>
            </a:p>
          </p:txBody>
        </p:sp>
      </p:grpSp>
      <p:sp>
        <p:nvSpPr>
          <p:cNvPr id="32" name="テキスト ボックス 31"/>
          <p:cNvSpPr txBox="1"/>
          <p:nvPr/>
        </p:nvSpPr>
        <p:spPr>
          <a:xfrm>
            <a:off x="4972297" y="181454"/>
            <a:ext cx="39380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t, </a:t>
            </a:r>
            <a:r>
              <a:rPr lang="en-US" altLang="ja-JP" dirty="0" err="1" smtClean="0"/>
              <a:t>δ</a:t>
            </a:r>
            <a:r>
              <a:rPr lang="ja-JP" altLang="en-US" dirty="0" smtClean="0"/>
              <a:t>は分の単位とすると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motor_speed</a:t>
            </a:r>
            <a:r>
              <a:rPr lang="ja-JP" altLang="en-US" dirty="0" smtClean="0"/>
              <a:t>は</a:t>
            </a:r>
            <a:r>
              <a:rPr lang="en-US" altLang="ja-JP" dirty="0" smtClean="0"/>
              <a:t>rpm</a:t>
            </a:r>
            <a:r>
              <a:rPr lang="ja-JP" altLang="en-US" dirty="0" smtClean="0"/>
              <a:t>の単位となる。</a:t>
            </a:r>
            <a:endParaRPr lang="en-US" altLang="ja-JP" dirty="0" smtClean="0"/>
          </a:p>
          <a:p>
            <a:r>
              <a:rPr lang="ja-JP" altLang="en-US" dirty="0" smtClean="0"/>
              <a:t>そのとき、</a:t>
            </a:r>
            <a:r>
              <a:rPr lang="en-US" altLang="ja-JP" dirty="0" err="1" smtClean="0"/>
              <a:t>ω</a:t>
            </a:r>
            <a:r>
              <a:rPr lang="en-US" altLang="ja-JP" dirty="0"/>
              <a:t>=2π/</a:t>
            </a:r>
            <a:r>
              <a:rPr lang="en-US" altLang="ja-JP" dirty="0" smtClean="0"/>
              <a:t>1436.0681755 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同様に</a:t>
            </a:r>
            <a:r>
              <a:rPr lang="en-US" altLang="ja-JP" dirty="0"/>
              <a:t>t, </a:t>
            </a:r>
            <a:r>
              <a:rPr lang="en-US" altLang="ja-JP" dirty="0" err="1" smtClean="0"/>
              <a:t>δ</a:t>
            </a:r>
            <a:r>
              <a:rPr lang="ja-JP" altLang="en-US" dirty="0" smtClean="0"/>
              <a:t>が秒の単位では、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/>
              <a:t>motor_speed</a:t>
            </a:r>
            <a:r>
              <a:rPr lang="ja-JP" altLang="en-US" dirty="0"/>
              <a:t>は</a:t>
            </a:r>
            <a:r>
              <a:rPr lang="en-US" altLang="ja-JP" dirty="0" err="1" smtClean="0"/>
              <a:t>rps</a:t>
            </a:r>
            <a:r>
              <a:rPr lang="ja-JP" altLang="en-US" dirty="0" smtClean="0"/>
              <a:t>の単位で、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err="1" smtClean="0"/>
              <a:t>ω</a:t>
            </a:r>
            <a:r>
              <a:rPr lang="en-US" altLang="ja-JP" dirty="0"/>
              <a:t>=2π/</a:t>
            </a:r>
            <a:r>
              <a:rPr lang="en-US" altLang="ja-JP" dirty="0" smtClean="0"/>
              <a:t>86164.09053 </a:t>
            </a:r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845041" y="5045279"/>
            <a:ext cx="16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i="1" dirty="0" smtClean="0">
                <a:latin typeface="Times"/>
                <a:cs typeface="Times"/>
              </a:rPr>
              <a:t>x</a:t>
            </a:r>
            <a:r>
              <a:rPr kumimoji="1" lang="ja-JP" altLang="en-US" dirty="0" smtClean="0"/>
              <a:t>軸が蝶番の軸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509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/>
          <p:cNvCxnSpPr/>
          <p:nvPr/>
        </p:nvCxnSpPr>
        <p:spPr>
          <a:xfrm>
            <a:off x="482285" y="3900597"/>
            <a:ext cx="35957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V="1">
            <a:off x="482285" y="321614"/>
            <a:ext cx="0" cy="3578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482285" y="3900597"/>
            <a:ext cx="2866048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rot="19800000">
            <a:off x="290295" y="3184085"/>
            <a:ext cx="2866048" cy="0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>
            <a:off x="482283" y="3900597"/>
            <a:ext cx="3228923" cy="1294701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オブジェクト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864185"/>
              </p:ext>
            </p:extLst>
          </p:nvPr>
        </p:nvGraphicFramePr>
        <p:xfrm>
          <a:off x="5105400" y="718548"/>
          <a:ext cx="4038600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数式" r:id="rId3" imgW="2692400" imgH="2984500" progId="Equation.3">
                  <p:embed/>
                </p:oleObj>
              </mc:Choice>
              <mc:Fallback>
                <p:oleObj name="数式" r:id="rId3" imgW="2692400" imgH="298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5400" y="718548"/>
                        <a:ext cx="4038600" cy="447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テキスト ボックス 18"/>
          <p:cNvSpPr txBox="1"/>
          <p:nvPr/>
        </p:nvSpPr>
        <p:spPr>
          <a:xfrm>
            <a:off x="1690661" y="136948"/>
            <a:ext cx="3451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固定点と可動点を任意に置く場合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/>
        </p:nvCxnSpPr>
        <p:spPr>
          <a:xfrm>
            <a:off x="2581350" y="1080292"/>
            <a:ext cx="1228822" cy="4486099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900890" y="50303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固定点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3100919" y="22829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可動点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0" y="5399700"/>
            <a:ext cx="38617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図のような位置に固定点を置くと、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固定点の角度変化が少なくなる。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ナットを固定点側に置くのも良いかも。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固定と可動は図を書く都合なので、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入れ替えて考えることは可能。</a:t>
            </a:r>
            <a:endParaRPr kumimoji="1" lang="ja-JP" altLang="en-US" dirty="0"/>
          </a:p>
        </p:txBody>
      </p:sp>
      <p:sp>
        <p:nvSpPr>
          <p:cNvPr id="32" name="円弧 31"/>
          <p:cNvSpPr/>
          <p:nvPr/>
        </p:nvSpPr>
        <p:spPr>
          <a:xfrm>
            <a:off x="482283" y="1740013"/>
            <a:ext cx="2866050" cy="4337661"/>
          </a:xfrm>
          <a:prstGeom prst="arc">
            <a:avLst>
              <a:gd name="adj1" fmla="val 18353597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380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549288"/>
              </p:ext>
            </p:extLst>
          </p:nvPr>
        </p:nvGraphicFramePr>
        <p:xfrm>
          <a:off x="509391" y="133215"/>
          <a:ext cx="2184400" cy="622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数式" r:id="rId3" imgW="1092200" imgH="3111500" progId="Equation.3">
                  <p:embed/>
                </p:oleObj>
              </mc:Choice>
              <mc:Fallback>
                <p:oleObj name="数式" r:id="rId3" imgW="1092200" imgH="311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391" y="133215"/>
                        <a:ext cx="2184400" cy="622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952469" y="893628"/>
            <a:ext cx="1210588" cy="3298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 smtClean="0"/>
              <a:t>トルク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ピッチ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有効径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リード角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摩擦係数</a:t>
            </a:r>
            <a:endParaRPr lang="en-US" altLang="ja-JP" sz="2000" dirty="0" smtClean="0"/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摩擦角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頂角</a:t>
            </a:r>
            <a:r>
              <a:rPr lang="en-US" altLang="ja-JP" sz="2000" dirty="0" smtClean="0"/>
              <a:t>÷</a:t>
            </a:r>
            <a:r>
              <a:rPr lang="ja-JP" altLang="en-US" sz="2000" dirty="0" smtClean="0"/>
              <a:t>２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15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780563"/>
              </p:ext>
            </p:extLst>
          </p:nvPr>
        </p:nvGraphicFramePr>
        <p:xfrm>
          <a:off x="191298" y="84138"/>
          <a:ext cx="8483600" cy="596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数式" r:id="rId3" imgW="4241800" imgH="2984500" progId="Equation.3">
                  <p:embed/>
                </p:oleObj>
              </mc:Choice>
              <mc:Fallback>
                <p:oleObj name="数式" r:id="rId3" imgW="4241800" imgH="298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298" y="84138"/>
                        <a:ext cx="8483600" cy="596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58596" y="1857805"/>
            <a:ext cx="3339075" cy="3298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 smtClean="0"/>
              <a:t>トルク</a:t>
            </a:r>
            <a:r>
              <a:rPr lang="en-US" altLang="ja-JP" sz="2000" dirty="0" smtClean="0"/>
              <a:t>[</a:t>
            </a:r>
            <a:r>
              <a:rPr lang="en-US" altLang="ja-JP" sz="2000" dirty="0" err="1" smtClean="0"/>
              <a:t>kgf</a:t>
            </a:r>
            <a:r>
              <a:rPr lang="en-US" altLang="ja-JP" sz="2000" dirty="0" smtClean="0"/>
              <a:t>-cm]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ピッチ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= 1.75mm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有効径</a:t>
            </a:r>
            <a:r>
              <a:rPr lang="en-US" altLang="ja-JP" sz="2000" dirty="0" smtClean="0"/>
              <a:t> = 10.863mm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リード角</a:t>
            </a:r>
            <a:r>
              <a:rPr kumimoji="1" lang="en-US" altLang="ja-JP" sz="2000" dirty="0" smtClean="0"/>
              <a:t> = 2.938° = 0.0513 rad</a:t>
            </a:r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摩擦係数</a:t>
            </a:r>
            <a:r>
              <a:rPr lang="en-US" altLang="ja-JP" sz="2000" dirty="0" smtClean="0"/>
              <a:t> = 0.3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摩擦角</a:t>
            </a:r>
            <a:r>
              <a:rPr kumimoji="1" lang="en-US" altLang="ja-JP" sz="2000" dirty="0" smtClean="0"/>
              <a:t> = 19.848° = 0.3464 rad</a:t>
            </a:r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頂角</a:t>
            </a:r>
            <a:r>
              <a:rPr lang="en-US" altLang="ja-JP" sz="2000" dirty="0" smtClean="0"/>
              <a:t>÷</a:t>
            </a:r>
            <a:r>
              <a:rPr lang="ja-JP" altLang="en-US" sz="2000" dirty="0" smtClean="0"/>
              <a:t>２</a:t>
            </a:r>
            <a:r>
              <a:rPr lang="en-US" altLang="ja-JP" sz="2000" dirty="0" smtClean="0"/>
              <a:t> = 30° = π/6 rad</a:t>
            </a:r>
            <a:endParaRPr kumimoji="1" lang="ja-JP" altLang="en-US" sz="2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433098" y="2011996"/>
            <a:ext cx="359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M12P1.75, </a:t>
            </a:r>
            <a:r>
              <a:rPr lang="en-US" altLang="ja-JP" dirty="0" smtClean="0"/>
              <a:t>μ=0.3 </a:t>
            </a:r>
            <a:r>
              <a:rPr lang="ja-JP" altLang="en-US" dirty="0" smtClean="0"/>
              <a:t>で持ち上げる</a:t>
            </a:r>
            <a:r>
              <a:rPr kumimoji="1" lang="ja-JP" altLang="en-US" dirty="0" smtClean="0"/>
              <a:t>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368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886243"/>
              </p:ext>
            </p:extLst>
          </p:nvPr>
        </p:nvGraphicFramePr>
        <p:xfrm>
          <a:off x="225089" y="84138"/>
          <a:ext cx="8483600" cy="596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数式" r:id="rId4" imgW="4241800" imgH="2984500" progId="Equation.3">
                  <p:embed/>
                </p:oleObj>
              </mc:Choice>
              <mc:Fallback>
                <p:oleObj name="数式" r:id="rId4" imgW="4241800" imgH="298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089" y="84138"/>
                        <a:ext cx="8483600" cy="596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517391" y="1834288"/>
            <a:ext cx="3339075" cy="3298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 smtClean="0"/>
              <a:t>トルク</a:t>
            </a:r>
            <a:r>
              <a:rPr lang="en-US" altLang="ja-JP" sz="2000" dirty="0" smtClean="0"/>
              <a:t>[</a:t>
            </a:r>
            <a:r>
              <a:rPr lang="en-US" altLang="ja-JP" sz="2000" dirty="0" err="1" smtClean="0"/>
              <a:t>kgf</a:t>
            </a:r>
            <a:r>
              <a:rPr lang="en-US" altLang="ja-JP" sz="2000" dirty="0" smtClean="0"/>
              <a:t>-cm]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ピッチ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= 1.75mm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有効径</a:t>
            </a:r>
            <a:r>
              <a:rPr lang="en-US" altLang="ja-JP" sz="2000" dirty="0" smtClean="0"/>
              <a:t> = 10.863mm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リード角</a:t>
            </a:r>
            <a:r>
              <a:rPr kumimoji="1" lang="en-US" altLang="ja-JP" sz="2000" dirty="0" smtClean="0"/>
              <a:t> = 2.938° = 0.0513 rad</a:t>
            </a:r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摩擦係数</a:t>
            </a:r>
            <a:r>
              <a:rPr lang="en-US" altLang="ja-JP" sz="2000" dirty="0" smtClean="0"/>
              <a:t> = 0.3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摩擦角</a:t>
            </a:r>
            <a:r>
              <a:rPr kumimoji="1" lang="en-US" altLang="ja-JP" sz="2000" dirty="0" smtClean="0"/>
              <a:t> = 19.848° = 0.3464 rad</a:t>
            </a:r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頂角</a:t>
            </a:r>
            <a:r>
              <a:rPr lang="en-US" altLang="ja-JP" sz="2000" dirty="0" smtClean="0"/>
              <a:t>÷</a:t>
            </a:r>
            <a:r>
              <a:rPr lang="ja-JP" altLang="en-US" sz="2000" dirty="0" smtClean="0"/>
              <a:t>２</a:t>
            </a:r>
            <a:r>
              <a:rPr lang="en-US" altLang="ja-JP" sz="2000" dirty="0" smtClean="0"/>
              <a:t> = 30° = π/6 rad</a:t>
            </a:r>
            <a:endParaRPr kumimoji="1" lang="ja-JP" altLang="en-US" sz="2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138631" y="2011996"/>
            <a:ext cx="357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M12P1.75, </a:t>
            </a:r>
            <a:r>
              <a:rPr lang="en-US" altLang="ja-JP" dirty="0" smtClean="0"/>
              <a:t>μ=0.3 </a:t>
            </a:r>
            <a:r>
              <a:rPr lang="ja-JP" altLang="en-US" dirty="0" smtClean="0"/>
              <a:t>で繰り下げる</a:t>
            </a:r>
            <a:r>
              <a:rPr kumimoji="1" lang="ja-JP" altLang="en-US" dirty="0" smtClean="0"/>
              <a:t>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202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567537"/>
              </p:ext>
            </p:extLst>
          </p:nvPr>
        </p:nvGraphicFramePr>
        <p:xfrm>
          <a:off x="65088" y="84138"/>
          <a:ext cx="8737600" cy="596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数式" r:id="rId3" imgW="4368800" imgH="2984500" progId="Equation.3">
                  <p:embed/>
                </p:oleObj>
              </mc:Choice>
              <mc:Fallback>
                <p:oleObj name="数式" r:id="rId3" imgW="4368800" imgH="298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088" y="84138"/>
                        <a:ext cx="8737600" cy="5969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58596" y="1857805"/>
            <a:ext cx="3741454" cy="3298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 smtClean="0"/>
              <a:t>トルク</a:t>
            </a:r>
            <a:r>
              <a:rPr lang="en-US" altLang="ja-JP" sz="2000" dirty="0" smtClean="0"/>
              <a:t>[</a:t>
            </a:r>
            <a:r>
              <a:rPr lang="en-US" altLang="ja-JP" sz="2000" dirty="0" err="1" smtClean="0"/>
              <a:t>kgf</a:t>
            </a:r>
            <a:r>
              <a:rPr lang="en-US" altLang="ja-JP" sz="2000" dirty="0" smtClean="0"/>
              <a:t>-cm]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ピッチ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= 25.4/</a:t>
            </a:r>
            <a:r>
              <a:rPr lang="en-US" altLang="ja-JP" sz="2000" dirty="0"/>
              <a:t>16 mm = </a:t>
            </a:r>
            <a:r>
              <a:rPr lang="en-US" altLang="ja-JP" sz="2000" dirty="0" smtClean="0"/>
              <a:t>1.5875mm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有効径</a:t>
            </a:r>
            <a:r>
              <a:rPr lang="en-US" altLang="ja-JP" sz="2000" dirty="0" smtClean="0"/>
              <a:t> = 8.509mm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リード角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摩擦係数</a:t>
            </a:r>
            <a:r>
              <a:rPr lang="en-US" altLang="ja-JP" sz="2000" dirty="0" smtClean="0"/>
              <a:t> = 0.3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摩擦角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頂角</a:t>
            </a:r>
            <a:r>
              <a:rPr lang="en-US" altLang="ja-JP" sz="2000" dirty="0" smtClean="0"/>
              <a:t>÷</a:t>
            </a:r>
            <a:r>
              <a:rPr lang="ja-JP" altLang="en-US" sz="2000" dirty="0" smtClean="0"/>
              <a:t>２</a:t>
            </a:r>
            <a:r>
              <a:rPr lang="en-US" altLang="ja-JP" sz="2000" dirty="0" smtClean="0"/>
              <a:t> = 27.5° = 55π/360 rad</a:t>
            </a:r>
            <a:endParaRPr kumimoji="1" lang="ja-JP" altLang="en-US" sz="2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433098" y="2011996"/>
            <a:ext cx="382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W3/8 16T/in, </a:t>
            </a:r>
            <a:r>
              <a:rPr lang="en-US" altLang="ja-JP" dirty="0" smtClean="0"/>
              <a:t>μ=0.3 </a:t>
            </a:r>
            <a:r>
              <a:rPr lang="ja-JP" altLang="en-US" dirty="0" smtClean="0"/>
              <a:t>で持ち上げる</a:t>
            </a:r>
            <a:r>
              <a:rPr kumimoji="1" lang="ja-JP" altLang="en-US" dirty="0" smtClean="0"/>
              <a:t>場合</a:t>
            </a:r>
            <a:endParaRPr kumimoji="1" lang="en-US" altLang="ja-JP" dirty="0" smtClean="0"/>
          </a:p>
          <a:p>
            <a:r>
              <a:rPr lang="ja-JP" altLang="en-US" dirty="0" smtClean="0"/>
              <a:t>繰り下げる場合は</a:t>
            </a:r>
            <a:r>
              <a:rPr lang="en-US" altLang="ja-JP" dirty="0" smtClean="0"/>
              <a:t>8.60T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357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304212"/>
              </p:ext>
            </p:extLst>
          </p:nvPr>
        </p:nvGraphicFramePr>
        <p:xfrm>
          <a:off x="249789" y="325438"/>
          <a:ext cx="7213600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数式" r:id="rId3" imgW="3606800" imgH="2743200" progId="Equation.3">
                  <p:embed/>
                </p:oleObj>
              </mc:Choice>
              <mc:Fallback>
                <p:oleObj name="数式" r:id="rId3" imgW="3606800" imgH="274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789" y="325438"/>
                        <a:ext cx="7213600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458596" y="1857805"/>
            <a:ext cx="3325550" cy="3298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 smtClean="0"/>
              <a:t>トルク</a:t>
            </a:r>
            <a:r>
              <a:rPr lang="en-US" altLang="ja-JP" sz="2000" dirty="0" smtClean="0"/>
              <a:t>[</a:t>
            </a:r>
            <a:r>
              <a:rPr lang="en-US" altLang="ja-JP" sz="2000" dirty="0" err="1" smtClean="0"/>
              <a:t>kgf</a:t>
            </a:r>
            <a:r>
              <a:rPr lang="en-US" altLang="ja-JP" sz="2000" dirty="0" smtClean="0"/>
              <a:t>-cm]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ピッチ</a:t>
            </a:r>
            <a:r>
              <a:rPr lang="en-US" altLang="ja-JP" sz="2000" dirty="0"/>
              <a:t> </a:t>
            </a:r>
            <a:r>
              <a:rPr lang="en-US" altLang="ja-JP" sz="2000" dirty="0" smtClean="0"/>
              <a:t>= 49/17 </a:t>
            </a:r>
            <a:r>
              <a:rPr lang="en-US" altLang="ja-JP" sz="2000" dirty="0"/>
              <a:t>mm = </a:t>
            </a:r>
            <a:r>
              <a:rPr lang="en-US" altLang="ja-JP" sz="2000" dirty="0" smtClean="0"/>
              <a:t>2.88mm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有効径</a:t>
            </a:r>
            <a:r>
              <a:rPr lang="en-US" altLang="ja-JP" sz="2000" dirty="0" smtClean="0"/>
              <a:t> = 4mm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リード角</a:t>
            </a:r>
            <a:r>
              <a:rPr kumimoji="1" lang="en-US" altLang="ja-JP" sz="2000" dirty="0" smtClean="0"/>
              <a:t>=0.225[rad]</a:t>
            </a:r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摩擦係数</a:t>
            </a:r>
            <a:r>
              <a:rPr lang="en-US" altLang="ja-JP" sz="2000" dirty="0" smtClean="0"/>
              <a:t> = 0.3</a:t>
            </a:r>
          </a:p>
          <a:p>
            <a:pPr>
              <a:lnSpc>
                <a:spcPct val="150000"/>
              </a:lnSpc>
            </a:pPr>
            <a:r>
              <a:rPr kumimoji="1" lang="ja-JP" altLang="en-US" sz="2000" dirty="0" smtClean="0"/>
              <a:t>摩擦角</a:t>
            </a:r>
            <a:endParaRPr kumimoji="1" lang="en-US" altLang="ja-JP" sz="2000" dirty="0" smtClean="0"/>
          </a:p>
          <a:p>
            <a:pPr>
              <a:lnSpc>
                <a:spcPct val="150000"/>
              </a:lnSpc>
            </a:pPr>
            <a:r>
              <a:rPr lang="ja-JP" altLang="en-US" sz="2000" dirty="0" smtClean="0"/>
              <a:t>頂角</a:t>
            </a:r>
            <a:r>
              <a:rPr lang="en-US" altLang="ja-JP" sz="2000" dirty="0" smtClean="0"/>
              <a:t>÷</a:t>
            </a:r>
            <a:r>
              <a:rPr lang="ja-JP" altLang="en-US" sz="2000" dirty="0" smtClean="0"/>
              <a:t>２</a:t>
            </a:r>
            <a:r>
              <a:rPr lang="en-US" altLang="ja-JP" sz="2000" dirty="0" smtClean="0"/>
              <a:t> = 27.5° = 55π/360 rad</a:t>
            </a:r>
            <a:endParaRPr kumimoji="1" lang="ja-JP" altLang="en-US" sz="2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433098" y="2011996"/>
            <a:ext cx="3726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細軸コース</a:t>
            </a:r>
            <a:r>
              <a:rPr kumimoji="1" lang="en-US" altLang="ja-JP" dirty="0" smtClean="0"/>
              <a:t>, </a:t>
            </a:r>
            <a:r>
              <a:rPr lang="en-US" altLang="ja-JP" dirty="0" smtClean="0"/>
              <a:t>μ=0.3 </a:t>
            </a:r>
            <a:r>
              <a:rPr lang="ja-JP" altLang="en-US" dirty="0" smtClean="0"/>
              <a:t>で持ち上げる</a:t>
            </a:r>
            <a:r>
              <a:rPr kumimoji="1" lang="ja-JP" altLang="en-US" dirty="0" smtClean="0"/>
              <a:t>場合</a:t>
            </a:r>
            <a:endParaRPr kumimoji="1" lang="en-US" altLang="ja-JP" dirty="0" smtClean="0"/>
          </a:p>
          <a:p>
            <a:r>
              <a:rPr lang="ja-JP" altLang="en-US" dirty="0" smtClean="0"/>
              <a:t>繰り下げる場合は</a:t>
            </a:r>
            <a:r>
              <a:rPr lang="en-US" altLang="ja-JP" dirty="0" smtClean="0"/>
              <a:t>44T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29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/>
          <p:cNvCxnSpPr/>
          <p:nvPr/>
        </p:nvCxnSpPr>
        <p:spPr>
          <a:xfrm flipV="1">
            <a:off x="1364030" y="1128792"/>
            <a:ext cx="0" cy="3233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1364030" y="4362312"/>
            <a:ext cx="32689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1364030" y="2292859"/>
            <a:ext cx="1763832" cy="2069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二等辺三角形 10"/>
          <p:cNvSpPr/>
          <p:nvPr/>
        </p:nvSpPr>
        <p:spPr>
          <a:xfrm rot="20950680">
            <a:off x="1248356" y="2809935"/>
            <a:ext cx="1763832" cy="13992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52994"/>
              </p:ext>
            </p:extLst>
          </p:nvPr>
        </p:nvGraphicFramePr>
        <p:xfrm>
          <a:off x="1544073" y="2491690"/>
          <a:ext cx="952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" name="数式" r:id="rId3" imgW="952500" imgH="330200" progId="Equation.3">
                  <p:embed/>
                </p:oleObj>
              </mc:Choice>
              <mc:Fallback>
                <p:oleObj name="数式" r:id="rId3" imgW="9525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4073" y="2491690"/>
                        <a:ext cx="952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867849"/>
              </p:ext>
            </p:extLst>
          </p:nvPr>
        </p:nvGraphicFramePr>
        <p:xfrm>
          <a:off x="801688" y="4478795"/>
          <a:ext cx="838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9" name="数式" r:id="rId5" imgW="838200" imgH="330200" progId="Equation.3">
                  <p:embed/>
                </p:oleObj>
              </mc:Choice>
              <mc:Fallback>
                <p:oleObj name="数式" r:id="rId5" imgW="838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1688" y="4478795"/>
                        <a:ext cx="838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オブジェクト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671714"/>
              </p:ext>
            </p:extLst>
          </p:nvPr>
        </p:nvGraphicFramePr>
        <p:xfrm>
          <a:off x="3278188" y="3854450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0" name="数式" r:id="rId7" imgW="939800" imgH="330200" progId="Equation.3">
                  <p:embed/>
                </p:oleObj>
              </mc:Choice>
              <mc:Fallback>
                <p:oleObj name="数式" r:id="rId7" imgW="9398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8188" y="3854450"/>
                        <a:ext cx="939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2972457" y="1751980"/>
            <a:ext cx="34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Times"/>
                <a:cs typeface="Times"/>
              </a:rPr>
              <a:t>y</a:t>
            </a:r>
            <a:endParaRPr kumimoji="1" lang="ja-JP" altLang="en-US" i="1" dirty="0">
              <a:latin typeface="Times"/>
              <a:cs typeface="Times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75423" y="1069544"/>
            <a:ext cx="3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Times"/>
                <a:cs typeface="Times"/>
              </a:rPr>
              <a:t>z</a:t>
            </a:r>
            <a:endParaRPr kumimoji="1" lang="ja-JP" altLang="en-US" i="1" dirty="0">
              <a:latin typeface="Times"/>
              <a:cs typeface="Times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66433" y="4548888"/>
            <a:ext cx="34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Times"/>
                <a:cs typeface="Times"/>
              </a:rPr>
              <a:t>x</a:t>
            </a:r>
            <a:endParaRPr kumimoji="1" lang="ja-JP" altLang="en-US" i="1" dirty="0">
              <a:latin typeface="Times"/>
              <a:cs typeface="Times"/>
            </a:endParaRPr>
          </a:p>
        </p:txBody>
      </p:sp>
      <p:graphicFrame>
        <p:nvGraphicFramePr>
          <p:cNvPr id="19" name="オブジェクト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168693"/>
              </p:ext>
            </p:extLst>
          </p:nvPr>
        </p:nvGraphicFramePr>
        <p:xfrm>
          <a:off x="4811713" y="203200"/>
          <a:ext cx="3721100" cy="309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1" name="数式" r:id="rId9" imgW="3721100" imgH="3098800" progId="Equation.3">
                  <p:embed/>
                </p:oleObj>
              </mc:Choice>
              <mc:Fallback>
                <p:oleObj name="数式" r:id="rId9" imgW="3721100" imgH="309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11713" y="203200"/>
                        <a:ext cx="3721100" cy="309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1581434" y="3854450"/>
            <a:ext cx="4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60°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64228" y="4121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正三角形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606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/>
          <p:cNvCxnSpPr/>
          <p:nvPr/>
        </p:nvCxnSpPr>
        <p:spPr>
          <a:xfrm flipV="1">
            <a:off x="1364030" y="1128792"/>
            <a:ext cx="0" cy="3233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1364030" y="4362312"/>
            <a:ext cx="32689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1364030" y="2292859"/>
            <a:ext cx="1763832" cy="2069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二等辺三角形 10"/>
          <p:cNvSpPr/>
          <p:nvPr/>
        </p:nvSpPr>
        <p:spPr>
          <a:xfrm rot="20950680">
            <a:off x="1248356" y="2809935"/>
            <a:ext cx="1763832" cy="13992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741288"/>
              </p:ext>
            </p:extLst>
          </p:nvPr>
        </p:nvGraphicFramePr>
        <p:xfrm>
          <a:off x="1544073" y="2491690"/>
          <a:ext cx="952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数式" r:id="rId3" imgW="952500" imgH="330200" progId="Equation.3">
                  <p:embed/>
                </p:oleObj>
              </mc:Choice>
              <mc:Fallback>
                <p:oleObj name="数式" r:id="rId3" imgW="9525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4073" y="2491690"/>
                        <a:ext cx="952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466791"/>
              </p:ext>
            </p:extLst>
          </p:nvPr>
        </p:nvGraphicFramePr>
        <p:xfrm>
          <a:off x="801688" y="4478795"/>
          <a:ext cx="838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数式" r:id="rId5" imgW="838200" imgH="330200" progId="Equation.3">
                  <p:embed/>
                </p:oleObj>
              </mc:Choice>
              <mc:Fallback>
                <p:oleObj name="数式" r:id="rId5" imgW="838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1688" y="4478795"/>
                        <a:ext cx="838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オブジェクト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668208"/>
              </p:ext>
            </p:extLst>
          </p:nvPr>
        </p:nvGraphicFramePr>
        <p:xfrm>
          <a:off x="3278188" y="3854450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" name="数式" r:id="rId7" imgW="939800" imgH="330200" progId="Equation.3">
                  <p:embed/>
                </p:oleObj>
              </mc:Choice>
              <mc:Fallback>
                <p:oleObj name="数式" r:id="rId7" imgW="9398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8188" y="3854450"/>
                        <a:ext cx="939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2972457" y="1751980"/>
            <a:ext cx="34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Times"/>
                <a:cs typeface="Times"/>
              </a:rPr>
              <a:t>y</a:t>
            </a:r>
            <a:endParaRPr kumimoji="1" lang="ja-JP" altLang="en-US" i="1" dirty="0">
              <a:latin typeface="Times"/>
              <a:cs typeface="Times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75423" y="1069544"/>
            <a:ext cx="3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Times"/>
                <a:cs typeface="Times"/>
              </a:rPr>
              <a:t>z</a:t>
            </a:r>
            <a:endParaRPr kumimoji="1" lang="ja-JP" altLang="en-US" i="1" dirty="0">
              <a:latin typeface="Times"/>
              <a:cs typeface="Times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66433" y="4548888"/>
            <a:ext cx="34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Times"/>
                <a:cs typeface="Times"/>
              </a:rPr>
              <a:t>x</a:t>
            </a:r>
            <a:endParaRPr kumimoji="1" lang="ja-JP" altLang="en-US" i="1" dirty="0">
              <a:latin typeface="Times"/>
              <a:cs typeface="Times"/>
            </a:endParaRPr>
          </a:p>
        </p:txBody>
      </p:sp>
      <p:graphicFrame>
        <p:nvGraphicFramePr>
          <p:cNvPr id="19" name="オブジェクト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406203"/>
              </p:ext>
            </p:extLst>
          </p:nvPr>
        </p:nvGraphicFramePr>
        <p:xfrm>
          <a:off x="4812188" y="412129"/>
          <a:ext cx="3721100" cy="2679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" name="数式" r:id="rId9" imgW="3721100" imgH="2679700" progId="Equation.3">
                  <p:embed/>
                </p:oleObj>
              </mc:Choice>
              <mc:Fallback>
                <p:oleObj name="数式" r:id="rId9" imgW="3721100" imgH="2679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12188" y="412129"/>
                        <a:ext cx="3721100" cy="26797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1581434" y="3854450"/>
            <a:ext cx="33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φ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17292" y="32923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南天赤道儀？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5447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オブジェクト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226720"/>
              </p:ext>
            </p:extLst>
          </p:nvPr>
        </p:nvGraphicFramePr>
        <p:xfrm>
          <a:off x="4699000" y="95759"/>
          <a:ext cx="4445000" cy="439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数式" r:id="rId3" imgW="4445000" imgH="4394200" progId="Equation.3">
                  <p:embed/>
                </p:oleObj>
              </mc:Choice>
              <mc:Fallback>
                <p:oleObj name="数式" r:id="rId3" imgW="4445000" imgH="4394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9000" y="95759"/>
                        <a:ext cx="4445000" cy="439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線矢印コネクタ 2"/>
          <p:cNvCxnSpPr/>
          <p:nvPr/>
        </p:nvCxnSpPr>
        <p:spPr>
          <a:xfrm flipV="1">
            <a:off x="1364030" y="1128792"/>
            <a:ext cx="0" cy="32335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>
            <a:off x="1364030" y="4362312"/>
            <a:ext cx="326896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 flipV="1">
            <a:off x="1364030" y="2292859"/>
            <a:ext cx="1763832" cy="20694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二等辺三角形 10"/>
          <p:cNvSpPr/>
          <p:nvPr/>
        </p:nvSpPr>
        <p:spPr>
          <a:xfrm rot="20950680">
            <a:off x="1248356" y="2809935"/>
            <a:ext cx="1763832" cy="139923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3" name="オブジェクト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250623"/>
              </p:ext>
            </p:extLst>
          </p:nvPr>
        </p:nvGraphicFramePr>
        <p:xfrm>
          <a:off x="1544073" y="2491690"/>
          <a:ext cx="952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name="数式" r:id="rId5" imgW="952500" imgH="330200" progId="Equation.3">
                  <p:embed/>
                </p:oleObj>
              </mc:Choice>
              <mc:Fallback>
                <p:oleObj name="数式" r:id="rId5" imgW="9525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4073" y="2491690"/>
                        <a:ext cx="952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オブジェクト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761687"/>
              </p:ext>
            </p:extLst>
          </p:nvPr>
        </p:nvGraphicFramePr>
        <p:xfrm>
          <a:off x="801688" y="4478795"/>
          <a:ext cx="838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数式" r:id="rId7" imgW="838200" imgH="330200" progId="Equation.3">
                  <p:embed/>
                </p:oleObj>
              </mc:Choice>
              <mc:Fallback>
                <p:oleObj name="数式" r:id="rId7" imgW="8382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1688" y="4478795"/>
                        <a:ext cx="838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オブジェクト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22004"/>
              </p:ext>
            </p:extLst>
          </p:nvPr>
        </p:nvGraphicFramePr>
        <p:xfrm>
          <a:off x="3278188" y="3854450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数式" r:id="rId9" imgW="939800" imgH="330200" progId="Equation.3">
                  <p:embed/>
                </p:oleObj>
              </mc:Choice>
              <mc:Fallback>
                <p:oleObj name="数式" r:id="rId9" imgW="939800" imgH="330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8188" y="3854450"/>
                        <a:ext cx="9398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2972457" y="1751980"/>
            <a:ext cx="34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Times"/>
                <a:cs typeface="Times"/>
              </a:rPr>
              <a:t>y</a:t>
            </a:r>
            <a:endParaRPr kumimoji="1" lang="ja-JP" altLang="en-US" i="1" dirty="0">
              <a:latin typeface="Times"/>
              <a:cs typeface="Times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75423" y="1069544"/>
            <a:ext cx="3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Times"/>
                <a:cs typeface="Times"/>
              </a:rPr>
              <a:t>z</a:t>
            </a:r>
            <a:endParaRPr kumimoji="1" lang="ja-JP" altLang="en-US" i="1" dirty="0">
              <a:latin typeface="Times"/>
              <a:cs typeface="Times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466433" y="4548888"/>
            <a:ext cx="345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>
                <a:latin typeface="Times"/>
                <a:cs typeface="Times"/>
              </a:rPr>
              <a:t>x</a:t>
            </a:r>
            <a:endParaRPr kumimoji="1" lang="ja-JP" altLang="en-US" i="1" dirty="0">
              <a:latin typeface="Times"/>
              <a:cs typeface="Times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581434" y="3854450"/>
            <a:ext cx="4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90°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615814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15578</TotalTime>
  <Words>337</Words>
  <Application>Microsoft Macintosh PowerPoint</Application>
  <PresentationFormat>画面に合わせる (4:3)</PresentationFormat>
  <Paragraphs>83</Paragraphs>
  <Slides>12</Slides>
  <Notes>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4" baseType="lpstr">
      <vt:lpstr>ホワイト</vt:lpstr>
      <vt:lpstr>数式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sakai keiichi</dc:creator>
  <cp:lastModifiedBy>酒居 敬一</cp:lastModifiedBy>
  <cp:revision>56</cp:revision>
  <dcterms:created xsi:type="dcterms:W3CDTF">2013-06-08T13:37:58Z</dcterms:created>
  <dcterms:modified xsi:type="dcterms:W3CDTF">2017-10-01T11:19:19Z</dcterms:modified>
</cp:coreProperties>
</file>