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4" r:id="rId4"/>
    <p:sldId id="257" r:id="rId5"/>
    <p:sldId id="263" r:id="rId6"/>
    <p:sldId id="259" r:id="rId7"/>
    <p:sldId id="260" r:id="rId8"/>
    <p:sldId id="262"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2667" autoAdjust="0"/>
  </p:normalViewPr>
  <p:slideViewPr>
    <p:cSldViewPr snapToGrid="0">
      <p:cViewPr varScale="1">
        <p:scale>
          <a:sx n="118" d="100"/>
          <a:sy n="118" d="100"/>
        </p:scale>
        <p:origin x="178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2CF12-C102-4E48-8DD4-3F0624D60D82}" type="datetimeFigureOut">
              <a:rPr lang="en-GB" smtClean="0"/>
              <a:t>20/03/2022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D00D3-B18A-47A6-B6BD-F14745131661}" type="slidenum">
              <a:rPr lang="en-GB" smtClean="0"/>
              <a:t>‹#›</a:t>
            </a:fld>
            <a:endParaRPr lang="en-GB"/>
          </a:p>
        </p:txBody>
      </p:sp>
    </p:spTree>
    <p:extLst>
      <p:ext uri="{BB962C8B-B14F-4D97-AF65-F5344CB8AC3E}">
        <p14:creationId xmlns:p14="http://schemas.microsoft.com/office/powerpoint/2010/main" val="371982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project is about building a system that will allow for the combined acquisition and analysis of real-time data from EEG, EMG and eye-tracking devices. </a:t>
            </a:r>
          </a:p>
          <a:p>
            <a:r>
              <a:rPr lang="en-GB" dirty="0"/>
              <a:t>Using said system, behaviours and interactions within a games world will be explored, with the creation of two example demo’s being created along side, demonstrating the usage though the control of an avatar skeletal rig and the scaling of game difficulty.</a:t>
            </a:r>
          </a:p>
        </p:txBody>
      </p:sp>
      <p:sp>
        <p:nvSpPr>
          <p:cNvPr id="4" name="Slide Number Placeholder 3"/>
          <p:cNvSpPr>
            <a:spLocks noGrp="1"/>
          </p:cNvSpPr>
          <p:nvPr>
            <p:ph type="sldNum" sz="quarter" idx="5"/>
          </p:nvPr>
        </p:nvSpPr>
        <p:spPr/>
        <p:txBody>
          <a:bodyPr/>
          <a:lstStyle/>
          <a:p>
            <a:fld id="{79BD00D3-B18A-47A6-B6BD-F14745131661}" type="slidenum">
              <a:rPr lang="en-GB" smtClean="0"/>
              <a:t>1</a:t>
            </a:fld>
            <a:endParaRPr lang="en-GB"/>
          </a:p>
        </p:txBody>
      </p:sp>
    </p:spTree>
    <p:extLst>
      <p:ext uri="{BB962C8B-B14F-4D97-AF65-F5344CB8AC3E}">
        <p14:creationId xmlns:p14="http://schemas.microsoft.com/office/powerpoint/2010/main" val="1420853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#MAY ADD 3</a:t>
            </a:r>
            <a:r>
              <a:rPr lang="en-GB" baseline="30000" dirty="0"/>
              <a:t>RD</a:t>
            </a:r>
            <a:r>
              <a:rPr lang="en-GB" dirty="0"/>
              <a:t> EXAMPLE</a:t>
            </a:r>
          </a:p>
          <a:p>
            <a:endParaRPr lang="en-GB" dirty="0"/>
          </a:p>
          <a:p>
            <a:r>
              <a:rPr lang="en-GB" dirty="0"/>
              <a:t>Multi Modal system using EEG and EMG for serous or entertainment based game controls are basically non existent (or at least I couldn’t find anything), that however isn’t to say that inspiration cannot be drawn from the multi-modal systems used in the real world.</a:t>
            </a:r>
          </a:p>
          <a:p>
            <a:endParaRPr lang="en-GB" dirty="0"/>
          </a:p>
          <a:p>
            <a:r>
              <a:rPr lang="en-GB" dirty="0"/>
              <a:t>These two examples demonstrate the effective usage of combining EEG sensor data with other analysis and input modalities to allow for a system to function much better then what it otherwise would be doing if it was left on its own.</a:t>
            </a:r>
          </a:p>
          <a:p>
            <a:endParaRPr lang="en-GB" dirty="0"/>
          </a:p>
        </p:txBody>
      </p:sp>
      <p:sp>
        <p:nvSpPr>
          <p:cNvPr id="4" name="Slide Number Placeholder 3"/>
          <p:cNvSpPr>
            <a:spLocks noGrp="1"/>
          </p:cNvSpPr>
          <p:nvPr>
            <p:ph type="sldNum" sz="quarter" idx="5"/>
          </p:nvPr>
        </p:nvSpPr>
        <p:spPr/>
        <p:txBody>
          <a:bodyPr/>
          <a:lstStyle/>
          <a:p>
            <a:fld id="{79BD00D3-B18A-47A6-B6BD-F14745131661}" type="slidenum">
              <a:rPr lang="en-GB" smtClean="0"/>
              <a:t>2</a:t>
            </a:fld>
            <a:endParaRPr lang="en-GB"/>
          </a:p>
        </p:txBody>
      </p:sp>
    </p:spTree>
    <p:extLst>
      <p:ext uri="{BB962C8B-B14F-4D97-AF65-F5344CB8AC3E}">
        <p14:creationId xmlns:p14="http://schemas.microsoft.com/office/powerpoint/2010/main" val="24050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contents page, reference page and the first 2 chapters of the dissertation are complete (though only in draft form)</a:t>
            </a:r>
          </a:p>
          <a:p>
            <a:endParaRPr lang="en-GB" dirty="0"/>
          </a:p>
          <a:p>
            <a:r>
              <a:rPr lang="en-GB" dirty="0"/>
              <a:t>These two section cover just under 2000 words. Each section has been split into the format show above.</a:t>
            </a:r>
          </a:p>
        </p:txBody>
      </p:sp>
      <p:sp>
        <p:nvSpPr>
          <p:cNvPr id="4" name="Slide Number Placeholder 3"/>
          <p:cNvSpPr>
            <a:spLocks noGrp="1"/>
          </p:cNvSpPr>
          <p:nvPr>
            <p:ph type="sldNum" sz="quarter" idx="5"/>
          </p:nvPr>
        </p:nvSpPr>
        <p:spPr/>
        <p:txBody>
          <a:bodyPr/>
          <a:lstStyle/>
          <a:p>
            <a:fld id="{79BD00D3-B18A-47A6-B6BD-F14745131661}" type="slidenum">
              <a:rPr lang="en-GB" smtClean="0"/>
              <a:t>3</a:t>
            </a:fld>
            <a:endParaRPr lang="en-GB"/>
          </a:p>
        </p:txBody>
      </p:sp>
    </p:spTree>
    <p:extLst>
      <p:ext uri="{BB962C8B-B14F-4D97-AF65-F5344CB8AC3E}">
        <p14:creationId xmlns:p14="http://schemas.microsoft.com/office/powerpoint/2010/main" val="161819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far I am reasonably on track with what I set out to do at the start of the project, having only one part of the project – being the implementation of the offline ANN classifier for motor imagery not working – however this I am already in the process of working on.</a:t>
            </a:r>
          </a:p>
        </p:txBody>
      </p:sp>
      <p:sp>
        <p:nvSpPr>
          <p:cNvPr id="4" name="Slide Number Placeholder 3"/>
          <p:cNvSpPr>
            <a:spLocks noGrp="1"/>
          </p:cNvSpPr>
          <p:nvPr>
            <p:ph type="sldNum" sz="quarter" idx="5"/>
          </p:nvPr>
        </p:nvSpPr>
        <p:spPr/>
        <p:txBody>
          <a:bodyPr/>
          <a:lstStyle/>
          <a:p>
            <a:fld id="{79BD00D3-B18A-47A6-B6BD-F14745131661}" type="slidenum">
              <a:rPr lang="en-GB" smtClean="0"/>
              <a:t>7</a:t>
            </a:fld>
            <a:endParaRPr lang="en-GB"/>
          </a:p>
        </p:txBody>
      </p:sp>
    </p:spTree>
    <p:extLst>
      <p:ext uri="{BB962C8B-B14F-4D97-AF65-F5344CB8AC3E}">
        <p14:creationId xmlns:p14="http://schemas.microsoft.com/office/powerpoint/2010/main" val="1966366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 the next few weeks I plan on starting the implementation of the offline EEG classifier, once this is complete I may be able to then look into combining other data along side it to see if the multi-modal input system can be created. (potentially look into eye tracking and check how much stress from eye movement for difficulty paradigm)</a:t>
            </a:r>
          </a:p>
          <a:p>
            <a:endParaRPr lang="en-GB" dirty="0"/>
          </a:p>
          <a:p>
            <a:r>
              <a:rPr lang="en-GB" dirty="0"/>
              <a:t>After which I will also need to finish up the first 2 chapters to a state I am reasonably happy with (not to say I wont change them in the future but they do need work)</a:t>
            </a:r>
          </a:p>
          <a:p>
            <a:endParaRPr lang="en-GB" dirty="0"/>
          </a:p>
          <a:p>
            <a:endParaRPr lang="en-GB" dirty="0"/>
          </a:p>
          <a:p>
            <a:endParaRPr lang="en-GB" dirty="0"/>
          </a:p>
          <a:p>
            <a:r>
              <a:rPr lang="en-GB" dirty="0"/>
              <a:t>Once all of this is done, there is still larger aspects of the project that will need to be looked into, this will be the creation of the system fully, the creation of the two games and finally writing the rest of </a:t>
            </a:r>
            <a:r>
              <a:rPr lang="en-GB"/>
              <a:t>the report.</a:t>
            </a:r>
            <a:endParaRPr lang="en-GB" dirty="0"/>
          </a:p>
        </p:txBody>
      </p:sp>
      <p:sp>
        <p:nvSpPr>
          <p:cNvPr id="4" name="Slide Number Placeholder 3"/>
          <p:cNvSpPr>
            <a:spLocks noGrp="1"/>
          </p:cNvSpPr>
          <p:nvPr>
            <p:ph type="sldNum" sz="quarter" idx="5"/>
          </p:nvPr>
        </p:nvSpPr>
        <p:spPr/>
        <p:txBody>
          <a:bodyPr/>
          <a:lstStyle/>
          <a:p>
            <a:fld id="{79BD00D3-B18A-47A6-B6BD-F14745131661}" type="slidenum">
              <a:rPr lang="en-GB" smtClean="0"/>
              <a:t>8</a:t>
            </a:fld>
            <a:endParaRPr lang="en-GB"/>
          </a:p>
        </p:txBody>
      </p:sp>
    </p:spTree>
    <p:extLst>
      <p:ext uri="{BB962C8B-B14F-4D97-AF65-F5344CB8AC3E}">
        <p14:creationId xmlns:p14="http://schemas.microsoft.com/office/powerpoint/2010/main" val="453177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9BD00D3-B18A-47A6-B6BD-F14745131661}" type="slidenum">
              <a:rPr lang="en-GB" smtClean="0"/>
              <a:t>9</a:t>
            </a:fld>
            <a:endParaRPr lang="en-GB"/>
          </a:p>
        </p:txBody>
      </p:sp>
    </p:spTree>
    <p:extLst>
      <p:ext uri="{BB962C8B-B14F-4D97-AF65-F5344CB8AC3E}">
        <p14:creationId xmlns:p14="http://schemas.microsoft.com/office/powerpoint/2010/main" val="420355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B5106-EFEB-4722-B091-2EE8D2D636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D7ACDBE-6B22-4709-8822-8956684C5C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6BA4A64-2081-41DF-B992-77C3555F22B4}"/>
              </a:ext>
            </a:extLst>
          </p:cNvPr>
          <p:cNvSpPr>
            <a:spLocks noGrp="1"/>
          </p:cNvSpPr>
          <p:nvPr>
            <p:ph type="dt" sz="half" idx="10"/>
          </p:nvPr>
        </p:nvSpPr>
        <p:spPr/>
        <p:txBody>
          <a:bodyPr/>
          <a:lstStyle/>
          <a:p>
            <a:fld id="{0CB9B650-73E2-4D86-BE0A-DE5F98986D4B}" type="datetimeFigureOut">
              <a:rPr lang="en-GB" smtClean="0"/>
              <a:t>20/03/2022</a:t>
            </a:fld>
            <a:endParaRPr lang="en-GB"/>
          </a:p>
        </p:txBody>
      </p:sp>
      <p:sp>
        <p:nvSpPr>
          <p:cNvPr id="5" name="Footer Placeholder 4">
            <a:extLst>
              <a:ext uri="{FF2B5EF4-FFF2-40B4-BE49-F238E27FC236}">
                <a16:creationId xmlns:a16="http://schemas.microsoft.com/office/drawing/2014/main" id="{BC24544E-6467-4874-A73B-978A0078EA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E37F04-900F-44BA-80EB-5066EA8FF4F4}"/>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185212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DD7E-5AF6-46B8-9181-D15390982DC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515FD3-0025-4F8E-8D91-0519EF5326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513446-E31C-410E-B472-990752E08B76}"/>
              </a:ext>
            </a:extLst>
          </p:cNvPr>
          <p:cNvSpPr>
            <a:spLocks noGrp="1"/>
          </p:cNvSpPr>
          <p:nvPr>
            <p:ph type="dt" sz="half" idx="10"/>
          </p:nvPr>
        </p:nvSpPr>
        <p:spPr/>
        <p:txBody>
          <a:bodyPr/>
          <a:lstStyle/>
          <a:p>
            <a:fld id="{0CB9B650-73E2-4D86-BE0A-DE5F98986D4B}" type="datetimeFigureOut">
              <a:rPr lang="en-GB" smtClean="0"/>
              <a:t>20/03/2022</a:t>
            </a:fld>
            <a:endParaRPr lang="en-GB"/>
          </a:p>
        </p:txBody>
      </p:sp>
      <p:sp>
        <p:nvSpPr>
          <p:cNvPr id="5" name="Footer Placeholder 4">
            <a:extLst>
              <a:ext uri="{FF2B5EF4-FFF2-40B4-BE49-F238E27FC236}">
                <a16:creationId xmlns:a16="http://schemas.microsoft.com/office/drawing/2014/main" id="{2F1AC233-D860-4523-A87B-2FD09F05EA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E72ABE-8C5A-4E60-B9FA-C7FD83D12863}"/>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235301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D170C-90F6-4472-ACB3-7FAFA0B8ED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503981A-8335-4BA9-A5BD-5EDE6447E8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996897-74E9-45CA-9D17-629F52FD109F}"/>
              </a:ext>
            </a:extLst>
          </p:cNvPr>
          <p:cNvSpPr>
            <a:spLocks noGrp="1"/>
          </p:cNvSpPr>
          <p:nvPr>
            <p:ph type="dt" sz="half" idx="10"/>
          </p:nvPr>
        </p:nvSpPr>
        <p:spPr/>
        <p:txBody>
          <a:bodyPr/>
          <a:lstStyle/>
          <a:p>
            <a:fld id="{0CB9B650-73E2-4D86-BE0A-DE5F98986D4B}" type="datetimeFigureOut">
              <a:rPr lang="en-GB" smtClean="0"/>
              <a:t>20/03/2022</a:t>
            </a:fld>
            <a:endParaRPr lang="en-GB"/>
          </a:p>
        </p:txBody>
      </p:sp>
      <p:sp>
        <p:nvSpPr>
          <p:cNvPr id="5" name="Footer Placeholder 4">
            <a:extLst>
              <a:ext uri="{FF2B5EF4-FFF2-40B4-BE49-F238E27FC236}">
                <a16:creationId xmlns:a16="http://schemas.microsoft.com/office/drawing/2014/main" id="{D425D8E0-3250-440B-9F1B-251F3E9AF7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2F1E87-A16F-4E71-99B2-DB55725F672B}"/>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82686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2FD1-266E-41CC-A96C-8C3EEEE4EE6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7ADEF2-002B-43A7-AE41-8E12F40DB4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37A5DA-FEE0-40B1-978E-0C36B80DF8E2}"/>
              </a:ext>
            </a:extLst>
          </p:cNvPr>
          <p:cNvSpPr>
            <a:spLocks noGrp="1"/>
          </p:cNvSpPr>
          <p:nvPr>
            <p:ph type="dt" sz="half" idx="10"/>
          </p:nvPr>
        </p:nvSpPr>
        <p:spPr/>
        <p:txBody>
          <a:bodyPr/>
          <a:lstStyle/>
          <a:p>
            <a:fld id="{0CB9B650-73E2-4D86-BE0A-DE5F98986D4B}" type="datetimeFigureOut">
              <a:rPr lang="en-GB" smtClean="0"/>
              <a:t>20/03/2022</a:t>
            </a:fld>
            <a:endParaRPr lang="en-GB"/>
          </a:p>
        </p:txBody>
      </p:sp>
      <p:sp>
        <p:nvSpPr>
          <p:cNvPr id="5" name="Footer Placeholder 4">
            <a:extLst>
              <a:ext uri="{FF2B5EF4-FFF2-40B4-BE49-F238E27FC236}">
                <a16:creationId xmlns:a16="http://schemas.microsoft.com/office/drawing/2014/main" id="{56504910-F788-49F6-8FC0-2CFE5148C2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3BC918-1B33-4930-A249-B7D11F55F916}"/>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404635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83BA-2295-431A-8319-B3466641A0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8891D15-BF2F-4491-AB3F-088C25975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7A4F90-AD2E-4B24-BD71-AC35D68AAB03}"/>
              </a:ext>
            </a:extLst>
          </p:cNvPr>
          <p:cNvSpPr>
            <a:spLocks noGrp="1"/>
          </p:cNvSpPr>
          <p:nvPr>
            <p:ph type="dt" sz="half" idx="10"/>
          </p:nvPr>
        </p:nvSpPr>
        <p:spPr/>
        <p:txBody>
          <a:bodyPr/>
          <a:lstStyle/>
          <a:p>
            <a:fld id="{0CB9B650-73E2-4D86-BE0A-DE5F98986D4B}" type="datetimeFigureOut">
              <a:rPr lang="en-GB" smtClean="0"/>
              <a:t>20/03/2022</a:t>
            </a:fld>
            <a:endParaRPr lang="en-GB"/>
          </a:p>
        </p:txBody>
      </p:sp>
      <p:sp>
        <p:nvSpPr>
          <p:cNvPr id="5" name="Footer Placeholder 4">
            <a:extLst>
              <a:ext uri="{FF2B5EF4-FFF2-40B4-BE49-F238E27FC236}">
                <a16:creationId xmlns:a16="http://schemas.microsoft.com/office/drawing/2014/main" id="{5D563EF4-D12F-4D86-AC3B-A55DBD44CE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FC5A6D-5967-4D8B-9499-2ED819B65188}"/>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6989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F970-D18A-49C2-B98C-4CA0E78BBB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4631F5E-8C8B-4DB6-B0F7-9865DEBDB8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F58FC6D-B8FD-4D00-B48E-08209AA272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F4EF64E-9DE9-4B69-9777-F10EC077ABDD}"/>
              </a:ext>
            </a:extLst>
          </p:cNvPr>
          <p:cNvSpPr>
            <a:spLocks noGrp="1"/>
          </p:cNvSpPr>
          <p:nvPr>
            <p:ph type="dt" sz="half" idx="10"/>
          </p:nvPr>
        </p:nvSpPr>
        <p:spPr/>
        <p:txBody>
          <a:bodyPr/>
          <a:lstStyle/>
          <a:p>
            <a:fld id="{0CB9B650-73E2-4D86-BE0A-DE5F98986D4B}" type="datetimeFigureOut">
              <a:rPr lang="en-GB" smtClean="0"/>
              <a:t>20/03/2022</a:t>
            </a:fld>
            <a:endParaRPr lang="en-GB"/>
          </a:p>
        </p:txBody>
      </p:sp>
      <p:sp>
        <p:nvSpPr>
          <p:cNvPr id="6" name="Footer Placeholder 5">
            <a:extLst>
              <a:ext uri="{FF2B5EF4-FFF2-40B4-BE49-F238E27FC236}">
                <a16:creationId xmlns:a16="http://schemas.microsoft.com/office/drawing/2014/main" id="{3F9024A4-9988-4382-AF8C-F787DD2D81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C5E6D9-1FDC-41F0-8794-B4FDBC510F2A}"/>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3153285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28F3-B350-4A21-AABE-10A3E7DEBB0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A17754-8E65-4BE5-AB16-4578E2A2A4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0BCA91-5A56-4BA0-B851-8B96D11FE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3B4F29-0183-4442-9BF6-95B76C6BA5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969F2F-06A0-47D7-BB7B-FF1A038CB3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2DDF259-F44E-4121-919B-8749CC2F5AD4}"/>
              </a:ext>
            </a:extLst>
          </p:cNvPr>
          <p:cNvSpPr>
            <a:spLocks noGrp="1"/>
          </p:cNvSpPr>
          <p:nvPr>
            <p:ph type="dt" sz="half" idx="10"/>
          </p:nvPr>
        </p:nvSpPr>
        <p:spPr/>
        <p:txBody>
          <a:bodyPr/>
          <a:lstStyle/>
          <a:p>
            <a:fld id="{0CB9B650-73E2-4D86-BE0A-DE5F98986D4B}" type="datetimeFigureOut">
              <a:rPr lang="en-GB" smtClean="0"/>
              <a:t>20/03/2022</a:t>
            </a:fld>
            <a:endParaRPr lang="en-GB"/>
          </a:p>
        </p:txBody>
      </p:sp>
      <p:sp>
        <p:nvSpPr>
          <p:cNvPr id="8" name="Footer Placeholder 7">
            <a:extLst>
              <a:ext uri="{FF2B5EF4-FFF2-40B4-BE49-F238E27FC236}">
                <a16:creationId xmlns:a16="http://schemas.microsoft.com/office/drawing/2014/main" id="{5D1593DE-EDA7-4868-B192-1DB315DC4C4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112D61E-36DD-487F-B764-CC8E2DA04394}"/>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352385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0608-D6CB-4B3E-B10D-BC5E9DB92E4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691B627-6735-47EF-9969-B6AA73D0408F}"/>
              </a:ext>
            </a:extLst>
          </p:cNvPr>
          <p:cNvSpPr>
            <a:spLocks noGrp="1"/>
          </p:cNvSpPr>
          <p:nvPr>
            <p:ph type="dt" sz="half" idx="10"/>
          </p:nvPr>
        </p:nvSpPr>
        <p:spPr/>
        <p:txBody>
          <a:bodyPr/>
          <a:lstStyle/>
          <a:p>
            <a:fld id="{0CB9B650-73E2-4D86-BE0A-DE5F98986D4B}" type="datetimeFigureOut">
              <a:rPr lang="en-GB" smtClean="0"/>
              <a:t>20/03/2022</a:t>
            </a:fld>
            <a:endParaRPr lang="en-GB"/>
          </a:p>
        </p:txBody>
      </p:sp>
      <p:sp>
        <p:nvSpPr>
          <p:cNvPr id="4" name="Footer Placeholder 3">
            <a:extLst>
              <a:ext uri="{FF2B5EF4-FFF2-40B4-BE49-F238E27FC236}">
                <a16:creationId xmlns:a16="http://schemas.microsoft.com/office/drawing/2014/main" id="{B3C30C76-BC1A-4FC8-ABB1-CCAE6BC8E32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9E0936D-B82B-4687-AA35-9E03C8E3F466}"/>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112750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5B34AB-A883-47EA-A2C2-F9A816581291}"/>
              </a:ext>
            </a:extLst>
          </p:cNvPr>
          <p:cNvSpPr>
            <a:spLocks noGrp="1"/>
          </p:cNvSpPr>
          <p:nvPr>
            <p:ph type="dt" sz="half" idx="10"/>
          </p:nvPr>
        </p:nvSpPr>
        <p:spPr/>
        <p:txBody>
          <a:bodyPr/>
          <a:lstStyle/>
          <a:p>
            <a:fld id="{0CB9B650-73E2-4D86-BE0A-DE5F98986D4B}" type="datetimeFigureOut">
              <a:rPr lang="en-GB" smtClean="0"/>
              <a:t>20/03/2022</a:t>
            </a:fld>
            <a:endParaRPr lang="en-GB"/>
          </a:p>
        </p:txBody>
      </p:sp>
      <p:sp>
        <p:nvSpPr>
          <p:cNvPr id="3" name="Footer Placeholder 2">
            <a:extLst>
              <a:ext uri="{FF2B5EF4-FFF2-40B4-BE49-F238E27FC236}">
                <a16:creationId xmlns:a16="http://schemas.microsoft.com/office/drawing/2014/main" id="{F0158629-B50C-4304-A490-09A92D778D4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EF266EF-43C5-4D5C-A4B2-F5866DC50A54}"/>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1312740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757C-9CE1-4B98-8F2C-D42AFFD7E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817F5BC-173C-4A9E-92E1-AE3250C7C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15CACBF-6669-4CDC-B9CD-7EE55AA70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AA2AAF-7395-43D4-B4CD-A1121AE58D85}"/>
              </a:ext>
            </a:extLst>
          </p:cNvPr>
          <p:cNvSpPr>
            <a:spLocks noGrp="1"/>
          </p:cNvSpPr>
          <p:nvPr>
            <p:ph type="dt" sz="half" idx="10"/>
          </p:nvPr>
        </p:nvSpPr>
        <p:spPr/>
        <p:txBody>
          <a:bodyPr/>
          <a:lstStyle/>
          <a:p>
            <a:fld id="{0CB9B650-73E2-4D86-BE0A-DE5F98986D4B}" type="datetimeFigureOut">
              <a:rPr lang="en-GB" smtClean="0"/>
              <a:t>20/03/2022</a:t>
            </a:fld>
            <a:endParaRPr lang="en-GB"/>
          </a:p>
        </p:txBody>
      </p:sp>
      <p:sp>
        <p:nvSpPr>
          <p:cNvPr id="6" name="Footer Placeholder 5">
            <a:extLst>
              <a:ext uri="{FF2B5EF4-FFF2-40B4-BE49-F238E27FC236}">
                <a16:creationId xmlns:a16="http://schemas.microsoft.com/office/drawing/2014/main" id="{CF0006A3-9EE7-4C79-A2E1-6C3D22B58C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FDFD4F-2BD7-44F7-AF56-B3164E162BEB}"/>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2690080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B1F9-4822-4ADE-891C-3500A5516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6195825-A3D6-4222-9A42-E29CCA794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8CA43A9-D889-46B4-8900-DD03E13B4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5CD21-4E07-4CD1-9050-0A04394145D2}"/>
              </a:ext>
            </a:extLst>
          </p:cNvPr>
          <p:cNvSpPr>
            <a:spLocks noGrp="1"/>
          </p:cNvSpPr>
          <p:nvPr>
            <p:ph type="dt" sz="half" idx="10"/>
          </p:nvPr>
        </p:nvSpPr>
        <p:spPr/>
        <p:txBody>
          <a:bodyPr/>
          <a:lstStyle/>
          <a:p>
            <a:fld id="{0CB9B650-73E2-4D86-BE0A-DE5F98986D4B}" type="datetimeFigureOut">
              <a:rPr lang="en-GB" smtClean="0"/>
              <a:t>20/03/2022</a:t>
            </a:fld>
            <a:endParaRPr lang="en-GB"/>
          </a:p>
        </p:txBody>
      </p:sp>
      <p:sp>
        <p:nvSpPr>
          <p:cNvPr id="6" name="Footer Placeholder 5">
            <a:extLst>
              <a:ext uri="{FF2B5EF4-FFF2-40B4-BE49-F238E27FC236}">
                <a16:creationId xmlns:a16="http://schemas.microsoft.com/office/drawing/2014/main" id="{13E8E3C8-12E2-4F3D-B167-A331330E90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FA9383-1983-41B2-B7FB-1E704E26B30B}"/>
              </a:ext>
            </a:extLst>
          </p:cNvPr>
          <p:cNvSpPr>
            <a:spLocks noGrp="1"/>
          </p:cNvSpPr>
          <p:nvPr>
            <p:ph type="sldNum" sz="quarter" idx="12"/>
          </p:nvPr>
        </p:nvSpPr>
        <p:spPr/>
        <p:txBody>
          <a:bodyPr/>
          <a:lstStyle/>
          <a:p>
            <a:fld id="{93732AB0-3FF2-4EC5-A7CD-C96F275CA53E}" type="slidenum">
              <a:rPr lang="en-GB" smtClean="0"/>
              <a:t>‹#›</a:t>
            </a:fld>
            <a:endParaRPr lang="en-GB"/>
          </a:p>
        </p:txBody>
      </p:sp>
    </p:spTree>
    <p:extLst>
      <p:ext uri="{BB962C8B-B14F-4D97-AF65-F5344CB8AC3E}">
        <p14:creationId xmlns:p14="http://schemas.microsoft.com/office/powerpoint/2010/main" val="183859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1C31B-687D-4FF6-9881-14BF92329C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5C0EA54-C204-4718-8DB9-8CB48E7774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D9CDC9-9652-49E4-97B2-68DCF743CC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9B650-73E2-4D86-BE0A-DE5F98986D4B}" type="datetimeFigureOut">
              <a:rPr lang="en-GB" smtClean="0"/>
              <a:t>20/03/2022</a:t>
            </a:fld>
            <a:endParaRPr lang="en-GB"/>
          </a:p>
        </p:txBody>
      </p:sp>
      <p:sp>
        <p:nvSpPr>
          <p:cNvPr id="5" name="Footer Placeholder 4">
            <a:extLst>
              <a:ext uri="{FF2B5EF4-FFF2-40B4-BE49-F238E27FC236}">
                <a16:creationId xmlns:a16="http://schemas.microsoft.com/office/drawing/2014/main" id="{F7990467-21A3-40AF-AC8F-ECA7454CF5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4374F98-923A-4B4D-8764-53FFCDAA8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732AB0-3FF2-4EC5-A7CD-C96F275CA53E}" type="slidenum">
              <a:rPr lang="en-GB" smtClean="0"/>
              <a:t>‹#›</a:t>
            </a:fld>
            <a:endParaRPr lang="en-GB"/>
          </a:p>
        </p:txBody>
      </p:sp>
    </p:spTree>
    <p:extLst>
      <p:ext uri="{BB962C8B-B14F-4D97-AF65-F5344CB8AC3E}">
        <p14:creationId xmlns:p14="http://schemas.microsoft.com/office/powerpoint/2010/main" val="410228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C750F59D-7D99-4171-9C70-7F2B3106D5FE}"/>
              </a:ext>
            </a:extLst>
          </p:cNvPr>
          <p:cNvPicPr>
            <a:picLocks noChangeAspect="1"/>
          </p:cNvPicPr>
          <p:nvPr/>
        </p:nvPicPr>
        <p:blipFill rotWithShape="1">
          <a:blip r:embed="rId3">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sp>
        <p:nvSpPr>
          <p:cNvPr id="23" name="Title 1">
            <a:extLst>
              <a:ext uri="{FF2B5EF4-FFF2-40B4-BE49-F238E27FC236}">
                <a16:creationId xmlns:a16="http://schemas.microsoft.com/office/drawing/2014/main" id="{F5150CFD-2649-4694-BA94-DE7193B35F3F}"/>
              </a:ext>
            </a:extLst>
          </p:cNvPr>
          <p:cNvSpPr txBox="1">
            <a:spLocks/>
          </p:cNvSpPr>
          <p:nvPr/>
        </p:nvSpPr>
        <p:spPr>
          <a:xfrm>
            <a:off x="726885" y="473757"/>
            <a:ext cx="8895269" cy="309811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7000"/>
              </a:lnSpc>
              <a:spcAft>
                <a:spcPts val="800"/>
              </a:spcAft>
            </a:pPr>
            <a:r>
              <a:rPr lang="en-GB" sz="4400" b="1"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Controlling Player Avatars in Game Worlds using Multi-Modal Input Systems</a:t>
            </a:r>
          </a:p>
          <a:p>
            <a:pPr algn="l">
              <a:lnSpc>
                <a:spcPct val="107000"/>
              </a:lnSpc>
              <a:spcAft>
                <a:spcPts val="800"/>
              </a:spcAft>
            </a:pPr>
            <a:r>
              <a:rPr lang="en-GB" sz="2400" dirty="0">
                <a:solidFill>
                  <a:schemeClr val="bg1"/>
                </a:solidFill>
                <a:latin typeface="Bahnschrift Light Condensed" panose="020B0502040204020203" pitchFamily="34" charset="0"/>
                <a:ea typeface="Calibri" panose="020F0502020204030204" pitchFamily="34" charset="0"/>
                <a:cs typeface="Times New Roman" panose="02020603050405020304" pitchFamily="18" charset="0"/>
              </a:rPr>
              <a:t>        </a:t>
            </a:r>
            <a:r>
              <a:rPr lang="en-GB" sz="2400" dirty="0">
                <a:solidFill>
                  <a:schemeClr val="bg1"/>
                </a:solidFill>
                <a:effectLst/>
                <a:latin typeface="Bahnschrift Light Condensed" panose="020B0502040204020203" pitchFamily="34" charset="0"/>
                <a:ea typeface="Calibri" panose="020F0502020204030204" pitchFamily="34" charset="0"/>
                <a:cs typeface="Times New Roman" panose="02020603050405020304" pitchFamily="18" charset="0"/>
              </a:rPr>
              <a:t>Final Year Project: Progress Presentation</a:t>
            </a:r>
          </a:p>
        </p:txBody>
      </p:sp>
    </p:spTree>
    <p:extLst>
      <p:ext uri="{BB962C8B-B14F-4D97-AF65-F5344CB8AC3E}">
        <p14:creationId xmlns:p14="http://schemas.microsoft.com/office/powerpoint/2010/main" val="274554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551977C0-BB0B-482E-AB84-2366B915016E}"/>
              </a:ext>
            </a:extLst>
          </p:cNvPr>
          <p:cNvPicPr>
            <a:picLocks noChangeAspect="1"/>
          </p:cNvPicPr>
          <p:nvPr/>
        </p:nvPicPr>
        <p:blipFill rotWithShape="1">
          <a:blip r:embed="rId3">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sp>
        <p:nvSpPr>
          <p:cNvPr id="2" name="TextBox 1">
            <a:extLst>
              <a:ext uri="{FF2B5EF4-FFF2-40B4-BE49-F238E27FC236}">
                <a16:creationId xmlns:a16="http://schemas.microsoft.com/office/drawing/2014/main" id="{1EF1F9DB-50BA-405C-AA9B-044F8E13E48E}"/>
              </a:ext>
            </a:extLst>
          </p:cNvPr>
          <p:cNvSpPr txBox="1"/>
          <p:nvPr/>
        </p:nvSpPr>
        <p:spPr>
          <a:xfrm>
            <a:off x="3215684" y="1595570"/>
            <a:ext cx="8523100" cy="1446550"/>
          </a:xfrm>
          <a:prstGeom prst="rect">
            <a:avLst/>
          </a:prstGeom>
          <a:noFill/>
        </p:spPr>
        <p:txBody>
          <a:bodyPr wrap="square" rtlCol="0">
            <a:spAutoFit/>
          </a:bodyPr>
          <a:lstStyle/>
          <a:p>
            <a:r>
              <a:rPr lang="en-GB" u="sng" dirty="0">
                <a:solidFill>
                  <a:schemeClr val="bg1"/>
                </a:solidFill>
                <a:effectLst/>
                <a:latin typeface="Bahnschrift Light Condensed" panose="020B0502040204020203" pitchFamily="34" charset="0"/>
              </a:rPr>
              <a:t>Brain-controlled wheelchairs: a robotic architecture</a:t>
            </a:r>
            <a:r>
              <a:rPr lang="en-GB" dirty="0">
                <a:solidFill>
                  <a:schemeClr val="bg1"/>
                </a:solidFill>
                <a:effectLst/>
                <a:latin typeface="Bahnschrift Light Condensed" panose="020B0502040204020203" pitchFamily="34" charset="0"/>
              </a:rPr>
              <a:t> [ 6 ]</a:t>
            </a:r>
          </a:p>
          <a:p>
            <a:pPr lvl="1"/>
            <a:r>
              <a:rPr lang="en-GB" sz="1400" dirty="0">
                <a:solidFill>
                  <a:schemeClr val="bg1"/>
                </a:solidFill>
                <a:latin typeface="Bahnschrift Light Condensed" panose="020B0502040204020203" pitchFamily="34" charset="0"/>
              </a:rPr>
              <a:t>The authors of the paper used a 16 electrode EEG headset to capture motor imagery data, feeding these signals, along side the results of a computer vision network, into a multi-modal input and analysis system they where able to allow for the real time control of a wheel chair for motor impaired person. Allowing for the disregarding of ERP’s, and the constant stopping to verify user inputs, the system used path finding, and obstacle avoidance to infer meaning from where the user wanted to go rather then the typical left and right responses seen in motor imagery work.</a:t>
            </a:r>
          </a:p>
        </p:txBody>
      </p:sp>
      <p:sp>
        <p:nvSpPr>
          <p:cNvPr id="10" name="Title 1">
            <a:extLst>
              <a:ext uri="{FF2B5EF4-FFF2-40B4-BE49-F238E27FC236}">
                <a16:creationId xmlns:a16="http://schemas.microsoft.com/office/drawing/2014/main" id="{4443F0EA-09DB-42E5-9EF3-A3A76D3510AC}"/>
              </a:ext>
            </a:extLst>
          </p:cNvPr>
          <p:cNvSpPr txBox="1">
            <a:spLocks/>
          </p:cNvSpPr>
          <p:nvPr/>
        </p:nvSpPr>
        <p:spPr>
          <a:xfrm>
            <a:off x="176173" y="165275"/>
            <a:ext cx="7301061" cy="58404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b="1" dirty="0">
                <a:solidFill>
                  <a:schemeClr val="bg1"/>
                </a:solidFill>
                <a:latin typeface="Agency FB" panose="020B0503020202020204" pitchFamily="34" charset="0"/>
              </a:rPr>
              <a:t>Literature Review - Key Studies:</a:t>
            </a:r>
          </a:p>
        </p:txBody>
      </p:sp>
      <p:sp>
        <p:nvSpPr>
          <p:cNvPr id="12" name="TextBox 11">
            <a:extLst>
              <a:ext uri="{FF2B5EF4-FFF2-40B4-BE49-F238E27FC236}">
                <a16:creationId xmlns:a16="http://schemas.microsoft.com/office/drawing/2014/main" id="{5960476E-4C83-426D-9207-534D94B0799D}"/>
              </a:ext>
            </a:extLst>
          </p:cNvPr>
          <p:cNvSpPr txBox="1"/>
          <p:nvPr/>
        </p:nvSpPr>
        <p:spPr>
          <a:xfrm>
            <a:off x="3215685" y="4051061"/>
            <a:ext cx="8525725" cy="1508105"/>
          </a:xfrm>
          <a:prstGeom prst="rect">
            <a:avLst/>
          </a:prstGeom>
          <a:noFill/>
        </p:spPr>
        <p:txBody>
          <a:bodyPr wrap="square" rtlCol="0">
            <a:spAutoFit/>
          </a:bodyPr>
          <a:lstStyle/>
          <a:p>
            <a:r>
              <a:rPr lang="en-GB" u="sng" dirty="0">
                <a:solidFill>
                  <a:schemeClr val="bg1"/>
                </a:solidFill>
                <a:effectLst/>
                <a:latin typeface="Bahnschrift Light Condensed" panose="020B0502040204020203" pitchFamily="34" charset="0"/>
              </a:rPr>
              <a:t>Demonstration of a semi-autonomous hybrid brain--machine interface using human intracranial EEG, eye tracking, and computer vision to control a robotic upper limb prosthetic</a:t>
            </a:r>
            <a:r>
              <a:rPr lang="en-GB" dirty="0">
                <a:solidFill>
                  <a:schemeClr val="bg1"/>
                </a:solidFill>
                <a:effectLst/>
                <a:latin typeface="Bahnschrift Light Condensed" panose="020B0502040204020203" pitchFamily="34" charset="0"/>
              </a:rPr>
              <a:t> [ 14 ]</a:t>
            </a:r>
            <a:endParaRPr lang="en-GB" u="sng" dirty="0">
              <a:solidFill>
                <a:schemeClr val="bg1"/>
              </a:solidFill>
              <a:effectLst/>
              <a:latin typeface="Bahnschrift Light Condensed" panose="020B0502040204020203" pitchFamily="34" charset="0"/>
            </a:endParaRPr>
          </a:p>
          <a:p>
            <a:pPr lvl="1"/>
            <a:r>
              <a:rPr lang="en-GB" sz="1400" dirty="0">
                <a:solidFill>
                  <a:schemeClr val="bg1"/>
                </a:solidFill>
                <a:latin typeface="Bahnschrift Light Condensed" panose="020B0502040204020203" pitchFamily="34" charset="0"/>
              </a:rPr>
              <a:t>Using computer vision, eye tracking and motor imagery based EEG the authors of the study where able to get a prosthetic arm to pickup objects when the user tried to do so. This showed reasonably accuracy with both when the arm activated and for what object it reached. This was made more accurate by removing the direct control from the user, and leaving much of the more difficult manoeuvring of the arm to IK models.</a:t>
            </a:r>
          </a:p>
        </p:txBody>
      </p:sp>
      <p:pic>
        <p:nvPicPr>
          <p:cNvPr id="17" name="Picture 16">
            <a:extLst>
              <a:ext uri="{FF2B5EF4-FFF2-40B4-BE49-F238E27FC236}">
                <a16:creationId xmlns:a16="http://schemas.microsoft.com/office/drawing/2014/main" id="{7A554CBA-3BFB-406F-85A9-37DDEF7A5C67}"/>
              </a:ext>
            </a:extLst>
          </p:cNvPr>
          <p:cNvPicPr>
            <a:picLocks noChangeAspect="1"/>
          </p:cNvPicPr>
          <p:nvPr/>
        </p:nvPicPr>
        <p:blipFill rotWithShape="1">
          <a:blip r:embed="rId4"/>
          <a:srcRect l="1984" t="5753" r="4005" b="3662"/>
          <a:stretch/>
        </p:blipFill>
        <p:spPr>
          <a:xfrm>
            <a:off x="500879" y="1595570"/>
            <a:ext cx="2154582" cy="1473354"/>
          </a:xfrm>
          <a:prstGeom prst="snip2DiagRect">
            <a:avLst/>
          </a:prstGeom>
          <a:solidFill>
            <a:srgbClr val="FFFFFF">
              <a:shade val="85000"/>
            </a:srgbClr>
          </a:solidFill>
          <a:ln w="88900" cap="sq">
            <a:solidFill>
              <a:schemeClr val="tx1">
                <a:lumMod val="95000"/>
                <a:lumOff val="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9" name="Picture 18">
            <a:extLst>
              <a:ext uri="{FF2B5EF4-FFF2-40B4-BE49-F238E27FC236}">
                <a16:creationId xmlns:a16="http://schemas.microsoft.com/office/drawing/2014/main" id="{034B2FBB-CA44-4DE8-9696-D9B841F34FD4}"/>
              </a:ext>
            </a:extLst>
          </p:cNvPr>
          <p:cNvPicPr>
            <a:picLocks noChangeAspect="1"/>
          </p:cNvPicPr>
          <p:nvPr/>
        </p:nvPicPr>
        <p:blipFill rotWithShape="1">
          <a:blip r:embed="rId5"/>
          <a:srcRect l="1169" t="3435" r="2804" b="8250"/>
          <a:stretch/>
        </p:blipFill>
        <p:spPr>
          <a:xfrm>
            <a:off x="498252" y="4051061"/>
            <a:ext cx="2154583" cy="1212988"/>
          </a:xfrm>
          <a:prstGeom prst="snip2DiagRect">
            <a:avLst/>
          </a:prstGeom>
          <a:solidFill>
            <a:srgbClr val="FFFFFF">
              <a:shade val="85000"/>
            </a:srgbClr>
          </a:solidFill>
          <a:ln w="88900" cap="sq">
            <a:solidFill>
              <a:schemeClr val="tx1">
                <a:lumMod val="95000"/>
                <a:lumOff val="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4832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3B2495D9-13B4-44A0-8CA6-FE232FF09923}"/>
              </a:ext>
            </a:extLst>
          </p:cNvPr>
          <p:cNvPicPr>
            <a:picLocks noChangeAspect="1"/>
          </p:cNvPicPr>
          <p:nvPr/>
        </p:nvPicPr>
        <p:blipFill rotWithShape="1">
          <a:blip r:embed="rId3">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sp>
        <p:nvSpPr>
          <p:cNvPr id="10" name="Rectangle 9">
            <a:extLst>
              <a:ext uri="{FF2B5EF4-FFF2-40B4-BE49-F238E27FC236}">
                <a16:creationId xmlns:a16="http://schemas.microsoft.com/office/drawing/2014/main" id="{34FE6FE9-3BAE-4C4D-9FDF-FAF699612411}"/>
              </a:ext>
            </a:extLst>
          </p:cNvPr>
          <p:cNvSpPr/>
          <p:nvPr/>
        </p:nvSpPr>
        <p:spPr>
          <a:xfrm>
            <a:off x="3477391" y="1"/>
            <a:ext cx="8714610" cy="6858000"/>
          </a:xfrm>
          <a:prstGeom prst="rect">
            <a:avLst/>
          </a:prstGeom>
          <a:gradFill>
            <a:gsLst>
              <a:gs pos="81000">
                <a:schemeClr val="tx1">
                  <a:alpha val="39000"/>
                </a:schemeClr>
              </a:gs>
              <a:gs pos="100000">
                <a:schemeClr val="tx1">
                  <a:alpha val="0"/>
                </a:schemeClr>
              </a:gs>
            </a:gsLst>
            <a:lin ang="10800000" scaled="1"/>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37DC246B-15A1-4ECD-B936-5B3331447342}"/>
              </a:ext>
            </a:extLst>
          </p:cNvPr>
          <p:cNvSpPr txBox="1">
            <a:spLocks/>
          </p:cNvSpPr>
          <p:nvPr/>
        </p:nvSpPr>
        <p:spPr>
          <a:xfrm>
            <a:off x="176173" y="165275"/>
            <a:ext cx="7301061" cy="58404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b="1" dirty="0">
                <a:solidFill>
                  <a:schemeClr val="bg1"/>
                </a:solidFill>
                <a:latin typeface="Agency FB" panose="020B0503020202020204" pitchFamily="34" charset="0"/>
              </a:rPr>
              <a:t>The Dissertation Progress:</a:t>
            </a:r>
          </a:p>
        </p:txBody>
      </p:sp>
      <p:sp>
        <p:nvSpPr>
          <p:cNvPr id="2" name="TextBox 1">
            <a:extLst>
              <a:ext uri="{FF2B5EF4-FFF2-40B4-BE49-F238E27FC236}">
                <a16:creationId xmlns:a16="http://schemas.microsoft.com/office/drawing/2014/main" id="{53E824CB-895C-4F39-A338-D26C449EC958}"/>
              </a:ext>
            </a:extLst>
          </p:cNvPr>
          <p:cNvSpPr txBox="1"/>
          <p:nvPr/>
        </p:nvSpPr>
        <p:spPr>
          <a:xfrm>
            <a:off x="387201" y="749324"/>
            <a:ext cx="4705489" cy="2862322"/>
          </a:xfrm>
          <a:prstGeom prst="rect">
            <a:avLst/>
          </a:prstGeom>
          <a:noFill/>
        </p:spPr>
        <p:txBody>
          <a:bodyPr wrap="square" rtlCol="0">
            <a:spAutoFit/>
          </a:bodyPr>
          <a:lstStyle/>
          <a:p>
            <a:pPr marL="342900" indent="-342900">
              <a:buFont typeface="+mj-lt"/>
              <a:buAutoNum type="arabicPeriod"/>
            </a:pPr>
            <a:r>
              <a:rPr lang="en-GB" dirty="0">
                <a:solidFill>
                  <a:schemeClr val="bg1"/>
                </a:solidFill>
                <a:latin typeface="Bahnschrift Light Condensed" panose="020B0502040204020203" pitchFamily="34" charset="0"/>
              </a:rPr>
              <a:t>Introduction</a:t>
            </a:r>
          </a:p>
          <a:p>
            <a:pPr marL="800100" lvl="1" indent="-342900">
              <a:buFont typeface="+mj-lt"/>
              <a:buAutoNum type="arabicPeriod"/>
            </a:pPr>
            <a:r>
              <a:rPr lang="en-GB" sz="1600" dirty="0">
                <a:solidFill>
                  <a:schemeClr val="bg1"/>
                </a:solidFill>
                <a:latin typeface="Bahnschrift Light Condensed" panose="020B0502040204020203" pitchFamily="34" charset="0"/>
              </a:rPr>
              <a:t>Context</a:t>
            </a:r>
          </a:p>
          <a:p>
            <a:pPr marL="800100" lvl="1" indent="-342900">
              <a:buFont typeface="+mj-lt"/>
              <a:buAutoNum type="arabicPeriod"/>
            </a:pPr>
            <a:r>
              <a:rPr lang="en-GB" sz="1600" dirty="0">
                <a:solidFill>
                  <a:schemeClr val="bg1"/>
                </a:solidFill>
                <a:latin typeface="Bahnschrift Light Condensed" panose="020B0502040204020203" pitchFamily="34" charset="0"/>
              </a:rPr>
              <a:t>Research Problem</a:t>
            </a:r>
          </a:p>
          <a:p>
            <a:pPr marL="800100" lvl="1" indent="-342900">
              <a:buFont typeface="+mj-lt"/>
              <a:buAutoNum type="arabicPeriod"/>
            </a:pPr>
            <a:r>
              <a:rPr lang="en-GB" sz="1600" dirty="0">
                <a:solidFill>
                  <a:schemeClr val="bg1"/>
                </a:solidFill>
                <a:latin typeface="Bahnschrift Light Condensed" panose="020B0502040204020203" pitchFamily="34" charset="0"/>
              </a:rPr>
              <a:t>Project Aims</a:t>
            </a:r>
          </a:p>
          <a:p>
            <a:pPr marL="800100" lvl="1" indent="-342900">
              <a:buFont typeface="+mj-lt"/>
              <a:buAutoNum type="arabicPeriod"/>
            </a:pPr>
            <a:r>
              <a:rPr lang="en-GB" sz="1600" dirty="0">
                <a:solidFill>
                  <a:schemeClr val="bg1"/>
                </a:solidFill>
                <a:latin typeface="Bahnschrift Light Condensed" panose="020B0502040204020203" pitchFamily="34" charset="0"/>
              </a:rPr>
              <a:t>Project Objectives</a:t>
            </a:r>
          </a:p>
          <a:p>
            <a:pPr marL="800100" lvl="1" indent="-342900">
              <a:buFont typeface="+mj-lt"/>
              <a:buAutoNum type="arabicPeriod"/>
            </a:pPr>
            <a:endParaRPr lang="en-GB" sz="1600" dirty="0">
              <a:solidFill>
                <a:schemeClr val="bg1"/>
              </a:solidFill>
              <a:latin typeface="Bahnschrift Light Condensed" panose="020B0502040204020203" pitchFamily="34" charset="0"/>
            </a:endParaRPr>
          </a:p>
          <a:p>
            <a:pPr marL="342900" indent="-342900">
              <a:buFont typeface="+mj-lt"/>
              <a:buAutoNum type="arabicPeriod"/>
            </a:pPr>
            <a:r>
              <a:rPr lang="en-GB" dirty="0">
                <a:solidFill>
                  <a:schemeClr val="bg1"/>
                </a:solidFill>
                <a:latin typeface="Bahnschrift Light Condensed" panose="020B0502040204020203" pitchFamily="34" charset="0"/>
              </a:rPr>
              <a:t>Lit Review</a:t>
            </a:r>
          </a:p>
          <a:p>
            <a:pPr marL="800100" lvl="1" indent="-342900">
              <a:buFont typeface="+mj-lt"/>
              <a:buAutoNum type="arabicPeriod"/>
            </a:pPr>
            <a:r>
              <a:rPr lang="en-GB" sz="1600" dirty="0">
                <a:solidFill>
                  <a:schemeClr val="bg1"/>
                </a:solidFill>
                <a:latin typeface="Bahnschrift Light Condensed" panose="020B0502040204020203" pitchFamily="34" charset="0"/>
              </a:rPr>
              <a:t>Current examples of multi-modal input systems</a:t>
            </a:r>
          </a:p>
          <a:p>
            <a:pPr marL="800100" lvl="1" indent="-342900">
              <a:buFont typeface="+mj-lt"/>
              <a:buAutoNum type="arabicPeriod"/>
            </a:pPr>
            <a:r>
              <a:rPr lang="en-GB" sz="1600" dirty="0">
                <a:solidFill>
                  <a:schemeClr val="bg1"/>
                </a:solidFill>
                <a:latin typeface="Bahnschrift Light Condensed" panose="020B0502040204020203" pitchFamily="34" charset="0"/>
              </a:rPr>
              <a:t>Uni-modal EEG systems in gaming</a:t>
            </a:r>
          </a:p>
          <a:p>
            <a:pPr marL="800100" lvl="1" indent="-342900">
              <a:buFont typeface="+mj-lt"/>
              <a:buAutoNum type="arabicPeriod"/>
            </a:pPr>
            <a:r>
              <a:rPr lang="en-GB" sz="1600" dirty="0">
                <a:solidFill>
                  <a:schemeClr val="bg1"/>
                </a:solidFill>
                <a:latin typeface="Bahnschrift Light Condensed" panose="020B0502040204020203" pitchFamily="34" charset="0"/>
              </a:rPr>
              <a:t>Uni-modal EMG systems in gaming</a:t>
            </a:r>
          </a:p>
          <a:p>
            <a:pPr marL="800100" lvl="1" indent="-342900">
              <a:buFont typeface="+mj-lt"/>
              <a:buAutoNum type="arabicPeriod"/>
            </a:pPr>
            <a:r>
              <a:rPr lang="en-GB" sz="1600" dirty="0">
                <a:solidFill>
                  <a:schemeClr val="bg1"/>
                </a:solidFill>
                <a:latin typeface="Bahnschrift Light Condensed" panose="020B0502040204020203" pitchFamily="34" charset="0"/>
              </a:rPr>
              <a:t>EEG / EMG based multi modal input systems</a:t>
            </a:r>
          </a:p>
        </p:txBody>
      </p:sp>
      <p:pic>
        <p:nvPicPr>
          <p:cNvPr id="5" name="Picture 4">
            <a:extLst>
              <a:ext uri="{FF2B5EF4-FFF2-40B4-BE49-F238E27FC236}">
                <a16:creationId xmlns:a16="http://schemas.microsoft.com/office/drawing/2014/main" id="{69B6B275-FA9E-4E2F-AD0A-EF903BE0BED5}"/>
              </a:ext>
            </a:extLst>
          </p:cNvPr>
          <p:cNvPicPr>
            <a:picLocks noChangeAspect="1"/>
          </p:cNvPicPr>
          <p:nvPr/>
        </p:nvPicPr>
        <p:blipFill rotWithShape="1">
          <a:blip r:embed="rId4"/>
          <a:srcRect l="2072" t="1607" r="3952" b="1628"/>
          <a:stretch/>
        </p:blipFill>
        <p:spPr>
          <a:xfrm>
            <a:off x="5801306" y="372436"/>
            <a:ext cx="3813159" cy="5376555"/>
          </a:xfrm>
          <a:prstGeom prst="rect">
            <a:avLst/>
          </a:prstGeom>
          <a:ln>
            <a:noFill/>
          </a:ln>
          <a:effectLst>
            <a:outerShdw blurRad="190500" algn="tl" rotWithShape="0">
              <a:srgbClr val="000000">
                <a:alpha val="70000"/>
              </a:srgbClr>
            </a:outerShdw>
          </a:effectLst>
          <a:scene3d>
            <a:camera prst="perspectiveHeroicExtremeLeftFacing" fov="4800000">
              <a:rot lat="21403170" lon="21296866" rev="21539504"/>
            </a:camera>
            <a:lightRig rig="threePt" dir="t"/>
          </a:scene3d>
          <a:sp3d prstMaterial="matte"/>
        </p:spPr>
      </p:pic>
      <p:pic>
        <p:nvPicPr>
          <p:cNvPr id="4" name="Picture 3">
            <a:extLst>
              <a:ext uri="{FF2B5EF4-FFF2-40B4-BE49-F238E27FC236}">
                <a16:creationId xmlns:a16="http://schemas.microsoft.com/office/drawing/2014/main" id="{672F904F-26F9-40A2-AA54-EDDDA7A35A79}"/>
              </a:ext>
            </a:extLst>
          </p:cNvPr>
          <p:cNvPicPr>
            <a:picLocks noChangeAspect="1"/>
          </p:cNvPicPr>
          <p:nvPr/>
        </p:nvPicPr>
        <p:blipFill rotWithShape="1">
          <a:blip r:embed="rId5"/>
          <a:srcRect l="2011" t="1373" r="2465" b="1764"/>
          <a:stretch/>
        </p:blipFill>
        <p:spPr>
          <a:xfrm>
            <a:off x="7580516" y="690790"/>
            <a:ext cx="3987974" cy="5612705"/>
          </a:xfrm>
          <a:prstGeom prst="rect">
            <a:avLst/>
          </a:prstGeom>
          <a:ln>
            <a:noFill/>
          </a:ln>
          <a:effectLst>
            <a:outerShdw blurRad="50800" dist="38100" dir="13500000" algn="br" rotWithShape="0">
              <a:prstClr val="black">
                <a:alpha val="40000"/>
              </a:prstClr>
            </a:outerShdw>
          </a:effectLst>
          <a:scene3d>
            <a:camera prst="perspectiveHeroicExtremeLeftFacing">
              <a:rot lat="95191" lon="563431" rev="21560606"/>
            </a:camera>
            <a:lightRig rig="threePt" dir="t"/>
          </a:scene3d>
          <a:sp3d prstMaterial="matte"/>
        </p:spPr>
      </p:pic>
      <p:sp>
        <p:nvSpPr>
          <p:cNvPr id="9" name="TextBox 8">
            <a:extLst>
              <a:ext uri="{FF2B5EF4-FFF2-40B4-BE49-F238E27FC236}">
                <a16:creationId xmlns:a16="http://schemas.microsoft.com/office/drawing/2014/main" id="{E2808B9A-4DAD-421F-94FB-637C92B63037}"/>
              </a:ext>
            </a:extLst>
          </p:cNvPr>
          <p:cNvSpPr txBox="1"/>
          <p:nvPr/>
        </p:nvSpPr>
        <p:spPr>
          <a:xfrm>
            <a:off x="176173" y="6149101"/>
            <a:ext cx="6097112" cy="523220"/>
          </a:xfrm>
          <a:prstGeom prst="rect">
            <a:avLst/>
          </a:prstGeom>
          <a:noFill/>
        </p:spPr>
        <p:txBody>
          <a:bodyPr wrap="square" anchor="b">
            <a:spAutoFit/>
          </a:bodyPr>
          <a:lstStyle/>
          <a:p>
            <a:r>
              <a:rPr lang="en-GB" sz="1400" dirty="0">
                <a:solidFill>
                  <a:schemeClr val="bg1"/>
                </a:solidFill>
                <a:latin typeface="+mj-lt"/>
              </a:rPr>
              <a:t>Reference Count: 23 papers </a:t>
            </a:r>
          </a:p>
          <a:p>
            <a:r>
              <a:rPr lang="en-GB" sz="1400" dirty="0">
                <a:solidFill>
                  <a:schemeClr val="bg1"/>
                </a:solidFill>
                <a:latin typeface="+mj-lt"/>
              </a:rPr>
              <a:t>Roughly 2000 words </a:t>
            </a:r>
          </a:p>
        </p:txBody>
      </p:sp>
    </p:spTree>
    <p:extLst>
      <p:ext uri="{BB962C8B-B14F-4D97-AF65-F5344CB8AC3E}">
        <p14:creationId xmlns:p14="http://schemas.microsoft.com/office/powerpoint/2010/main" val="169194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0945BA12-DDE0-40C1-B71D-545D9D522D44}"/>
              </a:ext>
            </a:extLst>
          </p:cNvPr>
          <p:cNvPicPr>
            <a:picLocks noChangeAspect="1"/>
          </p:cNvPicPr>
          <p:nvPr/>
        </p:nvPicPr>
        <p:blipFill rotWithShape="1">
          <a:blip r:embed="rId2">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sp>
        <p:nvSpPr>
          <p:cNvPr id="7" name="Title 1">
            <a:extLst>
              <a:ext uri="{FF2B5EF4-FFF2-40B4-BE49-F238E27FC236}">
                <a16:creationId xmlns:a16="http://schemas.microsoft.com/office/drawing/2014/main" id="{37DC246B-15A1-4ECD-B936-5B3331447342}"/>
              </a:ext>
            </a:extLst>
          </p:cNvPr>
          <p:cNvSpPr txBox="1">
            <a:spLocks/>
          </p:cNvSpPr>
          <p:nvPr/>
        </p:nvSpPr>
        <p:spPr>
          <a:xfrm>
            <a:off x="2445469" y="1819224"/>
            <a:ext cx="7301061" cy="321955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solidFill>
                  <a:schemeClr val="bg1"/>
                </a:solidFill>
                <a:latin typeface="Agency FB" panose="020B0503020202020204" pitchFamily="34" charset="0"/>
              </a:rPr>
              <a:t>What I have done Prototype</a:t>
            </a:r>
          </a:p>
        </p:txBody>
      </p:sp>
      <p:sp>
        <p:nvSpPr>
          <p:cNvPr id="2" name="TextBox 1">
            <a:extLst>
              <a:ext uri="{FF2B5EF4-FFF2-40B4-BE49-F238E27FC236}">
                <a16:creationId xmlns:a16="http://schemas.microsoft.com/office/drawing/2014/main" id="{53E824CB-895C-4F39-A338-D26C449EC958}"/>
              </a:ext>
            </a:extLst>
          </p:cNvPr>
          <p:cNvSpPr txBox="1"/>
          <p:nvPr/>
        </p:nvSpPr>
        <p:spPr>
          <a:xfrm>
            <a:off x="176173" y="914589"/>
            <a:ext cx="4587603" cy="3693319"/>
          </a:xfrm>
          <a:prstGeom prst="rect">
            <a:avLst/>
          </a:prstGeom>
          <a:noFill/>
        </p:spPr>
        <p:txBody>
          <a:bodyPr wrap="none" rtlCol="0">
            <a:spAutoFit/>
          </a:bodyPr>
          <a:lstStyle/>
          <a:p>
            <a:pPr marL="285750" indent="-285750">
              <a:buFont typeface="Arial" panose="020B0604020202020204" pitchFamily="34" charset="0"/>
              <a:buChar char="•"/>
            </a:pPr>
            <a:r>
              <a:rPr lang="en-GB" dirty="0">
                <a:solidFill>
                  <a:schemeClr val="bg1"/>
                </a:solidFill>
              </a:rPr>
              <a:t>Processing</a:t>
            </a:r>
          </a:p>
          <a:p>
            <a:pPr marL="742950" lvl="1" indent="-285750">
              <a:buFont typeface="Arial" panose="020B0604020202020204" pitchFamily="34" charset="0"/>
              <a:buChar char="•"/>
            </a:pPr>
            <a:r>
              <a:rPr lang="en-GB" dirty="0">
                <a:solidFill>
                  <a:schemeClr val="bg1"/>
                </a:solidFill>
              </a:rPr>
              <a:t>Barracuda</a:t>
            </a:r>
          </a:p>
          <a:p>
            <a:pPr marL="1200150" lvl="2" indent="-285750">
              <a:buFont typeface="Arial" panose="020B0604020202020204" pitchFamily="34" charset="0"/>
              <a:buChar char="•"/>
            </a:pPr>
            <a:r>
              <a:rPr lang="en-GB" dirty="0">
                <a:solidFill>
                  <a:schemeClr val="bg1"/>
                </a:solidFill>
              </a:rPr>
              <a:t>Tensorflow -&gt; ONNX -&gt; Barracuda</a:t>
            </a:r>
          </a:p>
          <a:p>
            <a:pPr marL="742950" lvl="1" indent="-285750">
              <a:buFont typeface="Arial" panose="020B0604020202020204" pitchFamily="34" charset="0"/>
              <a:buChar char="•"/>
            </a:pPr>
            <a:r>
              <a:rPr lang="en-GB" dirty="0">
                <a:solidFill>
                  <a:schemeClr val="bg1"/>
                </a:solidFill>
              </a:rPr>
              <a:t>Tensorflow</a:t>
            </a:r>
          </a:p>
          <a:p>
            <a:pPr marL="1200150" lvl="2" indent="-285750">
              <a:buFont typeface="Arial" panose="020B0604020202020204" pitchFamily="34" charset="0"/>
              <a:buChar char="•"/>
            </a:pPr>
            <a:r>
              <a:rPr lang="en-GB" dirty="0">
                <a:solidFill>
                  <a:schemeClr val="bg1"/>
                </a:solidFill>
              </a:rPr>
              <a:t>XOR</a:t>
            </a:r>
          </a:p>
          <a:p>
            <a:pPr marL="1200150" lvl="2" indent="-285750">
              <a:buFont typeface="Arial" panose="020B0604020202020204" pitchFamily="34" charset="0"/>
              <a:buChar char="•"/>
            </a:pPr>
            <a:r>
              <a:rPr lang="en-GB" dirty="0">
                <a:solidFill>
                  <a:schemeClr val="bg1"/>
                </a:solidFill>
              </a:rPr>
              <a:t>Offline processing</a:t>
            </a:r>
          </a:p>
          <a:p>
            <a:pPr marL="1200150" lvl="2" indent="-285750">
              <a:buFont typeface="Arial" panose="020B0604020202020204" pitchFamily="34" charset="0"/>
              <a:buChar char="•"/>
            </a:pPr>
            <a:r>
              <a:rPr lang="en-GB" dirty="0">
                <a:solidFill>
                  <a:schemeClr val="bg1"/>
                </a:solidFill>
              </a:rPr>
              <a:t>Open Vibe</a:t>
            </a:r>
          </a:p>
          <a:p>
            <a:pPr marL="285750" indent="-285750">
              <a:buFont typeface="Arial" panose="020B0604020202020204" pitchFamily="34" charset="0"/>
              <a:buChar char="•"/>
            </a:pPr>
            <a:r>
              <a:rPr lang="en-GB" dirty="0">
                <a:solidFill>
                  <a:schemeClr val="bg1"/>
                </a:solidFill>
              </a:rPr>
              <a:t>Data Capture</a:t>
            </a:r>
          </a:p>
          <a:p>
            <a:pPr marL="742950" lvl="1" indent="-285750">
              <a:buFont typeface="Arial" panose="020B0604020202020204" pitchFamily="34" charset="0"/>
              <a:buChar char="•"/>
            </a:pPr>
            <a:r>
              <a:rPr lang="en-GB" dirty="0">
                <a:solidFill>
                  <a:schemeClr val="bg1"/>
                </a:solidFill>
              </a:rPr>
              <a:t>LSL</a:t>
            </a:r>
          </a:p>
          <a:p>
            <a:pPr marL="1200150" lvl="2" indent="-285750">
              <a:buFont typeface="Arial" panose="020B0604020202020204" pitchFamily="34" charset="0"/>
              <a:buChar char="•"/>
            </a:pPr>
            <a:r>
              <a:rPr lang="en-GB" dirty="0">
                <a:solidFill>
                  <a:schemeClr val="bg1"/>
                </a:solidFill>
              </a:rPr>
              <a:t>EEG</a:t>
            </a:r>
          </a:p>
          <a:p>
            <a:pPr marL="742950" lvl="1" indent="-285750">
              <a:buFont typeface="Arial" panose="020B0604020202020204" pitchFamily="34" charset="0"/>
              <a:buChar char="•"/>
            </a:pPr>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6" name="Title 1">
            <a:extLst>
              <a:ext uri="{FF2B5EF4-FFF2-40B4-BE49-F238E27FC236}">
                <a16:creationId xmlns:a16="http://schemas.microsoft.com/office/drawing/2014/main" id="{80C354F1-6408-4990-B89D-850CC6D5FD55}"/>
              </a:ext>
            </a:extLst>
          </p:cNvPr>
          <p:cNvSpPr txBox="1">
            <a:spLocks/>
          </p:cNvSpPr>
          <p:nvPr/>
        </p:nvSpPr>
        <p:spPr>
          <a:xfrm>
            <a:off x="176173" y="165275"/>
            <a:ext cx="7301061" cy="58404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b="1" dirty="0">
                <a:solidFill>
                  <a:schemeClr val="bg1"/>
                </a:solidFill>
                <a:latin typeface="Agency FB" panose="020B0503020202020204" pitchFamily="34" charset="0"/>
              </a:rPr>
              <a:t>The Prototype Progress</a:t>
            </a:r>
          </a:p>
        </p:txBody>
      </p:sp>
    </p:spTree>
    <p:extLst>
      <p:ext uri="{BB962C8B-B14F-4D97-AF65-F5344CB8AC3E}">
        <p14:creationId xmlns:p14="http://schemas.microsoft.com/office/powerpoint/2010/main" val="347667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8FE551F4-4DD2-488D-BB2B-61BE5F1D3358}"/>
              </a:ext>
            </a:extLst>
          </p:cNvPr>
          <p:cNvPicPr>
            <a:picLocks noChangeAspect="1"/>
          </p:cNvPicPr>
          <p:nvPr/>
        </p:nvPicPr>
        <p:blipFill rotWithShape="1">
          <a:blip r:embed="rId2">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sp>
        <p:nvSpPr>
          <p:cNvPr id="7" name="Title 1">
            <a:extLst>
              <a:ext uri="{FF2B5EF4-FFF2-40B4-BE49-F238E27FC236}">
                <a16:creationId xmlns:a16="http://schemas.microsoft.com/office/drawing/2014/main" id="{37DC246B-15A1-4ECD-B936-5B3331447342}"/>
              </a:ext>
            </a:extLst>
          </p:cNvPr>
          <p:cNvSpPr txBox="1">
            <a:spLocks/>
          </p:cNvSpPr>
          <p:nvPr/>
        </p:nvSpPr>
        <p:spPr>
          <a:xfrm>
            <a:off x="2445469" y="1819224"/>
            <a:ext cx="7301061" cy="321955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solidFill>
                  <a:schemeClr val="bg1"/>
                </a:solidFill>
                <a:latin typeface="Agency FB" panose="020B0503020202020204" pitchFamily="34" charset="0"/>
              </a:rPr>
              <a:t>Project I have worked on</a:t>
            </a:r>
          </a:p>
        </p:txBody>
      </p:sp>
      <p:sp>
        <p:nvSpPr>
          <p:cNvPr id="2" name="TextBox 1">
            <a:extLst>
              <a:ext uri="{FF2B5EF4-FFF2-40B4-BE49-F238E27FC236}">
                <a16:creationId xmlns:a16="http://schemas.microsoft.com/office/drawing/2014/main" id="{53E824CB-895C-4F39-A338-D26C449EC958}"/>
              </a:ext>
            </a:extLst>
          </p:cNvPr>
          <p:cNvSpPr txBox="1"/>
          <p:nvPr/>
        </p:nvSpPr>
        <p:spPr>
          <a:xfrm>
            <a:off x="184067" y="124692"/>
            <a:ext cx="2171492" cy="1754326"/>
          </a:xfrm>
          <a:prstGeom prst="rect">
            <a:avLst/>
          </a:prstGeom>
          <a:noFill/>
        </p:spPr>
        <p:txBody>
          <a:bodyPr wrap="none" rtlCol="0">
            <a:spAutoFit/>
          </a:bodyPr>
          <a:lstStyle/>
          <a:p>
            <a:pPr marL="285750" indent="-285750">
              <a:buFont typeface="Arial" panose="020B0604020202020204" pitchFamily="34" charset="0"/>
              <a:buChar char="•"/>
            </a:pPr>
            <a:r>
              <a:rPr lang="en-GB" dirty="0">
                <a:solidFill>
                  <a:schemeClr val="bg1"/>
                </a:solidFill>
              </a:rPr>
              <a:t>Faces</a:t>
            </a:r>
          </a:p>
          <a:p>
            <a:pPr marL="742950" lvl="1" indent="-285750">
              <a:buFont typeface="Arial" panose="020B0604020202020204" pitchFamily="34" charset="0"/>
              <a:buChar char="•"/>
            </a:pPr>
            <a:r>
              <a:rPr lang="en-GB" dirty="0">
                <a:solidFill>
                  <a:schemeClr val="bg1"/>
                </a:solidFill>
              </a:rPr>
              <a:t>EEG reading?</a:t>
            </a:r>
          </a:p>
          <a:p>
            <a:pPr marL="285750" indent="-285750">
              <a:buFont typeface="Arial" panose="020B0604020202020204" pitchFamily="34" charset="0"/>
              <a:buChar char="•"/>
            </a:pPr>
            <a:endParaRPr lang="en-GB" dirty="0">
              <a:solidFill>
                <a:schemeClr val="bg1"/>
              </a:solidFill>
            </a:endParaRPr>
          </a:p>
          <a:p>
            <a:pPr marL="742950" lvl="1" indent="-285750">
              <a:buFont typeface="Arial" panose="020B0604020202020204" pitchFamily="34" charset="0"/>
              <a:buChar char="•"/>
            </a:pPr>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64109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0A3CDE6-432A-4A55-88AC-B069F06C1279}"/>
              </a:ext>
            </a:extLst>
          </p:cNvPr>
          <p:cNvPicPr>
            <a:picLocks noChangeAspect="1"/>
          </p:cNvPicPr>
          <p:nvPr/>
        </p:nvPicPr>
        <p:blipFill rotWithShape="1">
          <a:blip r:embed="rId2">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sp>
        <p:nvSpPr>
          <p:cNvPr id="7" name="Title 1">
            <a:extLst>
              <a:ext uri="{FF2B5EF4-FFF2-40B4-BE49-F238E27FC236}">
                <a16:creationId xmlns:a16="http://schemas.microsoft.com/office/drawing/2014/main" id="{37DC246B-15A1-4ECD-B936-5B3331447342}"/>
              </a:ext>
            </a:extLst>
          </p:cNvPr>
          <p:cNvSpPr txBox="1">
            <a:spLocks/>
          </p:cNvSpPr>
          <p:nvPr/>
        </p:nvSpPr>
        <p:spPr>
          <a:xfrm>
            <a:off x="2445469" y="1819224"/>
            <a:ext cx="7301061" cy="321955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solidFill>
                  <a:schemeClr val="bg1"/>
                </a:solidFill>
                <a:latin typeface="Agency FB" panose="020B0503020202020204" pitchFamily="34" charset="0"/>
              </a:rPr>
              <a:t>60 Second Showcase</a:t>
            </a:r>
          </a:p>
          <a:p>
            <a:r>
              <a:rPr lang="en-GB" sz="3200" b="1" dirty="0">
                <a:solidFill>
                  <a:schemeClr val="bg1"/>
                </a:solidFill>
                <a:latin typeface="Agency FB" panose="020B0503020202020204" pitchFamily="34" charset="0"/>
              </a:rPr>
              <a:t> </a:t>
            </a:r>
            <a:r>
              <a:rPr lang="en-GB" sz="1800" b="1" dirty="0">
                <a:solidFill>
                  <a:schemeClr val="bg1"/>
                </a:solidFill>
                <a:latin typeface="Agency FB" panose="020B0503020202020204" pitchFamily="34" charset="0"/>
              </a:rPr>
              <a:t>YouTube Link</a:t>
            </a:r>
            <a:endParaRPr lang="en-GB" sz="3200"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40684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0A1ED77-BAF5-4637-A324-47A55826878B}"/>
              </a:ext>
            </a:extLst>
          </p:cNvPr>
          <p:cNvPicPr>
            <a:picLocks noChangeAspect="1"/>
          </p:cNvPicPr>
          <p:nvPr/>
        </p:nvPicPr>
        <p:blipFill rotWithShape="1">
          <a:blip r:embed="rId3">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sp>
        <p:nvSpPr>
          <p:cNvPr id="12" name="Rectangle 11">
            <a:extLst>
              <a:ext uri="{FF2B5EF4-FFF2-40B4-BE49-F238E27FC236}">
                <a16:creationId xmlns:a16="http://schemas.microsoft.com/office/drawing/2014/main" id="{35D63274-D83F-4FB0-8384-EBC402CB2911}"/>
              </a:ext>
            </a:extLst>
          </p:cNvPr>
          <p:cNvSpPr/>
          <p:nvPr/>
        </p:nvSpPr>
        <p:spPr>
          <a:xfrm>
            <a:off x="3477391" y="1"/>
            <a:ext cx="8714610" cy="6858000"/>
          </a:xfrm>
          <a:prstGeom prst="rect">
            <a:avLst/>
          </a:prstGeom>
          <a:gradFill>
            <a:gsLst>
              <a:gs pos="81000">
                <a:schemeClr val="tx1">
                  <a:alpha val="39000"/>
                </a:schemeClr>
              </a:gs>
              <a:gs pos="100000">
                <a:schemeClr val="tx1">
                  <a:alpha val="0"/>
                </a:schemeClr>
              </a:gs>
            </a:gsLst>
            <a:lin ang="10800000" scaled="1"/>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2350122C-CAF5-4389-B6C7-15BDE6FEEE5B}"/>
              </a:ext>
            </a:extLst>
          </p:cNvPr>
          <p:cNvPicPr>
            <a:picLocks noChangeAspect="1"/>
          </p:cNvPicPr>
          <p:nvPr/>
        </p:nvPicPr>
        <p:blipFill>
          <a:blip r:embed="rId4"/>
          <a:stretch>
            <a:fillRect/>
          </a:stretch>
        </p:blipFill>
        <p:spPr>
          <a:xfrm>
            <a:off x="176173" y="1040553"/>
            <a:ext cx="7917288" cy="40332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8" name="Straight Connector 7">
            <a:extLst>
              <a:ext uri="{FF2B5EF4-FFF2-40B4-BE49-F238E27FC236}">
                <a16:creationId xmlns:a16="http://schemas.microsoft.com/office/drawing/2014/main" id="{43BEEB66-A128-4DF9-B702-B9EB7FBEEEAD}"/>
              </a:ext>
            </a:extLst>
          </p:cNvPr>
          <p:cNvCxnSpPr/>
          <p:nvPr/>
        </p:nvCxnSpPr>
        <p:spPr>
          <a:xfrm>
            <a:off x="4703057" y="1256136"/>
            <a:ext cx="0" cy="3780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Arrow: Up 1">
            <a:extLst>
              <a:ext uri="{FF2B5EF4-FFF2-40B4-BE49-F238E27FC236}">
                <a16:creationId xmlns:a16="http://schemas.microsoft.com/office/drawing/2014/main" id="{D2623F72-DC31-4530-B9C1-944DDDD71057}"/>
              </a:ext>
            </a:extLst>
          </p:cNvPr>
          <p:cNvSpPr/>
          <p:nvPr/>
        </p:nvSpPr>
        <p:spPr>
          <a:xfrm rot="10800000">
            <a:off x="4610034" y="960544"/>
            <a:ext cx="186045" cy="37560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EA4ECCE-5747-4403-B535-582D8C05EA5D}"/>
              </a:ext>
            </a:extLst>
          </p:cNvPr>
          <p:cNvSpPr txBox="1"/>
          <p:nvPr/>
        </p:nvSpPr>
        <p:spPr>
          <a:xfrm>
            <a:off x="4423973" y="598857"/>
            <a:ext cx="558166" cy="338554"/>
          </a:xfrm>
          <a:prstGeom prst="rect">
            <a:avLst/>
          </a:prstGeom>
          <a:noFill/>
        </p:spPr>
        <p:txBody>
          <a:bodyPr wrap="none" rtlCol="0">
            <a:spAutoFit/>
          </a:bodyPr>
          <a:lstStyle/>
          <a:p>
            <a:pPr algn="ctr"/>
            <a:r>
              <a:rPr lang="en-GB" sz="1600" dirty="0">
                <a:ln w="3175">
                  <a:noFill/>
                </a:ln>
                <a:solidFill>
                  <a:schemeClr val="bg1"/>
                </a:solidFill>
                <a:latin typeface="Agency FB" panose="020B0503020202020204" pitchFamily="34" charset="0"/>
              </a:rPr>
              <a:t>Today</a:t>
            </a:r>
            <a:endParaRPr lang="en-GB" dirty="0">
              <a:ln w="3175">
                <a:noFill/>
              </a:ln>
              <a:solidFill>
                <a:schemeClr val="bg1"/>
              </a:solidFill>
              <a:latin typeface="Agency FB" panose="020B0503020202020204" pitchFamily="34" charset="0"/>
            </a:endParaRPr>
          </a:p>
        </p:txBody>
      </p:sp>
      <p:sp>
        <p:nvSpPr>
          <p:cNvPr id="10" name="Title 1">
            <a:extLst>
              <a:ext uri="{FF2B5EF4-FFF2-40B4-BE49-F238E27FC236}">
                <a16:creationId xmlns:a16="http://schemas.microsoft.com/office/drawing/2014/main" id="{AC0038EB-4D99-47BE-82C5-887B49C1E4FB}"/>
              </a:ext>
            </a:extLst>
          </p:cNvPr>
          <p:cNvSpPr txBox="1">
            <a:spLocks/>
          </p:cNvSpPr>
          <p:nvPr/>
        </p:nvSpPr>
        <p:spPr>
          <a:xfrm>
            <a:off x="176173" y="165275"/>
            <a:ext cx="7301061" cy="58404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b="1" dirty="0">
                <a:solidFill>
                  <a:schemeClr val="bg1"/>
                </a:solidFill>
                <a:latin typeface="Agency FB" panose="020B0503020202020204" pitchFamily="34" charset="0"/>
              </a:rPr>
              <a:t>Where I Am:</a:t>
            </a:r>
          </a:p>
        </p:txBody>
      </p:sp>
      <p:sp>
        <p:nvSpPr>
          <p:cNvPr id="11" name="TextBox 10">
            <a:extLst>
              <a:ext uri="{FF2B5EF4-FFF2-40B4-BE49-F238E27FC236}">
                <a16:creationId xmlns:a16="http://schemas.microsoft.com/office/drawing/2014/main" id="{20182A6F-25F7-49FD-BBAC-0AB991F34777}"/>
              </a:ext>
            </a:extLst>
          </p:cNvPr>
          <p:cNvSpPr txBox="1"/>
          <p:nvPr/>
        </p:nvSpPr>
        <p:spPr>
          <a:xfrm>
            <a:off x="8269623" y="932902"/>
            <a:ext cx="3746194" cy="4185761"/>
          </a:xfrm>
          <a:prstGeom prst="rect">
            <a:avLst/>
          </a:prstGeom>
          <a:noFill/>
        </p:spPr>
        <p:txBody>
          <a:bodyPr wrap="square" rtlCol="0" anchor="ctr">
            <a:spAutoFit/>
          </a:bodyPr>
          <a:lstStyle/>
          <a:p>
            <a:r>
              <a:rPr lang="en-GB" sz="2400" b="1" dirty="0">
                <a:solidFill>
                  <a:schemeClr val="bg1"/>
                </a:solidFill>
                <a:latin typeface="Agency FB" panose="020B0503020202020204" pitchFamily="34" charset="0"/>
              </a:rPr>
              <a:t>Project Plan:</a:t>
            </a:r>
          </a:p>
          <a:p>
            <a:endParaRPr lang="en-GB" sz="200" dirty="0">
              <a:solidFill>
                <a:schemeClr val="bg1"/>
              </a:solidFill>
              <a:latin typeface="Agency FB" panose="020B0503020202020204" pitchFamily="34" charset="0"/>
            </a:endParaRPr>
          </a:p>
          <a:p>
            <a:pPr marL="285750" indent="-285750">
              <a:buFont typeface="Wingdings" panose="05000000000000000000" pitchFamily="2" charset="2"/>
              <a:buChar char="§"/>
            </a:pPr>
            <a:r>
              <a:rPr lang="en-GB" sz="1600" b="1" dirty="0">
                <a:solidFill>
                  <a:schemeClr val="bg1"/>
                </a:solidFill>
                <a:latin typeface="Bahnschrift Light Condensed" panose="020B0502040204020203" pitchFamily="34" charset="0"/>
              </a:rPr>
              <a:t>Artifact</a:t>
            </a:r>
          </a:p>
          <a:p>
            <a:pPr marL="742950" lvl="1" indent="-285750">
              <a:buFont typeface="Wingdings" panose="05000000000000000000" pitchFamily="2" charset="2"/>
              <a:buChar char="ü"/>
            </a:pPr>
            <a:r>
              <a:rPr lang="en-GB" sz="1600" dirty="0">
                <a:solidFill>
                  <a:schemeClr val="bg1"/>
                </a:solidFill>
                <a:latin typeface="Bahnschrift Light Condensed" panose="020B0502040204020203" pitchFamily="34" charset="0"/>
              </a:rPr>
              <a:t>Setup Version Control</a:t>
            </a:r>
          </a:p>
          <a:p>
            <a:pPr marL="742950" lvl="1" indent="-285750">
              <a:buFont typeface="Wingdings" panose="05000000000000000000" pitchFamily="2" charset="2"/>
              <a:buChar char="ü"/>
            </a:pPr>
            <a:r>
              <a:rPr lang="en-GB" sz="1600" dirty="0">
                <a:solidFill>
                  <a:schemeClr val="bg1"/>
                </a:solidFill>
                <a:latin typeface="Bahnschrift Light Condensed" panose="020B0502040204020203" pitchFamily="34" charset="0"/>
              </a:rPr>
              <a:t>Setup Unity Project</a:t>
            </a:r>
          </a:p>
          <a:p>
            <a:pPr marL="742950" lvl="1" indent="-285750">
              <a:buFont typeface="Wingdings" panose="05000000000000000000" pitchFamily="2" charset="2"/>
              <a:buChar char="ü"/>
            </a:pPr>
            <a:r>
              <a:rPr lang="en-GB" sz="1600" dirty="0">
                <a:solidFill>
                  <a:schemeClr val="bg1"/>
                </a:solidFill>
                <a:latin typeface="Bahnschrift Light Condensed" panose="020B0502040204020203" pitchFamily="34" charset="0"/>
              </a:rPr>
              <a:t>Get LSL working across devices</a:t>
            </a:r>
          </a:p>
          <a:p>
            <a:pPr marL="742950" lvl="1" indent="-285750">
              <a:buFont typeface="Wingdings" panose="05000000000000000000" pitchFamily="2" charset="2"/>
              <a:buChar char="q"/>
            </a:pPr>
            <a:r>
              <a:rPr lang="en-GB" sz="1600" dirty="0">
                <a:solidFill>
                  <a:schemeClr val="bg1"/>
                </a:solidFill>
                <a:latin typeface="Bahnschrift Light Condensed" panose="020B0502040204020203" pitchFamily="34" charset="0"/>
              </a:rPr>
              <a:t>Implement Neural Network for data analysis</a:t>
            </a:r>
          </a:p>
          <a:p>
            <a:pPr marL="1200150" lvl="2" indent="-285750">
              <a:buFont typeface="Wingdings" panose="05000000000000000000" pitchFamily="2" charset="2"/>
              <a:buChar char="ü"/>
            </a:pPr>
            <a:r>
              <a:rPr lang="en-GB" sz="1200" dirty="0">
                <a:solidFill>
                  <a:schemeClr val="bg1"/>
                </a:solidFill>
                <a:latin typeface="Bahnschrift Light Condensed" panose="020B0502040204020203" pitchFamily="34" charset="0"/>
              </a:rPr>
              <a:t>Setup Tensorflow online analysis through Unity</a:t>
            </a:r>
          </a:p>
          <a:p>
            <a:pPr marL="1200150" lvl="2" indent="-285750">
              <a:buFont typeface="Wingdings" panose="05000000000000000000" pitchFamily="2" charset="2"/>
              <a:buChar char="q"/>
            </a:pPr>
            <a:r>
              <a:rPr lang="en-GB" sz="1200" dirty="0">
                <a:solidFill>
                  <a:schemeClr val="bg1"/>
                </a:solidFill>
                <a:latin typeface="Bahnschrift Light Condensed" panose="020B0502040204020203" pitchFamily="34" charset="0"/>
              </a:rPr>
              <a:t>Design and train a network using offline EEG / EMG data</a:t>
            </a:r>
          </a:p>
          <a:p>
            <a:pPr marL="285750" indent="-285750">
              <a:buFont typeface="Wingdings" panose="05000000000000000000" pitchFamily="2" charset="2"/>
              <a:buChar char="§"/>
            </a:pPr>
            <a:endParaRPr lang="en-GB" sz="1600" dirty="0">
              <a:solidFill>
                <a:schemeClr val="bg1"/>
              </a:solidFill>
              <a:latin typeface="Bahnschrift Light Condensed" panose="020B0502040204020203" pitchFamily="34" charset="0"/>
            </a:endParaRPr>
          </a:p>
          <a:p>
            <a:pPr marL="285750" indent="-285750">
              <a:buFont typeface="Wingdings" panose="05000000000000000000" pitchFamily="2" charset="2"/>
              <a:buChar char="§"/>
            </a:pPr>
            <a:r>
              <a:rPr lang="en-GB" sz="1600" b="1" dirty="0">
                <a:solidFill>
                  <a:schemeClr val="bg1"/>
                </a:solidFill>
                <a:latin typeface="Bahnschrift Light Condensed" panose="020B0502040204020203" pitchFamily="34" charset="0"/>
              </a:rPr>
              <a:t>Dissertation</a:t>
            </a:r>
          </a:p>
          <a:p>
            <a:pPr marL="742950" lvl="1" indent="-285750">
              <a:buFont typeface="Wingdings" panose="05000000000000000000" pitchFamily="2" charset="2"/>
              <a:buChar char="ü"/>
            </a:pPr>
            <a:r>
              <a:rPr lang="en-GB" sz="1600" dirty="0">
                <a:solidFill>
                  <a:schemeClr val="bg1"/>
                </a:solidFill>
                <a:latin typeface="Bahnschrift Light Condensed" panose="020B0502040204020203" pitchFamily="34" charset="0"/>
              </a:rPr>
              <a:t>Ethics / Risk assessment hand in.</a:t>
            </a:r>
          </a:p>
          <a:p>
            <a:pPr marL="742950" lvl="1" indent="-285750">
              <a:buFont typeface="Wingdings" panose="05000000000000000000" pitchFamily="2" charset="2"/>
              <a:buChar char="ü"/>
            </a:pPr>
            <a:r>
              <a:rPr lang="en-GB" sz="1600" dirty="0">
                <a:solidFill>
                  <a:schemeClr val="bg1"/>
                </a:solidFill>
                <a:latin typeface="Bahnschrift Light Condensed" panose="020B0502040204020203" pitchFamily="34" charset="0"/>
              </a:rPr>
              <a:t>Dissertation Draft</a:t>
            </a:r>
          </a:p>
          <a:p>
            <a:pPr marL="742950" lvl="1" indent="-285750">
              <a:buFont typeface="Wingdings" panose="05000000000000000000" pitchFamily="2" charset="2"/>
              <a:buChar char="ü"/>
            </a:pPr>
            <a:r>
              <a:rPr lang="en-GB" sz="1600" dirty="0">
                <a:solidFill>
                  <a:schemeClr val="bg1"/>
                </a:solidFill>
                <a:latin typeface="Bahnschrift Light Condensed" panose="020B0502040204020203" pitchFamily="34" charset="0"/>
              </a:rPr>
              <a:t>Introduction – (draft)</a:t>
            </a:r>
          </a:p>
          <a:p>
            <a:pPr marL="742950" lvl="1" indent="-285750">
              <a:buFont typeface="Wingdings" panose="05000000000000000000" pitchFamily="2" charset="2"/>
              <a:buChar char="ü"/>
            </a:pPr>
            <a:r>
              <a:rPr lang="en-GB" sz="1600" dirty="0">
                <a:solidFill>
                  <a:schemeClr val="bg1"/>
                </a:solidFill>
                <a:latin typeface="Bahnschrift Light Condensed" panose="020B0502040204020203" pitchFamily="34" charset="0"/>
              </a:rPr>
              <a:t>Literature Review – (draft)</a:t>
            </a:r>
          </a:p>
        </p:txBody>
      </p:sp>
    </p:spTree>
    <p:extLst>
      <p:ext uri="{BB962C8B-B14F-4D97-AF65-F5344CB8AC3E}">
        <p14:creationId xmlns:p14="http://schemas.microsoft.com/office/powerpoint/2010/main" val="229813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7B27250D-C4B9-4F74-8250-DEF2ED58B75F}"/>
              </a:ext>
            </a:extLst>
          </p:cNvPr>
          <p:cNvPicPr>
            <a:picLocks noChangeAspect="1"/>
          </p:cNvPicPr>
          <p:nvPr/>
        </p:nvPicPr>
        <p:blipFill rotWithShape="1">
          <a:blip r:embed="rId3">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sp>
        <p:nvSpPr>
          <p:cNvPr id="9" name="Title 1">
            <a:extLst>
              <a:ext uri="{FF2B5EF4-FFF2-40B4-BE49-F238E27FC236}">
                <a16:creationId xmlns:a16="http://schemas.microsoft.com/office/drawing/2014/main" id="{828B5B6D-1CE8-4CDF-907C-BCA50AF7CD0D}"/>
              </a:ext>
            </a:extLst>
          </p:cNvPr>
          <p:cNvSpPr txBox="1">
            <a:spLocks/>
          </p:cNvSpPr>
          <p:nvPr/>
        </p:nvSpPr>
        <p:spPr>
          <a:xfrm>
            <a:off x="176173" y="165275"/>
            <a:ext cx="7301061" cy="58404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b="1" dirty="0">
                <a:solidFill>
                  <a:schemeClr val="bg1"/>
                </a:solidFill>
                <a:latin typeface="Agency FB" panose="020B0503020202020204" pitchFamily="34" charset="0"/>
              </a:rPr>
              <a:t>Future Plans:</a:t>
            </a:r>
          </a:p>
        </p:txBody>
      </p:sp>
      <p:sp>
        <p:nvSpPr>
          <p:cNvPr id="10" name="TextBox 9">
            <a:extLst>
              <a:ext uri="{FF2B5EF4-FFF2-40B4-BE49-F238E27FC236}">
                <a16:creationId xmlns:a16="http://schemas.microsoft.com/office/drawing/2014/main" id="{10DD59FC-3D86-4A54-81F4-17F0EEE4C217}"/>
              </a:ext>
            </a:extLst>
          </p:cNvPr>
          <p:cNvSpPr txBox="1"/>
          <p:nvPr/>
        </p:nvSpPr>
        <p:spPr>
          <a:xfrm>
            <a:off x="176173" y="1326781"/>
            <a:ext cx="3746194" cy="3077766"/>
          </a:xfrm>
          <a:prstGeom prst="rect">
            <a:avLst/>
          </a:prstGeom>
          <a:noFill/>
        </p:spPr>
        <p:txBody>
          <a:bodyPr wrap="square" rtlCol="0" anchor="t">
            <a:spAutoFit/>
          </a:bodyPr>
          <a:lstStyle/>
          <a:p>
            <a:r>
              <a:rPr lang="en-GB" sz="2400" b="1" dirty="0">
                <a:solidFill>
                  <a:schemeClr val="bg1"/>
                </a:solidFill>
                <a:latin typeface="Agency FB" panose="020B0503020202020204" pitchFamily="34" charset="0"/>
              </a:rPr>
              <a:t>Next few weeks:</a:t>
            </a:r>
          </a:p>
          <a:p>
            <a:pPr marL="171450" indent="-171450">
              <a:buFont typeface="Arial" panose="020B0604020202020204" pitchFamily="34" charset="0"/>
              <a:buChar char="•"/>
            </a:pPr>
            <a:r>
              <a:rPr lang="en-GB" sz="1600" b="1" dirty="0">
                <a:solidFill>
                  <a:schemeClr val="bg1"/>
                </a:solidFill>
                <a:latin typeface="Bahnschrift Light Condensed" panose="020B0502040204020203" pitchFamily="34" charset="0"/>
              </a:rPr>
              <a:t>Artifact</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Get a working offline analysis model for EEG motor-imagery classification.</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Then get this working in real time with Unity, though this will still be feeding in offline data.</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Do the same for the </a:t>
            </a:r>
            <a:r>
              <a:rPr lang="en-GB" sz="1200" b="1" dirty="0" err="1">
                <a:solidFill>
                  <a:schemeClr val="bg1"/>
                </a:solidFill>
                <a:latin typeface="Bahnschrift Light Condensed" panose="020B0502040204020203" pitchFamily="34" charset="0"/>
              </a:rPr>
              <a:t>Emotibit</a:t>
            </a:r>
            <a:r>
              <a:rPr lang="en-GB" sz="1200" b="1" dirty="0">
                <a:solidFill>
                  <a:schemeClr val="bg1"/>
                </a:solidFill>
                <a:latin typeface="Bahnschrift Light Condensed" panose="020B0502040204020203" pitchFamily="34" charset="0"/>
              </a:rPr>
              <a:t>, EMG data.</a:t>
            </a:r>
          </a:p>
          <a:p>
            <a:pPr marL="628650" lvl="1" indent="-171450">
              <a:buFont typeface="Arial" panose="020B0604020202020204" pitchFamily="34" charset="0"/>
              <a:buChar char="•"/>
            </a:pPr>
            <a:endParaRPr lang="en-GB" sz="1200" b="1" dirty="0">
              <a:solidFill>
                <a:schemeClr val="bg1"/>
              </a:solidFill>
              <a:latin typeface="Bahnschrift Light Condensed" panose="020B0502040204020203" pitchFamily="34" charset="0"/>
            </a:endParaRPr>
          </a:p>
          <a:p>
            <a:pPr marL="171450" indent="-171450">
              <a:buFont typeface="Arial" panose="020B0604020202020204" pitchFamily="34" charset="0"/>
              <a:buChar char="•"/>
            </a:pPr>
            <a:r>
              <a:rPr lang="en-GB" sz="1600" b="1" dirty="0">
                <a:solidFill>
                  <a:schemeClr val="bg1"/>
                </a:solidFill>
                <a:latin typeface="Bahnschrift Light Condensed" panose="020B0502040204020203" pitchFamily="34" charset="0"/>
              </a:rPr>
              <a:t>Dissertation</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Polish up drafted sections and continue the literature review.</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Start </a:t>
            </a:r>
            <a:r>
              <a:rPr lang="en-GB" sz="1200" b="1" dirty="0" err="1">
                <a:solidFill>
                  <a:schemeClr val="bg1"/>
                </a:solidFill>
                <a:latin typeface="Bahnschrift Light Condensed" panose="020B0502040204020203" pitchFamily="34" charset="0"/>
              </a:rPr>
              <a:t>methodolgy</a:t>
            </a:r>
            <a:endParaRPr lang="en-GB" sz="1200" b="1" dirty="0">
              <a:solidFill>
                <a:schemeClr val="bg1"/>
              </a:solidFill>
              <a:latin typeface="Bahnschrift Light Condensed" panose="020B0502040204020203" pitchFamily="34" charset="0"/>
            </a:endParaRPr>
          </a:p>
          <a:p>
            <a:pPr marL="628650" lvl="1" indent="-171450">
              <a:buFont typeface="Arial" panose="020B0604020202020204" pitchFamily="34" charset="0"/>
              <a:buChar char="•"/>
            </a:pPr>
            <a:endParaRPr lang="en-GB" sz="1200" b="1" dirty="0">
              <a:solidFill>
                <a:schemeClr val="bg1"/>
              </a:solidFill>
              <a:latin typeface="Bahnschrift Light Condensed" panose="020B0502040204020203" pitchFamily="34" charset="0"/>
            </a:endParaRPr>
          </a:p>
          <a:p>
            <a:pPr marL="171450" indent="-171450">
              <a:buFont typeface="Arial" panose="020B0604020202020204" pitchFamily="34" charset="0"/>
              <a:buChar char="•"/>
            </a:pPr>
            <a:endParaRPr lang="en-GB" sz="1600" b="1" dirty="0">
              <a:solidFill>
                <a:schemeClr val="bg1"/>
              </a:solidFill>
              <a:latin typeface="Bahnschrift Light Condensed" panose="020B0502040204020203" pitchFamily="34" charset="0"/>
            </a:endParaRPr>
          </a:p>
          <a:p>
            <a:pPr marL="171450" indent="-171450">
              <a:buFont typeface="Arial" panose="020B0604020202020204" pitchFamily="34" charset="0"/>
              <a:buChar char="•"/>
            </a:pPr>
            <a:endParaRPr lang="en-GB" sz="200" b="1" dirty="0">
              <a:solidFill>
                <a:schemeClr val="bg1"/>
              </a:solidFill>
              <a:latin typeface="Bahnschrift Light Condensed" panose="020B0502040204020203" pitchFamily="34" charset="0"/>
            </a:endParaRPr>
          </a:p>
        </p:txBody>
      </p:sp>
      <p:sp>
        <p:nvSpPr>
          <p:cNvPr id="11" name="TextBox 10">
            <a:extLst>
              <a:ext uri="{FF2B5EF4-FFF2-40B4-BE49-F238E27FC236}">
                <a16:creationId xmlns:a16="http://schemas.microsoft.com/office/drawing/2014/main" id="{02669571-816F-4E06-9BAF-B8325E33EC3E}"/>
              </a:ext>
            </a:extLst>
          </p:cNvPr>
          <p:cNvSpPr txBox="1"/>
          <p:nvPr/>
        </p:nvSpPr>
        <p:spPr>
          <a:xfrm>
            <a:off x="6184076" y="1326781"/>
            <a:ext cx="3746194" cy="2893100"/>
          </a:xfrm>
          <a:prstGeom prst="rect">
            <a:avLst/>
          </a:prstGeom>
          <a:noFill/>
        </p:spPr>
        <p:txBody>
          <a:bodyPr wrap="square" rtlCol="0" anchor="t">
            <a:spAutoFit/>
          </a:bodyPr>
          <a:lstStyle/>
          <a:p>
            <a:r>
              <a:rPr lang="en-GB" sz="2400" b="1" dirty="0">
                <a:solidFill>
                  <a:schemeClr val="bg1"/>
                </a:solidFill>
                <a:latin typeface="Agency FB" panose="020B0503020202020204" pitchFamily="34" charset="0"/>
              </a:rPr>
              <a:t>Later:</a:t>
            </a:r>
          </a:p>
          <a:p>
            <a:pPr marL="171450" indent="-171450">
              <a:buFont typeface="Arial" panose="020B0604020202020204" pitchFamily="34" charset="0"/>
              <a:buChar char="•"/>
            </a:pPr>
            <a:r>
              <a:rPr lang="en-GB" sz="1600" b="1" dirty="0">
                <a:solidFill>
                  <a:schemeClr val="bg1"/>
                </a:solidFill>
                <a:latin typeface="Bahnschrift Light Condensed" panose="020B0502040204020203" pitchFamily="34" charset="0"/>
              </a:rPr>
              <a:t>Artifact</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Modify the neural networks to support the analysis of all modalities instead of just them separately.</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Train this to accomplish specific tasks, such as moving avatar skeleton bones, or influencing the difficulty of a simple game.</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Get two demonstration games built to demo the system.</a:t>
            </a:r>
          </a:p>
          <a:p>
            <a:pPr marL="628650" lvl="1" indent="-171450">
              <a:buFont typeface="Arial" panose="020B0604020202020204" pitchFamily="34" charset="0"/>
              <a:buChar char="•"/>
            </a:pPr>
            <a:endParaRPr lang="en-GB" sz="1200" b="1" dirty="0">
              <a:solidFill>
                <a:schemeClr val="bg1"/>
              </a:solidFill>
              <a:latin typeface="Bahnschrift Light Condensed" panose="020B0502040204020203" pitchFamily="34" charset="0"/>
            </a:endParaRPr>
          </a:p>
          <a:p>
            <a:pPr marL="171450" indent="-171450">
              <a:buFont typeface="Arial" panose="020B0604020202020204" pitchFamily="34" charset="0"/>
              <a:buChar char="•"/>
            </a:pPr>
            <a:r>
              <a:rPr lang="en-GB" sz="1600" b="1" dirty="0">
                <a:solidFill>
                  <a:schemeClr val="bg1"/>
                </a:solidFill>
                <a:latin typeface="Bahnschrift Light Condensed" panose="020B0502040204020203" pitchFamily="34" charset="0"/>
              </a:rPr>
              <a:t>Dissertation</a:t>
            </a:r>
          </a:p>
          <a:p>
            <a:pPr marL="628650" lvl="1" indent="-171450">
              <a:buFont typeface="Arial" panose="020B0604020202020204" pitchFamily="34" charset="0"/>
              <a:buChar char="•"/>
            </a:pPr>
            <a:r>
              <a:rPr lang="en-GB" sz="1200" b="1" dirty="0">
                <a:solidFill>
                  <a:schemeClr val="bg1"/>
                </a:solidFill>
                <a:latin typeface="Bahnschrift Light Condensed" panose="020B0502040204020203" pitchFamily="34" charset="0"/>
              </a:rPr>
              <a:t>Finish methodology</a:t>
            </a:r>
          </a:p>
          <a:p>
            <a:pPr marL="628650" lvl="1" indent="-171450">
              <a:buFont typeface="Arial" panose="020B0604020202020204" pitchFamily="34" charset="0"/>
              <a:buChar char="•"/>
            </a:pPr>
            <a:endParaRPr lang="en-GB" sz="1200" b="1" dirty="0">
              <a:solidFill>
                <a:schemeClr val="bg1"/>
              </a:solidFill>
              <a:latin typeface="Bahnschrift Light Condensed" panose="020B0502040204020203" pitchFamily="34" charset="0"/>
            </a:endParaRPr>
          </a:p>
          <a:p>
            <a:pPr marL="171450" indent="-171450">
              <a:buFont typeface="Arial" panose="020B0604020202020204" pitchFamily="34" charset="0"/>
              <a:buChar char="•"/>
            </a:pPr>
            <a:endParaRPr lang="en-GB" sz="1600" b="1" dirty="0">
              <a:solidFill>
                <a:schemeClr val="bg1"/>
              </a:solidFill>
              <a:latin typeface="Bahnschrift Light Condensed" panose="020B0502040204020203" pitchFamily="34" charset="0"/>
            </a:endParaRPr>
          </a:p>
          <a:p>
            <a:pPr marL="171450" indent="-171450">
              <a:buFont typeface="Arial" panose="020B0604020202020204" pitchFamily="34" charset="0"/>
              <a:buChar char="•"/>
            </a:pPr>
            <a:endParaRPr lang="en-GB" sz="200" b="1" dirty="0">
              <a:solidFill>
                <a:schemeClr val="bg1"/>
              </a:solidFill>
              <a:latin typeface="Bahnschrift Light Condensed" panose="020B0502040204020203" pitchFamily="34" charset="0"/>
            </a:endParaRPr>
          </a:p>
        </p:txBody>
      </p:sp>
    </p:spTree>
    <p:extLst>
      <p:ext uri="{BB962C8B-B14F-4D97-AF65-F5344CB8AC3E}">
        <p14:creationId xmlns:p14="http://schemas.microsoft.com/office/powerpoint/2010/main" val="1931983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5873DEE0-013C-4EEE-9481-24E68D72E522}"/>
              </a:ext>
            </a:extLst>
          </p:cNvPr>
          <p:cNvPicPr>
            <a:picLocks noChangeAspect="1"/>
          </p:cNvPicPr>
          <p:nvPr/>
        </p:nvPicPr>
        <p:blipFill rotWithShape="1">
          <a:blip r:embed="rId3">
            <a:duotone>
              <a:prstClr val="black"/>
              <a:schemeClr val="accent1">
                <a:tint val="45000"/>
                <a:satMod val="400000"/>
              </a:schemeClr>
            </a:duotone>
          </a:blip>
          <a:srcRect t="28185" b="15565"/>
          <a:stretch/>
        </p:blipFill>
        <p:spPr>
          <a:xfrm>
            <a:off x="0" y="10"/>
            <a:ext cx="12191980" cy="6857990"/>
          </a:xfrm>
          <a:prstGeom prst="rect">
            <a:avLst/>
          </a:prstGeom>
          <a:ln w="127000" cap="sq">
            <a:solidFill>
              <a:srgbClr val="000000"/>
            </a:solidFill>
            <a:miter lim="800000"/>
          </a:ln>
          <a:effectLst>
            <a:innerShdw blurRad="63500" dist="50800" dir="18900000">
              <a:prstClr val="black">
                <a:alpha val="50000"/>
              </a:prstClr>
            </a:innerShdw>
          </a:effectLst>
        </p:spPr>
      </p:pic>
      <p:pic>
        <p:nvPicPr>
          <p:cNvPr id="3" name="Picture 2">
            <a:extLst>
              <a:ext uri="{FF2B5EF4-FFF2-40B4-BE49-F238E27FC236}">
                <a16:creationId xmlns:a16="http://schemas.microsoft.com/office/drawing/2014/main" id="{7EC4FD20-22D8-47D4-90C5-1277F9DF72BB}"/>
              </a:ext>
            </a:extLst>
          </p:cNvPr>
          <p:cNvPicPr>
            <a:picLocks noChangeAspect="1"/>
          </p:cNvPicPr>
          <p:nvPr/>
        </p:nvPicPr>
        <p:blipFill rotWithShape="1">
          <a:blip r:embed="rId4"/>
          <a:srcRect l="1534" r="5124" b="1889"/>
          <a:stretch/>
        </p:blipFill>
        <p:spPr>
          <a:xfrm>
            <a:off x="240321" y="257174"/>
            <a:ext cx="4482942" cy="6343651"/>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7EA215DD-ED7F-4F42-A37D-A1D24A68DE45}"/>
              </a:ext>
            </a:extLst>
          </p:cNvPr>
          <p:cNvPicPr>
            <a:picLocks noChangeAspect="1"/>
          </p:cNvPicPr>
          <p:nvPr/>
        </p:nvPicPr>
        <p:blipFill rotWithShape="1">
          <a:blip r:embed="rId5"/>
          <a:srcRect l="1801" t="944" r="2109" b="944"/>
          <a:stretch/>
        </p:blipFill>
        <p:spPr>
          <a:xfrm>
            <a:off x="5020208" y="257174"/>
            <a:ext cx="4482942" cy="6343651"/>
          </a:xfrm>
          <a:prstGeom prst="rect">
            <a:avLst/>
          </a:prstGeom>
          <a:ln w="88900" cap="sq" cmpd="thickThin">
            <a:solidFill>
              <a:srgbClr val="000000"/>
            </a:solidFill>
            <a:prstDash val="solid"/>
            <a:miter lim="800000"/>
          </a:ln>
          <a:effectLst>
            <a:innerShdw blurRad="76200">
              <a:srgbClr val="000000"/>
            </a:innerShdw>
          </a:effectLst>
        </p:spPr>
      </p:pic>
      <p:sp>
        <p:nvSpPr>
          <p:cNvPr id="6" name="Title 1">
            <a:extLst>
              <a:ext uri="{FF2B5EF4-FFF2-40B4-BE49-F238E27FC236}">
                <a16:creationId xmlns:a16="http://schemas.microsoft.com/office/drawing/2014/main" id="{53AC2D0F-0A59-4A0D-99D5-492C6A37CAB4}"/>
              </a:ext>
            </a:extLst>
          </p:cNvPr>
          <p:cNvSpPr txBox="1">
            <a:spLocks/>
          </p:cNvSpPr>
          <p:nvPr/>
        </p:nvSpPr>
        <p:spPr>
          <a:xfrm>
            <a:off x="9800095" y="257174"/>
            <a:ext cx="2102504" cy="634365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b="1" dirty="0">
                <a:solidFill>
                  <a:schemeClr val="bg1"/>
                </a:solidFill>
                <a:latin typeface="Agency FB" panose="020B0503020202020204" pitchFamily="34" charset="0"/>
              </a:rPr>
              <a:t>Reference:</a:t>
            </a:r>
          </a:p>
          <a:p>
            <a:pPr algn="l"/>
            <a:endParaRPr lang="en-GB" sz="1600" b="1" dirty="0">
              <a:solidFill>
                <a:schemeClr val="bg1"/>
              </a:solidFill>
              <a:latin typeface="Bahnschrift Light Condensed" panose="020B0502040204020203" pitchFamily="34" charset="0"/>
            </a:endParaRPr>
          </a:p>
          <a:p>
            <a:pPr algn="l"/>
            <a:r>
              <a:rPr lang="en-GB" sz="1600" b="1" dirty="0">
                <a:solidFill>
                  <a:schemeClr val="bg1"/>
                </a:solidFill>
                <a:latin typeface="Bahnschrift Light Condensed" panose="020B0502040204020203" pitchFamily="34" charset="0"/>
              </a:rPr>
              <a:t>Used in Presentation</a:t>
            </a:r>
          </a:p>
          <a:p>
            <a:pPr marL="342900" indent="-342900" algn="l">
              <a:buFont typeface="Arial" panose="020B0604020202020204" pitchFamily="34" charset="0"/>
              <a:buChar char="•"/>
            </a:pPr>
            <a:r>
              <a:rPr lang="en-GB" sz="1200" b="1" dirty="0">
                <a:solidFill>
                  <a:schemeClr val="bg1"/>
                </a:solidFill>
                <a:latin typeface="Bahnschrift Light Condensed" panose="020B0502040204020203" pitchFamily="34" charset="0"/>
              </a:rPr>
              <a:t>(Carlson, 2013)</a:t>
            </a:r>
          </a:p>
          <a:p>
            <a:pPr marL="342900" indent="-342900" algn="l">
              <a:buFont typeface="Arial" panose="020B0604020202020204" pitchFamily="34" charset="0"/>
              <a:buChar char="•"/>
            </a:pPr>
            <a:r>
              <a:rPr lang="en-GB" sz="1200" b="1" dirty="0">
                <a:solidFill>
                  <a:schemeClr val="bg1"/>
                </a:solidFill>
                <a:latin typeface="Bahnschrift Light Condensed" panose="020B0502040204020203" pitchFamily="34" charset="0"/>
              </a:rPr>
              <a:t>(McMullen, 2013)</a:t>
            </a:r>
            <a:endParaRPr lang="en-GB" sz="1800" b="1" dirty="0">
              <a:solidFill>
                <a:schemeClr val="bg1"/>
              </a:solidFill>
              <a:latin typeface="Bahnschrift Light Condensed" panose="020B0502040204020203" pitchFamily="34" charset="0"/>
            </a:endParaRPr>
          </a:p>
          <a:p>
            <a:pPr algn="l"/>
            <a:endParaRPr lang="en-GB" sz="2400" b="1" dirty="0">
              <a:solidFill>
                <a:schemeClr val="bg1"/>
              </a:solidFill>
              <a:latin typeface="Bahnschrift Light Condensed" panose="020B0502040204020203" pitchFamily="34" charset="0"/>
            </a:endParaRPr>
          </a:p>
        </p:txBody>
      </p:sp>
    </p:spTree>
    <p:extLst>
      <p:ext uri="{BB962C8B-B14F-4D97-AF65-F5344CB8AC3E}">
        <p14:creationId xmlns:p14="http://schemas.microsoft.com/office/powerpoint/2010/main" val="3099766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3053</TotalTime>
  <Words>951</Words>
  <Application>Microsoft Office PowerPoint</Application>
  <PresentationFormat>Widescreen</PresentationFormat>
  <Paragraphs>107</Paragraphs>
  <Slides>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Agency FB</vt:lpstr>
      <vt:lpstr>Arial</vt:lpstr>
      <vt:lpstr>Bahnschrift Light Condensed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Charlie</dc:creator>
  <cp:lastModifiedBy>Charlie</cp:lastModifiedBy>
  <cp:revision>62</cp:revision>
  <dcterms:created xsi:type="dcterms:W3CDTF">2022-03-17T23:47:01Z</dcterms:created>
  <dcterms:modified xsi:type="dcterms:W3CDTF">2022-03-20T04:26:47Z</dcterms:modified>
</cp:coreProperties>
</file>