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30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9757-B258-4451-936C-43E494648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46B9A-07BE-483C-9191-9AE154700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5091-C31A-4207-ADC5-9C144AD5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0ECE-771D-4547-9814-D6FE39E68BC9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E8542-DBD0-45BA-9A94-20951EBE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4D7BF-2D95-4525-BEA3-8C09AD01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2506-04F7-45CE-A889-DF2C53AE2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74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11E2-E321-41DD-BDC8-034B158D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9EA19-B2BC-42F4-AEA6-6DBD88D64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6C009-A542-4273-88ED-DD0102EB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0ECE-771D-4547-9814-D6FE39E68BC9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2A943-B945-4A8D-9969-4B7726EE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98AB1-466B-4619-9564-B41A0147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2506-04F7-45CE-A889-DF2C53AE2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89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BCB57-DFD4-4934-9B58-5A9D0B730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FC345-E0A2-40B9-AD86-1C2550714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3A64D-0E0D-434B-ABE3-214F5DDD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0ECE-771D-4547-9814-D6FE39E68BC9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8374-7571-46E9-B7A1-A7C73170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A7301-E405-49E6-AE6C-92FE2446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2506-04F7-45CE-A889-DF2C53AE2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50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3F22-76F5-4FAC-AA1F-3507B070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978A-7232-4407-B1B0-42469BF45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F770-9AF0-433C-867B-D0A62E03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0ECE-771D-4547-9814-D6FE39E68BC9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8EDC1-0CEC-4F31-9135-E310F0C0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EC9F-0733-425D-AD28-74AEBEE6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2506-04F7-45CE-A889-DF2C53AE2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50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4743-B2D6-4737-8A18-672F16C2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A6912-AC0E-466C-A695-994A723D8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B9CF6-7092-4349-8543-51FBA505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0ECE-771D-4547-9814-D6FE39E68BC9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497D3-479B-46BD-98E7-23D67467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A14F9-4C32-46B6-9AA2-A0F98EFC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2506-04F7-45CE-A889-DF2C53AE2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20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B4D6-DC3D-43CF-AC90-2C788B77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A29A4-BDAE-4247-8A15-B53FCC874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3908F-4643-4080-A584-D8E2E0027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CD66E-340D-4F9B-82E0-3A03D38A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0ECE-771D-4547-9814-D6FE39E68BC9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F4B59-878B-4D52-8B0D-38682964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0AD43-CE16-46D8-8B04-5C9C34A2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2506-04F7-45CE-A889-DF2C53AE2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81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F425-FE15-4A03-A575-6247D5A1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6AEEE-C5A3-41AA-9BDB-6F5372068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0C470-4381-45C8-B646-4B83B3FA5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EADA8-18A5-4474-885E-2D197769F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1AA83-B215-4644-866D-DE536D806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E039F-6625-49D2-AFC7-ADC3A85E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0ECE-771D-4547-9814-D6FE39E68BC9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A2CB8-1308-456E-A60B-FD0807E3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99C7F-CA12-4EE9-8BB1-B694CE76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2506-04F7-45CE-A889-DF2C53AE2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10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1059-A6E3-437A-AE39-C2E8AB40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D8AAD-8A17-41D1-B54E-0BEEC2DD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0ECE-771D-4547-9814-D6FE39E68BC9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1D95F-5DB0-4183-A36E-C465A37A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E0F45-C7B5-4E99-A8BF-F1964504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2506-04F7-45CE-A889-DF2C53AE2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3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BF495-D901-4469-B448-7419797E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0ECE-771D-4547-9814-D6FE39E68BC9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E6AB8-F328-4AAD-8D74-96438477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80092-4773-44B8-A8A9-6EDA5835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2506-04F7-45CE-A889-DF2C53AE2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90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62E5-40E2-43A6-A7E7-2CF9DEF3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8E299-8073-4FCA-B115-467AF2D77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CC9D0-7A1B-415A-940C-F1D022182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8C1D5-CC4F-40D8-8289-FB9833BB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0ECE-771D-4547-9814-D6FE39E68BC9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3109E-6B55-4B5E-A683-1AF4DD79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9D98E-91CA-493B-9019-A734F8F1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2506-04F7-45CE-A889-DF2C53AE2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2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B051-6988-4D55-9529-246569C0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472A4-4680-437A-A761-B0DAA3896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8FB1C-DC0A-4DC7-B3DA-2DA47956F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FD1C5-19D2-456D-8E6B-5B039780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0ECE-771D-4547-9814-D6FE39E68BC9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AA867-F6AF-4BFE-B6C2-C4105654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E5BA0-D54A-46E3-887B-9390529A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2506-04F7-45CE-A889-DF2C53AE2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0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0DBAE-E99E-4761-837A-377FA3B5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E33F9-8042-473C-B166-D95EF2826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6D3B-7AF2-4AE4-9F45-A0C6DC6C8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40ECE-771D-4547-9814-D6FE39E68BC9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4337F-3CB0-461F-AC2C-C84FD8AEF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8C1B-2330-47CA-93F0-9AA16A5F7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2506-04F7-45CE-A889-DF2C53AE2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98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0F2685FA-991E-415E-8EBF-A7BE2FC19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11C2E-2757-44E4-99DF-F2E7EEDFB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870" y="358945"/>
            <a:ext cx="7301061" cy="3219551"/>
          </a:xfrm>
        </p:spPr>
        <p:txBody>
          <a:bodyPr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5400" b="1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Controlling Player Avatars and Influencing Game Worlds Using Multi-Modal Input Systems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47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0F2685FA-991E-415E-8EBF-A7BE2FC19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B6985B-33B3-498A-B5BD-E5F2CFABC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870" y="358945"/>
            <a:ext cx="7301061" cy="3219551"/>
          </a:xfrm>
        </p:spPr>
        <p:txBody>
          <a:bodyPr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5400" b="1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</a:t>
            </a:r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this mean!!!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BCE73-6960-4B92-95EB-83F526ABC1D0}"/>
              </a:ext>
            </a:extLst>
          </p:cNvPr>
          <p:cNvSpPr txBox="1"/>
          <p:nvPr/>
        </p:nvSpPr>
        <p:spPr>
          <a:xfrm>
            <a:off x="709046" y="1278883"/>
            <a:ext cx="7109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gency FB" panose="020B0503020202020204" pitchFamily="34" charset="0"/>
              </a:rPr>
              <a:t>My project aims to take in multiple forms of bio and physiological feedback and translate them into forms of input for a video game.</a:t>
            </a:r>
          </a:p>
          <a:p>
            <a:endParaRPr lang="en-GB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Agency FB" panose="020B0503020202020204" pitchFamily="34" charset="0"/>
              </a:rPr>
              <a:t>I would like to explore the act of using these inputs as ways to control humanoid virtual avatars and abstract events within the game.  </a:t>
            </a:r>
          </a:p>
          <a:p>
            <a:endParaRPr lang="en-GB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GB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Agency FB" panose="020B0503020202020204" pitchFamily="34" charset="0"/>
              </a:rPr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gency FB" panose="020B0503020202020204" pitchFamily="34" charset="0"/>
              </a:rPr>
              <a:t>Controlling bone rig of avatar.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gency FB" panose="020B0503020202020204" pitchFamily="34" charset="0"/>
              </a:rPr>
              <a:t>Movement of objects in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gency FB" panose="020B0503020202020204" pitchFamily="34" charset="0"/>
              </a:rPr>
              <a:t>Pulling and pushing global vector fields.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gency FB" panose="020B0503020202020204" pitchFamily="34" charset="0"/>
              </a:rPr>
              <a:t>Magic systems.</a:t>
            </a:r>
          </a:p>
        </p:txBody>
      </p:sp>
    </p:spTree>
    <p:extLst>
      <p:ext uri="{BB962C8B-B14F-4D97-AF65-F5344CB8AC3E}">
        <p14:creationId xmlns:p14="http://schemas.microsoft.com/office/powerpoint/2010/main" val="219590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F2685FA-991E-415E-8EBF-A7BE2FC19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B6985B-33B3-498A-B5BD-E5F2CFABC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991" y="1680291"/>
            <a:ext cx="7010018" cy="2288225"/>
          </a:xfrm>
        </p:spPr>
        <p:txBody>
          <a:bodyPr>
            <a:normAutofit/>
          </a:bodyPr>
          <a:lstStyle/>
          <a:p>
            <a:pPr algn="l"/>
            <a:r>
              <a:rPr lang="en-GB" sz="48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Electroencephalography </a:t>
            </a:r>
            <a:br>
              <a:rPr lang="en-GB" sz="48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(EEG)</a:t>
            </a:r>
            <a:endParaRPr lang="en-GB" sz="4800" b="1" dirty="0">
              <a:latin typeface="Agency FB" panose="020B0503020202020204" pitchFamily="34" charset="0"/>
            </a:endParaRP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 descr="EEG (electroencephalogram) - Mayo Clinic">
            <a:extLst>
              <a:ext uri="{FF2B5EF4-FFF2-40B4-BE49-F238E27FC236}">
                <a16:creationId xmlns:a16="http://schemas.microsoft.com/office/drawing/2014/main" id="{0B51E685-CBA2-46EC-96B4-6454E59ED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0" r="1957" b="2"/>
          <a:stretch/>
        </p:blipFill>
        <p:spPr bwMode="auto">
          <a:xfrm>
            <a:off x="933974" y="911082"/>
            <a:ext cx="2034550" cy="1797684"/>
          </a:xfrm>
          <a:custGeom>
            <a:avLst/>
            <a:gdLst/>
            <a:ahLst/>
            <a:cxnLst/>
            <a:rect l="l" t="t" r="r" b="b"/>
            <a:pathLst>
              <a:path w="2034550" h="1797684">
                <a:moveTo>
                  <a:pt x="585760" y="0"/>
                </a:moveTo>
                <a:cubicBezTo>
                  <a:pt x="585760" y="0"/>
                  <a:pt x="585760" y="0"/>
                  <a:pt x="1448790" y="0"/>
                </a:cubicBezTo>
                <a:cubicBezTo>
                  <a:pt x="1502846" y="0"/>
                  <a:pt x="1555038" y="29714"/>
                  <a:pt x="1581134" y="77999"/>
                </a:cubicBezTo>
                <a:cubicBezTo>
                  <a:pt x="1581134" y="77999"/>
                  <a:pt x="1581134" y="77999"/>
                  <a:pt x="2013580" y="822701"/>
                </a:cubicBezTo>
                <a:cubicBezTo>
                  <a:pt x="2041540" y="869128"/>
                  <a:pt x="2041540" y="928556"/>
                  <a:pt x="2013580" y="974984"/>
                </a:cubicBezTo>
                <a:cubicBezTo>
                  <a:pt x="2013580" y="974984"/>
                  <a:pt x="2013580" y="974984"/>
                  <a:pt x="1581134" y="1719685"/>
                </a:cubicBezTo>
                <a:cubicBezTo>
                  <a:pt x="1555038" y="1767970"/>
                  <a:pt x="1502846" y="1797684"/>
                  <a:pt x="1448790" y="1797684"/>
                </a:cubicBezTo>
                <a:cubicBezTo>
                  <a:pt x="1448790" y="1797684"/>
                  <a:pt x="1448790" y="1797684"/>
                  <a:pt x="585760" y="1797684"/>
                </a:cubicBezTo>
                <a:cubicBezTo>
                  <a:pt x="529841" y="1797684"/>
                  <a:pt x="479513" y="1767970"/>
                  <a:pt x="451553" y="1719685"/>
                </a:cubicBezTo>
                <a:cubicBezTo>
                  <a:pt x="451553" y="1719685"/>
                  <a:pt x="451553" y="1719685"/>
                  <a:pt x="20970" y="974984"/>
                </a:cubicBezTo>
                <a:cubicBezTo>
                  <a:pt x="-6990" y="928556"/>
                  <a:pt x="-6990" y="869128"/>
                  <a:pt x="20970" y="822701"/>
                </a:cubicBezTo>
                <a:cubicBezTo>
                  <a:pt x="20970" y="822701"/>
                  <a:pt x="20970" y="822701"/>
                  <a:pt x="451553" y="77999"/>
                </a:cubicBezTo>
                <a:cubicBezTo>
                  <a:pt x="479513" y="29714"/>
                  <a:pt x="529841" y="0"/>
                  <a:pt x="585760" y="0"/>
                </a:cubicBezTo>
                <a:close/>
              </a:path>
            </a:pathLst>
          </a:custGeom>
          <a:noFill/>
          <a:ln w="63500">
            <a:solidFill>
              <a:schemeClr val="tx1">
                <a:alpha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90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F2685FA-991E-415E-8EBF-A7BE2FC19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B6985B-33B3-498A-B5BD-E5F2CFABC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991" y="1680291"/>
            <a:ext cx="7010018" cy="2288225"/>
          </a:xfrm>
        </p:spPr>
        <p:txBody>
          <a:bodyPr>
            <a:normAutofit/>
          </a:bodyPr>
          <a:lstStyle/>
          <a:p>
            <a:pPr algn="l"/>
            <a:r>
              <a:rPr lang="en-GB" sz="4800" b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Electromyography </a:t>
            </a:r>
            <a:br>
              <a:rPr lang="en-GB" sz="4800" b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b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(EEG)</a:t>
            </a:r>
            <a:endParaRPr lang="en-GB" sz="5000" b="1" dirty="0">
              <a:latin typeface="Agency FB" panose="020B0503020202020204" pitchFamily="34" charset="0"/>
            </a:endParaRP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51E685-CBA2-46EC-96B4-6454E59ED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5" r="28185"/>
          <a:stretch/>
        </p:blipFill>
        <p:spPr bwMode="auto">
          <a:xfrm>
            <a:off x="933974" y="911082"/>
            <a:ext cx="2034550" cy="1797684"/>
          </a:xfrm>
          <a:custGeom>
            <a:avLst/>
            <a:gdLst/>
            <a:ahLst/>
            <a:cxnLst/>
            <a:rect l="l" t="t" r="r" b="b"/>
            <a:pathLst>
              <a:path w="2034550" h="1797684">
                <a:moveTo>
                  <a:pt x="585760" y="0"/>
                </a:moveTo>
                <a:cubicBezTo>
                  <a:pt x="585760" y="0"/>
                  <a:pt x="585760" y="0"/>
                  <a:pt x="1448790" y="0"/>
                </a:cubicBezTo>
                <a:cubicBezTo>
                  <a:pt x="1502846" y="0"/>
                  <a:pt x="1555038" y="29714"/>
                  <a:pt x="1581134" y="77999"/>
                </a:cubicBezTo>
                <a:cubicBezTo>
                  <a:pt x="1581134" y="77999"/>
                  <a:pt x="1581134" y="77999"/>
                  <a:pt x="2013580" y="822701"/>
                </a:cubicBezTo>
                <a:cubicBezTo>
                  <a:pt x="2041540" y="869128"/>
                  <a:pt x="2041540" y="928556"/>
                  <a:pt x="2013580" y="974984"/>
                </a:cubicBezTo>
                <a:cubicBezTo>
                  <a:pt x="2013580" y="974984"/>
                  <a:pt x="2013580" y="974984"/>
                  <a:pt x="1581134" y="1719685"/>
                </a:cubicBezTo>
                <a:cubicBezTo>
                  <a:pt x="1555038" y="1767970"/>
                  <a:pt x="1502846" y="1797684"/>
                  <a:pt x="1448790" y="1797684"/>
                </a:cubicBezTo>
                <a:cubicBezTo>
                  <a:pt x="1448790" y="1797684"/>
                  <a:pt x="1448790" y="1797684"/>
                  <a:pt x="585760" y="1797684"/>
                </a:cubicBezTo>
                <a:cubicBezTo>
                  <a:pt x="529841" y="1797684"/>
                  <a:pt x="479513" y="1767970"/>
                  <a:pt x="451553" y="1719685"/>
                </a:cubicBezTo>
                <a:cubicBezTo>
                  <a:pt x="451553" y="1719685"/>
                  <a:pt x="451553" y="1719685"/>
                  <a:pt x="20970" y="974984"/>
                </a:cubicBezTo>
                <a:cubicBezTo>
                  <a:pt x="-6990" y="928556"/>
                  <a:pt x="-6990" y="869128"/>
                  <a:pt x="20970" y="822701"/>
                </a:cubicBezTo>
                <a:cubicBezTo>
                  <a:pt x="20970" y="822701"/>
                  <a:pt x="20970" y="822701"/>
                  <a:pt x="451553" y="77999"/>
                </a:cubicBezTo>
                <a:cubicBezTo>
                  <a:pt x="479513" y="29714"/>
                  <a:pt x="529841" y="0"/>
                  <a:pt x="585760" y="0"/>
                </a:cubicBezTo>
                <a:close/>
              </a:path>
            </a:pathLst>
          </a:custGeom>
          <a:noFill/>
          <a:ln w="63500">
            <a:solidFill>
              <a:schemeClr val="tx1">
                <a:alpha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72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598F29F-0163-4CBF-9616-951E822885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B6985B-33B3-498A-B5BD-E5F2CFABC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991" y="1680291"/>
            <a:ext cx="7010018" cy="2288225"/>
          </a:xfrm>
        </p:spPr>
        <p:txBody>
          <a:bodyPr>
            <a:normAutofit/>
          </a:bodyPr>
          <a:lstStyle/>
          <a:p>
            <a:pPr algn="l"/>
            <a:r>
              <a:rPr lang="en-GB" sz="7200" b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eye-tracking</a:t>
            </a:r>
            <a:endParaRPr lang="en-GB" sz="7200" b="1">
              <a:latin typeface="Agency FB" panose="020B0503020202020204" pitchFamily="34" charset="0"/>
            </a:endParaRPr>
          </a:p>
        </p:txBody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7" name="Picture 2" descr="Close up of a person's eye&#10;&#10;Description automatically generated">
            <a:extLst>
              <a:ext uri="{FF2B5EF4-FFF2-40B4-BE49-F238E27FC236}">
                <a16:creationId xmlns:a16="http://schemas.microsoft.com/office/drawing/2014/main" id="{0F2685FA-991E-415E-8EBF-A7BE2FC192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9" r="7559"/>
          <a:stretch/>
        </p:blipFill>
        <p:spPr>
          <a:xfrm>
            <a:off x="933974" y="911082"/>
            <a:ext cx="2034550" cy="1797684"/>
          </a:xfrm>
          <a:custGeom>
            <a:avLst/>
            <a:gdLst/>
            <a:ahLst/>
            <a:cxnLst/>
            <a:rect l="l" t="t" r="r" b="b"/>
            <a:pathLst>
              <a:path w="2034550" h="1797684">
                <a:moveTo>
                  <a:pt x="585760" y="0"/>
                </a:moveTo>
                <a:cubicBezTo>
                  <a:pt x="585760" y="0"/>
                  <a:pt x="585760" y="0"/>
                  <a:pt x="1448790" y="0"/>
                </a:cubicBezTo>
                <a:cubicBezTo>
                  <a:pt x="1502846" y="0"/>
                  <a:pt x="1555038" y="29714"/>
                  <a:pt x="1581134" y="77999"/>
                </a:cubicBezTo>
                <a:cubicBezTo>
                  <a:pt x="1581134" y="77999"/>
                  <a:pt x="1581134" y="77999"/>
                  <a:pt x="2013580" y="822701"/>
                </a:cubicBezTo>
                <a:cubicBezTo>
                  <a:pt x="2041540" y="869128"/>
                  <a:pt x="2041540" y="928556"/>
                  <a:pt x="2013580" y="974984"/>
                </a:cubicBezTo>
                <a:cubicBezTo>
                  <a:pt x="2013580" y="974984"/>
                  <a:pt x="2013580" y="974984"/>
                  <a:pt x="1581134" y="1719685"/>
                </a:cubicBezTo>
                <a:cubicBezTo>
                  <a:pt x="1555038" y="1767970"/>
                  <a:pt x="1502846" y="1797684"/>
                  <a:pt x="1448790" y="1797684"/>
                </a:cubicBezTo>
                <a:cubicBezTo>
                  <a:pt x="1448790" y="1797684"/>
                  <a:pt x="1448790" y="1797684"/>
                  <a:pt x="585760" y="1797684"/>
                </a:cubicBezTo>
                <a:cubicBezTo>
                  <a:pt x="529841" y="1797684"/>
                  <a:pt x="479513" y="1767970"/>
                  <a:pt x="451553" y="1719685"/>
                </a:cubicBezTo>
                <a:cubicBezTo>
                  <a:pt x="451553" y="1719685"/>
                  <a:pt x="451553" y="1719685"/>
                  <a:pt x="20970" y="974984"/>
                </a:cubicBezTo>
                <a:cubicBezTo>
                  <a:pt x="-6990" y="928556"/>
                  <a:pt x="-6990" y="869128"/>
                  <a:pt x="20970" y="822701"/>
                </a:cubicBezTo>
                <a:cubicBezTo>
                  <a:pt x="20970" y="822701"/>
                  <a:pt x="20970" y="822701"/>
                  <a:pt x="451553" y="77999"/>
                </a:cubicBezTo>
                <a:cubicBezTo>
                  <a:pt x="479513" y="29714"/>
                  <a:pt x="529841" y="0"/>
                  <a:pt x="585760" y="0"/>
                </a:cubicBezTo>
                <a:close/>
              </a:path>
            </a:pathLst>
          </a:custGeom>
          <a:ln w="63500">
            <a:solidFill>
              <a:schemeClr val="tx1">
                <a:alpha val="80000"/>
              </a:schemeClr>
            </a:solidFill>
          </a:ln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33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0F2685FA-991E-415E-8EBF-A7BE2FC19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B6985B-33B3-498A-B5BD-E5F2CFABC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870" y="358945"/>
            <a:ext cx="7301061" cy="3219551"/>
          </a:xfrm>
        </p:spPr>
        <p:txBody>
          <a:bodyPr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5400" b="1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combine these methods?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2" descr="EEG (electroencephalogram) - Mayo Clinic">
            <a:extLst>
              <a:ext uri="{FF2B5EF4-FFF2-40B4-BE49-F238E27FC236}">
                <a16:creationId xmlns:a16="http://schemas.microsoft.com/office/drawing/2014/main" id="{C7242D55-7019-4A92-B611-61C9BA171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0" r="1957" b="2"/>
          <a:stretch/>
        </p:blipFill>
        <p:spPr bwMode="auto">
          <a:xfrm>
            <a:off x="10494245" y="1602049"/>
            <a:ext cx="1246009" cy="1100946"/>
          </a:xfrm>
          <a:custGeom>
            <a:avLst/>
            <a:gdLst/>
            <a:ahLst/>
            <a:cxnLst/>
            <a:rect l="l" t="t" r="r" b="b"/>
            <a:pathLst>
              <a:path w="2034550" h="1797684">
                <a:moveTo>
                  <a:pt x="585760" y="0"/>
                </a:moveTo>
                <a:cubicBezTo>
                  <a:pt x="585760" y="0"/>
                  <a:pt x="585760" y="0"/>
                  <a:pt x="1448790" y="0"/>
                </a:cubicBezTo>
                <a:cubicBezTo>
                  <a:pt x="1502846" y="0"/>
                  <a:pt x="1555038" y="29714"/>
                  <a:pt x="1581134" y="77999"/>
                </a:cubicBezTo>
                <a:cubicBezTo>
                  <a:pt x="1581134" y="77999"/>
                  <a:pt x="1581134" y="77999"/>
                  <a:pt x="2013580" y="822701"/>
                </a:cubicBezTo>
                <a:cubicBezTo>
                  <a:pt x="2041540" y="869128"/>
                  <a:pt x="2041540" y="928556"/>
                  <a:pt x="2013580" y="974984"/>
                </a:cubicBezTo>
                <a:cubicBezTo>
                  <a:pt x="2013580" y="974984"/>
                  <a:pt x="2013580" y="974984"/>
                  <a:pt x="1581134" y="1719685"/>
                </a:cubicBezTo>
                <a:cubicBezTo>
                  <a:pt x="1555038" y="1767970"/>
                  <a:pt x="1502846" y="1797684"/>
                  <a:pt x="1448790" y="1797684"/>
                </a:cubicBezTo>
                <a:cubicBezTo>
                  <a:pt x="1448790" y="1797684"/>
                  <a:pt x="1448790" y="1797684"/>
                  <a:pt x="585760" y="1797684"/>
                </a:cubicBezTo>
                <a:cubicBezTo>
                  <a:pt x="529841" y="1797684"/>
                  <a:pt x="479513" y="1767970"/>
                  <a:pt x="451553" y="1719685"/>
                </a:cubicBezTo>
                <a:cubicBezTo>
                  <a:pt x="451553" y="1719685"/>
                  <a:pt x="451553" y="1719685"/>
                  <a:pt x="20970" y="974984"/>
                </a:cubicBezTo>
                <a:cubicBezTo>
                  <a:pt x="-6990" y="928556"/>
                  <a:pt x="-6990" y="869128"/>
                  <a:pt x="20970" y="822701"/>
                </a:cubicBezTo>
                <a:cubicBezTo>
                  <a:pt x="20970" y="822701"/>
                  <a:pt x="20970" y="822701"/>
                  <a:pt x="451553" y="77999"/>
                </a:cubicBezTo>
                <a:cubicBezTo>
                  <a:pt x="479513" y="29714"/>
                  <a:pt x="529841" y="0"/>
                  <a:pt x="585760" y="0"/>
                </a:cubicBezTo>
                <a:close/>
              </a:path>
            </a:pathLst>
          </a:custGeom>
          <a:noFill/>
          <a:ln w="63500">
            <a:solidFill>
              <a:schemeClr val="tx1">
                <a:alpha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9F5BA5B-8D5F-4283-BD54-84AF20BC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5" r="28185"/>
          <a:stretch/>
        </p:blipFill>
        <p:spPr bwMode="auto">
          <a:xfrm>
            <a:off x="9395469" y="962768"/>
            <a:ext cx="1246009" cy="1100946"/>
          </a:xfrm>
          <a:custGeom>
            <a:avLst/>
            <a:gdLst/>
            <a:ahLst/>
            <a:cxnLst/>
            <a:rect l="l" t="t" r="r" b="b"/>
            <a:pathLst>
              <a:path w="2034550" h="1797684">
                <a:moveTo>
                  <a:pt x="585760" y="0"/>
                </a:moveTo>
                <a:cubicBezTo>
                  <a:pt x="585760" y="0"/>
                  <a:pt x="585760" y="0"/>
                  <a:pt x="1448790" y="0"/>
                </a:cubicBezTo>
                <a:cubicBezTo>
                  <a:pt x="1502846" y="0"/>
                  <a:pt x="1555038" y="29714"/>
                  <a:pt x="1581134" y="77999"/>
                </a:cubicBezTo>
                <a:cubicBezTo>
                  <a:pt x="1581134" y="77999"/>
                  <a:pt x="1581134" y="77999"/>
                  <a:pt x="2013580" y="822701"/>
                </a:cubicBezTo>
                <a:cubicBezTo>
                  <a:pt x="2041540" y="869128"/>
                  <a:pt x="2041540" y="928556"/>
                  <a:pt x="2013580" y="974984"/>
                </a:cubicBezTo>
                <a:cubicBezTo>
                  <a:pt x="2013580" y="974984"/>
                  <a:pt x="2013580" y="974984"/>
                  <a:pt x="1581134" y="1719685"/>
                </a:cubicBezTo>
                <a:cubicBezTo>
                  <a:pt x="1555038" y="1767970"/>
                  <a:pt x="1502846" y="1797684"/>
                  <a:pt x="1448790" y="1797684"/>
                </a:cubicBezTo>
                <a:cubicBezTo>
                  <a:pt x="1448790" y="1797684"/>
                  <a:pt x="1448790" y="1797684"/>
                  <a:pt x="585760" y="1797684"/>
                </a:cubicBezTo>
                <a:cubicBezTo>
                  <a:pt x="529841" y="1797684"/>
                  <a:pt x="479513" y="1767970"/>
                  <a:pt x="451553" y="1719685"/>
                </a:cubicBezTo>
                <a:cubicBezTo>
                  <a:pt x="451553" y="1719685"/>
                  <a:pt x="451553" y="1719685"/>
                  <a:pt x="20970" y="974984"/>
                </a:cubicBezTo>
                <a:cubicBezTo>
                  <a:pt x="-6990" y="928556"/>
                  <a:pt x="-6990" y="869128"/>
                  <a:pt x="20970" y="822701"/>
                </a:cubicBezTo>
                <a:cubicBezTo>
                  <a:pt x="20970" y="822701"/>
                  <a:pt x="20970" y="822701"/>
                  <a:pt x="451553" y="77999"/>
                </a:cubicBezTo>
                <a:cubicBezTo>
                  <a:pt x="479513" y="29714"/>
                  <a:pt x="529841" y="0"/>
                  <a:pt x="585760" y="0"/>
                </a:cubicBezTo>
                <a:close/>
              </a:path>
            </a:pathLst>
          </a:custGeom>
          <a:noFill/>
          <a:ln w="63500">
            <a:solidFill>
              <a:schemeClr val="tx1">
                <a:alpha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lose up of a person's eye&#10;&#10;Description automatically generated">
            <a:extLst>
              <a:ext uri="{FF2B5EF4-FFF2-40B4-BE49-F238E27FC236}">
                <a16:creationId xmlns:a16="http://schemas.microsoft.com/office/drawing/2014/main" id="{D2DA50D6-EBD1-43C3-B478-E1EE4F0F33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9" r="7559"/>
          <a:stretch/>
        </p:blipFill>
        <p:spPr>
          <a:xfrm>
            <a:off x="10486625" y="345311"/>
            <a:ext cx="1246009" cy="1100946"/>
          </a:xfrm>
          <a:custGeom>
            <a:avLst/>
            <a:gdLst/>
            <a:ahLst/>
            <a:cxnLst/>
            <a:rect l="l" t="t" r="r" b="b"/>
            <a:pathLst>
              <a:path w="2034550" h="1797684">
                <a:moveTo>
                  <a:pt x="585760" y="0"/>
                </a:moveTo>
                <a:cubicBezTo>
                  <a:pt x="585760" y="0"/>
                  <a:pt x="585760" y="0"/>
                  <a:pt x="1448790" y="0"/>
                </a:cubicBezTo>
                <a:cubicBezTo>
                  <a:pt x="1502846" y="0"/>
                  <a:pt x="1555038" y="29714"/>
                  <a:pt x="1581134" y="77999"/>
                </a:cubicBezTo>
                <a:cubicBezTo>
                  <a:pt x="1581134" y="77999"/>
                  <a:pt x="1581134" y="77999"/>
                  <a:pt x="2013580" y="822701"/>
                </a:cubicBezTo>
                <a:cubicBezTo>
                  <a:pt x="2041540" y="869128"/>
                  <a:pt x="2041540" y="928556"/>
                  <a:pt x="2013580" y="974984"/>
                </a:cubicBezTo>
                <a:cubicBezTo>
                  <a:pt x="2013580" y="974984"/>
                  <a:pt x="2013580" y="974984"/>
                  <a:pt x="1581134" y="1719685"/>
                </a:cubicBezTo>
                <a:cubicBezTo>
                  <a:pt x="1555038" y="1767970"/>
                  <a:pt x="1502846" y="1797684"/>
                  <a:pt x="1448790" y="1797684"/>
                </a:cubicBezTo>
                <a:cubicBezTo>
                  <a:pt x="1448790" y="1797684"/>
                  <a:pt x="1448790" y="1797684"/>
                  <a:pt x="585760" y="1797684"/>
                </a:cubicBezTo>
                <a:cubicBezTo>
                  <a:pt x="529841" y="1797684"/>
                  <a:pt x="479513" y="1767970"/>
                  <a:pt x="451553" y="1719685"/>
                </a:cubicBezTo>
                <a:cubicBezTo>
                  <a:pt x="451553" y="1719685"/>
                  <a:pt x="451553" y="1719685"/>
                  <a:pt x="20970" y="974984"/>
                </a:cubicBezTo>
                <a:cubicBezTo>
                  <a:pt x="-6990" y="928556"/>
                  <a:pt x="-6990" y="869128"/>
                  <a:pt x="20970" y="822701"/>
                </a:cubicBezTo>
                <a:cubicBezTo>
                  <a:pt x="20970" y="822701"/>
                  <a:pt x="20970" y="822701"/>
                  <a:pt x="451553" y="77999"/>
                </a:cubicBezTo>
                <a:cubicBezTo>
                  <a:pt x="479513" y="29714"/>
                  <a:pt x="529841" y="0"/>
                  <a:pt x="585760" y="0"/>
                </a:cubicBezTo>
                <a:close/>
              </a:path>
            </a:pathLst>
          </a:custGeom>
          <a:ln w="63500">
            <a:solidFill>
              <a:schemeClr val="tx1">
                <a:alpha val="8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BADC8-5926-4521-B9EC-4A5EC82481F9}"/>
              </a:ext>
            </a:extLst>
          </p:cNvPr>
          <p:cNvSpPr txBox="1"/>
          <p:nvPr/>
        </p:nvSpPr>
        <p:spPr>
          <a:xfrm>
            <a:off x="709045" y="1278883"/>
            <a:ext cx="6373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gency FB" panose="020B0503020202020204" pitchFamily="34" charset="0"/>
              </a:rPr>
              <a:t>Each method can give rise to different methods interaction.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gency FB" panose="020B0503020202020204" pitchFamily="34" charset="0"/>
              </a:rPr>
              <a:t>When combined each method can give context to expand upon the others.</a:t>
            </a:r>
          </a:p>
        </p:txBody>
      </p:sp>
    </p:spTree>
    <p:extLst>
      <p:ext uri="{BB962C8B-B14F-4D97-AF65-F5344CB8AC3E}">
        <p14:creationId xmlns:p14="http://schemas.microsoft.com/office/powerpoint/2010/main" val="173087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0F2685FA-991E-415E-8EBF-A7BE2FC19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B6985B-33B3-498A-B5BD-E5F2CFABC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870" y="358945"/>
            <a:ext cx="7301061" cy="3219551"/>
          </a:xfrm>
        </p:spPr>
        <p:txBody>
          <a:bodyPr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Similar works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BD1D1-71DF-4EB9-877D-0E46C6712114}"/>
              </a:ext>
            </a:extLst>
          </p:cNvPr>
          <p:cNvSpPr txBox="1"/>
          <p:nvPr/>
        </p:nvSpPr>
        <p:spPr>
          <a:xfrm>
            <a:off x="709045" y="1278883"/>
            <a:ext cx="2388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gency FB" panose="020B0503020202020204" pitchFamily="34" charset="0"/>
              </a:rPr>
              <a:t>Prosthetics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gency FB" panose="020B0503020202020204" pitchFamily="34" charset="0"/>
              </a:rPr>
              <a:t>Focus based EEG games</a:t>
            </a:r>
          </a:p>
        </p:txBody>
      </p:sp>
    </p:spTree>
    <p:extLst>
      <p:ext uri="{BB962C8B-B14F-4D97-AF65-F5344CB8AC3E}">
        <p14:creationId xmlns:p14="http://schemas.microsoft.com/office/powerpoint/2010/main" val="103209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Office Theme</vt:lpstr>
      <vt:lpstr>Controlling Player Avatars and Influencing Game Worlds Using Multi-Modal Input Systems</vt:lpstr>
      <vt:lpstr>What does this mean!!!</vt:lpstr>
      <vt:lpstr>What is Electroencephalography  (EEG)</vt:lpstr>
      <vt:lpstr>What is Electromyography  (EEG)</vt:lpstr>
      <vt:lpstr>What is eye-tracking</vt:lpstr>
      <vt:lpstr>Why combine these methods?</vt:lpstr>
      <vt:lpstr>Similar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Player Avatars and Influencing Game Worlds Using Multi-Modal Input Systems</dc:title>
  <dc:creator>Charlie Lloyd-Buckingham (s5109920)</dc:creator>
  <cp:lastModifiedBy>Charlie Lloyd-Buckingham (s5109920)</cp:lastModifiedBy>
  <cp:revision>15</cp:revision>
  <dcterms:created xsi:type="dcterms:W3CDTF">2022-02-03T15:08:55Z</dcterms:created>
  <dcterms:modified xsi:type="dcterms:W3CDTF">2022-02-03T17:26:53Z</dcterms:modified>
</cp:coreProperties>
</file>