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74" r:id="rId7"/>
    <p:sldId id="275" r:id="rId8"/>
    <p:sldId id="276" r:id="rId9"/>
    <p:sldId id="277" r:id="rId10"/>
    <p:sldId id="278" r:id="rId11"/>
    <p:sldId id="269" r:id="rId12"/>
    <p:sldId id="270" r:id="rId13"/>
    <p:sldId id="271" r:id="rId14"/>
    <p:sldId id="272" r:id="rId15"/>
    <p:sldId id="268" r:id="rId16"/>
    <p:sldId id="279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l toso" initials="k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31T23:54:38.132" idx="1">
    <p:pos x="10" y="-36"/>
    <p:text/>
    <p:extLst mod="1"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9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631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77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795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2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0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0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0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0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2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7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2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B636-AA83-431C-BA5D-23011B20B72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JAK-EE </a:t>
            </a:r>
            <a:r>
              <a:rPr lang="en-US" dirty="0" err="1" smtClean="0"/>
              <a:t>chan</a:t>
            </a:r>
            <a:endParaRPr lang="en-US" dirty="0" smtClean="0"/>
          </a:p>
          <a:p>
            <a:r>
              <a:rPr lang="en-US" dirty="0" smtClean="0"/>
              <a:t>Members: Jeremy Doll, Ahmad Mostafa, </a:t>
            </a:r>
            <a:r>
              <a:rPr lang="en-US" dirty="0" err="1" smtClean="0"/>
              <a:t>Keil</a:t>
            </a:r>
            <a:r>
              <a:rPr lang="en-US" dirty="0" smtClean="0"/>
              <a:t> </a:t>
            </a:r>
            <a:r>
              <a:rPr lang="en-US" dirty="0" err="1" smtClean="0"/>
              <a:t>Toso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3b. Technical Details: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Producing sound from the speakers: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 </a:t>
            </a:r>
            <a:r>
              <a:rPr lang="en-US" sz="1400" dirty="0" smtClean="0"/>
              <a:t>Signal from audio source </a:t>
            </a:r>
            <a:r>
              <a:rPr lang="en-US" sz="1400" dirty="0"/>
              <a:t>will be captured </a:t>
            </a:r>
            <a:r>
              <a:rPr lang="en-US" sz="1400" dirty="0" smtClean="0"/>
              <a:t>by </a:t>
            </a:r>
            <a:r>
              <a:rPr lang="en-US" sz="1400" dirty="0"/>
              <a:t>Bluetooth </a:t>
            </a:r>
            <a:r>
              <a:rPr lang="en-US" sz="1400" dirty="0" smtClean="0"/>
              <a:t>module.</a:t>
            </a:r>
            <a:endParaRPr lang="is-IS" sz="1400" dirty="0"/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is-IS" sz="1400" dirty="0"/>
              <a:t>The </a:t>
            </a:r>
            <a:r>
              <a:rPr lang="is-IS" sz="1400" dirty="0" smtClean="0"/>
              <a:t>analog signal </a:t>
            </a:r>
            <a:r>
              <a:rPr lang="is-IS" sz="1400" dirty="0"/>
              <a:t>will be sent to a boost amplifer and output to the </a:t>
            </a:r>
            <a:r>
              <a:rPr lang="is-IS" sz="1400" dirty="0" smtClean="0"/>
              <a:t>drivers.</a:t>
            </a:r>
            <a:endParaRPr lang="is-IS" sz="1400" dirty="0"/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is-IS" sz="1400" dirty="0"/>
              <a:t>To control volume, a potentiometer will be placed between the amplifier and the </a:t>
            </a:r>
            <a:r>
              <a:rPr lang="is-IS" sz="1400" dirty="0" smtClean="0"/>
              <a:t>drivers.</a:t>
            </a:r>
            <a:endParaRPr lang="is-IS" sz="1400" dirty="0"/>
          </a:p>
          <a:p>
            <a:pPr marL="1200150" lvl="2" indent="-342900">
              <a:spcBef>
                <a:spcPts val="600"/>
              </a:spcBef>
            </a:pPr>
            <a:r>
              <a:rPr lang="en-US" dirty="0"/>
              <a:t>T</a:t>
            </a:r>
            <a:r>
              <a:rPr lang="is-IS" dirty="0"/>
              <a:t>his </a:t>
            </a:r>
            <a:r>
              <a:rPr lang="is-IS" dirty="0" smtClean="0"/>
              <a:t>enables the raising or lowering of the output signal level.</a:t>
            </a:r>
            <a:endParaRPr lang="is-IS" dirty="0"/>
          </a:p>
          <a:p>
            <a:pPr>
              <a:spcBef>
                <a:spcPts val="600"/>
              </a:spcBef>
            </a:pPr>
            <a:r>
              <a:rPr lang="is-IS" sz="1400" dirty="0"/>
              <a:t>Most of the software development </a:t>
            </a:r>
            <a:r>
              <a:rPr lang="is-IS" sz="1400" dirty="0" smtClean="0"/>
              <a:t>will deal with the LED strips.</a:t>
            </a:r>
            <a:endParaRPr lang="is-IS" sz="1400" dirty="0"/>
          </a:p>
          <a:p>
            <a:pPr lvl="1">
              <a:spcBef>
                <a:spcPts val="600"/>
              </a:spcBef>
            </a:pPr>
            <a:r>
              <a:rPr lang="is-IS" sz="1400" dirty="0" smtClean="0"/>
              <a:t>Three LED </a:t>
            </a:r>
            <a:r>
              <a:rPr lang="is-IS" sz="1400" dirty="0"/>
              <a:t>strips light up </a:t>
            </a:r>
            <a:r>
              <a:rPr lang="is-IS" sz="1400" dirty="0" smtClean="0"/>
              <a:t>with </a:t>
            </a:r>
            <a:r>
              <a:rPr lang="is-IS" sz="1400" dirty="0"/>
              <a:t>the bass, treble, and midtone </a:t>
            </a:r>
            <a:r>
              <a:rPr lang="is-IS" sz="1400" dirty="0" smtClean="0"/>
              <a:t>frequencies.</a:t>
            </a:r>
            <a:endParaRPr lang="is-IS" sz="1400" dirty="0"/>
          </a:p>
          <a:p>
            <a:pPr lvl="1">
              <a:spcBef>
                <a:spcPts val="600"/>
              </a:spcBef>
            </a:pPr>
            <a:r>
              <a:rPr lang="is-IS" sz="1400" dirty="0"/>
              <a:t>The Teensy 3.2 microcontroller will be used to achieve this:</a:t>
            </a:r>
          </a:p>
          <a:p>
            <a:pPr marL="1200150" lvl="2" indent="-342900">
              <a:spcBef>
                <a:spcPts val="600"/>
              </a:spcBef>
              <a:buFont typeface="+mj-lt"/>
              <a:buAutoNum type="arabicPeriod"/>
            </a:pPr>
            <a:r>
              <a:rPr lang="is-IS" dirty="0"/>
              <a:t>The audio signal being captured by the </a:t>
            </a:r>
            <a:r>
              <a:rPr lang="is-IS" dirty="0" smtClean="0"/>
              <a:t>Bluetooth </a:t>
            </a:r>
            <a:r>
              <a:rPr lang="is-IS" dirty="0"/>
              <a:t>module will also be sent to the </a:t>
            </a:r>
            <a:r>
              <a:rPr lang="is-IS" dirty="0" smtClean="0"/>
              <a:t>audio adapter board, and then to the microcontroller.</a:t>
            </a:r>
            <a:endParaRPr lang="is-IS" dirty="0"/>
          </a:p>
          <a:p>
            <a:pPr marL="1200150" lvl="2" indent="-342900">
              <a:spcBef>
                <a:spcPts val="600"/>
              </a:spcBef>
              <a:buFont typeface="+mj-lt"/>
              <a:buAutoNum type="arabicPeriod"/>
            </a:pPr>
            <a:r>
              <a:rPr lang="is-IS" dirty="0" smtClean="0"/>
              <a:t>Signal will be analyzed in the frequency domain using an FFT.</a:t>
            </a:r>
            <a:endParaRPr lang="is-IS" dirty="0"/>
          </a:p>
          <a:p>
            <a:pPr marL="1200150" lvl="2" indent="-342900">
              <a:spcBef>
                <a:spcPts val="600"/>
              </a:spcBef>
              <a:buFont typeface="+mj-lt"/>
              <a:buAutoNum type="arabicPeriod"/>
            </a:pPr>
            <a:r>
              <a:rPr lang="is-IS" dirty="0" smtClean="0"/>
              <a:t>Digital filters are applied to </a:t>
            </a:r>
            <a:r>
              <a:rPr lang="is-IS" dirty="0"/>
              <a:t>split the frequencies into three </a:t>
            </a:r>
            <a:r>
              <a:rPr lang="is-IS" dirty="0" smtClean="0"/>
              <a:t>separate ranges.</a:t>
            </a:r>
          </a:p>
          <a:p>
            <a:pPr marL="1657350" lvl="3" indent="-342900">
              <a:spcBef>
                <a:spcPts val="600"/>
              </a:spcBef>
              <a:buFont typeface="+mj-lt"/>
              <a:buAutoNum type="arabicPeriod"/>
            </a:pPr>
            <a:r>
              <a:rPr lang="is-IS" dirty="0" smtClean="0"/>
              <a:t>Through trial and error, the proper frequency ranges will be selected.</a:t>
            </a:r>
          </a:p>
          <a:p>
            <a:pPr marL="1200150" lvl="2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I</a:t>
            </a:r>
            <a:r>
              <a:rPr lang="is-IS" dirty="0"/>
              <a:t>f the amplitude of a specific frequency passes </a:t>
            </a:r>
            <a:r>
              <a:rPr lang="is-IS" dirty="0" smtClean="0"/>
              <a:t>a selected threshold, </a:t>
            </a:r>
            <a:r>
              <a:rPr lang="is-IS" dirty="0"/>
              <a:t>then the corresponding </a:t>
            </a:r>
            <a:r>
              <a:rPr lang="is-IS" dirty="0" smtClean="0"/>
              <a:t>LED strip will illuminate.</a:t>
            </a:r>
            <a:endParaRPr lang="is-IS" dirty="0"/>
          </a:p>
          <a:p>
            <a:pPr>
              <a:spcBef>
                <a:spcPts val="600"/>
              </a:spcBef>
            </a:pPr>
            <a:r>
              <a:rPr lang="is-IS" sz="1400" dirty="0"/>
              <a:t>The rest of the software design will </a:t>
            </a:r>
            <a:r>
              <a:rPr lang="is-IS" sz="1400" dirty="0" smtClean="0"/>
              <a:t>deal with controlling the </a:t>
            </a:r>
            <a:r>
              <a:rPr lang="is-IS" sz="1400" dirty="0"/>
              <a:t>LED </a:t>
            </a:r>
            <a:r>
              <a:rPr lang="is-IS" sz="1400" dirty="0" smtClean="0"/>
              <a:t>colors.</a:t>
            </a:r>
            <a:endParaRPr lang="is-IS" sz="1400" dirty="0"/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is-IS" sz="1400" dirty="0"/>
              <a:t>When a button is pushed, it will send a binary signal to the </a:t>
            </a:r>
            <a:r>
              <a:rPr lang="is-IS" sz="1400" dirty="0" smtClean="0"/>
              <a:t>microntroller.</a:t>
            </a:r>
            <a:endParaRPr lang="is-IS" sz="1400" dirty="0"/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is-IS" sz="1400" dirty="0"/>
              <a:t>Depending on which button is pressed, </a:t>
            </a:r>
            <a:r>
              <a:rPr lang="is-IS" sz="1400" dirty="0" smtClean="0"/>
              <a:t>the microcontroller sends a corresponding signal to select a particular color.</a:t>
            </a:r>
            <a:endParaRPr lang="is-IS" sz="1400" dirty="0"/>
          </a:p>
        </p:txBody>
      </p:sp>
    </p:spTree>
    <p:extLst>
      <p:ext uri="{BB962C8B-B14F-4D97-AF65-F5344CB8AC3E}">
        <p14:creationId xmlns:p14="http://schemas.microsoft.com/office/powerpoint/2010/main" val="32153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3c. Manpower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Jeremy</a:t>
            </a:r>
          </a:p>
          <a:p>
            <a:pPr lvl="1"/>
            <a:r>
              <a:rPr lang="en-US" dirty="0"/>
              <a:t>Interface between Bluetooth-capable device and Bluetooth </a:t>
            </a:r>
            <a:r>
              <a:rPr lang="en-US" dirty="0" smtClean="0"/>
              <a:t>module.</a:t>
            </a:r>
            <a:endParaRPr lang="en-US" dirty="0"/>
          </a:p>
          <a:p>
            <a:pPr lvl="1"/>
            <a:r>
              <a:rPr lang="en-US" dirty="0"/>
              <a:t>Implement audio filters to trigger the LED </a:t>
            </a:r>
            <a:r>
              <a:rPr lang="en-US" dirty="0" smtClean="0"/>
              <a:t>strips.</a:t>
            </a:r>
            <a:endParaRPr lang="en-US" dirty="0"/>
          </a:p>
          <a:p>
            <a:pPr lvl="1"/>
            <a:r>
              <a:rPr lang="en-US" dirty="0"/>
              <a:t>Program the user selection of LED </a:t>
            </a:r>
            <a:r>
              <a:rPr lang="en-US" dirty="0" smtClean="0"/>
              <a:t>colors.</a:t>
            </a:r>
          </a:p>
          <a:p>
            <a:r>
              <a:rPr lang="en-US" dirty="0" smtClean="0"/>
              <a:t>Ahmad  </a:t>
            </a:r>
            <a:endParaRPr lang="en-US" dirty="0"/>
          </a:p>
          <a:p>
            <a:pPr lvl="1"/>
            <a:r>
              <a:rPr lang="en-US" dirty="0" smtClean="0"/>
              <a:t>Assemble list of required parts and order the parts. </a:t>
            </a:r>
            <a:endParaRPr lang="en-US" dirty="0"/>
          </a:p>
          <a:p>
            <a:pPr lvl="1"/>
            <a:r>
              <a:rPr lang="en-US" dirty="0"/>
              <a:t>Design </a:t>
            </a:r>
            <a:r>
              <a:rPr lang="en-US" dirty="0" smtClean="0"/>
              <a:t>power, audio conditioning, </a:t>
            </a:r>
            <a:r>
              <a:rPr lang="en-US" dirty="0"/>
              <a:t>and </a:t>
            </a:r>
            <a:r>
              <a:rPr lang="en-US" dirty="0" smtClean="0"/>
              <a:t>voltage step up/down circuitry.</a:t>
            </a:r>
            <a:endParaRPr lang="en-US" dirty="0"/>
          </a:p>
          <a:p>
            <a:pPr lvl="1"/>
            <a:r>
              <a:rPr lang="en-US" dirty="0"/>
              <a:t>Realize PCB layout and submit to prospective </a:t>
            </a:r>
            <a:r>
              <a:rPr lang="en-US" dirty="0" smtClean="0"/>
              <a:t>company.</a:t>
            </a:r>
            <a:endParaRPr lang="en-US" dirty="0"/>
          </a:p>
          <a:p>
            <a:r>
              <a:rPr lang="en-US" dirty="0" err="1"/>
              <a:t>Keil</a:t>
            </a:r>
            <a:r>
              <a:rPr lang="en-US" dirty="0"/>
              <a:t>  </a:t>
            </a:r>
          </a:p>
          <a:p>
            <a:pPr lvl="1"/>
            <a:r>
              <a:rPr lang="en-US" dirty="0" smtClean="0"/>
              <a:t>Program communication between Bluetooth </a:t>
            </a:r>
            <a:r>
              <a:rPr lang="en-US" dirty="0"/>
              <a:t>module and </a:t>
            </a:r>
            <a:r>
              <a:rPr lang="en-US" dirty="0" smtClean="0"/>
              <a:t>microcontroller.</a:t>
            </a:r>
            <a:endParaRPr lang="en-US" dirty="0"/>
          </a:p>
          <a:p>
            <a:pPr lvl="1"/>
            <a:r>
              <a:rPr lang="en-US" dirty="0"/>
              <a:t>Solder </a:t>
            </a:r>
            <a:r>
              <a:rPr lang="en-US" dirty="0" smtClean="0"/>
              <a:t>components to completed </a:t>
            </a:r>
            <a:r>
              <a:rPr lang="en-US" dirty="0"/>
              <a:t>PCB </a:t>
            </a:r>
            <a:r>
              <a:rPr lang="en-US" dirty="0" smtClean="0"/>
              <a:t>board. </a:t>
            </a:r>
            <a:endParaRPr lang="en-US" dirty="0"/>
          </a:p>
          <a:p>
            <a:pPr lvl="1"/>
            <a:r>
              <a:rPr lang="en-US" dirty="0"/>
              <a:t>Design </a:t>
            </a:r>
            <a:r>
              <a:rPr lang="en-US" dirty="0" smtClean="0"/>
              <a:t>and build speaker casing.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3d.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026657"/>
              </p:ext>
            </p:extLst>
          </p:nvPr>
        </p:nvGraphicFramePr>
        <p:xfrm>
          <a:off x="1056068" y="1930400"/>
          <a:ext cx="8036417" cy="3915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9702"/>
                <a:gridCol w="7366715"/>
              </a:tblGrid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Task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1/11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Begin Class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1/13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Choose Groups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1/20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Complete Project Statement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2/1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Complete Design Plan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2/3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Finalize part </a:t>
                      </a:r>
                      <a:r>
                        <a:rPr lang="en-US" sz="1600" dirty="0" smtClean="0">
                          <a:effectLst/>
                        </a:rPr>
                        <a:t>choices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2/5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Order all components (excluding PCB)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2/17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Milestone 1- Bluetooth connected </a:t>
                      </a:r>
                      <a:r>
                        <a:rPr lang="en-US" sz="1600" dirty="0" smtClean="0">
                          <a:effectLst/>
                        </a:rPr>
                        <a:t>with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microcontroller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2/29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PCB </a:t>
                      </a:r>
                      <a:r>
                        <a:rPr lang="en-US" sz="1600" dirty="0" smtClean="0">
                          <a:effectLst/>
                        </a:rPr>
                        <a:t>design finalized </a:t>
                      </a:r>
                      <a:r>
                        <a:rPr lang="en-US" sz="1600" dirty="0">
                          <a:effectLst/>
                        </a:rPr>
                        <a:t>and submitted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3/2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Design Review- Power circuit realized with chosen battery/ LED’s installed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3/16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Milestone 2- LED equalizer realized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4/6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Milestone 3- Working model fitted inside speaker casing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4/27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Final Review- Bluetooth Speaker with LED capabilities finished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2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3e. Cost Estimate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732143"/>
              </p:ext>
            </p:extLst>
          </p:nvPr>
        </p:nvGraphicFramePr>
        <p:xfrm>
          <a:off x="677334" y="1345842"/>
          <a:ext cx="8474301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4669"/>
                <a:gridCol w="1939635"/>
                <a:gridCol w="1449703"/>
                <a:gridCol w="1694669"/>
                <a:gridCol w="1695625"/>
              </a:tblGrid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Category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 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Quantity 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Unit Cost ($)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 Cost ($)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Speaker Chassis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Plastic/Wood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13.5 ft</a:t>
                      </a:r>
                      <a:r>
                        <a:rPr lang="en-US" sz="1600" baseline="30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0.42 /ft</a:t>
                      </a:r>
                      <a:r>
                        <a:rPr lang="en-US" sz="1600" baseline="30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5.67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Bolts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Screw Driver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Tactical Switch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Tactical Buttons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Potentiometer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Electronics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36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Teensy 3.2 Microcontroller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19.80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19.80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Audio Adaptor Board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14.25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14.25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Boost Amplifier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Bluetooth Module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Drivers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36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Printed Circuit Board (PCB)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 in</a:t>
                      </a:r>
                      <a:r>
                        <a:rPr lang="en-US" sz="1600" baseline="30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5.00 /in</a:t>
                      </a:r>
                      <a:r>
                        <a:rPr lang="en-US" sz="1600" baseline="30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LED Strips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Battery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9.95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9.95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2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3e. Cost Estimate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096183"/>
              </p:ext>
            </p:extLst>
          </p:nvPr>
        </p:nvGraphicFramePr>
        <p:xfrm>
          <a:off x="912384" y="1493950"/>
          <a:ext cx="8126568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130"/>
                <a:gridCol w="1860044"/>
                <a:gridCol w="1390216"/>
                <a:gridCol w="1625130"/>
                <a:gridCol w="1626048"/>
              </a:tblGrid>
              <a:tr h="4539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Testing Equipment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Function Generator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1,000.00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1,000.00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Power Supply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Oscilloscope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2,000.00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2,000.00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Multimeter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Miscellaneous 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Breadboard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Passive Components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N/A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N/A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Shipping &amp; Handling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N/A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N/A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Engineering Work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9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Labor (20 hours/week)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 hours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24,000.00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9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Overhead (20 hours/week)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 hours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24,000.00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 Cost ($)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51,887.17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1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6248"/>
            <a:ext cx="8596668" cy="1320800"/>
          </a:xfrm>
        </p:spPr>
        <p:txBody>
          <a:bodyPr/>
          <a:lstStyle/>
          <a:p>
            <a:r>
              <a:rPr lang="en-US" dirty="0" smtClean="0"/>
              <a:t>4.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11230"/>
              </p:ext>
            </p:extLst>
          </p:nvPr>
        </p:nvGraphicFramePr>
        <p:xfrm>
          <a:off x="2520778" y="789154"/>
          <a:ext cx="4916945" cy="6363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Acrobat Document" r:id="rId3" imgW="5829298" imgH="7543753" progId="AcroExch.Document.7">
                  <p:embed/>
                </p:oleObj>
              </mc:Choice>
              <mc:Fallback>
                <p:oleObj name="Acrobat Document" r:id="rId3" imgW="5829298" imgH="754375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0778" y="789154"/>
                        <a:ext cx="4916945" cy="6363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7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E 40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02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48" y="0"/>
            <a:ext cx="5423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504"/>
            <a:ext cx="10515600" cy="1325563"/>
          </a:xfrm>
        </p:spPr>
        <p:txBody>
          <a:bodyPr/>
          <a:lstStyle/>
          <a:p>
            <a:r>
              <a:rPr lang="en-US" dirty="0" smtClean="0"/>
              <a:t>1.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883"/>
            <a:ext cx="85762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Wireless speakers using Bluetooth for communication have become widely available in the past few years.</a:t>
            </a:r>
          </a:p>
          <a:p>
            <a:r>
              <a:rPr lang="en-US" dirty="0" smtClean="0"/>
              <a:t>However, few provide </a:t>
            </a:r>
            <a:r>
              <a:rPr lang="en-US" dirty="0" smtClean="0"/>
              <a:t>lights.</a:t>
            </a:r>
          </a:p>
          <a:p>
            <a:r>
              <a:rPr lang="en-US" dirty="0" smtClean="0"/>
              <a:t>Users </a:t>
            </a:r>
            <a:r>
              <a:rPr lang="en-US" dirty="0" smtClean="0"/>
              <a:t>have little to no control over the lighting</a:t>
            </a:r>
            <a:r>
              <a:rPr lang="en-US" dirty="0" smtClean="0"/>
              <a:t>.</a:t>
            </a:r>
          </a:p>
          <a:p>
            <a:r>
              <a:rPr lang="en-US" dirty="0"/>
              <a:t>Team JAK-EE </a:t>
            </a:r>
            <a:r>
              <a:rPr lang="en-US" dirty="0" err="1"/>
              <a:t>chan</a:t>
            </a:r>
            <a:r>
              <a:rPr lang="en-US" dirty="0"/>
              <a:t> saw the practicality and usefulness of Bluetooth speakers, and found inspiration from lighted speakers on the market.</a:t>
            </a:r>
          </a:p>
          <a:p>
            <a:r>
              <a:rPr lang="en-US" dirty="0"/>
              <a:t>However, the team hoped </a:t>
            </a:r>
            <a:r>
              <a:rPr lang="en-US" dirty="0" smtClean="0"/>
              <a:t>to design a system with lights that directly respond to music, and which </a:t>
            </a:r>
            <a:r>
              <a:rPr lang="en-US" dirty="0"/>
              <a:t>also allows user-input.</a:t>
            </a:r>
          </a:p>
          <a:p>
            <a:r>
              <a:rPr lang="en-US" dirty="0"/>
              <a:t>Such speakers could be a great option for people who enjoy lights with music in calm or exciting settings.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The solution is a set of portable</a:t>
            </a:r>
            <a:r>
              <a:rPr lang="en-US" dirty="0"/>
              <a:t>, wireless speakers with </a:t>
            </a:r>
            <a:r>
              <a:rPr lang="en-US" dirty="0" smtClean="0"/>
              <a:t>LED </a:t>
            </a:r>
            <a:r>
              <a:rPr lang="en-US" dirty="0"/>
              <a:t>strips that light with different audio frequency </a:t>
            </a:r>
            <a:r>
              <a:rPr lang="en-US" dirty="0" smtClean="0"/>
              <a:t>ranges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LED strips are closely spaced LED’s in a horizontal or vertical line.</a:t>
            </a:r>
            <a:endParaRPr lang="en-US" dirty="0" smtClean="0"/>
          </a:p>
          <a:p>
            <a:pPr lvl="1"/>
            <a:r>
              <a:rPr lang="en-US" dirty="0" smtClean="0"/>
              <a:t>Users </a:t>
            </a:r>
            <a:r>
              <a:rPr lang="en-US" dirty="0"/>
              <a:t>can select the color of the LED strips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Three LED strips: one associated with </a:t>
            </a:r>
            <a:r>
              <a:rPr lang="en-US" dirty="0" smtClean="0"/>
              <a:t>bass, middle-range, and treble </a:t>
            </a:r>
            <a:r>
              <a:rPr lang="en-US" dirty="0" smtClean="0"/>
              <a:t>frequencies.</a:t>
            </a:r>
          </a:p>
          <a:p>
            <a:r>
              <a:rPr lang="en-US" dirty="0" smtClean="0"/>
              <a:t>LED</a:t>
            </a:r>
            <a:r>
              <a:rPr lang="en-US" dirty="0"/>
              <a:t> </a:t>
            </a:r>
            <a:r>
              <a:rPr lang="en-US" dirty="0" smtClean="0"/>
              <a:t>strips</a:t>
            </a:r>
            <a:r>
              <a:rPr lang="en-US" dirty="0" smtClean="0"/>
              <a:t> </a:t>
            </a:r>
            <a:r>
              <a:rPr lang="en-US" dirty="0" smtClean="0"/>
              <a:t>are bright and noticeable in darker environments, but not overbearing in lighted areas.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60" y="539423"/>
            <a:ext cx="10515600" cy="1325563"/>
          </a:xfrm>
        </p:spPr>
        <p:txBody>
          <a:bodyPr/>
          <a:lstStyle/>
          <a:p>
            <a:r>
              <a:rPr lang="en-US" dirty="0" smtClean="0"/>
              <a:t>2. Design Goals </a:t>
            </a:r>
            <a:br>
              <a:rPr lang="en-US" dirty="0" smtClean="0"/>
            </a:br>
            <a:r>
              <a:rPr lang="en-US" dirty="0" smtClean="0"/>
              <a:t>(Requirements Specification)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633" y="2079602"/>
            <a:ext cx="88467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The system shall output audio selected from Bluetooth-capable devices to two speaker drivers.</a:t>
            </a:r>
          </a:p>
          <a:p>
            <a:r>
              <a:rPr lang="en-US" sz="2000" dirty="0" smtClean="0"/>
              <a:t>The system shall illuminate three LED </a:t>
            </a:r>
            <a:r>
              <a:rPr lang="en-US" sz="2000" dirty="0" smtClean="0"/>
              <a:t>strips </a:t>
            </a:r>
            <a:r>
              <a:rPr lang="en-US" sz="2000" dirty="0" smtClean="0"/>
              <a:t>consisting of </a:t>
            </a:r>
            <a:r>
              <a:rPr lang="en-US" sz="2000" dirty="0" smtClean="0"/>
              <a:t>at least 10 LED’s each.</a:t>
            </a:r>
          </a:p>
          <a:p>
            <a:r>
              <a:rPr lang="en-US" sz="2000" dirty="0" smtClean="0"/>
              <a:t>The LED’s can alternate between at least three different colors.</a:t>
            </a:r>
            <a:endParaRPr lang="en-US" sz="2000" dirty="0" smtClean="0"/>
          </a:p>
          <a:p>
            <a:r>
              <a:rPr lang="en-US" sz="2000" dirty="0"/>
              <a:t>Speakers can be carried and moved by one person.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Performance Parameters</a:t>
            </a:r>
            <a:br>
              <a:rPr lang="en-US" dirty="0" smtClean="0"/>
            </a:br>
            <a:r>
              <a:rPr lang="en-US" dirty="0" smtClean="0"/>
              <a:t>(Requirements Specification)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77125"/>
              </p:ext>
            </p:extLst>
          </p:nvPr>
        </p:nvGraphicFramePr>
        <p:xfrm>
          <a:off x="785611" y="2160589"/>
          <a:ext cx="8714952" cy="3440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476"/>
                <a:gridCol w="4357476"/>
              </a:tblGrid>
              <a:tr h="394997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</a:t>
                      </a:r>
                      <a:endParaRPr lang="en-US" dirty="0"/>
                    </a:p>
                  </a:txBody>
                  <a:tcPr/>
                </a:tc>
              </a:tr>
              <a:tr h="681777"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Rechargeable,</a:t>
                      </a:r>
                      <a:r>
                        <a:rPr lang="en-US" baseline="0" dirty="0" smtClean="0"/>
                        <a:t> p</a:t>
                      </a:r>
                      <a:r>
                        <a:rPr lang="en-US" dirty="0" smtClean="0"/>
                        <a:t>olymer</a:t>
                      </a:r>
                      <a:r>
                        <a:rPr lang="en-US" baseline="0" dirty="0" smtClean="0"/>
                        <a:t> Lithium-Ion: </a:t>
                      </a:r>
                      <a:r>
                        <a:rPr lang="en-US" baseline="0" dirty="0" smtClean="0"/>
                        <a:t>1500mAh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smtClean="0"/>
                        <a:t>9.9V</a:t>
                      </a:r>
                      <a:endParaRPr lang="en-US" dirty="0"/>
                    </a:p>
                  </a:txBody>
                  <a:tcPr/>
                </a:tc>
              </a:tr>
              <a:tr h="681777">
                <a:tc>
                  <a:txBody>
                    <a:bodyPr/>
                    <a:lstStyle/>
                    <a:p>
                      <a:r>
                        <a:rPr lang="en-US" dirty="0" smtClean="0"/>
                        <a:t>Run-time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hours minimum before</a:t>
                      </a:r>
                      <a:r>
                        <a:rPr lang="en-US" baseline="0" dirty="0" smtClean="0"/>
                        <a:t> battery needs to be re-charged</a:t>
                      </a:r>
                      <a:endParaRPr lang="en-US" dirty="0"/>
                    </a:p>
                  </a:txBody>
                  <a:tcPr/>
                </a:tc>
              </a:tr>
              <a:tr h="394997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larger than 36in x 36in</a:t>
                      </a:r>
                      <a:r>
                        <a:rPr lang="en-US" baseline="0" dirty="0" smtClean="0"/>
                        <a:t> x 36in</a:t>
                      </a:r>
                      <a:endParaRPr lang="en-US" dirty="0"/>
                    </a:p>
                  </a:txBody>
                  <a:tcPr/>
                </a:tc>
              </a:tr>
              <a:tr h="497179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more</a:t>
                      </a:r>
                      <a:r>
                        <a:rPr lang="en-US" baseline="0" dirty="0" smtClean="0"/>
                        <a:t> than 10 </a:t>
                      </a:r>
                      <a:r>
                        <a:rPr lang="en-US" baseline="0" dirty="0" err="1" smtClean="0"/>
                        <a:t>lbs</a:t>
                      </a:r>
                      <a:endParaRPr lang="en-US" baseline="0" dirty="0" smtClean="0"/>
                    </a:p>
                  </a:txBody>
                  <a:tcPr/>
                </a:tc>
              </a:tr>
              <a:tr h="394997">
                <a:tc>
                  <a:txBody>
                    <a:bodyPr/>
                    <a:lstStyle/>
                    <a:p>
                      <a:r>
                        <a:rPr lang="en-US" dirty="0" smtClean="0"/>
                        <a:t>LED Supply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5V</a:t>
                      </a:r>
                      <a:endParaRPr lang="en-US" dirty="0"/>
                    </a:p>
                  </a:txBody>
                  <a:tcPr/>
                </a:tc>
              </a:tr>
              <a:tr h="394997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Speaker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1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Block Diagram: Speaker Design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27369"/>
            <a:ext cx="8863263" cy="33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Block Diagram: Implementation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93" y="1597497"/>
            <a:ext cx="70675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Printed Circuit Board (PCB)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710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Voltage regulation</a:t>
            </a:r>
          </a:p>
          <a:p>
            <a:pPr lvl="1"/>
            <a:r>
              <a:rPr lang="en-US" dirty="0" smtClean="0"/>
              <a:t>Power amplifier</a:t>
            </a:r>
          </a:p>
          <a:p>
            <a:pPr lvl="1"/>
            <a:r>
              <a:rPr lang="en-US" dirty="0" smtClean="0"/>
              <a:t>Boost converter</a:t>
            </a:r>
          </a:p>
          <a:p>
            <a:pPr lvl="1"/>
            <a:r>
              <a:rPr lang="en-US" dirty="0" smtClean="0"/>
              <a:t>Audio conditioning circuitry</a:t>
            </a:r>
          </a:p>
          <a:p>
            <a:r>
              <a:rPr lang="en-US" dirty="0" smtClean="0"/>
              <a:t>To understand how to design and construct a PCB:</a:t>
            </a:r>
          </a:p>
          <a:p>
            <a:pPr lvl="1"/>
            <a:r>
              <a:rPr lang="en-US" dirty="0" smtClean="0"/>
              <a:t>Review EE 200 notes</a:t>
            </a:r>
          </a:p>
          <a:p>
            <a:pPr lvl="1"/>
            <a:r>
              <a:rPr lang="en-US" dirty="0" smtClean="0"/>
              <a:t>Research from external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3b. Technical Details: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532586"/>
            <a:ext cx="8874757" cy="515653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300" dirty="0"/>
              <a:t>The chassis of the speakers will be either: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300" dirty="0"/>
              <a:t>Made from scratch, using plastic or wood.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300" dirty="0"/>
              <a:t>Constructed from </a:t>
            </a:r>
            <a:r>
              <a:rPr lang="en-US" sz="1300" dirty="0" smtClean="0"/>
              <a:t>a pre-existing </a:t>
            </a:r>
            <a:r>
              <a:rPr lang="en-US" sz="1300" dirty="0"/>
              <a:t>container, and </a:t>
            </a:r>
            <a:r>
              <a:rPr lang="en-US" sz="1300" dirty="0" smtClean="0"/>
              <a:t>adjusted to </a:t>
            </a:r>
            <a:r>
              <a:rPr lang="en-US" sz="1300" dirty="0"/>
              <a:t>requirements.</a:t>
            </a:r>
          </a:p>
          <a:p>
            <a:pPr>
              <a:spcBef>
                <a:spcPts val="600"/>
              </a:spcBef>
            </a:pPr>
            <a:r>
              <a:rPr lang="en-US" sz="1300" dirty="0"/>
              <a:t>The LED strips will be attached to the outside of the speakers.</a:t>
            </a:r>
          </a:p>
          <a:p>
            <a:pPr lvl="1">
              <a:spcBef>
                <a:spcPts val="600"/>
              </a:spcBef>
            </a:pPr>
            <a:r>
              <a:rPr lang="en-US" sz="1300" dirty="0"/>
              <a:t> </a:t>
            </a:r>
            <a:r>
              <a:rPr lang="en-US" sz="1300" dirty="0" smtClean="0"/>
              <a:t>Connected and </a:t>
            </a:r>
            <a:r>
              <a:rPr lang="en-US" sz="1300" dirty="0"/>
              <a:t>powered </a:t>
            </a:r>
            <a:r>
              <a:rPr lang="en-US" sz="1300" dirty="0" smtClean="0"/>
              <a:t>internally.</a:t>
            </a:r>
            <a:endParaRPr lang="en-US" sz="1300" dirty="0"/>
          </a:p>
          <a:p>
            <a:pPr>
              <a:spcBef>
                <a:spcPts val="600"/>
              </a:spcBef>
            </a:pPr>
            <a:r>
              <a:rPr lang="en-US" sz="1300" dirty="0"/>
              <a:t>Power distribution </a:t>
            </a:r>
            <a:r>
              <a:rPr lang="en-US" sz="1300" dirty="0" smtClean="0"/>
              <a:t>for the system must </a:t>
            </a:r>
            <a:r>
              <a:rPr lang="en-US" sz="1300" dirty="0"/>
              <a:t>be taken into consideration because each separate component has a minimum and maximum allowable </a:t>
            </a:r>
            <a:r>
              <a:rPr lang="en-US" sz="1300" dirty="0" smtClean="0"/>
              <a:t>voltage.</a:t>
            </a:r>
            <a:endParaRPr lang="en-US" sz="1300" dirty="0"/>
          </a:p>
          <a:p>
            <a:pPr lvl="1">
              <a:spcBef>
                <a:spcPts val="600"/>
              </a:spcBef>
            </a:pPr>
            <a:r>
              <a:rPr lang="en-US" sz="1300" dirty="0"/>
              <a:t>A battery will be inserted inside the </a:t>
            </a:r>
            <a:r>
              <a:rPr lang="en-US" sz="1300" dirty="0" smtClean="0"/>
              <a:t>system.</a:t>
            </a:r>
            <a:endParaRPr lang="en-US" sz="1300" dirty="0"/>
          </a:p>
          <a:p>
            <a:pPr lvl="2">
              <a:spcBef>
                <a:spcPts val="600"/>
              </a:spcBef>
            </a:pPr>
            <a:r>
              <a:rPr lang="en-US" sz="1300" dirty="0"/>
              <a:t>A charging circuit is required to </a:t>
            </a:r>
            <a:r>
              <a:rPr lang="en-US" sz="1300" dirty="0" smtClean="0"/>
              <a:t>re-charge </a:t>
            </a:r>
            <a:r>
              <a:rPr lang="en-US" sz="1300" dirty="0"/>
              <a:t>the </a:t>
            </a:r>
            <a:r>
              <a:rPr lang="en-US" sz="1300" dirty="0" smtClean="0"/>
              <a:t>battery.</a:t>
            </a:r>
            <a:endParaRPr lang="en-US" sz="1300" dirty="0"/>
          </a:p>
          <a:p>
            <a:pPr lvl="1">
              <a:spcBef>
                <a:spcPts val="600"/>
              </a:spcBef>
            </a:pPr>
            <a:r>
              <a:rPr lang="en-US" sz="1300" dirty="0"/>
              <a:t>Multiple voltage regulator circuits will be </a:t>
            </a:r>
            <a:r>
              <a:rPr lang="en-US" sz="1300" dirty="0" smtClean="0"/>
              <a:t>implemented </a:t>
            </a:r>
            <a:r>
              <a:rPr lang="en-US" sz="1300" dirty="0"/>
              <a:t>to account for each </a:t>
            </a:r>
            <a:r>
              <a:rPr lang="en-US" sz="1300" dirty="0" smtClean="0"/>
              <a:t>component.</a:t>
            </a:r>
            <a:endParaRPr lang="en-US" sz="1300" dirty="0"/>
          </a:p>
          <a:p>
            <a:pPr>
              <a:spcBef>
                <a:spcPts val="600"/>
              </a:spcBef>
            </a:pPr>
            <a:r>
              <a:rPr lang="en-US" sz="1300" dirty="0"/>
              <a:t>Internal organization</a:t>
            </a:r>
          </a:p>
          <a:p>
            <a:pPr lvl="1">
              <a:spcBef>
                <a:spcPts val="600"/>
              </a:spcBef>
            </a:pPr>
            <a:r>
              <a:rPr lang="en-US" sz="1300" dirty="0"/>
              <a:t> </a:t>
            </a:r>
            <a:r>
              <a:rPr lang="en-US" sz="1300" dirty="0" smtClean="0"/>
              <a:t>The placement of internal components will be confined but with all parts accessible.</a:t>
            </a:r>
            <a:endParaRPr lang="en-US" sz="1300" dirty="0"/>
          </a:p>
          <a:p>
            <a:pPr lvl="2">
              <a:spcBef>
                <a:spcPts val="600"/>
              </a:spcBef>
            </a:pPr>
            <a:r>
              <a:rPr lang="en-US" sz="1300" dirty="0"/>
              <a:t>This </a:t>
            </a:r>
            <a:r>
              <a:rPr lang="en-US" sz="1300" dirty="0" smtClean="0"/>
              <a:t>will conserve space.</a:t>
            </a:r>
            <a:endParaRPr lang="en-US" sz="1300" dirty="0"/>
          </a:p>
          <a:p>
            <a:pPr lvl="2">
              <a:spcBef>
                <a:spcPts val="600"/>
              </a:spcBef>
            </a:pPr>
            <a:r>
              <a:rPr lang="en-US" sz="1300" dirty="0"/>
              <a:t>It will also make it easier to replace components in the future if </a:t>
            </a:r>
            <a:r>
              <a:rPr lang="en-US" sz="1300" dirty="0" smtClean="0"/>
              <a:t>needed.</a:t>
            </a:r>
            <a:endParaRPr lang="en-US" sz="1300" dirty="0"/>
          </a:p>
          <a:p>
            <a:pPr lvl="1">
              <a:spcBef>
                <a:spcPts val="600"/>
              </a:spcBef>
            </a:pPr>
            <a:r>
              <a:rPr lang="en-US" sz="1300" dirty="0"/>
              <a:t>Every element of the </a:t>
            </a:r>
            <a:r>
              <a:rPr lang="en-US" sz="1300" dirty="0" smtClean="0"/>
              <a:t>system </a:t>
            </a:r>
            <a:r>
              <a:rPr lang="en-US" sz="1300" dirty="0"/>
              <a:t>must be securely placed to prevent damage from unwanted </a:t>
            </a:r>
            <a:r>
              <a:rPr lang="en-US" sz="1300" dirty="0" smtClean="0"/>
              <a:t>movement.</a:t>
            </a:r>
          </a:p>
          <a:p>
            <a:pPr>
              <a:spcBef>
                <a:spcPts val="600"/>
              </a:spcBef>
            </a:pPr>
            <a:r>
              <a:rPr lang="en-US" sz="1300" dirty="0" smtClean="0"/>
              <a:t>Microcontroller Function</a:t>
            </a:r>
          </a:p>
          <a:p>
            <a:pPr lvl="1">
              <a:spcBef>
                <a:spcPts val="600"/>
              </a:spcBef>
            </a:pPr>
            <a:r>
              <a:rPr lang="en-US" sz="1300" dirty="0" smtClean="0"/>
              <a:t>The Teensy 3.2 USB Development Board will control the LED’s and receive user input.</a:t>
            </a:r>
          </a:p>
          <a:p>
            <a:pPr lvl="1">
              <a:spcBef>
                <a:spcPts val="600"/>
              </a:spcBef>
            </a:pPr>
            <a:r>
              <a:rPr lang="en-US" sz="1300" dirty="0" smtClean="0"/>
              <a:t>The </a:t>
            </a:r>
            <a:r>
              <a:rPr lang="en-US" sz="1300" dirty="0" smtClean="0"/>
              <a:t>Teensy Audio Adapter board will convert the analog signal from the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Bluetooth module to a data stream readable by the Teensy 3.2.</a:t>
            </a:r>
            <a:endParaRPr lang="en-US" sz="1300" dirty="0"/>
          </a:p>
          <a:p>
            <a:pPr marL="457200" lvl="1" indent="0">
              <a:spcBef>
                <a:spcPts val="600"/>
              </a:spcBef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237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1567</TotalTime>
  <Words>1118</Words>
  <Application>Microsoft Office PowerPoint</Application>
  <PresentationFormat>Widescreen</PresentationFormat>
  <Paragraphs>282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Cambria</vt:lpstr>
      <vt:lpstr>MS Mincho</vt:lpstr>
      <vt:lpstr>Times New Roman</vt:lpstr>
      <vt:lpstr>Trebuchet MS</vt:lpstr>
      <vt:lpstr>Wingdings 3</vt:lpstr>
      <vt:lpstr>Facet</vt:lpstr>
      <vt:lpstr>Acrobat Document</vt:lpstr>
      <vt:lpstr>Design Plan</vt:lpstr>
      <vt:lpstr>1. Problem Statement</vt:lpstr>
      <vt:lpstr>2. Proposed Solution</vt:lpstr>
      <vt:lpstr>2. Design Goals  (Requirements Specification)</vt:lpstr>
      <vt:lpstr>2. Performance Parameters (Requirements Specification)</vt:lpstr>
      <vt:lpstr>3a. Block Diagram: Speaker Design</vt:lpstr>
      <vt:lpstr>3a. Block Diagram: Implementation</vt:lpstr>
      <vt:lpstr>3a. Printed Circuit Board (PCB)</vt:lpstr>
      <vt:lpstr>3b. Technical Details: Hardware</vt:lpstr>
      <vt:lpstr>3b. Technical Details: Software</vt:lpstr>
      <vt:lpstr>3c. Manpower</vt:lpstr>
      <vt:lpstr>3d. Schedule</vt:lpstr>
      <vt:lpstr>3e. Cost Estimate</vt:lpstr>
      <vt:lpstr>3e. Cost Estimate (cont.)</vt:lpstr>
      <vt:lpstr>4. References</vt:lpstr>
      <vt:lpstr>PowerPoint Presentation</vt:lpstr>
      <vt:lpstr>PowerPoint Presentation</vt:lpstr>
    </vt:vector>
  </TitlesOfParts>
  <Company>The Pennsylvania State University - COE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Jeremy R Doll</dc:creator>
  <cp:lastModifiedBy>Jeremy Doll</cp:lastModifiedBy>
  <cp:revision>42</cp:revision>
  <dcterms:created xsi:type="dcterms:W3CDTF">2016-01-27T19:31:08Z</dcterms:created>
  <dcterms:modified xsi:type="dcterms:W3CDTF">2016-02-17T04:18:17Z</dcterms:modified>
</cp:coreProperties>
</file>