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5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Keil Tos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1036189-A096-4F9B-959F-9EF2612F261F}">
  <a:tblStyle styleId="{B1036189-A096-4F9B-959F-9EF2612F261F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EF4E7"/>
          </a:solidFill>
        </a:fill>
      </a:tcStyle>
    </a:wholeTbl>
    <a:band1H>
      <a:tcStyle>
        <a:fill>
          <a:solidFill>
            <a:srgbClr val="DBE9CB"/>
          </a:solidFill>
        </a:fill>
      </a:tcStyle>
    </a:band1H>
    <a:band1V>
      <a:tcStyle>
        <a:fill>
          <a:solidFill>
            <a:srgbClr val="DBE9CB"/>
          </a:solidFill>
        </a:fill>
      </a:tcStyle>
    </a:band1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Introductions??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of us introduce ourselves</a:t>
            </a:r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Keil, then summarize everything</a:t>
            </a:r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Keil</a:t>
            </a:r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Jeremy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Jeremy</a:t>
            </a:r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Ahmad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mention that we have a plan, but no the architecture of the program. that is something we are behind on and will be tackling this class period</a:t>
            </a:r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Keil</a:t>
            </a:r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Jeremy</a:t>
            </a:r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Jeremy, tradeoffs include: choice of bluetooth, not implementing buck converter on board, amps</a:t>
            </a:r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Ahmad</a:t>
            </a: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Shape 68"/>
          <p:cNvGrpSpPr/>
          <p:nvPr/>
        </p:nvGrpSpPr>
        <p:grpSpPr>
          <a:xfrm>
            <a:off x="0" y="-6350"/>
            <a:ext cx="9144000" cy="5149850"/>
            <a:chOff x="0" y="-8466"/>
            <a:chExt cx="12192000" cy="6866467"/>
          </a:xfrm>
        </p:grpSpPr>
        <p:cxnSp>
          <p:nvCxnSpPr>
            <p:cNvPr id="69" name="Shape 69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Shape 70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" name="Shape 71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72" name="Shape 72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75" name="Shape 75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76" name="Shape 76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type="ctrTitle"/>
          </p:nvPr>
        </p:nvSpPr>
        <p:spPr>
          <a:xfrm>
            <a:off x="1130300" y="1803400"/>
            <a:ext cx="5825202" cy="123472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1130300" y="3038124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508000" y="1620441"/>
            <a:ext cx="6447501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08001" y="2025650"/>
            <a:ext cx="6447501" cy="136993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508001" y="3395586"/>
            <a:ext cx="6447501" cy="6452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5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08000" y="1620441"/>
            <a:ext cx="3138026" cy="291057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3817477" y="1620441"/>
            <a:ext cx="3138025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06808" y="1620737"/>
            <a:ext cx="3139217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506808" y="2052933"/>
            <a:ext cx="3139217" cy="24780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3816287" y="1620737"/>
            <a:ext cx="3139213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5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3816287" y="2052933"/>
            <a:ext cx="3139212" cy="24780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508000" y="1123953"/>
            <a:ext cx="2890895" cy="9588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5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570345" y="386193"/>
            <a:ext cx="3385155" cy="414482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508000" y="2082801"/>
            <a:ext cx="2890895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70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508000" y="3600450"/>
            <a:ext cx="64475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/>
          <p:nvPr>
            <p:ph idx="2" type="pic"/>
          </p:nvPr>
        </p:nvSpPr>
        <p:spPr>
          <a:xfrm>
            <a:off x="508000" y="457200"/>
            <a:ext cx="6447501" cy="28842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7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508001" y="457200"/>
            <a:ext cx="6447501" cy="25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98500" y="457200"/>
            <a:ext cx="60706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48" name="Shape 148"/>
          <p:cNvSpPr txBox="1"/>
          <p:nvPr/>
        </p:nvSpPr>
        <p:spPr>
          <a:xfrm>
            <a:off x="406402" y="592783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669758" y="2164917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508001" y="1448991"/>
            <a:ext cx="6447501" cy="194659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98500" y="457200"/>
            <a:ext cx="6070600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507998" y="3009900"/>
            <a:ext cx="6447501" cy="3856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63" name="Shape 163"/>
          <p:cNvSpPr txBox="1"/>
          <p:nvPr/>
        </p:nvSpPr>
        <p:spPr>
          <a:xfrm>
            <a:off x="406402" y="592783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669758" y="2164917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514349" y="457200"/>
            <a:ext cx="6441152" cy="2266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3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07998" y="3009900"/>
            <a:ext cx="6447501" cy="38568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1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 rot="5400000">
            <a:off x="2276461" y="-148018"/>
            <a:ext cx="2910579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 rot="5400000">
            <a:off x="4495739" y="1937214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 rot="5400000">
            <a:off x="1186263" y="-221062"/>
            <a:ext cx="3938587" cy="529511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0" y="-6350"/>
            <a:ext cx="9144000" cy="5149850"/>
            <a:chOff x="0" y="-8466"/>
            <a:chExt cx="12192000" cy="6866467"/>
          </a:xfrm>
        </p:grpSpPr>
        <p:cxnSp>
          <p:nvCxnSpPr>
            <p:cNvPr id="52" name="Shape 52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Shape 54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5" name="Shape 55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6" name="Shape 56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59" name="Shape 59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rIns="68575" tIns="6857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4074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508000" y="1620441"/>
            <a:ext cx="6447501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19050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52400" lvl="1" marL="55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7000" lvl="2" marL="863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7000" lvl="3" marL="12065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7000" lvl="4" marL="1549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7000" lvl="5" marL="18923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27000" lvl="6" marL="2235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27000" lvl="7" marL="25781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27000" lvl="8" marL="2921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●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403849" y="4531021"/>
            <a:ext cx="68395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508000" y="4531021"/>
            <a:ext cx="472320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57142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442997" y="4531021"/>
            <a:ext cx="512504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-1094324" y="1568225"/>
            <a:ext cx="5825100" cy="12347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41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Review</a:t>
            </a: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1302075" y="3038124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lang="en"/>
              <a:t>Product: </a:t>
            </a:r>
            <a:r>
              <a:rPr lang="en"/>
              <a:t>Portable Wireless Speakers with LED Capabilities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Team:</a:t>
            </a:r>
            <a:r>
              <a:rPr lang="en"/>
              <a:t> </a:t>
            </a:r>
            <a: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JAK-EE chan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Members:</a:t>
            </a:r>
            <a:r>
              <a:rPr b="0" i="0" lang="en" sz="14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Jeremy Doll, Ahmad Mostafa, Keil Toso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Manpower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508000" y="1215600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54000" lvl="0" marL="254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</a:pPr>
            <a:r>
              <a:rPr lang="en" sz="1200"/>
              <a:t>Ahmad</a:t>
            </a:r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between Bluetooth-capable device and Bluetooth module.</a:t>
            </a:r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 audio filters to trigger the LED strips.</a:t>
            </a:r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 the user selection of LED colors.</a:t>
            </a:r>
          </a:p>
          <a:p>
            <a:pPr indent="-2540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</a:pPr>
            <a:r>
              <a:rPr lang="en" sz="1200"/>
              <a:t>Jeremy</a:t>
            </a:r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Assemble list of required parts and order the parts. </a:t>
            </a:r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power, audio conditioning, and voltage step up/down circuitry.</a:t>
            </a:r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Realize PCB layout and submit to prospective company.</a:t>
            </a:r>
          </a:p>
          <a:p>
            <a:pPr indent="-2540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</a:pPr>
            <a:r>
              <a:rPr b="0" i="0" lang="en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Keil  </a:t>
            </a:r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 communication between Bluetooth module and microcontroller.</a:t>
            </a:r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Solder components to completed PCB board. </a:t>
            </a:r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and build speaker casing.</a:t>
            </a:r>
          </a:p>
          <a:p>
            <a:pPr indent="-2540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28650" y="319878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28650" y="1169162"/>
            <a:ext cx="6432192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603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"/>
              <a:t>P</a:t>
            </a:r>
            <a:r>
              <a:rPr b="0" i="0" lang="en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ortable wireless speakers with LED strips that light </a:t>
            </a:r>
            <a:r>
              <a:rPr lang="en"/>
              <a:t>to</a:t>
            </a:r>
            <a:r>
              <a:rPr b="0" i="0" lang="en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different audio frequency ranges.</a:t>
            </a:r>
          </a:p>
          <a:p>
            <a:pPr indent="-215900" lvl="1" marL="55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</a:pPr>
            <a:r>
              <a:rPr b="0" i="0" lang="en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Beat detection filters with matching LED</a:t>
            </a:r>
            <a:r>
              <a:rPr lang="en"/>
              <a:t>’</a:t>
            </a:r>
            <a:r>
              <a:rPr b="0" i="0" lang="en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s. </a:t>
            </a:r>
          </a:p>
          <a:p>
            <a:pPr indent="-215900" lvl="1" marL="55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</a:pPr>
            <a:r>
              <a:rPr b="0" i="0" lang="en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LED system that directly respond to music, and which also allows user-input.</a:t>
            </a:r>
          </a:p>
          <a:p>
            <a:pPr indent="-260350" lvl="0" marL="254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"/>
              <a:t>Diffusing</a:t>
            </a:r>
            <a:r>
              <a:rPr b="0" i="0" lang="en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layer to make LED’s bright yet enjoyable to look at.</a:t>
            </a:r>
          </a:p>
          <a:p>
            <a:pPr indent="-260350" lvl="0" marL="254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"/>
              <a:t>Small w</a:t>
            </a:r>
            <a:r>
              <a:rPr b="0" i="0" lang="en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ooden casing for easy transportation.</a:t>
            </a:r>
          </a:p>
          <a:p>
            <a:pPr indent="-260350" lvl="0" marL="254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speakers will be a great option for people who enjoy lights with music in calm or exciting settings.</a:t>
            </a: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0350" lvl="0" marL="254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 Diagram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926" y="1128199"/>
            <a:ext cx="4675750" cy="31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64300" y="39482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Specifications</a:t>
            </a:r>
          </a:p>
        </p:txBody>
      </p:sp>
      <p:graphicFrame>
        <p:nvGraphicFramePr>
          <p:cNvPr id="208" name="Shape 208"/>
          <p:cNvGraphicFramePr/>
          <p:nvPr/>
        </p:nvGraphicFramePr>
        <p:xfrm>
          <a:off x="841108" y="2627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{B1036189-A096-4F9B-959F-9EF2612F261F}</a:tableStyleId>
              </a:tblPr>
              <a:tblGrid>
                <a:gridCol w="2847000"/>
                <a:gridCol w="2847000"/>
              </a:tblGrid>
              <a:tr h="19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Attribute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Specification</a:t>
                      </a:r>
                    </a:p>
                  </a:txBody>
                  <a:tcPr marT="34300" marB="34300" marR="68600" marL="68600"/>
                </a:tc>
              </a:tr>
              <a:tr h="33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Battery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Rechargeable,</a:t>
                      </a:r>
                      <a:r>
                        <a:rPr lang="en"/>
                        <a:t> </a:t>
                      </a:r>
                      <a:r>
                        <a:rPr lang="en" sz="1400"/>
                        <a:t>Lithium-Ion: </a:t>
                      </a:r>
                      <a:r>
                        <a:rPr lang="en"/>
                        <a:t>3800</a:t>
                      </a:r>
                      <a:r>
                        <a:rPr lang="en" sz="1400"/>
                        <a:t>mAh, </a:t>
                      </a:r>
                      <a:r>
                        <a:rPr lang="en"/>
                        <a:t>12</a:t>
                      </a:r>
                      <a:r>
                        <a:rPr lang="en" sz="1400"/>
                        <a:t>V</a:t>
                      </a:r>
                    </a:p>
                  </a:txBody>
                  <a:tcPr marT="34300" marB="34300" marR="68600" marL="68600"/>
                </a:tc>
              </a:tr>
              <a:tr h="332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Run-time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2 hours minimum before</a:t>
                      </a:r>
                      <a:r>
                        <a:rPr lang="en" sz="1400"/>
                        <a:t> battery needs to be re-charged</a:t>
                      </a:r>
                    </a:p>
                  </a:txBody>
                  <a:tcPr marT="34300" marB="34300" marR="68600" marL="68600"/>
                </a:tc>
              </a:tr>
              <a:tr h="19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Size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No larger than 36in x 36in</a:t>
                      </a:r>
                      <a:r>
                        <a:rPr lang="en" sz="1400"/>
                        <a:t> x 36in</a:t>
                      </a:r>
                    </a:p>
                  </a:txBody>
                  <a:tcPr marT="34300" marB="34300" marR="68600" marL="68600"/>
                </a:tc>
              </a:tr>
              <a:tr h="24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Weight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No more</a:t>
                      </a:r>
                      <a:r>
                        <a:rPr lang="en" sz="1400"/>
                        <a:t> than 10 lbs</a:t>
                      </a:r>
                    </a:p>
                  </a:txBody>
                  <a:tcPr marT="34300" marB="34300" marR="68600" marL="68600"/>
                </a:tc>
              </a:tr>
              <a:tr h="19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LED Supply Voltage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5V</a:t>
                      </a:r>
                    </a:p>
                  </a:txBody>
                  <a:tcPr marT="34300" marB="34300" marR="68600" marL="68600"/>
                </a:tc>
              </a:tr>
              <a:tr h="192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Minimum Speaker Voltage</a:t>
                      </a: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5V</a:t>
                      </a: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09" name="Shape 209"/>
          <p:cNvSpPr txBox="1"/>
          <p:nvPr/>
        </p:nvSpPr>
        <p:spPr>
          <a:xfrm>
            <a:off x="971450" y="864500"/>
            <a:ext cx="53562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The system shall output audio selected from Bluetooth-capable devices to two speaker drivers.</a:t>
            </a:r>
            <a:br>
              <a:rPr lang="en"/>
            </a:br>
            <a:r>
              <a:rPr lang="en"/>
              <a:t>The system shall illuminate three LED strips consisting of at most 10 LED’s each.</a:t>
            </a:r>
            <a:br>
              <a:rPr lang="en"/>
            </a:br>
            <a:r>
              <a:rPr lang="en"/>
              <a:t>The LED’s can alternate between at least three different colors.</a:t>
            </a:r>
            <a:br>
              <a:rPr lang="en"/>
            </a:br>
            <a:r>
              <a:rPr lang="en"/>
              <a:t>Speakers can be carried and moved by one person.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Technical Details: Software Plan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508000" y="952500"/>
            <a:ext cx="6447501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Producing sound from the speakers:</a:t>
            </a:r>
          </a:p>
          <a:p>
            <a:pPr indent="-215900" lvl="1" marL="55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Trebuchet MS"/>
              <a:buAutoNum type="arabicPeriod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Signal from audio source will be captured by Bluetooth module.</a:t>
            </a:r>
          </a:p>
          <a:p>
            <a:pPr indent="-254000" lvl="1" marL="5969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Trebuchet MS"/>
              <a:buAutoNum type="arabicPeriod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analog signal will be sent to a boost </a:t>
            </a:r>
            <a:r>
              <a:rPr lang="en" sz="1100"/>
              <a:t>amplifier</a:t>
            </a: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and output to the drivers.</a:t>
            </a:r>
          </a:p>
          <a:p>
            <a:pPr indent="-254000" lvl="0" marL="254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Most of the software development will deal with the LED strips.</a:t>
            </a:r>
          </a:p>
          <a:p>
            <a:pPr indent="-215900" lvl="1" marL="55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Three LED strips light up with the bass, treble, and midtone frequencies.</a:t>
            </a:r>
          </a:p>
          <a:p>
            <a:pPr indent="-215900" lvl="1" marL="55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Teensy 3.2 microcontroller will be used to achieve this:</a:t>
            </a:r>
          </a:p>
          <a:p>
            <a:pPr indent="-266700" lvl="2" marL="9017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Trebuchet MS"/>
              <a:buAutoNum type="arabicPeriod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audio signal being captured by the Bluetooth module will also be sent to the audio adapter board, and then to the microcontroller.</a:t>
            </a:r>
          </a:p>
          <a:p>
            <a:pPr indent="-266700" lvl="2" marL="9017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Trebuchet MS"/>
              <a:buAutoNum type="arabicPeriod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Signal will be analyzed in the frequency domain using an FFT.</a:t>
            </a:r>
          </a:p>
          <a:p>
            <a:pPr indent="-266700" lvl="2" marL="9017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Trebuchet MS"/>
              <a:buAutoNum type="arabicPeriod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filters are applied to split the frequencies into three separate ranges.</a:t>
            </a:r>
          </a:p>
          <a:p>
            <a:pPr indent="-260350" lvl="3" marL="1244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Trebuchet MS"/>
              <a:buAutoNum type="arabicPeriod"/>
            </a:pPr>
            <a:r>
              <a:rPr b="0" i="0" lang="en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Through trial and error, the proper frequency ranges will be selected.</a:t>
            </a:r>
          </a:p>
          <a:p>
            <a:pPr indent="-266700" lvl="2" marL="9017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Trebuchet MS"/>
              <a:buAutoNum type="arabicPeriod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amplitude of a specific frequency passes a selected threshold, then the corresponding LED strip will illuminate.</a:t>
            </a:r>
          </a:p>
          <a:p>
            <a:pPr indent="-254000" lvl="0" marL="254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rest of the software design will deal with controlling the LED colors.</a:t>
            </a:r>
          </a:p>
          <a:p>
            <a:pPr indent="-342900" lvl="1" marL="685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Trebuchet MS"/>
              <a:buAutoNum type="arabicPeriod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When a button is pushed, it will send a binary signal to the </a:t>
            </a:r>
            <a:r>
              <a:rPr lang="en" sz="1100"/>
              <a:t>microcontroller</a:t>
            </a: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indent="-342900" lvl="1" marL="685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Trebuchet MS"/>
              <a:buAutoNum type="arabicPeriod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Depending on which button is pressed, the microcontroller sends a corresponding signal to select a particular color.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Technical Details: Hardware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299433" y="1149439"/>
            <a:ext cx="6656067" cy="38674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chassis of the speakers will be handmade from free scrap wood.</a:t>
            </a:r>
          </a:p>
          <a:p>
            <a:pPr indent="-254000" lvl="0" marL="254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LED strips will be mounted on a PCB </a:t>
            </a:r>
            <a:r>
              <a:rPr lang="en" sz="1000"/>
              <a:t>(</a:t>
            </a: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inserted internally).</a:t>
            </a:r>
          </a:p>
          <a:p>
            <a:pPr indent="-215900" lvl="1" marL="55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Viewed from outside through diffuser screen</a:t>
            </a:r>
          </a:p>
          <a:p>
            <a:pPr indent="-254000" lvl="0" marL="254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Power distribution for the system must be taken into consideration because each separate component has a minimum and maximum allowable voltage.</a:t>
            </a:r>
          </a:p>
          <a:p>
            <a:pPr indent="-215900" lvl="1" marL="55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battery will be inserted inside the system.</a:t>
            </a:r>
          </a:p>
          <a:p>
            <a:pPr indent="-215900" lvl="1" marL="55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" sz="1000"/>
              <a:t>V</a:t>
            </a: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oltage regulator circuits will be implemented to account for each component.</a:t>
            </a:r>
          </a:p>
          <a:p>
            <a:pPr indent="-254000" lvl="0" marL="254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Internal organization</a:t>
            </a:r>
          </a:p>
          <a:p>
            <a:pPr indent="-215900" lvl="1" marL="55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The placement of internal components will be confined but with all parts accessible.</a:t>
            </a:r>
          </a:p>
          <a:p>
            <a:pPr indent="-177800" lvl="2" marL="863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will conserve space.</a:t>
            </a:r>
          </a:p>
          <a:p>
            <a:pPr indent="-177800" lvl="2" marL="8636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It will also make it easier to replace components in the future if needed.</a:t>
            </a:r>
          </a:p>
          <a:p>
            <a:pPr indent="-215900" lvl="1" marL="55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Every element of the system must be securely placed to prevent damage from unwanted movement.</a:t>
            </a:r>
          </a:p>
          <a:p>
            <a:pPr indent="-254000" lvl="0" marL="2540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Microcontroller Function</a:t>
            </a:r>
          </a:p>
          <a:p>
            <a:pPr indent="-215900" lvl="1" marL="55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Teensy 3.2 USB Development Board will control the LED’s and receive user input.</a:t>
            </a:r>
          </a:p>
          <a:p>
            <a:pPr indent="-215900" lvl="1" marL="5588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Teensy Audio Adapter board will convert the analog signal from the </a:t>
            </a:r>
          </a:p>
          <a:p>
            <a:pPr indent="0" lvl="1" marL="3429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Bluetooth module to a data stream readable by the Teensy 3.2.</a:t>
            </a:r>
          </a:p>
          <a:p>
            <a:pPr indent="0" lvl="1" marL="3429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Printed Circuit Board (PCB) Designs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1205" t="0"/>
          <a:stretch/>
        </p:blipFill>
        <p:spPr>
          <a:xfrm>
            <a:off x="508000" y="1805225"/>
            <a:ext cx="3474424" cy="20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425" y="1858997"/>
            <a:ext cx="3409725" cy="189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1670775" y="1500800"/>
            <a:ext cx="7653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Front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227300" y="1527687"/>
            <a:ext cx="7653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Back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"/>
              <a:t>Completed and Future Accomplishments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508000" y="1215625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54000" lvl="0" marL="254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</a:pPr>
            <a:r>
              <a:rPr lang="en" sz="1200"/>
              <a:t>Completed</a:t>
            </a:r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Char char="●"/>
            </a:pPr>
            <a:r>
              <a:rPr b="0" i="0" lang="en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between Bluetooth-capable device and Bluetooth module.</a:t>
            </a:r>
          </a:p>
          <a:p>
            <a:pPr lvl="1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" sz="1100"/>
              <a:t>Assemble list of required parts and order the parts.</a:t>
            </a:r>
          </a:p>
          <a:p>
            <a:pPr lvl="1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" sz="1100"/>
              <a:t>Realize PCB layout.</a:t>
            </a:r>
          </a:p>
          <a:p>
            <a:pPr lvl="1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81818"/>
              <a:buFont typeface="Noto Sans Symbols"/>
              <a:buChar char="●"/>
            </a:pPr>
            <a:r>
              <a:rPr lang="en" sz="1100"/>
              <a:t>Circuitry Design.</a:t>
            </a:r>
          </a:p>
          <a:p>
            <a:pPr lvl="1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" sz="1100"/>
              <a:t>Communicated LED’s with Teensy 3.2.</a:t>
            </a:r>
          </a:p>
          <a:p>
            <a:pPr indent="-254000" lvl="0" marL="2540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●"/>
            </a:pPr>
            <a:r>
              <a:rPr lang="en" sz="1200"/>
              <a:t>Future</a:t>
            </a:r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Char char="●"/>
            </a:pPr>
            <a:r>
              <a:rPr lang="en" sz="1100"/>
              <a:t>Implement audio filters to trigger the LED strips.</a:t>
            </a:r>
          </a:p>
          <a:p>
            <a:pPr indent="-2349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" sz="1100"/>
              <a:t>Program user-controlled LED color system.</a:t>
            </a:r>
          </a:p>
          <a:p>
            <a:pPr indent="-2222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Noto Sans Symbols"/>
              <a:buChar char="●"/>
            </a:pPr>
            <a:r>
              <a:rPr lang="en" sz="1100"/>
              <a:t>Submit PCB design to company and place order.</a:t>
            </a:r>
          </a:p>
          <a:p>
            <a:pPr lvl="1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" sz="1100"/>
              <a:t>Solder components to completed PCB board.</a:t>
            </a:r>
          </a:p>
          <a:p>
            <a:pPr indent="-234950" lvl="1" marL="558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lang="en" sz="1100"/>
              <a:t>Design and build speaker chassis.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3d. Schedule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801075" y="13302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{B1036189-A096-4F9B-959F-9EF2612F261F}</a:tableStyleId>
              </a:tblPr>
              <a:tblGrid>
                <a:gridCol w="502275"/>
                <a:gridCol w="5525025"/>
              </a:tblGrid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Date</a:t>
                      </a:r>
                    </a:p>
                  </a:txBody>
                  <a:tcPr marT="0" marB="0" marR="51425" marL="5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Task</a:t>
                      </a:r>
                    </a:p>
                  </a:txBody>
                  <a:tcPr marT="0" marB="0" marR="51425" marL="51425"/>
                </a:tc>
              </a:tr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1/11</a:t>
                      </a:r>
                    </a:p>
                  </a:txBody>
                  <a:tcPr marT="0" marB="0" marR="51425" marL="5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</a:rPr>
                        <a:t>Begin Class</a:t>
                      </a:r>
                    </a:p>
                  </a:txBody>
                  <a:tcPr marT="0" marB="0" marR="51425" marL="51425"/>
                </a:tc>
              </a:tr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1/13</a:t>
                      </a:r>
                    </a:p>
                  </a:txBody>
                  <a:tcPr marT="0" marB="0" marR="51425" marL="5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</a:rPr>
                        <a:t>Choose Groups</a:t>
                      </a:r>
                    </a:p>
                  </a:txBody>
                  <a:tcPr marT="0" marB="0" marR="51425" marL="51425"/>
                </a:tc>
              </a:tr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1/20</a:t>
                      </a:r>
                    </a:p>
                  </a:txBody>
                  <a:tcPr marT="0" marB="0" marR="51425" marL="5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</a:rPr>
                        <a:t>Complete Project Statement</a:t>
                      </a:r>
                    </a:p>
                  </a:txBody>
                  <a:tcPr marT="0" marB="0" marR="51425" marL="51425"/>
                </a:tc>
              </a:tr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2/1</a:t>
                      </a:r>
                    </a:p>
                  </a:txBody>
                  <a:tcPr marT="0" marB="0" marR="51425" marL="5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</a:rPr>
                        <a:t>Complete Design Plan</a:t>
                      </a:r>
                    </a:p>
                  </a:txBody>
                  <a:tcPr marT="0" marB="0" marR="51425" marL="51425"/>
                </a:tc>
              </a:tr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2/3</a:t>
                      </a:r>
                    </a:p>
                  </a:txBody>
                  <a:tcPr marT="0" marB="0" marR="51425" marL="5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</a:rPr>
                        <a:t>Finalize part choices</a:t>
                      </a:r>
                    </a:p>
                  </a:txBody>
                  <a:tcPr marT="0" marB="0" marR="51425" marL="51425"/>
                </a:tc>
              </a:tr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2/5</a:t>
                      </a:r>
                    </a:p>
                  </a:txBody>
                  <a:tcPr marT="0" marB="0" marR="51425" marL="5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</a:rPr>
                        <a:t>Order all components (excluding PCB)</a:t>
                      </a:r>
                    </a:p>
                  </a:txBody>
                  <a:tcPr marT="0" marB="0" marR="51425" marL="51425"/>
                </a:tc>
              </a:tr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2/17</a:t>
                      </a:r>
                    </a:p>
                  </a:txBody>
                  <a:tcPr marT="0" marB="0" marR="51425" marL="5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</a:rPr>
                        <a:t>Milestone 1- Teensy interfaced with LED’s</a:t>
                      </a:r>
                    </a:p>
                  </a:txBody>
                  <a:tcPr marT="0" marB="0" marR="51425" marL="51425"/>
                </a:tc>
              </a:tr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2/29</a:t>
                      </a:r>
                    </a:p>
                  </a:txBody>
                  <a:tcPr marT="0" marB="0" marR="51425" marL="5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>
                          <a:solidFill>
                            <a:srgbClr val="980000"/>
                          </a:solidFill>
                        </a:rPr>
                        <a:t>PCB design reviewed </a:t>
                      </a:r>
                      <a:r>
                        <a:rPr lang="en" sz="1200"/>
                        <a:t>and submitted</a:t>
                      </a:r>
                    </a:p>
                  </a:txBody>
                  <a:tcPr marT="0" marB="0" marR="51425" marL="51425"/>
                </a:tc>
              </a:tr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3/2</a:t>
                      </a:r>
                    </a:p>
                  </a:txBody>
                  <a:tcPr marT="0" marB="0" marR="51425" marL="5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Design Review- </a:t>
                      </a:r>
                      <a:r>
                        <a:rPr lang="en" sz="1200">
                          <a:solidFill>
                            <a:srgbClr val="980000"/>
                          </a:solidFill>
                        </a:rPr>
                        <a:t>Power circuit realized with chosen battery/</a:t>
                      </a:r>
                      <a:r>
                        <a:rPr lang="en" sz="1200"/>
                        <a:t> LED’s installed</a:t>
                      </a:r>
                    </a:p>
                  </a:txBody>
                  <a:tcPr marT="0" marB="0" marR="51425" marL="51425"/>
                </a:tc>
              </a:tr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3/16</a:t>
                      </a:r>
                    </a:p>
                  </a:txBody>
                  <a:tcPr marT="0" marB="0" marR="51425" marL="5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Milestone 2- LED equalizer realized</a:t>
                      </a:r>
                    </a:p>
                  </a:txBody>
                  <a:tcPr marT="0" marB="0" marR="51425" marL="51425"/>
                </a:tc>
              </a:tr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4/6</a:t>
                      </a:r>
                    </a:p>
                  </a:txBody>
                  <a:tcPr marT="0" marB="0" marR="51425" marL="5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Milestone 3- Working model fitted inside speaker casing</a:t>
                      </a:r>
                    </a:p>
                  </a:txBody>
                  <a:tcPr marT="0" marB="0" marR="51425" marL="51425"/>
                </a:tc>
              </a:tr>
              <a:tr h="22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4/27</a:t>
                      </a:r>
                    </a:p>
                  </a:txBody>
                  <a:tcPr marT="0" marB="0" marR="51425" marL="5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" sz="1200"/>
                        <a:t>Final Review- Bluetooth Speaker with LED capabilities finished</a:t>
                      </a:r>
                    </a:p>
                  </a:txBody>
                  <a:tcPr marT="0" marB="0" marR="51425" marL="51425"/>
                </a:tc>
              </a:tr>
            </a:tbl>
          </a:graphicData>
        </a:graphic>
      </p:graphicFrame>
      <p:sp>
        <p:nvSpPr>
          <p:cNvPr id="243" name="Shape 243"/>
          <p:cNvSpPr txBox="1"/>
          <p:nvPr/>
        </p:nvSpPr>
        <p:spPr>
          <a:xfrm>
            <a:off x="855150" y="4489550"/>
            <a:ext cx="31944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80000"/>
                </a:solidFill>
              </a:rPr>
              <a:t>Completed tasks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