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58"/>
  </p:notesMasterIdLst>
  <p:sldIdLst>
    <p:sldId id="256" r:id="rId2"/>
    <p:sldId id="414" r:id="rId3"/>
    <p:sldId id="480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61" r:id="rId12"/>
    <p:sldId id="462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6" r:id="rId24"/>
    <p:sldId id="438" r:id="rId25"/>
    <p:sldId id="481" r:id="rId26"/>
    <p:sldId id="440" r:id="rId27"/>
    <p:sldId id="441" r:id="rId28"/>
    <p:sldId id="442" r:id="rId29"/>
    <p:sldId id="463" r:id="rId30"/>
    <p:sldId id="446" r:id="rId31"/>
    <p:sldId id="447" r:id="rId32"/>
    <p:sldId id="448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4" r:id="rId45"/>
    <p:sldId id="465" r:id="rId46"/>
    <p:sldId id="466" r:id="rId47"/>
    <p:sldId id="467" r:id="rId48"/>
    <p:sldId id="468" r:id="rId49"/>
    <p:sldId id="470" r:id="rId50"/>
    <p:sldId id="471" r:id="rId51"/>
    <p:sldId id="472" r:id="rId52"/>
    <p:sldId id="473" r:id="rId53"/>
    <p:sldId id="474" r:id="rId54"/>
    <p:sldId id="475" r:id="rId55"/>
    <p:sldId id="478" r:id="rId56"/>
    <p:sldId id="479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5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F6ED9-19DD-4933-97B7-7FC227B73B9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AC659-C586-4F92-A4FD-35648BF34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9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58DBB-53C8-4126-8083-A8B29E977837}" type="slidenum">
              <a:rPr lang="pt-BR" altLang="pt-BR"/>
              <a:pPr>
                <a:spcBef>
                  <a:spcPct val="0"/>
                </a:spcBef>
              </a:pPr>
              <a:t>16</a:t>
            </a:fld>
            <a:endParaRPr lang="pt-BR" altLang="pt-BR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w="12700" cap="flat">
            <a:solidFill>
              <a:schemeClr val="tx1"/>
            </a:solidFill>
          </a:ln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29" tIns="44665" rIns="89329" bIns="44665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76241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52F73E-538E-4695-A0BF-3EB3880D92DA}" type="slidenum">
              <a:rPr lang="pt-BR" altLang="pt-BR"/>
              <a:pPr>
                <a:spcBef>
                  <a:spcPct val="0"/>
                </a:spcBef>
              </a:pPr>
              <a:t>17</a:t>
            </a:fld>
            <a:endParaRPr lang="pt-BR" altLang="pt-B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w="12700" cap="flat">
            <a:solidFill>
              <a:schemeClr val="tx1"/>
            </a:solidFill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29" tIns="44665" rIns="89329" bIns="44665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9172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B340BD-6367-4743-A616-162A14244AAC}" type="slidenum">
              <a:rPr lang="pt-BR" altLang="pt-BR"/>
              <a:pPr>
                <a:spcBef>
                  <a:spcPct val="0"/>
                </a:spcBef>
              </a:pPr>
              <a:t>18</a:t>
            </a:fld>
            <a:endParaRPr lang="pt-BR" altLang="pt-B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w="12700" cap="flat">
            <a:solidFill>
              <a:schemeClr val="tx1"/>
            </a:solidFill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29" tIns="44665" rIns="89329" bIns="44665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33303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354C50-BE13-48ED-AE1F-9D43A084B4CE}" type="slidenum">
              <a:rPr lang="pt-BR" altLang="pt-BR"/>
              <a:pPr>
                <a:spcBef>
                  <a:spcPct val="0"/>
                </a:spcBef>
              </a:pPr>
              <a:t>19</a:t>
            </a:fld>
            <a:endParaRPr lang="pt-BR" altLang="pt-B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27740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D74BA8-A5A4-489A-9880-8B97A8C952B3}" type="slidenum">
              <a:rPr lang="pt-BR" altLang="pt-BR"/>
              <a:pPr>
                <a:spcBef>
                  <a:spcPct val="0"/>
                </a:spcBef>
              </a:pPr>
              <a:t>20</a:t>
            </a:fld>
            <a:endParaRPr lang="pt-BR" altLang="pt-B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73122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68301E-FC94-4E33-AAEF-E94CDD050435}" type="slidenum">
              <a:rPr lang="pt-BR" altLang="pt-BR"/>
              <a:pPr>
                <a:spcBef>
                  <a:spcPct val="0"/>
                </a:spcBef>
              </a:pPr>
              <a:t>21</a:t>
            </a:fld>
            <a:endParaRPr lang="pt-BR" altLang="pt-B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w="12700" cap="flat">
            <a:solidFill>
              <a:schemeClr val="tx1"/>
            </a:solidFill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29" tIns="44665" rIns="89329" bIns="44665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6630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87604F-0415-4C11-8053-90653C1EEC0C}" type="slidenum">
              <a:rPr lang="pt-BR" altLang="pt-BR"/>
              <a:pPr>
                <a:spcBef>
                  <a:spcPct val="0"/>
                </a:spcBef>
              </a:pPr>
              <a:t>42</a:t>
            </a:fld>
            <a:endParaRPr lang="pt-BR" altLang="pt-B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29" tIns="44665" rIns="89329" bIns="44665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62240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950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5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9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5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3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35100"/>
            <a:ext cx="7704667" cy="4564716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556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736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1714500"/>
            <a:ext cx="3739896" cy="43211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1714500"/>
            <a:ext cx="3739896" cy="4299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7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0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4798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98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397000"/>
            <a:ext cx="7704666" cy="462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BANCO DE DADOS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FÁBIO ROBERTO OCTAVIANO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73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565150" y="0"/>
            <a:ext cx="8686800" cy="1371600"/>
          </a:xfrm>
        </p:spPr>
        <p:txBody>
          <a:bodyPr/>
          <a:lstStyle/>
          <a:p>
            <a:r>
              <a:rPr lang="pt-BR" altLang="pt-BR" smtClean="0"/>
              <a:t>Redução de valores redundantes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78483"/>
              </p:ext>
            </p:extLst>
          </p:nvPr>
        </p:nvGraphicFramePr>
        <p:xfrm>
          <a:off x="914400" y="2034861"/>
          <a:ext cx="8048626" cy="258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8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j-lt"/>
                          <a:ea typeface="Times New Roman"/>
                          <a:cs typeface="Times New Roman"/>
                        </a:rPr>
                        <a:t>nro_ped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j-lt"/>
                          <a:ea typeface="Times New Roman"/>
                          <a:cs typeface="Times New Roman"/>
                        </a:rPr>
                        <a:t>nro_peça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data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descrição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 smtClean="0">
                          <a:latin typeface="+mj-lt"/>
                          <a:ea typeface="Times New Roman"/>
                          <a:cs typeface="Times New Roman"/>
                        </a:rPr>
                        <a:t>qtde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preço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1000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AX12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141195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Bicicleta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900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1020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151195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40000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1030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BZ66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151195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Bola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300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1040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161195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1200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1050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CB03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171195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Vídeo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2500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1070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201195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800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49" name="CaixaDeTexto 5"/>
          <p:cNvSpPr txBox="1">
            <a:spLocks noChangeArrowheads="1"/>
          </p:cNvSpPr>
          <p:nvPr/>
        </p:nvSpPr>
        <p:spPr bwMode="auto">
          <a:xfrm>
            <a:off x="914400" y="1463596"/>
            <a:ext cx="104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/>
              <a:t>Pedido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39231" y="2365666"/>
            <a:ext cx="2605490" cy="4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24248" y="4941888"/>
            <a:ext cx="8319752" cy="18002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Anomalia de modificação:</a:t>
            </a:r>
          </a:p>
          <a:p>
            <a:pPr lvl="1">
              <a:defRPr/>
            </a:pPr>
            <a:r>
              <a:rPr lang="pt-BR" dirty="0" smtClean="0"/>
              <a:t>uma mudança na descrição da peça BT04 requer várias mudanças</a:t>
            </a:r>
          </a:p>
          <a:p>
            <a:pPr lvl="1">
              <a:defRPr/>
            </a:pPr>
            <a:r>
              <a:rPr lang="pt-BR" dirty="0" smtClean="0">
                <a:solidFill>
                  <a:srgbClr val="00B050"/>
                </a:solidFill>
              </a:rPr>
              <a:t>não há nada no projeto impedindo que a peça BT04 tenha duas ou mais descrições diferentes</a:t>
            </a:r>
          </a:p>
          <a:p>
            <a:pPr lvl="1">
              <a:defRPr/>
            </a:pPr>
            <a:endParaRPr lang="pt-BR" dirty="0" smtClean="0"/>
          </a:p>
        </p:txBody>
      </p:sp>
      <p:sp>
        <p:nvSpPr>
          <p:cNvPr id="12352" name="Espaço Reservado para Número de Slide 9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617F025-DA45-4821-B8E9-3A0EDA562BB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565150" y="0"/>
            <a:ext cx="8686800" cy="1371600"/>
          </a:xfrm>
        </p:spPr>
        <p:txBody>
          <a:bodyPr/>
          <a:lstStyle/>
          <a:p>
            <a:r>
              <a:rPr lang="pt-BR" altLang="pt-BR" smtClean="0"/>
              <a:t>Redução de valores redundantes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78483"/>
              </p:ext>
            </p:extLst>
          </p:nvPr>
        </p:nvGraphicFramePr>
        <p:xfrm>
          <a:off x="914400" y="2034861"/>
          <a:ext cx="8048626" cy="258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8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j-lt"/>
                          <a:ea typeface="Times New Roman"/>
                          <a:cs typeface="Times New Roman"/>
                        </a:rPr>
                        <a:t>nro_ped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j-lt"/>
                          <a:ea typeface="Times New Roman"/>
                          <a:cs typeface="Times New Roman"/>
                        </a:rPr>
                        <a:t>nro_peça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data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descrição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 smtClean="0">
                          <a:latin typeface="+mj-lt"/>
                          <a:ea typeface="Times New Roman"/>
                          <a:cs typeface="Times New Roman"/>
                        </a:rPr>
                        <a:t>qtde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preço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1000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AX12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141195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Bicicleta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900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1020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151195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40000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1030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BZ66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151195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Bola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300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1040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161195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1200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1050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CB03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171195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Vídeo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2500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1070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201195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800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49" name="CaixaDeTexto 5"/>
          <p:cNvSpPr txBox="1">
            <a:spLocks noChangeArrowheads="1"/>
          </p:cNvSpPr>
          <p:nvPr/>
        </p:nvSpPr>
        <p:spPr bwMode="auto">
          <a:xfrm>
            <a:off x="914400" y="1463596"/>
            <a:ext cx="104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/>
              <a:t>Pedido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39231" y="2365666"/>
            <a:ext cx="2605490" cy="4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11369" y="4941888"/>
            <a:ext cx="8332631" cy="1800225"/>
          </a:xfrm>
        </p:spPr>
        <p:txBody>
          <a:bodyPr>
            <a:normAutofit/>
          </a:bodyPr>
          <a:lstStyle/>
          <a:p>
            <a:r>
              <a:rPr lang="pt-BR" altLang="pt-BR" dirty="0"/>
              <a:t>Anomalia de </a:t>
            </a:r>
            <a:r>
              <a:rPr lang="pt-BR" altLang="pt-BR" dirty="0" smtClean="0"/>
              <a:t>inserção:</a:t>
            </a:r>
            <a:endParaRPr lang="pt-BR" altLang="pt-BR" dirty="0"/>
          </a:p>
          <a:p>
            <a:pPr lvl="1"/>
            <a:r>
              <a:rPr lang="pt-BR" altLang="pt-BR" dirty="0"/>
              <a:t>a inserção de uma nova peça sem um pedido correspondente causa problemas</a:t>
            </a:r>
          </a:p>
          <a:p>
            <a:pPr lvl="1"/>
            <a:r>
              <a:rPr lang="pt-BR" altLang="pt-BR" dirty="0">
                <a:solidFill>
                  <a:srgbClr val="00B050"/>
                </a:solidFill>
              </a:rPr>
              <a:t>chave primária: </a:t>
            </a:r>
            <a:r>
              <a:rPr lang="pt-BR" altLang="pt-BR" dirty="0" err="1">
                <a:solidFill>
                  <a:srgbClr val="00B050"/>
                </a:solidFill>
              </a:rPr>
              <a:t>nro_ped</a:t>
            </a:r>
            <a:r>
              <a:rPr lang="pt-BR" altLang="pt-BR" dirty="0">
                <a:solidFill>
                  <a:srgbClr val="00B050"/>
                </a:solidFill>
              </a:rPr>
              <a:t> + </a:t>
            </a:r>
            <a:r>
              <a:rPr lang="pt-BR" altLang="pt-BR" dirty="0" err="1">
                <a:solidFill>
                  <a:srgbClr val="00B050"/>
                </a:solidFill>
              </a:rPr>
              <a:t>nro_peça</a:t>
            </a:r>
            <a:endParaRPr lang="pt-BR" altLang="pt-BR" dirty="0">
              <a:solidFill>
                <a:srgbClr val="00B050"/>
              </a:solidFill>
            </a:endParaRPr>
          </a:p>
          <a:p>
            <a:pPr lvl="1">
              <a:defRPr/>
            </a:pPr>
            <a:endParaRPr lang="pt-BR" dirty="0" smtClean="0"/>
          </a:p>
        </p:txBody>
      </p:sp>
      <p:sp>
        <p:nvSpPr>
          <p:cNvPr id="12352" name="Espaço Reservado para Número de Slide 9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617F025-DA45-4821-B8E9-3A0EDA562BB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565150" y="0"/>
            <a:ext cx="8686800" cy="1371600"/>
          </a:xfrm>
        </p:spPr>
        <p:txBody>
          <a:bodyPr/>
          <a:lstStyle/>
          <a:p>
            <a:r>
              <a:rPr lang="pt-BR" altLang="pt-BR" smtClean="0"/>
              <a:t>Redução de valores redundantes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78483"/>
              </p:ext>
            </p:extLst>
          </p:nvPr>
        </p:nvGraphicFramePr>
        <p:xfrm>
          <a:off x="914400" y="2034861"/>
          <a:ext cx="8048626" cy="258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8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j-lt"/>
                          <a:ea typeface="Times New Roman"/>
                          <a:cs typeface="Times New Roman"/>
                        </a:rPr>
                        <a:t>nro_ped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j-lt"/>
                          <a:ea typeface="Times New Roman"/>
                          <a:cs typeface="Times New Roman"/>
                        </a:rPr>
                        <a:t>nro_peça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data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descrição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 smtClean="0">
                          <a:latin typeface="+mj-lt"/>
                          <a:ea typeface="Times New Roman"/>
                          <a:cs typeface="Times New Roman"/>
                        </a:rPr>
                        <a:t>qtde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preço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1000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AX12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141195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Bicicleta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900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1020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151195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40000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1030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BZ66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151195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Bola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300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1040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161195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1200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1050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CB03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171195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Vídeo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2500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1070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201195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800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49" name="CaixaDeTexto 5"/>
          <p:cNvSpPr txBox="1">
            <a:spLocks noChangeArrowheads="1"/>
          </p:cNvSpPr>
          <p:nvPr/>
        </p:nvSpPr>
        <p:spPr bwMode="auto">
          <a:xfrm>
            <a:off x="914400" y="1463596"/>
            <a:ext cx="104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/>
              <a:t>Pedido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039231" y="2365666"/>
            <a:ext cx="2605490" cy="4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11369" y="4941888"/>
            <a:ext cx="8332631" cy="1800225"/>
          </a:xfrm>
        </p:spPr>
        <p:txBody>
          <a:bodyPr>
            <a:normAutofit/>
          </a:bodyPr>
          <a:lstStyle/>
          <a:p>
            <a:r>
              <a:rPr lang="pt-BR" altLang="pt-BR" dirty="0"/>
              <a:t>Anomalia de </a:t>
            </a:r>
            <a:r>
              <a:rPr lang="pt-BR" altLang="pt-BR" dirty="0" smtClean="0"/>
              <a:t>remoção:</a:t>
            </a:r>
            <a:endParaRPr lang="pt-BR" altLang="pt-BR" dirty="0"/>
          </a:p>
          <a:p>
            <a:pPr lvl="1"/>
            <a:r>
              <a:rPr lang="pt-BR" altLang="pt-BR" dirty="0"/>
              <a:t>se o pedido de número 1000 fosse eliminado do BD, seria perdida a informação de que a peça AX12 é chamada </a:t>
            </a:r>
            <a:r>
              <a:rPr lang="pt-BR" altLang="pt-BR" u="sng" dirty="0"/>
              <a:t>bicicleta</a:t>
            </a:r>
            <a:endParaRPr lang="pt-BR" altLang="pt-BR" dirty="0"/>
          </a:p>
          <a:p>
            <a:pPr lvl="1">
              <a:defRPr/>
            </a:pPr>
            <a:endParaRPr lang="pt-BR" dirty="0" smtClean="0"/>
          </a:p>
        </p:txBody>
      </p:sp>
      <p:sp>
        <p:nvSpPr>
          <p:cNvPr id="12352" name="Espaço Reservado para Número de Slide 9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617F025-DA45-4821-B8E9-3A0EDA562BB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93713" y="112713"/>
            <a:ext cx="8686800" cy="1371600"/>
          </a:xfrm>
        </p:spPr>
        <p:txBody>
          <a:bodyPr/>
          <a:lstStyle/>
          <a:p>
            <a:r>
              <a:rPr lang="pt-BR" altLang="pt-BR" smtClean="0"/>
              <a:t>Redução de valores redundantes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759854" y="1412875"/>
            <a:ext cx="8384146" cy="5445125"/>
          </a:xfrm>
        </p:spPr>
        <p:txBody>
          <a:bodyPr/>
          <a:lstStyle/>
          <a:p>
            <a:r>
              <a:rPr lang="pt-BR" altLang="pt-BR" sz="2800" b="1" dirty="0" smtClean="0"/>
              <a:t>Diretriz</a:t>
            </a:r>
          </a:p>
          <a:p>
            <a:pPr lvl="1"/>
            <a:r>
              <a:rPr lang="pt-BR" altLang="pt-BR" sz="2400" dirty="0" smtClean="0"/>
              <a:t>modele </a:t>
            </a:r>
            <a:r>
              <a:rPr lang="pt-BR" altLang="pt-BR" sz="2400" dirty="0" smtClean="0">
                <a:solidFill>
                  <a:srgbClr val="00B050"/>
                </a:solidFill>
              </a:rPr>
              <a:t>esquemas de relação </a:t>
            </a:r>
            <a:r>
              <a:rPr lang="pt-BR" altLang="pt-BR" sz="2400" dirty="0" smtClean="0"/>
              <a:t>de forma que nenhuma anomalia de inserção, remoção ou modificação possa ocorrer nas relações </a:t>
            </a:r>
          </a:p>
          <a:p>
            <a:endParaRPr lang="pt-BR" altLang="pt-BR" sz="2800" dirty="0" smtClean="0"/>
          </a:p>
          <a:p>
            <a:r>
              <a:rPr lang="pt-BR" altLang="pt-BR" sz="2800" b="1" dirty="0" smtClean="0"/>
              <a:t>Na prática:</a:t>
            </a:r>
          </a:p>
          <a:p>
            <a:pPr lvl="1"/>
            <a:r>
              <a:rPr lang="pt-BR" altLang="pt-BR" sz="2400" dirty="0" smtClean="0"/>
              <a:t>se houver a possibilidade de ocorrer alguma anomalia, registre-a claramente e tenha certeza de que os programas que atualizam o banco de dados operarão corretamente</a:t>
            </a:r>
          </a:p>
          <a:p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1536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05972EF-CF5D-4ED6-AC99-C463F0D183E2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r>
              <a:rPr lang="pt-BR" altLang="pt-BR" smtClean="0"/>
              <a:t>Redução de valores </a:t>
            </a:r>
            <a:r>
              <a:rPr lang="pt-BR" altLang="pt-BR" i="1" smtClean="0"/>
              <a:t>null</a:t>
            </a:r>
            <a:endParaRPr lang="pt-BR" altLang="pt-BR" smtClean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759854" y="1196976"/>
            <a:ext cx="8384146" cy="5860648"/>
          </a:xfrm>
        </p:spPr>
        <p:txBody>
          <a:bodyPr/>
          <a:lstStyle/>
          <a:p>
            <a:r>
              <a:rPr lang="pt-BR" altLang="pt-BR" sz="2800" b="1" dirty="0"/>
              <a:t>Diretriz</a:t>
            </a:r>
          </a:p>
          <a:p>
            <a:pPr lvl="1"/>
            <a:r>
              <a:rPr lang="pt-BR" altLang="pt-BR" sz="2400" dirty="0" smtClean="0"/>
              <a:t>Evite </a:t>
            </a:r>
            <a:r>
              <a:rPr lang="pt-BR" altLang="pt-BR" sz="2400" dirty="0"/>
              <a:t>colocar os atributos em uma relação básica cujos valores possam ser frequentemente nulos</a:t>
            </a:r>
          </a:p>
          <a:p>
            <a:pPr lvl="1"/>
            <a:r>
              <a:rPr lang="pt-BR" altLang="pt-BR" sz="2400" dirty="0" smtClean="0"/>
              <a:t>Exemplo</a:t>
            </a:r>
            <a:r>
              <a:rPr lang="pt-BR" altLang="pt-BR" sz="2400" dirty="0"/>
              <a:t>: mapeamento especialização mutuamente exclusiva</a:t>
            </a:r>
          </a:p>
          <a:p>
            <a:endParaRPr lang="pt-BR" altLang="pt-BR" sz="2800" b="1" dirty="0"/>
          </a:p>
          <a:p>
            <a:r>
              <a:rPr lang="pt-BR" altLang="pt-BR" sz="2800" b="1" dirty="0"/>
              <a:t>Na prática:</a:t>
            </a:r>
          </a:p>
          <a:p>
            <a:pPr lvl="1"/>
            <a:r>
              <a:rPr lang="pt-BR" altLang="pt-BR" sz="2400" dirty="0"/>
              <a:t>se os valores 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 forem inevitáveis, tenha certeza de que eles se aplicam somente em casos excepcionais e não para a maioria das </a:t>
            </a:r>
            <a:r>
              <a:rPr lang="pt-BR" altLang="pt-BR" sz="2400" dirty="0" err="1"/>
              <a:t>tuplas</a:t>
            </a:r>
            <a:r>
              <a:rPr lang="pt-BR" altLang="pt-BR" sz="2400" dirty="0"/>
              <a:t> da relação </a:t>
            </a:r>
          </a:p>
          <a:p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16388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F8A0CF5-D05D-4A44-8AD6-6A4B918F74AE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 smtClean="0"/>
              <a:t>ª Forma Normal 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459" y="1785938"/>
            <a:ext cx="8091354" cy="5072062"/>
          </a:xfrm>
        </p:spPr>
        <p:txBody>
          <a:bodyPr/>
          <a:lstStyle/>
          <a:p>
            <a:pPr>
              <a:defRPr/>
            </a:pPr>
            <a:r>
              <a:rPr lang="pt-BR" sz="2800" dirty="0" smtClean="0"/>
              <a:t>Uma relação está na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 smtClean="0"/>
              <a:t>FN se ela contém apenas atributos </a:t>
            </a:r>
            <a:r>
              <a:rPr lang="pt-BR" sz="2800" b="1" dirty="0" smtClean="0"/>
              <a:t>atômicos</a:t>
            </a:r>
            <a:r>
              <a:rPr lang="pt-BR" sz="2800" b="1" i="1" dirty="0" smtClean="0"/>
              <a:t> </a:t>
            </a:r>
            <a:r>
              <a:rPr lang="pt-BR" sz="2800" dirty="0" smtClean="0"/>
              <a:t>e </a:t>
            </a:r>
            <a:r>
              <a:rPr lang="pt-BR" sz="2800" b="1" dirty="0" err="1" smtClean="0"/>
              <a:t>monovalorados</a:t>
            </a:r>
            <a:endParaRPr lang="pt-BR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pt-BR" sz="2800" dirty="0" smtClean="0"/>
          </a:p>
          <a:p>
            <a:pPr lvl="1">
              <a:defRPr/>
            </a:pPr>
            <a:r>
              <a:rPr lang="pt-BR" sz="2400" b="1" dirty="0" smtClean="0">
                <a:ea typeface="+mn-ea"/>
                <a:cs typeface="+mn-cs"/>
              </a:rPr>
              <a:t>Atributos atômicos:</a:t>
            </a:r>
            <a:r>
              <a:rPr lang="pt-BR" sz="2400" dirty="0" smtClean="0">
                <a:ea typeface="+mn-ea"/>
                <a:cs typeface="+mn-cs"/>
              </a:rPr>
              <a:t> não podem ser tratados separadamente em nenhuma outra relação da base de dados</a:t>
            </a:r>
          </a:p>
          <a:p>
            <a:pPr lvl="1">
              <a:defRPr/>
            </a:pPr>
            <a:r>
              <a:rPr lang="pt-BR" sz="2400" b="1" dirty="0" smtClean="0">
                <a:ea typeface="+mn-ea"/>
                <a:cs typeface="+mn-cs"/>
              </a:rPr>
              <a:t>Atributos </a:t>
            </a:r>
            <a:r>
              <a:rPr lang="pt-BR" sz="2400" b="1" dirty="0" err="1" smtClean="0">
                <a:ea typeface="+mn-ea"/>
                <a:cs typeface="+mn-cs"/>
              </a:rPr>
              <a:t>monovalorados</a:t>
            </a:r>
            <a:r>
              <a:rPr lang="pt-BR" sz="2400" b="1" dirty="0" smtClean="0">
                <a:ea typeface="+mn-ea"/>
                <a:cs typeface="+mn-cs"/>
              </a:rPr>
              <a:t>: </a:t>
            </a:r>
            <a:r>
              <a:rPr lang="pt-BR" sz="2400" dirty="0" smtClean="0">
                <a:ea typeface="+mn-ea"/>
                <a:cs typeface="+mn-cs"/>
              </a:rPr>
              <a:t>possuem um único valor no domínio do atributo (não uma lista de valores)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1741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5853C81-8E88-4A64-B31C-CEF5AD46C337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/>
              <a:t>ª Forma Normal </a:t>
            </a:r>
            <a:endParaRPr lang="pt-BR" altLang="pt-BR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4" y="1279525"/>
            <a:ext cx="8060296" cy="5318125"/>
          </a:xfrm>
        </p:spPr>
        <p:txBody>
          <a:bodyPr/>
          <a:lstStyle/>
          <a:p>
            <a:r>
              <a:rPr lang="pt-BR" altLang="pt-BR" sz="2800" dirty="0" smtClean="0"/>
              <a:t>Um esquema de relação R está na </a:t>
            </a:r>
            <a:r>
              <a:rPr lang="pt-BR" alt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sz="2800" dirty="0" smtClean="0"/>
              <a:t>FN se:</a:t>
            </a:r>
          </a:p>
          <a:p>
            <a:pPr lvl="1"/>
            <a:r>
              <a:rPr lang="pt-BR" altLang="pt-BR" sz="2400" dirty="0" smtClean="0"/>
              <a:t>todo valor em R for </a:t>
            </a:r>
            <a:r>
              <a:rPr lang="pt-BR" altLang="pt-BR" sz="2400" u="sng" dirty="0" smtClean="0"/>
              <a:t>atômico</a:t>
            </a:r>
            <a:r>
              <a:rPr lang="pt-BR" altLang="pt-BR" sz="2400" dirty="0" smtClean="0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400" dirty="0" smtClean="0"/>
              <a:t>ou seja, R não contém </a:t>
            </a:r>
            <a:r>
              <a:rPr lang="pt-BR" altLang="pt-BR" sz="2400" dirty="0" smtClean="0">
                <a:solidFill>
                  <a:srgbClr val="0000FF"/>
                </a:solidFill>
              </a:rPr>
              <a:t>grupos de repetição</a:t>
            </a:r>
          </a:p>
          <a:p>
            <a:pPr lvl="1">
              <a:buFont typeface="GreekMathSymbols"/>
              <a:buNone/>
            </a:pPr>
            <a:endParaRPr lang="pt-BR" altLang="pt-BR" sz="2400" dirty="0" smtClean="0"/>
          </a:p>
          <a:p>
            <a:r>
              <a:rPr lang="pt-BR" altLang="pt-BR" sz="2800" dirty="0" smtClean="0"/>
              <a:t>Considerações:</a:t>
            </a:r>
          </a:p>
          <a:p>
            <a:pPr lvl="1"/>
            <a:r>
              <a:rPr lang="pt-BR" altLang="pt-BR" sz="2400" dirty="0" smtClean="0"/>
              <a:t> geralmente considerada parte da definição formal de uma relação no modelo relacional</a:t>
            </a:r>
          </a:p>
          <a:p>
            <a:pPr lvl="1"/>
            <a:r>
              <a:rPr lang="pt-BR" altLang="pt-BR" sz="2400" dirty="0" smtClean="0"/>
              <a:t>... pois o modelo relacional não permite atributos multivalorados, compostos ou suas combinações</a:t>
            </a:r>
          </a:p>
          <a:p>
            <a:pPr lvl="1">
              <a:buFontTx/>
              <a:buNone/>
            </a:pPr>
            <a:endParaRPr lang="pt-BR" altLang="pt-BR" dirty="0" smtClean="0"/>
          </a:p>
        </p:txBody>
      </p:sp>
      <p:sp>
        <p:nvSpPr>
          <p:cNvPr id="1843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4E4BAF5-C5DE-4030-9C2F-3ED7B8FB14B9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853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/>
              <a:t>ª Forma Normal </a:t>
            </a:r>
            <a:endParaRPr lang="pt-BR" alt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96975"/>
            <a:ext cx="8050213" cy="5111750"/>
          </a:xfrm>
        </p:spPr>
        <p:txBody>
          <a:bodyPr/>
          <a:lstStyle/>
          <a:p>
            <a:r>
              <a:rPr lang="pt-BR" altLang="pt-BR" dirty="0" smtClean="0"/>
              <a:t>Exemplo</a:t>
            </a:r>
          </a:p>
          <a:p>
            <a:pPr lvl="1"/>
            <a:r>
              <a:rPr lang="pt-BR" altLang="pt-BR" dirty="0" smtClean="0"/>
              <a:t>cliente (</a:t>
            </a:r>
            <a:r>
              <a:rPr lang="pt-BR" altLang="pt-BR" u="sng" dirty="0" err="1" smtClean="0"/>
              <a:t>nro_cli</a:t>
            </a:r>
            <a:r>
              <a:rPr lang="pt-BR" altLang="pt-BR" dirty="0" smtClean="0"/>
              <a:t>, nome, {</a:t>
            </a:r>
            <a:r>
              <a:rPr lang="pt-BR" altLang="pt-BR" dirty="0" err="1" smtClean="0"/>
              <a:t>end_entrega</a:t>
            </a:r>
            <a:r>
              <a:rPr lang="pt-BR" altLang="pt-BR" dirty="0" smtClean="0"/>
              <a:t>})</a:t>
            </a:r>
          </a:p>
          <a:p>
            <a:pPr lvl="1"/>
            <a:r>
              <a:rPr lang="pt-BR" altLang="pt-BR" dirty="0" smtClean="0"/>
              <a:t>... esta tabela não existe no modelo relacional !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 smtClean="0"/>
          </a:p>
          <a:p>
            <a:pPr lvl="1"/>
            <a:endParaRPr lang="pt-BR" altLang="pt-BR" dirty="0"/>
          </a:p>
          <a:p>
            <a:pPr lvl="1"/>
            <a:endParaRPr lang="pt-BR" altLang="pt-BR" dirty="0" smtClean="0"/>
          </a:p>
          <a:p>
            <a:pPr lvl="1"/>
            <a:endParaRPr lang="pt-BR" altLang="pt-BR" dirty="0"/>
          </a:p>
          <a:p>
            <a:pPr lvl="1"/>
            <a:endParaRPr lang="pt-BR" altLang="pt-BR" dirty="0" smtClean="0"/>
          </a:p>
          <a:p>
            <a:pPr lvl="1"/>
            <a:endParaRPr lang="pt-BR" altLang="pt-BR" dirty="0"/>
          </a:p>
          <a:p>
            <a:pPr lvl="1"/>
            <a:endParaRPr lang="pt-BR" altLang="pt-BR" dirty="0" smtClean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914400" y="2971800"/>
            <a:ext cx="7388225" cy="3019425"/>
            <a:chOff x="551" y="2228"/>
            <a:chExt cx="4654" cy="1902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601" y="2232"/>
              <a:ext cx="4588" cy="18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 dirty="0"/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669" y="2297"/>
              <a:ext cx="4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000" dirty="0"/>
                <a:t>  </a:t>
              </a:r>
              <a:r>
                <a:rPr lang="pt-BR" altLang="pt-BR" sz="2000" dirty="0" err="1"/>
                <a:t>nro_cli</a:t>
              </a:r>
              <a:r>
                <a:rPr lang="pt-BR" altLang="pt-BR" sz="2000" dirty="0"/>
                <a:t>                       nome                               </a:t>
              </a:r>
              <a:r>
                <a:rPr lang="pt-BR" altLang="pt-BR" sz="2000" dirty="0" err="1"/>
                <a:t>end_entrega</a:t>
              </a:r>
              <a:endParaRPr lang="pt-BR" altLang="pt-BR" sz="2000" dirty="0"/>
            </a:p>
          </p:txBody>
        </p:sp>
        <p:sp>
          <p:nvSpPr>
            <p:cNvPr id="20488" name="Line 7"/>
            <p:cNvSpPr>
              <a:spLocks noChangeShapeType="1"/>
            </p:cNvSpPr>
            <p:nvPr/>
          </p:nvSpPr>
          <p:spPr bwMode="auto">
            <a:xfrm>
              <a:off x="1644" y="2228"/>
              <a:ext cx="0" cy="19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3751" y="2228"/>
              <a:ext cx="0" cy="18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622" y="2637"/>
              <a:ext cx="4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491" name="Group 10"/>
            <p:cNvGrpSpPr>
              <a:grpSpLocks/>
            </p:cNvGrpSpPr>
            <p:nvPr/>
          </p:nvGrpSpPr>
          <p:grpSpPr bwMode="auto">
            <a:xfrm>
              <a:off x="551" y="2696"/>
              <a:ext cx="4445" cy="565"/>
              <a:chOff x="551" y="2696"/>
              <a:chExt cx="4445" cy="565"/>
            </a:xfrm>
          </p:grpSpPr>
          <p:sp>
            <p:nvSpPr>
              <p:cNvPr id="20499" name="Rectangle 11"/>
              <p:cNvSpPr>
                <a:spLocks noChangeArrowheads="1"/>
              </p:cNvSpPr>
              <p:nvPr/>
            </p:nvSpPr>
            <p:spPr bwMode="auto">
              <a:xfrm>
                <a:off x="551" y="2709"/>
                <a:ext cx="44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   </a:t>
                </a:r>
              </a:p>
            </p:txBody>
          </p:sp>
          <p:sp>
            <p:nvSpPr>
              <p:cNvPr id="20500" name="Rectangle 12"/>
              <p:cNvSpPr>
                <a:spLocks noChangeArrowheads="1"/>
              </p:cNvSpPr>
              <p:nvPr/>
            </p:nvSpPr>
            <p:spPr bwMode="auto">
              <a:xfrm>
                <a:off x="836" y="2696"/>
                <a:ext cx="4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124</a:t>
                </a:r>
              </a:p>
            </p:txBody>
          </p:sp>
          <p:sp>
            <p:nvSpPr>
              <p:cNvPr id="20501" name="Rectangle 13"/>
              <p:cNvSpPr>
                <a:spLocks noChangeArrowheads="1"/>
              </p:cNvSpPr>
              <p:nvPr/>
            </p:nvSpPr>
            <p:spPr bwMode="auto">
              <a:xfrm>
                <a:off x="1940" y="2698"/>
                <a:ext cx="115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João dos Santos</a:t>
                </a:r>
              </a:p>
            </p:txBody>
          </p:sp>
          <p:sp>
            <p:nvSpPr>
              <p:cNvPr id="20502" name="Rectangle 14"/>
              <p:cNvSpPr>
                <a:spLocks noChangeArrowheads="1"/>
              </p:cNvSpPr>
              <p:nvPr/>
            </p:nvSpPr>
            <p:spPr bwMode="auto">
              <a:xfrm>
                <a:off x="4013" y="2709"/>
                <a:ext cx="97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Rua 10, 1024</a:t>
                </a:r>
              </a:p>
            </p:txBody>
          </p:sp>
          <p:sp>
            <p:nvSpPr>
              <p:cNvPr id="20503" name="Rectangle 15"/>
              <p:cNvSpPr>
                <a:spLocks noChangeArrowheads="1"/>
              </p:cNvSpPr>
              <p:nvPr/>
            </p:nvSpPr>
            <p:spPr bwMode="auto">
              <a:xfrm>
                <a:off x="4006" y="3009"/>
                <a:ext cx="97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Rua 24, 1356</a:t>
                </a:r>
              </a:p>
            </p:txBody>
          </p:sp>
        </p:grpSp>
        <p:sp>
          <p:nvSpPr>
            <p:cNvPr id="20492" name="Line 16"/>
            <p:cNvSpPr>
              <a:spLocks noChangeShapeType="1"/>
            </p:cNvSpPr>
            <p:nvPr/>
          </p:nvSpPr>
          <p:spPr bwMode="auto">
            <a:xfrm>
              <a:off x="598" y="3352"/>
              <a:ext cx="45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493" name="Group 17"/>
            <p:cNvGrpSpPr>
              <a:grpSpLocks/>
            </p:cNvGrpSpPr>
            <p:nvPr/>
          </p:nvGrpSpPr>
          <p:grpSpPr bwMode="auto">
            <a:xfrm>
              <a:off x="570" y="3470"/>
              <a:ext cx="4445" cy="565"/>
              <a:chOff x="570" y="3470"/>
              <a:chExt cx="4445" cy="565"/>
            </a:xfrm>
          </p:grpSpPr>
          <p:sp>
            <p:nvSpPr>
              <p:cNvPr id="20494" name="Rectangle 18"/>
              <p:cNvSpPr>
                <a:spLocks noChangeArrowheads="1"/>
              </p:cNvSpPr>
              <p:nvPr/>
            </p:nvSpPr>
            <p:spPr bwMode="auto">
              <a:xfrm>
                <a:off x="570" y="3483"/>
                <a:ext cx="44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   </a:t>
                </a:r>
              </a:p>
            </p:txBody>
          </p:sp>
          <p:sp>
            <p:nvSpPr>
              <p:cNvPr id="20495" name="Rectangle 19"/>
              <p:cNvSpPr>
                <a:spLocks noChangeArrowheads="1"/>
              </p:cNvSpPr>
              <p:nvPr/>
            </p:nvSpPr>
            <p:spPr bwMode="auto">
              <a:xfrm>
                <a:off x="855" y="3470"/>
                <a:ext cx="4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311</a:t>
                </a:r>
              </a:p>
            </p:txBody>
          </p:sp>
          <p:sp>
            <p:nvSpPr>
              <p:cNvPr id="20496" name="Rectangle 20"/>
              <p:cNvSpPr>
                <a:spLocks noChangeArrowheads="1"/>
              </p:cNvSpPr>
              <p:nvPr/>
            </p:nvSpPr>
            <p:spPr bwMode="auto">
              <a:xfrm>
                <a:off x="1847" y="3472"/>
                <a:ext cx="13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José Ferreira Neves</a:t>
                </a:r>
              </a:p>
            </p:txBody>
          </p:sp>
          <p:sp>
            <p:nvSpPr>
              <p:cNvPr id="20497" name="Rectangle 21"/>
              <p:cNvSpPr>
                <a:spLocks noChangeArrowheads="1"/>
              </p:cNvSpPr>
              <p:nvPr/>
            </p:nvSpPr>
            <p:spPr bwMode="auto">
              <a:xfrm>
                <a:off x="4032" y="3483"/>
                <a:ext cx="97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/>
                  <a:t>Rua 46, 1344</a:t>
                </a:r>
              </a:p>
            </p:txBody>
          </p:sp>
          <p:sp>
            <p:nvSpPr>
              <p:cNvPr id="20498" name="Rectangle 22"/>
              <p:cNvSpPr>
                <a:spLocks noChangeArrowheads="1"/>
              </p:cNvSpPr>
              <p:nvPr/>
            </p:nvSpPr>
            <p:spPr bwMode="auto">
              <a:xfrm>
                <a:off x="4025" y="3783"/>
                <a:ext cx="97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000" dirty="0"/>
                  <a:t>Rua 98, 4456</a:t>
                </a:r>
              </a:p>
            </p:txBody>
          </p:sp>
        </p:grpSp>
      </p:grpSp>
      <p:sp>
        <p:nvSpPr>
          <p:cNvPr id="20485" name="Espaço Reservado para Número de Slide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A5B6450-FC75-439B-B54E-15C6275A10D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928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7543800" cy="4983162"/>
          </a:xfrm>
        </p:spPr>
        <p:txBody>
          <a:bodyPr/>
          <a:lstStyle/>
          <a:p>
            <a:r>
              <a:rPr lang="pt-BR" altLang="pt-BR" dirty="0" smtClean="0"/>
              <a:t>Método 1</a:t>
            </a:r>
          </a:p>
          <a:p>
            <a:pPr lvl="1"/>
            <a:r>
              <a:rPr lang="pt-BR" altLang="pt-BR" dirty="0" smtClean="0"/>
              <a:t>gerar um novo esquema de relação contendo o grupo de repetição e a chave primária do esquema de relação original</a:t>
            </a:r>
          </a:p>
          <a:p>
            <a:pPr lvl="1"/>
            <a:r>
              <a:rPr lang="pt-BR" altLang="pt-BR" dirty="0" smtClean="0"/>
              <a:t>determinar a chave primária do novo esquema de relação, a qual será a concatenação do atributo chave primária do esquema de relação original com o atributo chave para o grupo de repetição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400" dirty="0" smtClean="0">
                <a:solidFill>
                  <a:srgbClr val="0000FF"/>
                </a:solidFill>
              </a:rPr>
              <a:t> abordagem mais genérica e que não causa redundância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altLang="pt-BR" sz="2400" dirty="0" smtClean="0">
              <a:solidFill>
                <a:srgbClr val="0000FF"/>
              </a:solidFill>
            </a:endParaRPr>
          </a:p>
        </p:txBody>
      </p:sp>
      <p:sp>
        <p:nvSpPr>
          <p:cNvPr id="22531" name="Título 4"/>
          <p:cNvSpPr>
            <a:spLocks noGrp="1"/>
          </p:cNvSpPr>
          <p:nvPr>
            <p:ph type="title"/>
          </p:nvPr>
        </p:nvSpPr>
        <p:spPr>
          <a:xfrm>
            <a:off x="457200" y="188913"/>
            <a:ext cx="8686800" cy="1316037"/>
          </a:xfrm>
        </p:spPr>
        <p:txBody>
          <a:bodyPr/>
          <a:lstStyle/>
          <a:p>
            <a:r>
              <a:rPr lang="pt-BR" altLang="pt-BR" smtClean="0"/>
              <a:t>Métodos para Corrigir o Problema</a:t>
            </a:r>
          </a:p>
        </p:txBody>
      </p:sp>
      <p:sp>
        <p:nvSpPr>
          <p:cNvPr id="2253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7C673A1-E220-445A-9151-5BF871AB7B6B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124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/>
              <a:t>ª Forma Normal </a:t>
            </a:r>
            <a:endParaRPr lang="pt-BR" altLang="pt-B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005" y="1700213"/>
            <a:ext cx="7847907" cy="3886200"/>
          </a:xfrm>
        </p:spPr>
        <p:txBody>
          <a:bodyPr/>
          <a:lstStyle/>
          <a:p>
            <a:r>
              <a:rPr lang="pt-BR" altLang="pt-BR" dirty="0" smtClean="0"/>
              <a:t>Problema</a:t>
            </a:r>
            <a:endParaRPr lang="pt-BR" altLang="pt-BR" sz="2800" dirty="0" smtClean="0"/>
          </a:p>
          <a:p>
            <a:pPr lvl="1"/>
            <a:r>
              <a:rPr lang="pt-BR" altLang="pt-BR" dirty="0" smtClean="0"/>
              <a:t>cliente (</a:t>
            </a:r>
            <a:r>
              <a:rPr lang="pt-BR" altLang="pt-BR" u="sng" dirty="0" err="1" smtClean="0"/>
              <a:t>nro_cli</a:t>
            </a:r>
            <a:r>
              <a:rPr lang="pt-BR" altLang="pt-BR" dirty="0" smtClean="0"/>
              <a:t>, nome, </a:t>
            </a:r>
            <a:r>
              <a:rPr lang="pt-BR" altLang="pt-BR" dirty="0" smtClean="0">
                <a:solidFill>
                  <a:srgbClr val="FF0000"/>
                </a:solidFill>
              </a:rPr>
              <a:t>{</a:t>
            </a:r>
            <a:r>
              <a:rPr lang="pt-BR" altLang="pt-BR" dirty="0" err="1" smtClean="0"/>
              <a:t>end_entrega</a:t>
            </a:r>
            <a:r>
              <a:rPr lang="pt-BR" altLang="pt-BR" dirty="0" smtClean="0">
                <a:solidFill>
                  <a:srgbClr val="FF0000"/>
                </a:solidFill>
              </a:rPr>
              <a:t>}</a:t>
            </a:r>
            <a:r>
              <a:rPr lang="pt-BR" altLang="pt-BR" dirty="0" smtClean="0"/>
              <a:t>)</a:t>
            </a:r>
          </a:p>
          <a:p>
            <a:pPr>
              <a:buFont typeface="Monotype Sorts"/>
              <a:buNone/>
            </a:pPr>
            <a:endParaRPr lang="pt-BR" altLang="pt-BR" sz="2800" i="1" dirty="0" smtClean="0">
              <a:solidFill>
                <a:srgbClr val="0000FF"/>
              </a:solidFill>
            </a:endParaRPr>
          </a:p>
          <a:p>
            <a:pPr>
              <a:buFont typeface="Monotype Sorts"/>
              <a:buNone/>
            </a:pPr>
            <a:r>
              <a:rPr lang="pt-BR" altLang="pt-BR" sz="2800" i="1" dirty="0" smtClean="0">
                <a:solidFill>
                  <a:srgbClr val="0000FF"/>
                </a:solidFill>
              </a:rPr>
              <a:t>Corrigindo o problema ...</a:t>
            </a:r>
          </a:p>
          <a:p>
            <a:r>
              <a:rPr lang="pt-BR" altLang="pt-BR" dirty="0" smtClean="0"/>
              <a:t>Solução 1</a:t>
            </a:r>
          </a:p>
          <a:p>
            <a:pPr lvl="1"/>
            <a:r>
              <a:rPr lang="pt-BR" altLang="pt-BR" dirty="0" smtClean="0"/>
              <a:t>cliente (</a:t>
            </a:r>
            <a:r>
              <a:rPr lang="pt-BR" altLang="pt-BR" u="sng" dirty="0" err="1" smtClean="0"/>
              <a:t>nro_cli</a:t>
            </a:r>
            <a:r>
              <a:rPr lang="pt-BR" altLang="pt-BR" dirty="0" smtClean="0"/>
              <a:t>, nome)</a:t>
            </a:r>
          </a:p>
          <a:p>
            <a:pPr lvl="1"/>
            <a:r>
              <a:rPr lang="pt-BR" altLang="pt-BR" dirty="0" err="1" smtClean="0"/>
              <a:t>cliente_entrega</a:t>
            </a:r>
            <a:r>
              <a:rPr lang="pt-BR" altLang="pt-BR" dirty="0" smtClean="0"/>
              <a:t> (</a:t>
            </a:r>
            <a:r>
              <a:rPr lang="pt-BR" altLang="pt-BR" u="sng" dirty="0" err="1" smtClean="0"/>
              <a:t>nro_cli</a:t>
            </a:r>
            <a:r>
              <a:rPr lang="pt-BR" altLang="pt-BR" u="sng" dirty="0" smtClean="0"/>
              <a:t>, </a:t>
            </a:r>
            <a:r>
              <a:rPr lang="pt-BR" altLang="pt-BR" u="sng" dirty="0" err="1" smtClean="0"/>
              <a:t>end_entrega</a:t>
            </a:r>
            <a:r>
              <a:rPr lang="pt-BR" altLang="pt-BR" dirty="0" smtClean="0"/>
              <a:t>)</a:t>
            </a:r>
            <a:r>
              <a:rPr lang="pt-BR" altLang="pt-BR" sz="2400" dirty="0" smtClean="0"/>
              <a:t> </a:t>
            </a:r>
          </a:p>
        </p:txBody>
      </p:sp>
      <p:sp>
        <p:nvSpPr>
          <p:cNvPr id="24580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A97160A-E6D5-45C2-AAFA-03B6E1471CA0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909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49690-BB08-473F-B5D2-DFC3B1714E39}" type="slidenum">
              <a:rPr lang="pt-BR" altLang="pt-BR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altLang="pt-BR" sz="1200" smtClean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Sumário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285875"/>
            <a:ext cx="8229600" cy="52863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 lvl="1">
              <a:lnSpc>
                <a:spcPct val="90000"/>
              </a:lnSpc>
            </a:pPr>
            <a:r>
              <a:rPr lang="en-US" altLang="pt-BR" sz="2800" dirty="0" err="1" smtClean="0"/>
              <a:t>Normalização</a:t>
            </a:r>
            <a:r>
              <a:rPr lang="en-US" altLang="pt-BR" sz="2800" dirty="0" smtClean="0"/>
              <a:t> de </a:t>
            </a:r>
            <a:r>
              <a:rPr lang="en-US" altLang="pt-BR" sz="2800" dirty="0" err="1" smtClean="0"/>
              <a:t>Tabelas</a:t>
            </a:r>
            <a:endParaRPr lang="en-US" altLang="pt-BR" sz="2800" dirty="0" smtClean="0"/>
          </a:p>
          <a:p>
            <a:pPr lvl="1">
              <a:lnSpc>
                <a:spcPct val="90000"/>
              </a:lnSpc>
            </a:pPr>
            <a:r>
              <a:rPr lang="en-US" altLang="pt-BR" sz="2800" dirty="0" err="1" smtClean="0"/>
              <a:t>Exercícios</a:t>
            </a:r>
            <a:endParaRPr lang="en-US" altLang="pt-BR" sz="2800" dirty="0" smtClean="0"/>
          </a:p>
          <a:p>
            <a:pPr lvl="1">
              <a:lnSpc>
                <a:spcPct val="90000"/>
              </a:lnSpc>
            </a:pPr>
            <a:endParaRPr lang="en-US" altLang="pt-BR" dirty="0"/>
          </a:p>
          <a:p>
            <a:pPr lvl="1">
              <a:lnSpc>
                <a:spcPct val="90000"/>
              </a:lnSpc>
            </a:pPr>
            <a:endParaRPr lang="pt-BR" altLang="pt-BR" dirty="0" smtClean="0"/>
          </a:p>
          <a:p>
            <a:pPr lvl="1">
              <a:lnSpc>
                <a:spcPct val="90000"/>
              </a:lnSpc>
            </a:pPr>
            <a:endParaRPr lang="pt-BR" altLang="pt-BR" dirty="0"/>
          </a:p>
          <a:p>
            <a:pPr lvl="1">
              <a:lnSpc>
                <a:spcPct val="90000"/>
              </a:lnSpc>
            </a:pPr>
            <a:endParaRPr lang="pt-BR" altLang="pt-BR" dirty="0" smtClean="0"/>
          </a:p>
          <a:p>
            <a:pPr lvl="1">
              <a:lnSpc>
                <a:spcPct val="90000"/>
              </a:lnSpc>
            </a:pPr>
            <a:endParaRPr lang="pt-BR" altLang="pt-BR" dirty="0"/>
          </a:p>
          <a:p>
            <a:pPr lvl="1">
              <a:lnSpc>
                <a:spcPct val="90000"/>
              </a:lnSpc>
            </a:pPr>
            <a:endParaRPr lang="pt-BR" altLang="pt-BR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dirty="0" smtClean="0"/>
              <a:t/>
            </a:r>
            <a:br>
              <a:rPr lang="pt-BR" altLang="pt-BR" dirty="0" smtClean="0"/>
            </a:b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0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096" y="1557338"/>
            <a:ext cx="8409904" cy="5111750"/>
          </a:xfrm>
        </p:spPr>
        <p:txBody>
          <a:bodyPr/>
          <a:lstStyle/>
          <a:p>
            <a:r>
              <a:rPr lang="pt-BR" altLang="pt-BR" dirty="0" smtClean="0"/>
              <a:t>Método 2</a:t>
            </a:r>
          </a:p>
          <a:p>
            <a:pPr lvl="1"/>
            <a:r>
              <a:rPr lang="pt-BR" altLang="pt-BR" dirty="0" smtClean="0"/>
              <a:t>remover o grupo de repetição</a:t>
            </a:r>
          </a:p>
          <a:p>
            <a:pPr lvl="1"/>
            <a:r>
              <a:rPr lang="pt-BR" altLang="pt-BR" dirty="0" smtClean="0"/>
              <a:t>expandir a chave primária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 smtClean="0">
                <a:solidFill>
                  <a:srgbClr val="0000FF"/>
                </a:solidFill>
              </a:rPr>
              <a:t> abordagem que causa redundância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altLang="pt-BR" dirty="0" smtClean="0">
              <a:solidFill>
                <a:srgbClr val="0000FF"/>
              </a:solidFill>
            </a:endParaRPr>
          </a:p>
          <a:p>
            <a:r>
              <a:rPr lang="pt-BR" altLang="pt-BR" dirty="0" smtClean="0"/>
              <a:t>Método 3</a:t>
            </a:r>
          </a:p>
          <a:p>
            <a:pPr lvl="1"/>
            <a:r>
              <a:rPr lang="pt-BR" altLang="pt-BR" dirty="0" smtClean="0"/>
              <a:t>substituir o grupo de repetição pelo número máximo de valores estabelecido para o grupo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 smtClean="0">
                <a:solidFill>
                  <a:srgbClr val="0000FF"/>
                </a:solidFill>
              </a:rPr>
              <a:t> abordagem menos genérica e que pode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dirty="0" smtClean="0">
                <a:solidFill>
                  <a:srgbClr val="0000FF"/>
                </a:solidFill>
              </a:rPr>
              <a:t>    introduzir muitos valores </a:t>
            </a:r>
            <a:r>
              <a:rPr lang="pt-BR" altLang="pt-BR" i="1" dirty="0" err="1" smtClean="0">
                <a:solidFill>
                  <a:srgbClr val="0000FF"/>
                </a:solidFill>
              </a:rPr>
              <a:t>null</a:t>
            </a:r>
            <a:endParaRPr lang="pt-BR" altLang="pt-BR" dirty="0" smtClean="0"/>
          </a:p>
        </p:txBody>
      </p:sp>
      <p:sp>
        <p:nvSpPr>
          <p:cNvPr id="26627" name="Título 4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1371600"/>
          </a:xfrm>
        </p:spPr>
        <p:txBody>
          <a:bodyPr/>
          <a:lstStyle/>
          <a:p>
            <a:r>
              <a:rPr lang="pt-BR" altLang="pt-BR" smtClean="0"/>
              <a:t>Métodos para Corrigir o Problema</a:t>
            </a:r>
          </a:p>
        </p:txBody>
      </p:sp>
      <p:sp>
        <p:nvSpPr>
          <p:cNvPr id="26628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58F7AE3-9D73-4B1F-BD33-E63D2037F8AB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2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/>
              <a:t>ª Forma Normal </a:t>
            </a:r>
            <a:endParaRPr lang="pt-BR" altLang="pt-BR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133" y="1893199"/>
            <a:ext cx="7766580" cy="5030676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dirty="0" smtClean="0"/>
              <a:t>Problema</a:t>
            </a:r>
            <a:endParaRPr lang="pt-BR" altLang="pt-BR" sz="2800" dirty="0" smtClean="0"/>
          </a:p>
          <a:p>
            <a:pPr lvl="1"/>
            <a:r>
              <a:rPr lang="pt-BR" altLang="pt-BR" dirty="0" smtClean="0"/>
              <a:t>cliente (</a:t>
            </a:r>
            <a:r>
              <a:rPr lang="pt-BR" altLang="pt-BR" u="sng" dirty="0" err="1" smtClean="0"/>
              <a:t>nro_cli</a:t>
            </a:r>
            <a:r>
              <a:rPr lang="pt-BR" altLang="pt-BR" dirty="0" smtClean="0"/>
              <a:t>, nome, </a:t>
            </a:r>
            <a:r>
              <a:rPr lang="pt-BR" altLang="pt-BR" dirty="0" smtClean="0">
                <a:solidFill>
                  <a:srgbClr val="FF0000"/>
                </a:solidFill>
              </a:rPr>
              <a:t>{</a:t>
            </a:r>
            <a:r>
              <a:rPr lang="pt-BR" altLang="pt-BR" dirty="0" err="1" smtClean="0"/>
              <a:t>end_entrega</a:t>
            </a:r>
            <a:r>
              <a:rPr lang="pt-BR" altLang="pt-BR" dirty="0" smtClean="0">
                <a:solidFill>
                  <a:srgbClr val="FF0000"/>
                </a:solidFill>
              </a:rPr>
              <a:t>}</a:t>
            </a:r>
            <a:r>
              <a:rPr lang="pt-BR" altLang="pt-BR" dirty="0" smtClean="0"/>
              <a:t>)</a:t>
            </a:r>
          </a:p>
          <a:p>
            <a:pPr>
              <a:buFont typeface="Monotype Sorts"/>
              <a:buNone/>
            </a:pPr>
            <a:endParaRPr lang="pt-BR" altLang="pt-BR" sz="2800" i="1" dirty="0" smtClean="0">
              <a:solidFill>
                <a:srgbClr val="0000FF"/>
              </a:solidFill>
            </a:endParaRPr>
          </a:p>
          <a:p>
            <a:pPr>
              <a:buFont typeface="Monotype Sorts"/>
              <a:buNone/>
            </a:pPr>
            <a:r>
              <a:rPr lang="pt-BR" altLang="pt-BR" sz="2800" i="1" dirty="0" smtClean="0">
                <a:solidFill>
                  <a:srgbClr val="0000FF"/>
                </a:solidFill>
              </a:rPr>
              <a:t>Corrigindo o problema ...</a:t>
            </a:r>
          </a:p>
          <a:p>
            <a:r>
              <a:rPr lang="pt-BR" altLang="pt-BR" dirty="0" smtClean="0"/>
              <a:t>Solução </a:t>
            </a:r>
            <a:r>
              <a:rPr lang="pt-BR" altLang="pt-BR" dirty="0"/>
              <a:t>1</a:t>
            </a:r>
          </a:p>
          <a:p>
            <a:pPr lvl="1"/>
            <a:r>
              <a:rPr lang="pt-BR" altLang="pt-BR" dirty="0"/>
              <a:t>cliente (</a:t>
            </a:r>
            <a:r>
              <a:rPr lang="pt-BR" altLang="pt-BR" u="sng" dirty="0" err="1"/>
              <a:t>nro_cli</a:t>
            </a:r>
            <a:r>
              <a:rPr lang="pt-BR" altLang="pt-BR" dirty="0"/>
              <a:t>, nome)</a:t>
            </a:r>
          </a:p>
          <a:p>
            <a:pPr lvl="1"/>
            <a:r>
              <a:rPr lang="pt-BR" altLang="pt-BR" dirty="0" err="1"/>
              <a:t>cliente_entrega</a:t>
            </a:r>
            <a:r>
              <a:rPr lang="pt-BR" altLang="pt-BR" dirty="0"/>
              <a:t> (</a:t>
            </a:r>
            <a:r>
              <a:rPr lang="pt-BR" altLang="pt-BR" u="sng" dirty="0" err="1"/>
              <a:t>nro_cli</a:t>
            </a:r>
            <a:r>
              <a:rPr lang="pt-BR" altLang="pt-BR" u="sng" dirty="0"/>
              <a:t>, </a:t>
            </a:r>
            <a:r>
              <a:rPr lang="pt-BR" altLang="pt-BR" u="sng" dirty="0" err="1"/>
              <a:t>end_entrega</a:t>
            </a:r>
            <a:r>
              <a:rPr lang="pt-BR" altLang="pt-BR" dirty="0"/>
              <a:t>)</a:t>
            </a:r>
            <a:r>
              <a:rPr lang="pt-BR" altLang="pt-BR" sz="2400" dirty="0"/>
              <a:t> </a:t>
            </a:r>
          </a:p>
          <a:p>
            <a:r>
              <a:rPr lang="pt-BR" altLang="pt-BR" dirty="0"/>
              <a:t>Solução 2</a:t>
            </a:r>
            <a:r>
              <a:rPr lang="pt-BR" altLang="pt-BR" sz="3200" dirty="0"/>
              <a:t> </a:t>
            </a:r>
          </a:p>
          <a:p>
            <a:pPr lvl="1"/>
            <a:r>
              <a:rPr lang="pt-BR" altLang="pt-BR" dirty="0" smtClean="0"/>
              <a:t>cliente (</a:t>
            </a:r>
            <a:r>
              <a:rPr lang="pt-BR" altLang="pt-BR" u="sng" dirty="0" err="1" smtClean="0"/>
              <a:t>nro_cli</a:t>
            </a:r>
            <a:r>
              <a:rPr lang="pt-BR" altLang="pt-BR" u="sng" dirty="0" smtClean="0"/>
              <a:t>, </a:t>
            </a:r>
            <a:r>
              <a:rPr lang="pt-BR" altLang="pt-BR" u="sng" dirty="0" err="1" smtClean="0"/>
              <a:t>end_entrega</a:t>
            </a:r>
            <a:r>
              <a:rPr lang="pt-BR" altLang="pt-BR" dirty="0" smtClean="0"/>
              <a:t>, nome)</a:t>
            </a:r>
          </a:p>
          <a:p>
            <a:r>
              <a:rPr lang="pt-BR" altLang="pt-BR" dirty="0" smtClean="0"/>
              <a:t>Solução 3</a:t>
            </a:r>
          </a:p>
          <a:p>
            <a:pPr lvl="1"/>
            <a:r>
              <a:rPr lang="pt-BR" altLang="pt-BR" dirty="0" smtClean="0"/>
              <a:t>cliente (</a:t>
            </a:r>
            <a:r>
              <a:rPr lang="pt-BR" altLang="pt-BR" u="sng" dirty="0" err="1" smtClean="0"/>
              <a:t>nro_cli</a:t>
            </a:r>
            <a:r>
              <a:rPr lang="pt-BR" altLang="pt-BR" dirty="0" smtClean="0"/>
              <a:t>, nome, entrega1, entrega2)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 smtClean="0"/>
          </a:p>
          <a:p>
            <a:pPr lvl="1"/>
            <a:endParaRPr lang="pt-BR" altLang="pt-BR" dirty="0" smtClean="0"/>
          </a:p>
        </p:txBody>
      </p:sp>
      <p:sp>
        <p:nvSpPr>
          <p:cNvPr id="2867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A5B5D77-F866-4A50-934E-880E1C3EB491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982133" y="3232597"/>
            <a:ext cx="4761844" cy="1326524"/>
          </a:xfrm>
          <a:prstGeom prst="round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227146" y="3572693"/>
            <a:ext cx="253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Recomenda-se o uso</a:t>
            </a:r>
          </a:p>
          <a:p>
            <a:pPr algn="ctr"/>
            <a:r>
              <a:rPr lang="pt-BR" b="1" dirty="0" smtClean="0">
                <a:solidFill>
                  <a:srgbClr val="C00000"/>
                </a:solidFill>
              </a:rPr>
              <a:t>pelo Modelo Relacional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" name="Seta para a esquerda 4"/>
          <p:cNvSpPr/>
          <p:nvPr/>
        </p:nvSpPr>
        <p:spPr>
          <a:xfrm>
            <a:off x="5742089" y="3596876"/>
            <a:ext cx="435172" cy="62214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3559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/>
              <a:t>ª Forma Normal 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944" y="1981200"/>
            <a:ext cx="8285744" cy="45196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err="1" smtClean="0"/>
              <a:t>Outro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pt-BR" dirty="0" smtClean="0"/>
          </a:p>
          <a:p>
            <a:pPr lvl="1">
              <a:defRPr/>
            </a:pPr>
            <a:r>
              <a:rPr lang="pt-BR" i="1" dirty="0" smtClean="0">
                <a:ea typeface="+mn-ea"/>
                <a:cs typeface="+mn-cs"/>
              </a:rPr>
              <a:t>Pedido = (</a:t>
            </a:r>
            <a:r>
              <a:rPr lang="pt-BR" i="1" u="sng" dirty="0" err="1" smtClean="0">
                <a:ea typeface="+mn-ea"/>
                <a:cs typeface="+mn-cs"/>
              </a:rPr>
              <a:t>num_pedido</a:t>
            </a:r>
            <a:r>
              <a:rPr lang="pt-BR" i="1" dirty="0" smtClean="0">
                <a:ea typeface="+mn-ea"/>
                <a:cs typeface="+mn-cs"/>
              </a:rPr>
              <a:t>, </a:t>
            </a:r>
            <a:r>
              <a:rPr lang="pt-BR" i="1" dirty="0" err="1" smtClean="0">
                <a:ea typeface="+mn-ea"/>
                <a:cs typeface="+mn-cs"/>
              </a:rPr>
              <a:t>data_pedido</a:t>
            </a:r>
            <a:r>
              <a:rPr lang="pt-BR" i="1" dirty="0" smtClean="0">
                <a:ea typeface="+mn-ea"/>
                <a:cs typeface="+mn-cs"/>
              </a:rPr>
              <a:t>, total, </a:t>
            </a:r>
            <a:r>
              <a:rPr lang="pt-BR" i="1" dirty="0" smtClean="0">
                <a:solidFill>
                  <a:srgbClr val="FF0000"/>
                </a:solidFill>
                <a:ea typeface="+mn-ea"/>
                <a:cs typeface="+mn-cs"/>
              </a:rPr>
              <a:t>num_item1, q_item1, desc_item1</a:t>
            </a:r>
            <a:r>
              <a:rPr lang="pt-BR" i="1" dirty="0" smtClean="0">
                <a:ea typeface="+mn-ea"/>
                <a:cs typeface="+mn-cs"/>
              </a:rPr>
              <a:t>, </a:t>
            </a:r>
            <a:r>
              <a:rPr lang="pt-BR" i="1" dirty="0" smtClean="0">
                <a:solidFill>
                  <a:srgbClr val="00B050"/>
                </a:solidFill>
                <a:ea typeface="+mn-ea"/>
                <a:cs typeface="+mn-cs"/>
              </a:rPr>
              <a:t>num_item2, q_item2, desc_item2</a:t>
            </a:r>
            <a:r>
              <a:rPr lang="pt-BR" i="1" dirty="0" smtClean="0">
                <a:ea typeface="+mn-ea"/>
                <a:cs typeface="+mn-cs"/>
              </a:rPr>
              <a:t>, </a:t>
            </a:r>
            <a:r>
              <a:rPr lang="pt-BR" i="1" dirty="0" smtClean="0">
                <a:solidFill>
                  <a:srgbClr val="0070C0"/>
                </a:solidFill>
                <a:ea typeface="+mn-ea"/>
                <a:cs typeface="+mn-cs"/>
              </a:rPr>
              <a:t>num_item3, q_item3, desc_item3</a:t>
            </a:r>
            <a:r>
              <a:rPr lang="pt-BR" i="1" dirty="0" smtClean="0">
                <a:ea typeface="+mn-ea"/>
                <a:cs typeface="+mn-cs"/>
              </a:rPr>
              <a:t>, </a:t>
            </a:r>
            <a:r>
              <a:rPr lang="pt-BR" i="1" dirty="0" smtClean="0">
                <a:solidFill>
                  <a:srgbClr val="7030A0"/>
                </a:solidFill>
                <a:ea typeface="+mn-ea"/>
                <a:cs typeface="+mn-cs"/>
              </a:rPr>
              <a:t>num_item4, q_item4, desc_item4</a:t>
            </a:r>
            <a:r>
              <a:rPr lang="pt-BR" i="1" dirty="0" smtClean="0">
                <a:ea typeface="+mn-ea"/>
                <a:cs typeface="+mn-cs"/>
              </a:rPr>
              <a:t>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i="1" dirty="0" smtClean="0">
                <a:ea typeface="+mn-ea"/>
                <a:cs typeface="+mn-cs"/>
              </a:rPr>
              <a:t> </a:t>
            </a:r>
          </a:p>
          <a:p>
            <a:pPr lvl="1">
              <a:defRPr/>
            </a:pPr>
            <a:r>
              <a:rPr lang="pt-BR" dirty="0" smtClean="0">
                <a:ea typeface="+mn-ea"/>
                <a:cs typeface="+mn-cs"/>
              </a:rPr>
              <a:t>Os atributos </a:t>
            </a:r>
            <a:r>
              <a:rPr lang="pt-BR" i="1" dirty="0" err="1" smtClean="0">
                <a:ea typeface="+mn-ea"/>
                <a:cs typeface="+mn-cs"/>
              </a:rPr>
              <a:t>num_item</a:t>
            </a:r>
            <a:r>
              <a:rPr lang="pt-BR" dirty="0" smtClean="0">
                <a:ea typeface="+mn-ea"/>
                <a:cs typeface="+mn-cs"/>
              </a:rPr>
              <a:t>, </a:t>
            </a:r>
            <a:r>
              <a:rPr lang="pt-BR" i="1" dirty="0" err="1" smtClean="0">
                <a:ea typeface="+mn-ea"/>
                <a:cs typeface="+mn-cs"/>
              </a:rPr>
              <a:t>q_item</a:t>
            </a:r>
            <a:r>
              <a:rPr lang="pt-BR" dirty="0" smtClean="0">
                <a:ea typeface="+mn-ea"/>
                <a:cs typeface="+mn-cs"/>
              </a:rPr>
              <a:t> e </a:t>
            </a:r>
            <a:r>
              <a:rPr lang="pt-BR" i="1" dirty="0" err="1" smtClean="0">
                <a:ea typeface="+mn-ea"/>
                <a:cs typeface="+mn-cs"/>
              </a:rPr>
              <a:t>desc_item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b="1" dirty="0" smtClean="0">
                <a:ea typeface="+mn-ea"/>
                <a:cs typeface="+mn-cs"/>
              </a:rPr>
              <a:t>não são </a:t>
            </a:r>
            <a:r>
              <a:rPr lang="pt-BR" b="1" dirty="0" err="1" smtClean="0">
                <a:ea typeface="+mn-ea"/>
                <a:cs typeface="+mn-cs"/>
              </a:rPr>
              <a:t>monovalorados</a:t>
            </a:r>
            <a:r>
              <a:rPr lang="pt-BR" dirty="0" smtClean="0">
                <a:ea typeface="+mn-ea"/>
                <a:cs typeface="+mn-cs"/>
              </a:rPr>
              <a:t>, pois estão repetidos em uma lista de atributos. Seria:</a:t>
            </a:r>
          </a:p>
          <a:p>
            <a:pPr lvl="1">
              <a:defRPr/>
            </a:pPr>
            <a:r>
              <a:rPr lang="pt-BR" i="1" dirty="0"/>
              <a:t>Pedido = (</a:t>
            </a:r>
            <a:r>
              <a:rPr lang="pt-BR" i="1" u="sng" dirty="0" err="1"/>
              <a:t>num_pedido</a:t>
            </a:r>
            <a:r>
              <a:rPr lang="pt-BR" i="1" dirty="0"/>
              <a:t>, </a:t>
            </a:r>
            <a:r>
              <a:rPr lang="pt-BR" i="1" dirty="0" err="1"/>
              <a:t>data_pedido</a:t>
            </a:r>
            <a:r>
              <a:rPr lang="pt-BR" i="1" dirty="0"/>
              <a:t>, total, </a:t>
            </a:r>
            <a:r>
              <a:rPr lang="pt-BR" i="1" dirty="0" smtClean="0">
                <a:solidFill>
                  <a:srgbClr val="FF0000"/>
                </a:solidFill>
              </a:rPr>
              <a:t>{</a:t>
            </a:r>
            <a:r>
              <a:rPr lang="pt-BR" i="1" dirty="0" err="1" smtClean="0">
                <a:solidFill>
                  <a:srgbClr val="FF0000"/>
                </a:solidFill>
              </a:rPr>
              <a:t>num_item</a:t>
            </a:r>
            <a:r>
              <a:rPr lang="pt-BR" i="1" dirty="0" smtClean="0">
                <a:solidFill>
                  <a:srgbClr val="FF0000"/>
                </a:solidFill>
              </a:rPr>
              <a:t>, </a:t>
            </a:r>
            <a:r>
              <a:rPr lang="pt-BR" i="1" dirty="0" err="1" smtClean="0">
                <a:solidFill>
                  <a:srgbClr val="FF0000"/>
                </a:solidFill>
              </a:rPr>
              <a:t>q_item</a:t>
            </a:r>
            <a:r>
              <a:rPr lang="pt-BR" i="1" dirty="0" smtClean="0">
                <a:solidFill>
                  <a:srgbClr val="FF0000"/>
                </a:solidFill>
              </a:rPr>
              <a:t>, </a:t>
            </a:r>
            <a:r>
              <a:rPr lang="pt-BR" i="1" dirty="0" err="1" smtClean="0">
                <a:solidFill>
                  <a:srgbClr val="FF0000"/>
                </a:solidFill>
              </a:rPr>
              <a:t>desc_item</a:t>
            </a:r>
            <a:r>
              <a:rPr lang="pt-BR" i="1" dirty="0" smtClean="0">
                <a:solidFill>
                  <a:srgbClr val="FF0000"/>
                </a:solidFill>
              </a:rPr>
              <a:t>}</a:t>
            </a:r>
            <a:r>
              <a:rPr lang="pt-BR" i="1" dirty="0" smtClean="0"/>
              <a:t>)</a:t>
            </a:r>
            <a:endParaRPr lang="pt-BR" dirty="0" smtClean="0"/>
          </a:p>
          <a:p>
            <a:endParaRPr lang="pt-BR" altLang="pt-BR" dirty="0" smtClean="0"/>
          </a:p>
          <a:p>
            <a:r>
              <a:rPr lang="pt-BR" altLang="pt-BR" dirty="0" smtClean="0"/>
              <a:t>Passando </a:t>
            </a:r>
            <a:r>
              <a:rPr lang="pt-BR" altLang="pt-BR" dirty="0"/>
              <a:t>o exemplo para a 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dirty="0"/>
              <a:t>FN: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 </a:t>
            </a:r>
            <a:r>
              <a:rPr lang="pt-BR" altLang="pt-BR" i="1" dirty="0" smtClean="0"/>
              <a:t>   </a:t>
            </a:r>
            <a:r>
              <a:rPr lang="pt-BR" altLang="pt-BR" sz="2200" i="1" dirty="0"/>
              <a:t>Pedido = (</a:t>
            </a:r>
            <a:r>
              <a:rPr lang="pt-BR" altLang="pt-BR" sz="2200" b="1" i="1" u="sng" dirty="0" err="1" smtClean="0"/>
              <a:t>num_pedido</a:t>
            </a:r>
            <a:r>
              <a:rPr lang="pt-BR" altLang="pt-BR" sz="2200" i="1" dirty="0" smtClean="0"/>
              <a:t>, </a:t>
            </a:r>
            <a:r>
              <a:rPr lang="pt-BR" altLang="pt-BR" sz="2200" i="1" dirty="0" err="1" smtClean="0"/>
              <a:t>data_pedido</a:t>
            </a:r>
            <a:r>
              <a:rPr lang="pt-BR" altLang="pt-BR" sz="2200" i="1" dirty="0"/>
              <a:t>, total, </a:t>
            </a:r>
            <a:r>
              <a:rPr lang="pt-BR" altLang="pt-BR" sz="2200" b="1" i="1" u="sng" dirty="0" err="1" smtClean="0"/>
              <a:t>num_item</a:t>
            </a:r>
            <a:r>
              <a:rPr lang="pt-BR" altLang="pt-BR" sz="2200" b="1" i="1" dirty="0" smtClean="0"/>
              <a:t>, </a:t>
            </a:r>
            <a:r>
              <a:rPr lang="pt-BR" altLang="pt-BR" sz="2200" i="1" dirty="0" err="1" smtClean="0"/>
              <a:t>q_item</a:t>
            </a:r>
            <a:r>
              <a:rPr lang="pt-BR" altLang="pt-BR" sz="2200" i="1" dirty="0"/>
              <a:t>, </a:t>
            </a:r>
            <a:r>
              <a:rPr lang="pt-BR" altLang="pt-BR" sz="2200" i="1" dirty="0" err="1"/>
              <a:t>desc_item</a:t>
            </a:r>
            <a:r>
              <a:rPr lang="pt-BR" altLang="pt-BR" sz="2200" i="1" dirty="0"/>
              <a:t>)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3072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F8D6840-DE94-45CF-BB71-F99EBC4C9894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/>
              <a:t>ª Forma Normal </a:t>
            </a:r>
            <a:endParaRPr lang="pt-BR" altLang="pt-BR" dirty="0" smtClean="0"/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811368" y="1981200"/>
            <a:ext cx="8118319" cy="45196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Para que serve 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b="1" dirty="0"/>
              <a:t>FN:</a:t>
            </a:r>
          </a:p>
          <a:p>
            <a:pPr lvl="1">
              <a:defRPr/>
            </a:pPr>
            <a:r>
              <a:rPr lang="pt-BR" altLang="pt-BR" dirty="0" smtClean="0"/>
              <a:t>para garantir </a:t>
            </a:r>
            <a:r>
              <a:rPr lang="pt-BR" altLang="pt-BR" dirty="0"/>
              <a:t>uma </a:t>
            </a:r>
            <a:r>
              <a:rPr lang="pt-BR" altLang="pt-BR" b="1" dirty="0"/>
              <a:t>maior flexibilidade </a:t>
            </a:r>
            <a:r>
              <a:rPr lang="pt-BR" altLang="pt-BR" dirty="0"/>
              <a:t>para as relações</a:t>
            </a:r>
          </a:p>
          <a:p>
            <a:pPr lvl="1">
              <a:defRPr/>
            </a:pPr>
            <a:r>
              <a:rPr lang="pt-BR" dirty="0" smtClean="0"/>
              <a:t>para </a:t>
            </a:r>
            <a:r>
              <a:rPr lang="pt-BR" dirty="0"/>
              <a:t>evitar que se tenha que reservar espaços para armazenar dados múltiplos, sendo que o espaço pode ser desperdiçado em um registro e ser insuficiente em outro 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No exemplo, se o pedido contivesse mais do que quatro itens, seria necessário uma alteração na estrutura da relação para incluir mais colunas</a:t>
            </a:r>
          </a:p>
          <a:p>
            <a:r>
              <a:rPr lang="pt-BR" altLang="pt-BR" dirty="0" smtClean="0"/>
              <a:t>Isso não ocorre com a relação normalizada na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dirty="0" smtClean="0"/>
              <a:t>FN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3277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E5BF805-6B36-4D8E-9FA0-10FD6AEBD399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/>
              <a:t>ª Forma Normal </a:t>
            </a:r>
            <a:endParaRPr lang="pt-BR" altLang="pt-BR" dirty="0" smtClean="0"/>
          </a:p>
        </p:txBody>
      </p:sp>
      <p:sp>
        <p:nvSpPr>
          <p:cNvPr id="222211" name="Espaço Reservado para Conteúdo 2"/>
          <p:cNvSpPr>
            <a:spLocks noGrp="1"/>
          </p:cNvSpPr>
          <p:nvPr>
            <p:ph idx="1"/>
          </p:nvPr>
        </p:nvSpPr>
        <p:spPr>
          <a:xfrm>
            <a:off x="571500" y="2000250"/>
            <a:ext cx="8258175" cy="45196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 smtClean="0"/>
              <a:t>Outro exemplo (expansão da chave)</a:t>
            </a:r>
          </a:p>
          <a:p>
            <a:pPr lvl="1">
              <a:defRPr/>
            </a:pPr>
            <a:r>
              <a:rPr lang="pt-BR" dirty="0" smtClean="0">
                <a:ea typeface="+mn-ea"/>
                <a:cs typeface="+mn-cs"/>
              </a:rPr>
              <a:t>Dada a seguinte relação, convertê-la para a 1FN: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400" dirty="0" smtClean="0">
                <a:ea typeface="+mn-ea"/>
                <a:cs typeface="+mn-cs"/>
              </a:rPr>
              <a:t>pedido =(</a:t>
            </a:r>
            <a:r>
              <a:rPr lang="pt-BR" sz="2400" u="sng" dirty="0" err="1" smtClean="0">
                <a:ea typeface="+mn-ea"/>
                <a:cs typeface="+mn-cs"/>
              </a:rPr>
              <a:t>nro_pedido</a:t>
            </a:r>
            <a:r>
              <a:rPr lang="pt-BR" sz="2400" dirty="0" smtClean="0">
                <a:ea typeface="+mn-ea"/>
                <a:cs typeface="+mn-cs"/>
              </a:rPr>
              <a:t>, data, </a:t>
            </a:r>
            <a:r>
              <a:rPr lang="pt-BR" sz="2400" dirty="0" err="1" smtClean="0">
                <a:ea typeface="+mn-ea"/>
                <a:cs typeface="+mn-cs"/>
              </a:rPr>
              <a:t>número_cliente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br>
              <a:rPr lang="pt-BR" sz="2400" dirty="0" smtClean="0">
                <a:ea typeface="+mn-ea"/>
                <a:cs typeface="+mn-cs"/>
              </a:rPr>
            </a:br>
            <a:r>
              <a:rPr lang="pt-BR" sz="2400" dirty="0" err="1" smtClean="0">
                <a:ea typeface="+mn-ea"/>
                <a:cs typeface="+mn-cs"/>
              </a:rPr>
              <a:t>nome_cliente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smtClean="0">
                <a:solidFill>
                  <a:srgbClr val="FF0000"/>
                </a:solidFill>
                <a:ea typeface="+mn-ea"/>
                <a:cs typeface="+mn-cs"/>
              </a:rPr>
              <a:t>{</a:t>
            </a:r>
            <a:r>
              <a:rPr lang="pt-BR" sz="2400" dirty="0" err="1" smtClean="0">
                <a:ea typeface="+mn-ea"/>
                <a:cs typeface="+mn-cs"/>
              </a:rPr>
              <a:t>nro_peça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err="1" smtClean="0">
                <a:ea typeface="+mn-ea"/>
                <a:cs typeface="+mn-cs"/>
              </a:rPr>
              <a:t>nome_peça</a:t>
            </a:r>
            <a:r>
              <a:rPr lang="pt-BR" sz="2400" dirty="0" smtClean="0">
                <a:ea typeface="+mn-ea"/>
                <a:cs typeface="+mn-cs"/>
              </a:rPr>
              <a:t>,</a:t>
            </a:r>
            <a:br>
              <a:rPr lang="pt-BR" sz="2400" dirty="0" smtClean="0">
                <a:ea typeface="+mn-ea"/>
                <a:cs typeface="+mn-cs"/>
              </a:rPr>
            </a:br>
            <a:r>
              <a:rPr lang="pt-BR" sz="2400" dirty="0" err="1" smtClean="0">
                <a:ea typeface="+mn-ea"/>
                <a:cs typeface="+mn-cs"/>
              </a:rPr>
              <a:t>qtde_comprada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err="1" smtClean="0">
                <a:ea typeface="+mn-ea"/>
                <a:cs typeface="+mn-cs"/>
              </a:rPr>
              <a:t>preço_cotado</a:t>
            </a:r>
            <a:r>
              <a:rPr lang="pt-BR" sz="2400" dirty="0" smtClean="0">
                <a:solidFill>
                  <a:srgbClr val="FF0000"/>
                </a:solidFill>
                <a:ea typeface="+mn-ea"/>
                <a:cs typeface="+mn-cs"/>
              </a:rPr>
              <a:t>}</a:t>
            </a:r>
            <a:r>
              <a:rPr lang="pt-BR" sz="2400" dirty="0" smtClean="0">
                <a:ea typeface="+mn-ea"/>
                <a:cs typeface="+mn-cs"/>
              </a:rPr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r>
              <a:rPr lang="en-US" altLang="pt-BR" b="1" dirty="0" err="1"/>
              <a:t>Solução</a:t>
            </a:r>
            <a:r>
              <a:rPr lang="pt-BR" altLang="pt-BR" b="1" dirty="0"/>
              <a:t> </a:t>
            </a:r>
            <a:r>
              <a:rPr lang="pt-BR" altLang="pt-BR" dirty="0"/>
              <a:t>1FN: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/>
              <a:t>Pedido </a:t>
            </a:r>
            <a:r>
              <a:rPr lang="pt-BR" altLang="pt-BR" dirty="0"/>
              <a:t>= (</a:t>
            </a:r>
            <a:r>
              <a:rPr lang="pt-BR" altLang="pt-BR" u="sng" dirty="0" err="1"/>
              <a:t>nro_pedido</a:t>
            </a:r>
            <a:r>
              <a:rPr lang="pt-BR" altLang="pt-BR" dirty="0"/>
              <a:t>, data, </a:t>
            </a:r>
            <a:r>
              <a:rPr lang="pt-BR" altLang="pt-BR" dirty="0" err="1"/>
              <a:t>número_cliente</a:t>
            </a:r>
            <a:r>
              <a:rPr lang="pt-BR" altLang="pt-BR" dirty="0"/>
              <a:t>, </a:t>
            </a:r>
            <a:r>
              <a:rPr lang="pt-BR" altLang="pt-BR" dirty="0" err="1"/>
              <a:t>nome_cliente</a:t>
            </a:r>
            <a:r>
              <a:rPr lang="pt-BR" altLang="pt-BR" dirty="0"/>
              <a:t>, </a:t>
            </a:r>
            <a:r>
              <a:rPr lang="pt-BR" altLang="pt-BR" u="sng" dirty="0" err="1"/>
              <a:t>nro_peça</a:t>
            </a:r>
            <a:r>
              <a:rPr lang="pt-BR" altLang="pt-BR" dirty="0"/>
              <a:t>, </a:t>
            </a:r>
            <a:r>
              <a:rPr lang="pt-BR" altLang="pt-BR" dirty="0" err="1"/>
              <a:t>nome_peça</a:t>
            </a:r>
            <a:r>
              <a:rPr lang="pt-BR" altLang="pt-BR" dirty="0"/>
              <a:t>, </a:t>
            </a:r>
            <a:r>
              <a:rPr lang="pt-BR" altLang="pt-BR" dirty="0" err="1"/>
              <a:t>qtde_comprada</a:t>
            </a:r>
            <a:r>
              <a:rPr lang="pt-BR" altLang="pt-BR" dirty="0"/>
              <a:t>, </a:t>
            </a:r>
            <a:r>
              <a:rPr lang="pt-BR" altLang="pt-BR" dirty="0" err="1"/>
              <a:t>preço_cotado</a:t>
            </a:r>
            <a:r>
              <a:rPr lang="pt-BR" altLang="pt-BR" dirty="0"/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lvl="2">
              <a:buFont typeface="Wingdings" panose="05000000000000000000" pitchFamily="2" charset="2"/>
              <a:buNone/>
              <a:defRPr/>
            </a:pPr>
            <a:endParaRPr lang="pt-BR" sz="2800" dirty="0" smtClean="0">
              <a:ea typeface="+mn-ea"/>
              <a:cs typeface="+mn-cs"/>
            </a:endParaRPr>
          </a:p>
        </p:txBody>
      </p:sp>
      <p:sp>
        <p:nvSpPr>
          <p:cNvPr id="34820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3443386-E23E-4C51-AB6D-EC3F727FE54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pt-BR" dirty="0"/>
              <a:t>ª Forma Normal </a:t>
            </a:r>
            <a:endParaRPr lang="pt-BR" altLang="pt-BR" dirty="0" smtClean="0"/>
          </a:p>
        </p:txBody>
      </p:sp>
      <p:sp>
        <p:nvSpPr>
          <p:cNvPr id="222211" name="Espaço Reservado para Conteúdo 2"/>
          <p:cNvSpPr>
            <a:spLocks noGrp="1"/>
          </p:cNvSpPr>
          <p:nvPr>
            <p:ph idx="1"/>
          </p:nvPr>
        </p:nvSpPr>
        <p:spPr>
          <a:xfrm>
            <a:off x="571500" y="2000250"/>
            <a:ext cx="8258175" cy="45196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 smtClean="0"/>
              <a:t>Outro exemplo (expansão da chave)</a:t>
            </a:r>
          </a:p>
          <a:p>
            <a:pPr lvl="1">
              <a:defRPr/>
            </a:pPr>
            <a:r>
              <a:rPr lang="pt-BR" dirty="0" smtClean="0">
                <a:ea typeface="+mn-ea"/>
                <a:cs typeface="+mn-cs"/>
              </a:rPr>
              <a:t>Dada a seguinte relação, convertê-la para a 1FN: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400" dirty="0" smtClean="0">
                <a:ea typeface="+mn-ea"/>
                <a:cs typeface="+mn-cs"/>
              </a:rPr>
              <a:t>pedido =(</a:t>
            </a:r>
            <a:r>
              <a:rPr lang="pt-BR" sz="2400" u="sng" dirty="0" err="1" smtClean="0">
                <a:ea typeface="+mn-ea"/>
                <a:cs typeface="+mn-cs"/>
              </a:rPr>
              <a:t>nro_pedido</a:t>
            </a:r>
            <a:r>
              <a:rPr lang="pt-BR" sz="2400" dirty="0" smtClean="0">
                <a:ea typeface="+mn-ea"/>
                <a:cs typeface="+mn-cs"/>
              </a:rPr>
              <a:t>, data, </a:t>
            </a:r>
            <a:r>
              <a:rPr lang="pt-BR" sz="2400" dirty="0" err="1" smtClean="0">
                <a:ea typeface="+mn-ea"/>
                <a:cs typeface="+mn-cs"/>
              </a:rPr>
              <a:t>número_cliente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br>
              <a:rPr lang="pt-BR" sz="2400" dirty="0" smtClean="0">
                <a:ea typeface="+mn-ea"/>
                <a:cs typeface="+mn-cs"/>
              </a:rPr>
            </a:br>
            <a:r>
              <a:rPr lang="pt-BR" sz="2400" dirty="0" err="1" smtClean="0">
                <a:ea typeface="+mn-ea"/>
                <a:cs typeface="+mn-cs"/>
              </a:rPr>
              <a:t>nome_cliente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smtClean="0">
                <a:solidFill>
                  <a:srgbClr val="FF0000"/>
                </a:solidFill>
                <a:ea typeface="+mn-ea"/>
                <a:cs typeface="+mn-cs"/>
              </a:rPr>
              <a:t>{</a:t>
            </a:r>
            <a:r>
              <a:rPr lang="pt-BR" sz="2400" dirty="0" err="1" smtClean="0">
                <a:ea typeface="+mn-ea"/>
                <a:cs typeface="+mn-cs"/>
              </a:rPr>
              <a:t>nro_peça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err="1" smtClean="0">
                <a:ea typeface="+mn-ea"/>
                <a:cs typeface="+mn-cs"/>
              </a:rPr>
              <a:t>nome_peça</a:t>
            </a:r>
            <a:r>
              <a:rPr lang="pt-BR" sz="2400" dirty="0" smtClean="0">
                <a:ea typeface="+mn-ea"/>
                <a:cs typeface="+mn-cs"/>
              </a:rPr>
              <a:t>,</a:t>
            </a:r>
            <a:br>
              <a:rPr lang="pt-BR" sz="2400" dirty="0" smtClean="0">
                <a:ea typeface="+mn-ea"/>
                <a:cs typeface="+mn-cs"/>
              </a:rPr>
            </a:br>
            <a:r>
              <a:rPr lang="pt-BR" sz="2400" dirty="0" err="1" smtClean="0">
                <a:ea typeface="+mn-ea"/>
                <a:cs typeface="+mn-cs"/>
              </a:rPr>
              <a:t>qtde_comprada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err="1" smtClean="0">
                <a:ea typeface="+mn-ea"/>
                <a:cs typeface="+mn-cs"/>
              </a:rPr>
              <a:t>preço_cotado</a:t>
            </a:r>
            <a:r>
              <a:rPr lang="pt-BR" sz="2400" dirty="0" smtClean="0">
                <a:solidFill>
                  <a:srgbClr val="FF0000"/>
                </a:solidFill>
                <a:ea typeface="+mn-ea"/>
                <a:cs typeface="+mn-cs"/>
              </a:rPr>
              <a:t>}</a:t>
            </a:r>
            <a:r>
              <a:rPr lang="pt-BR" sz="2400" dirty="0" smtClean="0">
                <a:ea typeface="+mn-ea"/>
                <a:cs typeface="+mn-cs"/>
              </a:rPr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lvl="2"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lvl="2">
              <a:buFont typeface="Wingdings" panose="05000000000000000000" pitchFamily="2" charset="2"/>
              <a:buNone/>
              <a:defRPr/>
            </a:pPr>
            <a:endParaRPr lang="pt-BR" sz="2800" dirty="0" smtClean="0">
              <a:ea typeface="+mn-ea"/>
              <a:cs typeface="+mn-cs"/>
            </a:endParaRPr>
          </a:p>
        </p:txBody>
      </p:sp>
      <p:sp>
        <p:nvSpPr>
          <p:cNvPr id="34820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3443386-E23E-4C51-AB6D-EC3F727FE54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1371600"/>
          </a:xfrm>
        </p:spPr>
        <p:txBody>
          <a:bodyPr/>
          <a:lstStyle/>
          <a:p>
            <a:r>
              <a:rPr lang="en-US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 smtClean="0"/>
              <a:t>ª Forma Normal</a:t>
            </a:r>
            <a:endParaRPr lang="pt-BR" altLang="pt-BR" dirty="0" smtClean="0"/>
          </a:p>
        </p:txBody>
      </p:sp>
      <p:sp>
        <p:nvSpPr>
          <p:cNvPr id="223235" name="Espaço Reservado para Conteúdo 2"/>
          <p:cNvSpPr>
            <a:spLocks noGrp="1"/>
          </p:cNvSpPr>
          <p:nvPr>
            <p:ph idx="1"/>
          </p:nvPr>
        </p:nvSpPr>
        <p:spPr>
          <a:xfrm>
            <a:off x="759854" y="1714500"/>
            <a:ext cx="7998384" cy="50006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Uma relação está 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dirty="0" smtClean="0"/>
              <a:t>FN se:</a:t>
            </a:r>
          </a:p>
          <a:p>
            <a:pPr lvl="1">
              <a:defRPr/>
            </a:pPr>
            <a:r>
              <a:rPr lang="pt-BR" dirty="0" smtClean="0"/>
              <a:t> ela está 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dirty="0" smtClean="0"/>
              <a:t>FN;</a:t>
            </a:r>
          </a:p>
          <a:p>
            <a:pPr lvl="1">
              <a:defRPr/>
            </a:pPr>
            <a:r>
              <a:rPr lang="pt-BR" dirty="0" smtClean="0"/>
              <a:t> todos os atributos que não participam da chave primária são dependentes funcionais (diretos ou transitivos) </a:t>
            </a:r>
            <a:r>
              <a:rPr lang="pt-BR" b="1" dirty="0" smtClean="0">
                <a:solidFill>
                  <a:srgbClr val="FF0000"/>
                </a:solidFill>
              </a:rPr>
              <a:t>de toda a chave primária</a:t>
            </a:r>
            <a:r>
              <a:rPr lang="pt-BR" b="1" dirty="0" smtClean="0"/>
              <a:t> </a:t>
            </a:r>
            <a:r>
              <a:rPr lang="pt-BR" dirty="0" smtClean="0"/>
              <a:t>da relação</a:t>
            </a:r>
          </a:p>
          <a:p>
            <a:pPr lvl="2">
              <a:defRPr/>
            </a:pPr>
            <a:r>
              <a:rPr lang="pt-BR" dirty="0" smtClean="0"/>
              <a:t>ou ainda, </a:t>
            </a:r>
            <a:r>
              <a:rPr lang="pt-BR" dirty="0" smtClean="0">
                <a:ea typeface="+mn-ea"/>
                <a:cs typeface="+mn-cs"/>
              </a:rPr>
              <a:t>não existe atributo não chave que é dependente de somente uma parte da chave primária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Resumindo</a:t>
            </a:r>
            <a:r>
              <a:rPr lang="en-US" dirty="0" smtClean="0">
                <a:ea typeface="+mn-ea"/>
                <a:cs typeface="+mn-cs"/>
              </a:rPr>
              <a:t>: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a typeface="+mn-ea"/>
                <a:cs typeface="+mn-cs"/>
              </a:rPr>
              <a:t>não</a:t>
            </a: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a typeface="+mn-ea"/>
                <a:cs typeface="+mn-cs"/>
              </a:rPr>
              <a:t>pode</a:t>
            </a: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a typeface="+mn-ea"/>
                <a:cs typeface="+mn-cs"/>
              </a:rPr>
              <a:t>existir</a:t>
            </a: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a typeface="+mn-ea"/>
                <a:cs typeface="+mn-cs"/>
              </a:rPr>
              <a:t>dependência</a:t>
            </a: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a typeface="+mn-ea"/>
                <a:cs typeface="+mn-cs"/>
              </a:rPr>
              <a:t>parcial</a:t>
            </a: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!!!!</a:t>
            </a:r>
            <a:endParaRPr lang="pt-BR" b="1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</p:txBody>
      </p:sp>
      <p:sp>
        <p:nvSpPr>
          <p:cNvPr id="36868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FAFF7CC-91C6-40B2-9774-744D9EF651ED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/>
              <a:t>ª Forma Normal</a:t>
            </a:r>
            <a:endParaRPr lang="pt-BR" altLang="pt-BR" dirty="0" smtClean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>
          <a:xfrm>
            <a:off x="837126" y="1981200"/>
            <a:ext cx="8092561" cy="4519613"/>
          </a:xfrm>
        </p:spPr>
        <p:txBody>
          <a:bodyPr/>
          <a:lstStyle/>
          <a:p>
            <a:r>
              <a:rPr lang="pt-BR" altLang="pt-BR" b="1" i="1" dirty="0" smtClean="0"/>
              <a:t>Dependência Funcional</a:t>
            </a:r>
            <a:r>
              <a:rPr lang="pt-BR" altLang="pt-BR" b="1" dirty="0" smtClean="0"/>
              <a:t> </a:t>
            </a:r>
            <a:r>
              <a:rPr lang="pt-BR" altLang="pt-BR" dirty="0" smtClean="0"/>
              <a:t>é uma ligação conceitual entre os valores de diferentes atributos (A-&gt;B)</a:t>
            </a:r>
          </a:p>
          <a:p>
            <a:endParaRPr lang="en-US" altLang="pt-BR" dirty="0" smtClean="0"/>
          </a:p>
          <a:p>
            <a:r>
              <a:rPr lang="pt-BR" altLang="pt-BR" dirty="0" smtClean="0"/>
              <a:t>Normalmente, só existem problemas associados à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pt-BR" dirty="0" smtClean="0"/>
              <a:t>FN quando se tem uma </a:t>
            </a:r>
            <a:r>
              <a:rPr lang="pt-BR" altLang="pt-BR" b="1" dirty="0" smtClean="0">
                <a:solidFill>
                  <a:srgbClr val="FF0000"/>
                </a:solidFill>
              </a:rPr>
              <a:t>chave primária composta</a:t>
            </a:r>
          </a:p>
          <a:p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/>
              <a:t> 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3789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6E9238-334B-4B59-8962-7645FA83BC6F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/>
              <a:t>ª Forma Normal</a:t>
            </a:r>
            <a:endParaRPr lang="pt-BR" altLang="pt-BR" dirty="0" smtClean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>
          <a:xfrm>
            <a:off x="772732" y="1981200"/>
            <a:ext cx="8156956" cy="4519613"/>
          </a:xfrm>
        </p:spPr>
        <p:txBody>
          <a:bodyPr>
            <a:normAutofit/>
          </a:bodyPr>
          <a:lstStyle/>
          <a:p>
            <a:r>
              <a:rPr lang="en-US" altLang="pt-BR" dirty="0" err="1" smtClean="0"/>
              <a:t>Exemplo</a:t>
            </a:r>
            <a:r>
              <a:rPr lang="en-US" altLang="pt-BR" dirty="0" smtClean="0"/>
              <a:t>:</a:t>
            </a:r>
          </a:p>
          <a:p>
            <a:r>
              <a:rPr lang="pt-BR" altLang="pt-BR" sz="2000" i="1" dirty="0" smtClean="0"/>
              <a:t>Pedido = (</a:t>
            </a:r>
            <a:r>
              <a:rPr lang="pt-BR" altLang="pt-BR" sz="2000" b="1" i="1" u="sng" dirty="0" err="1" smtClean="0"/>
              <a:t>num_pedido</a:t>
            </a:r>
            <a:r>
              <a:rPr lang="pt-BR" altLang="pt-BR" sz="2000" i="1" dirty="0" smtClean="0"/>
              <a:t>, </a:t>
            </a:r>
            <a:r>
              <a:rPr lang="pt-BR" altLang="pt-BR" sz="2000" b="1" i="1" u="sng" dirty="0" err="1" smtClean="0"/>
              <a:t>num_item</a:t>
            </a:r>
            <a:r>
              <a:rPr lang="pt-BR" altLang="pt-BR" sz="2000" i="1" dirty="0" smtClean="0"/>
              <a:t>, </a:t>
            </a:r>
            <a:r>
              <a:rPr lang="pt-BR" altLang="pt-BR" sz="2000" i="1" dirty="0" err="1" smtClean="0"/>
              <a:t>data_pedido</a:t>
            </a:r>
            <a:r>
              <a:rPr lang="pt-BR" altLang="pt-BR" sz="2000" i="1" dirty="0" smtClean="0"/>
              <a:t>, total, </a:t>
            </a:r>
            <a:r>
              <a:rPr lang="pt-BR" altLang="pt-BR" sz="2000" i="1" dirty="0" err="1" smtClean="0"/>
              <a:t>q_item</a:t>
            </a:r>
            <a:r>
              <a:rPr lang="pt-BR" altLang="pt-BR" sz="2000" i="1" dirty="0" smtClean="0"/>
              <a:t>, </a:t>
            </a:r>
            <a:r>
              <a:rPr lang="pt-BR" altLang="pt-BR" sz="2000" i="1" dirty="0" err="1" smtClean="0"/>
              <a:t>desc_item</a:t>
            </a:r>
            <a:r>
              <a:rPr lang="pt-BR" altLang="pt-BR" sz="2000" i="1" dirty="0" smtClean="0"/>
              <a:t>)</a:t>
            </a:r>
          </a:p>
          <a:p>
            <a:endParaRPr lang="pt-BR" altLang="pt-BR" dirty="0" smtClean="0"/>
          </a:p>
          <a:p>
            <a:r>
              <a:rPr lang="pt-BR" altLang="pt-BR" sz="2200" dirty="0" smtClean="0"/>
              <a:t>chave primária composta pelos atributos </a:t>
            </a:r>
            <a:r>
              <a:rPr lang="pt-BR" altLang="pt-BR" sz="2200" i="1" dirty="0" err="1" smtClean="0"/>
              <a:t>num_pedido</a:t>
            </a:r>
            <a:r>
              <a:rPr lang="pt-BR" altLang="pt-BR" sz="2200" i="1" dirty="0" smtClean="0"/>
              <a:t> </a:t>
            </a:r>
            <a:r>
              <a:rPr lang="pt-BR" altLang="pt-BR" sz="2200" dirty="0" smtClean="0"/>
              <a:t>e</a:t>
            </a:r>
            <a:r>
              <a:rPr lang="pt-BR" altLang="pt-BR" sz="2200" i="1" dirty="0" smtClean="0"/>
              <a:t> </a:t>
            </a:r>
            <a:r>
              <a:rPr lang="pt-BR" altLang="pt-BR" sz="2200" i="1" dirty="0" err="1" smtClean="0"/>
              <a:t>num_item</a:t>
            </a:r>
            <a:endParaRPr lang="pt-BR" altLang="pt-BR" sz="2200" i="1" dirty="0" smtClean="0"/>
          </a:p>
          <a:p>
            <a:r>
              <a:rPr lang="pt-BR" altLang="pt-BR" sz="2200" dirty="0"/>
              <a:t>O atributo </a:t>
            </a:r>
            <a:r>
              <a:rPr lang="pt-BR" altLang="pt-BR" sz="2200" i="1" dirty="0" err="1"/>
              <a:t>q_item</a:t>
            </a:r>
            <a:r>
              <a:rPr lang="pt-BR" altLang="pt-BR" sz="2200" dirty="0"/>
              <a:t> </a:t>
            </a:r>
            <a:r>
              <a:rPr lang="pt-BR" altLang="pt-BR" sz="2200" b="1" dirty="0"/>
              <a:t>depende da chave primária completa</a:t>
            </a:r>
            <a:r>
              <a:rPr lang="pt-BR" altLang="pt-BR" sz="2200" dirty="0"/>
              <a:t>, isto é, é necessário determinar o número do pedido e o número do item para que se possa determinar a quantidade do </a:t>
            </a:r>
            <a:r>
              <a:rPr lang="pt-BR" altLang="pt-BR" sz="2200" dirty="0" smtClean="0"/>
              <a:t>mesmo</a:t>
            </a:r>
          </a:p>
          <a:p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3891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197F1CC-8E44-4B67-A415-A3370AF3640E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/>
              <a:t>ª Forma Normal</a:t>
            </a:r>
            <a:endParaRPr lang="pt-BR" altLang="pt-BR" dirty="0" smtClean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>
          <a:xfrm>
            <a:off x="772732" y="1101090"/>
            <a:ext cx="8156956" cy="5399723"/>
          </a:xfrm>
        </p:spPr>
        <p:txBody>
          <a:bodyPr>
            <a:normAutofit/>
          </a:bodyPr>
          <a:lstStyle/>
          <a:p>
            <a:r>
              <a:rPr lang="en-US" altLang="pt-BR" dirty="0" err="1" smtClean="0"/>
              <a:t>Exemplo</a:t>
            </a:r>
            <a:r>
              <a:rPr lang="en-US" altLang="pt-BR" dirty="0" smtClean="0"/>
              <a:t>:</a:t>
            </a:r>
          </a:p>
          <a:p>
            <a:r>
              <a:rPr lang="pt-BR" altLang="pt-BR" sz="2000" i="1" dirty="0" smtClean="0"/>
              <a:t>Pedido = (</a:t>
            </a:r>
            <a:r>
              <a:rPr lang="pt-BR" altLang="pt-BR" sz="2000" b="1" i="1" u="sng" dirty="0" err="1" smtClean="0"/>
              <a:t>num_pedido</a:t>
            </a:r>
            <a:r>
              <a:rPr lang="pt-BR" altLang="pt-BR" sz="2000" i="1" dirty="0" smtClean="0"/>
              <a:t>, </a:t>
            </a:r>
            <a:r>
              <a:rPr lang="pt-BR" altLang="pt-BR" sz="2000" b="1" i="1" u="sng" dirty="0" err="1" smtClean="0"/>
              <a:t>num_item</a:t>
            </a:r>
            <a:r>
              <a:rPr lang="pt-BR" altLang="pt-BR" sz="2000" i="1" dirty="0" smtClean="0"/>
              <a:t>, </a:t>
            </a:r>
            <a:r>
              <a:rPr lang="pt-BR" altLang="pt-BR" sz="2000" i="1" dirty="0" err="1" smtClean="0"/>
              <a:t>data_pedido</a:t>
            </a:r>
            <a:r>
              <a:rPr lang="pt-BR" altLang="pt-BR" sz="2000" i="1" dirty="0" smtClean="0"/>
              <a:t>, total, </a:t>
            </a:r>
            <a:r>
              <a:rPr lang="pt-BR" altLang="pt-BR" sz="2000" i="1" dirty="0" err="1" smtClean="0"/>
              <a:t>q_item</a:t>
            </a:r>
            <a:r>
              <a:rPr lang="pt-BR" altLang="pt-BR" sz="2000" i="1" dirty="0" smtClean="0"/>
              <a:t>, </a:t>
            </a:r>
            <a:r>
              <a:rPr lang="pt-BR" altLang="pt-BR" sz="2000" i="1" dirty="0" err="1" smtClean="0"/>
              <a:t>desc_item</a:t>
            </a:r>
            <a:r>
              <a:rPr lang="pt-BR" altLang="pt-BR" sz="2000" i="1" dirty="0" smtClean="0"/>
              <a:t>)</a:t>
            </a:r>
          </a:p>
          <a:p>
            <a:endParaRPr lang="pt-BR" altLang="pt-BR" sz="2000" i="1" dirty="0" smtClean="0"/>
          </a:p>
          <a:p>
            <a:r>
              <a:rPr lang="pt-BR" altLang="pt-BR" sz="2000" dirty="0" smtClean="0"/>
              <a:t>Já </a:t>
            </a:r>
            <a:r>
              <a:rPr lang="pt-BR" altLang="pt-BR" sz="2000" dirty="0"/>
              <a:t>os atributos </a:t>
            </a:r>
            <a:r>
              <a:rPr lang="pt-BR" altLang="pt-BR" sz="2000" i="1" dirty="0" err="1"/>
              <a:t>data_pedido</a:t>
            </a:r>
            <a:r>
              <a:rPr lang="pt-BR" altLang="pt-BR" sz="2000" dirty="0"/>
              <a:t> e </a:t>
            </a:r>
            <a:r>
              <a:rPr lang="pt-BR" altLang="pt-BR" sz="2000" i="1" dirty="0" smtClean="0"/>
              <a:t>total*</a:t>
            </a:r>
            <a:r>
              <a:rPr lang="pt-BR" altLang="pt-BR" sz="2000" dirty="0" smtClean="0"/>
              <a:t> </a:t>
            </a:r>
            <a:r>
              <a:rPr lang="pt-BR" altLang="pt-BR" sz="2000" b="1" dirty="0">
                <a:solidFill>
                  <a:srgbClr val="FF0000"/>
                </a:solidFill>
              </a:rPr>
              <a:t>dependem apenas de parte da chave primária</a:t>
            </a:r>
            <a:r>
              <a:rPr lang="pt-BR" altLang="pt-BR" sz="2000" dirty="0"/>
              <a:t>, ou seja, do atributo </a:t>
            </a:r>
            <a:r>
              <a:rPr lang="pt-BR" altLang="pt-BR" sz="2000" i="1" dirty="0" err="1"/>
              <a:t>num_pedido</a:t>
            </a:r>
            <a:r>
              <a:rPr lang="pt-BR" altLang="pt-BR" sz="2000" dirty="0"/>
              <a:t>, pois estão associados apenas a um pedido completo, independentemente dos itens que o compõem</a:t>
            </a:r>
          </a:p>
          <a:p>
            <a:r>
              <a:rPr lang="pt-BR" altLang="pt-BR" sz="2000" b="1" dirty="0">
                <a:solidFill>
                  <a:srgbClr val="FF0000"/>
                </a:solidFill>
              </a:rPr>
              <a:t>O mesmo acontece </a:t>
            </a:r>
            <a:r>
              <a:rPr lang="pt-BR" altLang="pt-BR" sz="2000" dirty="0"/>
              <a:t>com o atributo </a:t>
            </a:r>
            <a:r>
              <a:rPr lang="pt-BR" altLang="pt-BR" sz="2000" i="1" dirty="0" err="1"/>
              <a:t>desc_item</a:t>
            </a:r>
            <a:r>
              <a:rPr lang="pt-BR" altLang="pt-BR" sz="2000" dirty="0"/>
              <a:t>, que depende exclusivamente do atributo </a:t>
            </a:r>
            <a:r>
              <a:rPr lang="pt-BR" altLang="pt-BR" sz="2000" i="1" dirty="0" err="1"/>
              <a:t>num_item</a:t>
            </a:r>
            <a:r>
              <a:rPr lang="pt-BR" altLang="pt-BR" sz="2000" dirty="0"/>
              <a:t>, pois basta saber o número do item para descobrir a descrição do mesmo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*Considere que o preço muda ao longo de tempo</a:t>
            </a:r>
            <a:endParaRPr lang="pt-BR" altLang="pt-BR" dirty="0" smtClean="0"/>
          </a:p>
        </p:txBody>
      </p:sp>
      <p:sp>
        <p:nvSpPr>
          <p:cNvPr id="3891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197F1CC-8E44-4B67-A415-A3370AF3640E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565150" y="0"/>
            <a:ext cx="8686800" cy="1371600"/>
          </a:xfrm>
        </p:spPr>
        <p:txBody>
          <a:bodyPr/>
          <a:lstStyle/>
          <a:p>
            <a:r>
              <a:rPr lang="pt-BR" altLang="pt-BR" dirty="0" smtClean="0"/>
              <a:t>O que há de errado com essa tabela?</a:t>
            </a:r>
            <a:endParaRPr lang="pt-BR" alt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78483"/>
              </p:ext>
            </p:extLst>
          </p:nvPr>
        </p:nvGraphicFramePr>
        <p:xfrm>
          <a:off x="914400" y="2034861"/>
          <a:ext cx="8048626" cy="258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8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j-lt"/>
                          <a:ea typeface="Times New Roman"/>
                          <a:cs typeface="Times New Roman"/>
                        </a:rPr>
                        <a:t>nro_ped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j-lt"/>
                          <a:ea typeface="Times New Roman"/>
                          <a:cs typeface="Times New Roman"/>
                        </a:rPr>
                        <a:t>nro_peça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data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descrição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 err="1" smtClean="0">
                          <a:latin typeface="+mj-lt"/>
                          <a:ea typeface="Times New Roman"/>
                          <a:cs typeface="Times New Roman"/>
                        </a:rPr>
                        <a:t>qtde</a:t>
                      </a:r>
                      <a:endParaRPr lang="pt-BR" sz="2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lt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preço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1000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AX12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141195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Bicicleta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900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1020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151195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40000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1030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BZ66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151195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Bola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300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1040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161195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1200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1050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CB03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171195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Vídeo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2500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2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1070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BT04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201195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j-lt"/>
                          <a:ea typeface="Times New Roman"/>
                          <a:cs typeface="Times New Roman"/>
                        </a:rPr>
                        <a:t>TV</a:t>
                      </a:r>
                      <a:endParaRPr lang="pt-BR" sz="12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pt-BR" sz="12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800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49" name="CaixaDeTexto 5"/>
          <p:cNvSpPr txBox="1">
            <a:spLocks noChangeArrowheads="1"/>
          </p:cNvSpPr>
          <p:nvPr/>
        </p:nvSpPr>
        <p:spPr bwMode="auto">
          <a:xfrm>
            <a:off x="914400" y="1463596"/>
            <a:ext cx="104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/>
              <a:t>Pedido</a:t>
            </a:r>
          </a:p>
        </p:txBody>
      </p:sp>
      <p:sp>
        <p:nvSpPr>
          <p:cNvPr id="12352" name="Espaço Reservado para Número de Slide 9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617F025-DA45-4821-B8E9-3A0EDA562BB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/>
              <a:t>ª Forma Normal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8490" y="1857375"/>
            <a:ext cx="8345510" cy="4714875"/>
          </a:xfrm>
        </p:spPr>
        <p:txBody>
          <a:bodyPr/>
          <a:lstStyle/>
          <a:p>
            <a:pPr>
              <a:defRPr/>
            </a:pPr>
            <a:r>
              <a:rPr lang="pt-BR" b="1" dirty="0" smtClean="0"/>
              <a:t>Método para corrigir o problema:</a:t>
            </a:r>
          </a:p>
          <a:p>
            <a:pPr lvl="1">
              <a:defRPr/>
            </a:pPr>
            <a:r>
              <a:rPr lang="pt-BR" dirty="0" smtClean="0">
                <a:ea typeface="+mn-ea"/>
                <a:cs typeface="+mn-cs"/>
              </a:rPr>
              <a:t>para cada subconjunto do conjunto de atributos que constitui a chave primária, começar uma relação com esse subconjunto como sua chave primária</a:t>
            </a:r>
          </a:p>
          <a:p>
            <a:pPr lvl="1">
              <a:defRPr/>
            </a:pPr>
            <a:r>
              <a:rPr lang="pt-BR" dirty="0" smtClean="0">
                <a:ea typeface="+mn-ea"/>
                <a:cs typeface="+mn-cs"/>
              </a:rPr>
              <a:t>incluir os atributos da relação original na relação correspondente à chave primária apropriada, isto é, colocar cada atributo junto com a coleção mínima da qual ele depende,atribuindo um nome a cada relação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 smtClean="0"/>
          </a:p>
        </p:txBody>
      </p:sp>
      <p:sp>
        <p:nvSpPr>
          <p:cNvPr id="4301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C686DD3-3172-41E2-B1BC-08717785791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/>
              <a:t>ª Forma Normal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2732" y="1571223"/>
            <a:ext cx="8371268" cy="4929590"/>
          </a:xfrm>
        </p:spPr>
        <p:txBody>
          <a:bodyPr>
            <a:normAutofit/>
          </a:bodyPr>
          <a:lstStyle/>
          <a:p>
            <a:r>
              <a:rPr lang="en-US" altLang="pt-BR" dirty="0" err="1"/>
              <a:t>Exemplo</a:t>
            </a:r>
            <a:r>
              <a:rPr lang="en-US" altLang="pt-BR" dirty="0"/>
              <a:t>:</a:t>
            </a:r>
          </a:p>
          <a:p>
            <a:r>
              <a:rPr lang="pt-BR" altLang="pt-BR" sz="2000" i="1" dirty="0"/>
              <a:t>Pedido = (</a:t>
            </a:r>
            <a:r>
              <a:rPr lang="pt-BR" altLang="pt-BR" sz="2000" b="1" i="1" u="sng" dirty="0" err="1"/>
              <a:t>num_pedido</a:t>
            </a:r>
            <a:r>
              <a:rPr lang="pt-BR" altLang="pt-BR" sz="2000" i="1" dirty="0"/>
              <a:t>, </a:t>
            </a:r>
            <a:r>
              <a:rPr lang="pt-BR" altLang="pt-BR" sz="2000" b="1" i="1" u="sng" dirty="0" err="1"/>
              <a:t>num_item</a:t>
            </a:r>
            <a:r>
              <a:rPr lang="pt-BR" altLang="pt-BR" sz="2000" i="1" dirty="0"/>
              <a:t>, </a:t>
            </a:r>
            <a:r>
              <a:rPr lang="pt-BR" altLang="pt-BR" sz="2000" i="1" dirty="0" err="1"/>
              <a:t>data_pedido</a:t>
            </a:r>
            <a:r>
              <a:rPr lang="pt-BR" altLang="pt-BR" sz="2000" i="1" dirty="0"/>
              <a:t>, total, </a:t>
            </a:r>
            <a:r>
              <a:rPr lang="pt-BR" altLang="pt-BR" sz="2000" i="1" dirty="0" err="1"/>
              <a:t>q_item</a:t>
            </a:r>
            <a:r>
              <a:rPr lang="pt-BR" altLang="pt-BR" sz="2000" i="1" dirty="0"/>
              <a:t>, </a:t>
            </a:r>
            <a:r>
              <a:rPr lang="pt-BR" altLang="pt-BR" sz="2000" i="1" dirty="0" err="1"/>
              <a:t>desc_item</a:t>
            </a:r>
            <a:r>
              <a:rPr lang="pt-BR" altLang="pt-BR" sz="2000" i="1" dirty="0"/>
              <a:t>)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Para passar essa relação para a 2FN, usamos a </a:t>
            </a:r>
            <a:r>
              <a:rPr lang="pt-BR" b="1" dirty="0" smtClean="0"/>
              <a:t>decomposição</a:t>
            </a:r>
            <a:r>
              <a:rPr lang="pt-BR" dirty="0" smtClean="0"/>
              <a:t>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i="1" dirty="0" smtClean="0">
                <a:ea typeface="+mn-ea"/>
                <a:cs typeface="+mn-cs"/>
              </a:rPr>
              <a:t>Pedido = (</a:t>
            </a:r>
            <a:r>
              <a:rPr lang="pt-BR" b="1" i="1" u="sng" dirty="0" err="1" smtClean="0">
                <a:ea typeface="+mn-ea"/>
                <a:cs typeface="+mn-cs"/>
              </a:rPr>
              <a:t>num_pedido</a:t>
            </a:r>
            <a:r>
              <a:rPr lang="pt-BR" i="1" dirty="0" smtClean="0">
                <a:ea typeface="+mn-ea"/>
                <a:cs typeface="+mn-cs"/>
              </a:rPr>
              <a:t>, </a:t>
            </a:r>
            <a:r>
              <a:rPr lang="pt-BR" i="1" dirty="0" err="1" smtClean="0">
                <a:ea typeface="+mn-ea"/>
                <a:cs typeface="+mn-cs"/>
              </a:rPr>
              <a:t>data_pedido</a:t>
            </a:r>
            <a:r>
              <a:rPr lang="pt-BR" i="1" dirty="0" smtClean="0">
                <a:ea typeface="+mn-ea"/>
                <a:cs typeface="+mn-cs"/>
              </a:rPr>
              <a:t>, total)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i="1" dirty="0" smtClean="0"/>
              <a:t>Item = (</a:t>
            </a:r>
            <a:r>
              <a:rPr lang="pt-BR" b="1" i="1" u="sng" dirty="0" err="1" smtClean="0"/>
              <a:t>num_item</a:t>
            </a:r>
            <a:r>
              <a:rPr lang="pt-BR" i="1" dirty="0" smtClean="0"/>
              <a:t>, </a:t>
            </a:r>
            <a:r>
              <a:rPr lang="pt-BR" i="1" dirty="0" err="1" smtClean="0"/>
              <a:t>desc_item</a:t>
            </a:r>
            <a:r>
              <a:rPr lang="pt-BR" i="1" dirty="0" smtClean="0"/>
              <a:t>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i="1" dirty="0" err="1" smtClean="0">
                <a:ea typeface="+mn-ea"/>
                <a:cs typeface="+mn-cs"/>
              </a:rPr>
              <a:t>Item_Pedido</a:t>
            </a:r>
            <a:r>
              <a:rPr lang="pt-BR" i="1" dirty="0" smtClean="0">
                <a:ea typeface="+mn-ea"/>
                <a:cs typeface="+mn-cs"/>
              </a:rPr>
              <a:t> = (</a:t>
            </a:r>
            <a:r>
              <a:rPr lang="pt-BR" b="1" i="1" u="sng" dirty="0" err="1" smtClean="0">
                <a:ea typeface="+mn-ea"/>
                <a:cs typeface="+mn-cs"/>
              </a:rPr>
              <a:t>num_pedido</a:t>
            </a:r>
            <a:r>
              <a:rPr lang="pt-BR" i="1" dirty="0" smtClean="0">
                <a:ea typeface="+mn-ea"/>
                <a:cs typeface="+mn-cs"/>
              </a:rPr>
              <a:t>, </a:t>
            </a:r>
            <a:r>
              <a:rPr lang="pt-BR" b="1" i="1" u="sng" dirty="0" err="1" smtClean="0">
                <a:ea typeface="+mn-ea"/>
                <a:cs typeface="+mn-cs"/>
              </a:rPr>
              <a:t>num_item</a:t>
            </a:r>
            <a:r>
              <a:rPr lang="pt-BR" i="1" dirty="0" smtClean="0">
                <a:ea typeface="+mn-ea"/>
                <a:cs typeface="+mn-cs"/>
              </a:rPr>
              <a:t>, </a:t>
            </a:r>
            <a:r>
              <a:rPr lang="pt-BR" i="1" dirty="0" err="1" smtClean="0">
                <a:ea typeface="+mn-ea"/>
                <a:cs typeface="+mn-cs"/>
              </a:rPr>
              <a:t>q_item</a:t>
            </a:r>
            <a:r>
              <a:rPr lang="pt-BR" i="1" dirty="0" smtClean="0">
                <a:ea typeface="+mn-ea"/>
                <a:cs typeface="+mn-cs"/>
              </a:rPr>
              <a:t>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i="1" dirty="0" err="1" smtClean="0">
                <a:ea typeface="+mn-ea"/>
                <a:cs typeface="+mn-cs"/>
              </a:rPr>
              <a:t>onde</a:t>
            </a:r>
            <a:r>
              <a:rPr lang="en-US" i="1" dirty="0" smtClean="0">
                <a:ea typeface="+mn-ea"/>
                <a:cs typeface="+mn-cs"/>
              </a:rPr>
              <a:t> 	</a:t>
            </a:r>
            <a:r>
              <a:rPr lang="en-US" i="1" dirty="0" err="1" smtClean="0">
                <a:ea typeface="+mn-ea"/>
                <a:cs typeface="+mn-cs"/>
              </a:rPr>
              <a:t>num_pedido</a:t>
            </a:r>
            <a:r>
              <a:rPr lang="en-US" i="1" dirty="0" smtClean="0">
                <a:ea typeface="+mn-ea"/>
                <a:cs typeface="+mn-cs"/>
              </a:rPr>
              <a:t>=FK </a:t>
            </a:r>
            <a:r>
              <a:rPr lang="en-US" i="1" dirty="0" err="1" smtClean="0">
                <a:ea typeface="+mn-ea"/>
                <a:cs typeface="+mn-cs"/>
              </a:rPr>
              <a:t>Pedido</a:t>
            </a:r>
            <a:r>
              <a:rPr lang="en-US" i="1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num_pedido</a:t>
            </a:r>
            <a:r>
              <a:rPr lang="en-US" i="1" dirty="0" smtClean="0">
                <a:ea typeface="+mn-ea"/>
                <a:cs typeface="+mn-cs"/>
              </a:rPr>
              <a:t>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			</a:t>
            </a:r>
            <a:r>
              <a:rPr lang="en-US" i="1" dirty="0" err="1" smtClean="0">
                <a:ea typeface="+mn-ea"/>
                <a:cs typeface="+mn-cs"/>
              </a:rPr>
              <a:t>num_item</a:t>
            </a:r>
            <a:r>
              <a:rPr lang="en-US" i="1" dirty="0" smtClean="0">
                <a:ea typeface="+mn-ea"/>
                <a:cs typeface="+mn-cs"/>
              </a:rPr>
              <a:t>= FK Item(</a:t>
            </a:r>
            <a:r>
              <a:rPr lang="en-US" i="1" dirty="0" err="1" smtClean="0">
                <a:ea typeface="+mn-ea"/>
                <a:cs typeface="+mn-cs"/>
              </a:rPr>
              <a:t>num_item</a:t>
            </a:r>
            <a:r>
              <a:rPr lang="en-US" i="1" dirty="0" smtClean="0">
                <a:ea typeface="+mn-ea"/>
                <a:cs typeface="+mn-cs"/>
              </a:rPr>
              <a:t>)</a:t>
            </a:r>
            <a:endParaRPr lang="pt-BR" dirty="0" smtClean="0"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pt-BR" dirty="0" smtClean="0">
              <a:ea typeface="+mn-ea"/>
              <a:cs typeface="+mn-cs"/>
            </a:endParaRPr>
          </a:p>
        </p:txBody>
      </p:sp>
      <p:sp>
        <p:nvSpPr>
          <p:cNvPr id="4403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5B33DF1-1B2F-426F-B9B4-0210595037D3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/>
              <a:t>ª Forma Normal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2132" y="1981200"/>
            <a:ext cx="8161867" cy="4519613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dirty="0" smtClean="0"/>
              <a:t>FN é utilizada para:</a:t>
            </a:r>
          </a:p>
          <a:p>
            <a:pPr lvl="1">
              <a:defRPr/>
            </a:pPr>
            <a:r>
              <a:rPr lang="pt-BR" sz="2400" b="1" dirty="0" smtClean="0"/>
              <a:t> Reduzir a redundância </a:t>
            </a:r>
            <a:r>
              <a:rPr lang="pt-BR" sz="2400" dirty="0" smtClean="0"/>
              <a:t>de dados</a:t>
            </a:r>
          </a:p>
          <a:p>
            <a:pPr lvl="1">
              <a:defRPr/>
            </a:pPr>
            <a:r>
              <a:rPr lang="pt-BR" sz="2400" dirty="0" smtClean="0"/>
              <a:t> Tornar as atualizações mais </a:t>
            </a:r>
            <a:r>
              <a:rPr lang="pt-BR" sz="2400" b="1" dirty="0" smtClean="0"/>
              <a:t>fáceis</a:t>
            </a:r>
          </a:p>
          <a:p>
            <a:pPr lvl="1">
              <a:defRPr/>
            </a:pPr>
            <a:endParaRPr lang="pt-BR" sz="2400" b="1" dirty="0"/>
          </a:p>
          <a:p>
            <a:pPr marL="285750" lvl="1">
              <a:defRPr/>
            </a:pPr>
            <a:r>
              <a:rPr lang="pt-BR" sz="2400" dirty="0"/>
              <a:t>Como se usa 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400" dirty="0" smtClean="0"/>
              <a:t>FN?  </a:t>
            </a:r>
          </a:p>
          <a:p>
            <a:pPr marL="742950" lvl="2">
              <a:defRPr/>
            </a:pPr>
            <a:r>
              <a:rPr lang="pt-BR" sz="2400" dirty="0" smtClean="0"/>
              <a:t>Projetam-se </a:t>
            </a:r>
            <a:r>
              <a:rPr lang="pt-BR" sz="2400" dirty="0"/>
              <a:t>os atributos que dependem funcionalmente de parte da chave para fora da tabela, levando a parte da chave que os determina como elo para refazer a ligação e recuperar o conteúdo da tabela original.</a:t>
            </a:r>
          </a:p>
          <a:p>
            <a:pPr lvl="1">
              <a:defRPr/>
            </a:pPr>
            <a:endParaRPr lang="pt-BR" dirty="0" smtClean="0"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pt-BR" dirty="0" smtClean="0"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 smtClean="0"/>
          </a:p>
        </p:txBody>
      </p:sp>
      <p:sp>
        <p:nvSpPr>
          <p:cNvPr id="45060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09DEA41-3F72-4375-B7A7-DA7789948DA0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/>
              <a:t>ª Forma Normal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762" y="1981200"/>
            <a:ext cx="8268237" cy="4519613"/>
          </a:xfrm>
        </p:spPr>
        <p:txBody>
          <a:bodyPr/>
          <a:lstStyle/>
          <a:p>
            <a:pPr>
              <a:defRPr/>
            </a:pPr>
            <a:r>
              <a:rPr lang="pt-BR" b="1" dirty="0" smtClean="0"/>
              <a:t>Exemplo:</a:t>
            </a:r>
          </a:p>
          <a:p>
            <a:pPr lvl="1">
              <a:defRPr/>
            </a:pPr>
            <a:r>
              <a:rPr lang="pt-BR" sz="2400" dirty="0" smtClean="0"/>
              <a:t> Coloque a seguinte relação na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400" dirty="0" smtClean="0"/>
              <a:t>FN: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pt-BR" dirty="0" smtClean="0"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pedido (</a:t>
            </a:r>
            <a:r>
              <a:rPr lang="pt-BR" u="sng" dirty="0" err="1" smtClean="0">
                <a:ea typeface="+mn-ea"/>
                <a:cs typeface="+mn-cs"/>
              </a:rPr>
              <a:t>nro_pedido</a:t>
            </a:r>
            <a:r>
              <a:rPr lang="pt-BR" dirty="0" smtClean="0">
                <a:ea typeface="+mn-ea"/>
                <a:cs typeface="+mn-cs"/>
              </a:rPr>
              <a:t>, data, </a:t>
            </a:r>
            <a:r>
              <a:rPr lang="pt-BR" dirty="0" err="1" smtClean="0">
                <a:ea typeface="+mn-ea"/>
                <a:cs typeface="+mn-cs"/>
              </a:rPr>
              <a:t>número_cliente</a:t>
            </a:r>
            <a:r>
              <a:rPr lang="pt-BR" dirty="0" smtClean="0">
                <a:ea typeface="+mn-ea"/>
                <a:cs typeface="+mn-cs"/>
              </a:rPr>
              <a:t>, </a:t>
            </a:r>
            <a:r>
              <a:rPr lang="pt-BR" dirty="0" err="1" smtClean="0">
                <a:ea typeface="+mn-ea"/>
                <a:cs typeface="+mn-cs"/>
              </a:rPr>
              <a:t>nome_cliente</a:t>
            </a:r>
            <a:r>
              <a:rPr lang="pt-BR" dirty="0" smtClean="0">
                <a:ea typeface="+mn-ea"/>
                <a:cs typeface="+mn-cs"/>
              </a:rPr>
              <a:t>, </a:t>
            </a:r>
            <a:r>
              <a:rPr lang="pt-BR" u="sng" dirty="0" err="1" smtClean="0">
                <a:ea typeface="+mn-ea"/>
                <a:cs typeface="+mn-cs"/>
              </a:rPr>
              <a:t>nro_peça</a:t>
            </a:r>
            <a:r>
              <a:rPr lang="pt-BR" dirty="0" smtClean="0">
                <a:ea typeface="+mn-ea"/>
                <a:cs typeface="+mn-cs"/>
              </a:rPr>
              <a:t>, </a:t>
            </a:r>
            <a:r>
              <a:rPr lang="pt-BR" dirty="0" err="1" smtClean="0">
                <a:ea typeface="+mn-ea"/>
                <a:cs typeface="+mn-cs"/>
              </a:rPr>
              <a:t>nome_peça</a:t>
            </a:r>
            <a:r>
              <a:rPr lang="pt-BR" dirty="0" smtClean="0">
                <a:ea typeface="+mn-ea"/>
                <a:cs typeface="+mn-cs"/>
              </a:rPr>
              <a:t>, </a:t>
            </a:r>
            <a:r>
              <a:rPr lang="pt-BR" dirty="0" err="1" smtClean="0">
                <a:ea typeface="+mn-ea"/>
                <a:cs typeface="+mn-cs"/>
              </a:rPr>
              <a:t>qtde_comprada</a:t>
            </a:r>
            <a:r>
              <a:rPr lang="pt-BR" dirty="0" smtClean="0">
                <a:ea typeface="+mn-ea"/>
                <a:cs typeface="+mn-cs"/>
              </a:rPr>
              <a:t>, </a:t>
            </a:r>
            <a:r>
              <a:rPr lang="pt-BR" dirty="0" err="1" smtClean="0">
                <a:ea typeface="+mn-ea"/>
                <a:cs typeface="+mn-cs"/>
              </a:rPr>
              <a:t>preço_cotado</a:t>
            </a:r>
            <a:r>
              <a:rPr lang="pt-BR" dirty="0" smtClean="0">
                <a:ea typeface="+mn-ea"/>
                <a:cs typeface="+mn-cs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 smtClean="0"/>
          </a:p>
        </p:txBody>
      </p:sp>
      <p:sp>
        <p:nvSpPr>
          <p:cNvPr id="47108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6DD6DC6-CBFF-4D07-8A82-F301E08CFDC8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BR" altLang="pt-BR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371600"/>
          </a:xfrm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pt-BR" dirty="0"/>
              <a:t>ª Forma Normal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2732" y="1500188"/>
            <a:ext cx="8371268" cy="5286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 smtClean="0"/>
              <a:t>Solução:</a:t>
            </a:r>
          </a:p>
          <a:p>
            <a:pPr lvl="1">
              <a:defRPr/>
            </a:pPr>
            <a:r>
              <a:rPr lang="pt-BR" dirty="0" smtClean="0">
                <a:ea typeface="+mn-ea"/>
                <a:cs typeface="+mn-cs"/>
              </a:rPr>
              <a:t> 1º passo: analisar dependências pelos subconjuntos</a:t>
            </a:r>
          </a:p>
          <a:p>
            <a:pPr marL="457200" lvl="1" indent="0">
              <a:buNone/>
              <a:defRPr/>
            </a:pPr>
            <a:r>
              <a:rPr lang="pt-BR" sz="2200" dirty="0" err="1" smtClean="0"/>
              <a:t>nro_ped</a:t>
            </a:r>
            <a:r>
              <a:rPr lang="pt-BR" sz="2200" dirty="0" smtClean="0"/>
              <a:t> </a:t>
            </a:r>
            <a:r>
              <a:rPr lang="pt-BR" sz="2200" dirty="0" smtClean="0">
                <a:sym typeface="Wingdings" pitchFamily="2" charset="2"/>
              </a:rPr>
              <a:t></a:t>
            </a:r>
            <a:r>
              <a:rPr lang="pt-BR" sz="2200" dirty="0" smtClean="0"/>
              <a:t> data, </a:t>
            </a:r>
            <a:r>
              <a:rPr lang="pt-BR" sz="2200" dirty="0" err="1" smtClean="0"/>
              <a:t>número_cliente</a:t>
            </a:r>
            <a:r>
              <a:rPr lang="pt-BR" sz="2200" dirty="0" smtClean="0"/>
              <a:t>, </a:t>
            </a:r>
            <a:r>
              <a:rPr lang="pt-BR" sz="2200" dirty="0" err="1" smtClean="0"/>
              <a:t>nome_cliente</a:t>
            </a:r>
            <a:endParaRPr lang="pt-BR" sz="2200" dirty="0"/>
          </a:p>
          <a:p>
            <a:pPr marL="457200" lvl="1" indent="0">
              <a:buNone/>
              <a:defRPr/>
            </a:pPr>
            <a:r>
              <a:rPr lang="pt-BR" sz="2200" dirty="0" err="1" smtClean="0"/>
              <a:t>nro_peça</a:t>
            </a:r>
            <a:r>
              <a:rPr lang="pt-BR" sz="2200" dirty="0" smtClean="0"/>
              <a:t> </a:t>
            </a:r>
            <a:r>
              <a:rPr lang="pt-BR" sz="2200" dirty="0" smtClean="0">
                <a:sym typeface="Wingdings" pitchFamily="2" charset="2"/>
              </a:rPr>
              <a:t></a:t>
            </a:r>
            <a:r>
              <a:rPr lang="pt-BR" sz="2200" dirty="0" smtClean="0"/>
              <a:t> </a:t>
            </a:r>
            <a:r>
              <a:rPr lang="pt-BR" sz="2200" dirty="0" err="1" smtClean="0"/>
              <a:t>nome_peça</a:t>
            </a:r>
            <a:endParaRPr lang="pt-BR" sz="2200" dirty="0"/>
          </a:p>
          <a:p>
            <a:pPr marL="457200" lvl="1" indent="0">
              <a:buNone/>
              <a:defRPr/>
            </a:pPr>
            <a:r>
              <a:rPr lang="pt-BR" sz="2200" dirty="0" err="1" smtClean="0"/>
              <a:t>nro_ped</a:t>
            </a:r>
            <a:r>
              <a:rPr lang="pt-BR" sz="2200" dirty="0" smtClean="0"/>
              <a:t>, </a:t>
            </a:r>
            <a:r>
              <a:rPr lang="pt-BR" sz="2200" dirty="0" err="1" smtClean="0"/>
              <a:t>nro_peça</a:t>
            </a:r>
            <a:r>
              <a:rPr lang="pt-BR" sz="2200" dirty="0" smtClean="0"/>
              <a:t> </a:t>
            </a:r>
            <a:r>
              <a:rPr lang="pt-BR" sz="2200" dirty="0" smtClean="0">
                <a:sym typeface="Wingdings" pitchFamily="2" charset="2"/>
              </a:rPr>
              <a:t></a:t>
            </a:r>
            <a:r>
              <a:rPr lang="pt-BR" sz="2200" dirty="0" smtClean="0"/>
              <a:t>  </a:t>
            </a:r>
            <a:r>
              <a:rPr lang="pt-BR" sz="2200" dirty="0" err="1" smtClean="0"/>
              <a:t>qtde_comprada</a:t>
            </a:r>
            <a:r>
              <a:rPr lang="pt-BR" sz="2200" dirty="0" smtClean="0"/>
              <a:t>, </a:t>
            </a:r>
            <a:r>
              <a:rPr lang="pt-BR" sz="2200" dirty="0" err="1" smtClean="0"/>
              <a:t>preço_cotado</a:t>
            </a:r>
            <a:endParaRPr lang="pt-BR" sz="2200" dirty="0" smtClean="0"/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1800" dirty="0" smtClean="0"/>
              <a:t> </a:t>
            </a:r>
            <a:endParaRPr lang="pt-BR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 2º </a:t>
            </a:r>
            <a:r>
              <a:rPr lang="en-US" dirty="0" err="1" smtClean="0">
                <a:ea typeface="+mn-ea"/>
                <a:cs typeface="+mn-cs"/>
              </a:rPr>
              <a:t>passo</a:t>
            </a:r>
            <a:r>
              <a:rPr lang="en-US" dirty="0" smtClean="0">
                <a:ea typeface="+mn-ea"/>
                <a:cs typeface="+mn-cs"/>
              </a:rPr>
              <a:t>: </a:t>
            </a:r>
            <a:r>
              <a:rPr lang="en-US" dirty="0" err="1" smtClean="0">
                <a:ea typeface="+mn-ea"/>
                <a:cs typeface="+mn-cs"/>
              </a:rPr>
              <a:t>criar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relações</a:t>
            </a:r>
            <a:endParaRPr lang="pt-BR" dirty="0"/>
          </a:p>
          <a:p>
            <a:pPr marL="457200" lvl="1" indent="0">
              <a:buNone/>
              <a:defRPr/>
            </a:pPr>
            <a:r>
              <a:rPr lang="pt-BR" sz="2200" dirty="0" smtClean="0">
                <a:ea typeface="+mn-ea"/>
                <a:cs typeface="+mn-cs"/>
              </a:rPr>
              <a:t>pedido =(</a:t>
            </a:r>
            <a:r>
              <a:rPr lang="pt-BR" sz="2200" u="sng" dirty="0" err="1" smtClean="0">
                <a:ea typeface="+mn-ea"/>
                <a:cs typeface="+mn-cs"/>
              </a:rPr>
              <a:t>nro_ped</a:t>
            </a:r>
            <a:r>
              <a:rPr lang="pt-BR" sz="2200" dirty="0" smtClean="0">
                <a:ea typeface="+mn-ea"/>
                <a:cs typeface="+mn-cs"/>
              </a:rPr>
              <a:t>, data, </a:t>
            </a:r>
            <a:r>
              <a:rPr lang="pt-BR" sz="2200" dirty="0" err="1" smtClean="0">
                <a:ea typeface="+mn-ea"/>
                <a:cs typeface="+mn-cs"/>
              </a:rPr>
              <a:t>número_cliente</a:t>
            </a:r>
            <a:r>
              <a:rPr lang="pt-BR" sz="2200" dirty="0" smtClean="0">
                <a:ea typeface="+mn-ea"/>
                <a:cs typeface="+mn-cs"/>
              </a:rPr>
              <a:t>, </a:t>
            </a:r>
            <a:r>
              <a:rPr lang="pt-BR" sz="2200" dirty="0" err="1" smtClean="0">
                <a:ea typeface="+mn-ea"/>
                <a:cs typeface="+mn-cs"/>
              </a:rPr>
              <a:t>nome_cliente</a:t>
            </a:r>
            <a:r>
              <a:rPr lang="pt-BR" sz="2200" dirty="0" smtClean="0">
                <a:ea typeface="+mn-ea"/>
                <a:cs typeface="+mn-cs"/>
              </a:rPr>
              <a:t>)</a:t>
            </a:r>
          </a:p>
          <a:p>
            <a:pPr marL="457200" lvl="1" indent="0">
              <a:buNone/>
              <a:defRPr/>
            </a:pPr>
            <a:r>
              <a:rPr lang="pt-BR" sz="2200" dirty="0" smtClean="0">
                <a:ea typeface="+mn-ea"/>
                <a:cs typeface="+mn-cs"/>
              </a:rPr>
              <a:t>peça =(</a:t>
            </a:r>
            <a:r>
              <a:rPr lang="pt-BR" sz="2200" u="sng" dirty="0" err="1" smtClean="0">
                <a:ea typeface="+mn-ea"/>
                <a:cs typeface="+mn-cs"/>
              </a:rPr>
              <a:t>nro_peça</a:t>
            </a:r>
            <a:r>
              <a:rPr lang="pt-BR" sz="2200" dirty="0" smtClean="0">
                <a:ea typeface="+mn-ea"/>
                <a:cs typeface="+mn-cs"/>
              </a:rPr>
              <a:t>, </a:t>
            </a:r>
            <a:r>
              <a:rPr lang="pt-BR" sz="2200" dirty="0" err="1" smtClean="0">
                <a:ea typeface="+mn-ea"/>
                <a:cs typeface="+mn-cs"/>
              </a:rPr>
              <a:t>nome_peça</a:t>
            </a:r>
            <a:r>
              <a:rPr lang="pt-BR" sz="2200" dirty="0" smtClean="0">
                <a:ea typeface="+mn-ea"/>
                <a:cs typeface="+mn-cs"/>
              </a:rPr>
              <a:t>)</a:t>
            </a:r>
          </a:p>
          <a:p>
            <a:pPr marL="457200" lvl="1" indent="0">
              <a:buNone/>
              <a:defRPr/>
            </a:pPr>
            <a:r>
              <a:rPr lang="pt-BR" sz="2200" dirty="0" err="1" smtClean="0">
                <a:ea typeface="+mn-ea"/>
                <a:cs typeface="+mn-cs"/>
              </a:rPr>
              <a:t>pedido_peça</a:t>
            </a:r>
            <a:r>
              <a:rPr lang="pt-BR" sz="2200" dirty="0" smtClean="0">
                <a:ea typeface="+mn-ea"/>
                <a:cs typeface="+mn-cs"/>
              </a:rPr>
              <a:t> =(</a:t>
            </a:r>
            <a:r>
              <a:rPr lang="pt-BR" sz="2200" u="sng" dirty="0" err="1" smtClean="0">
                <a:ea typeface="+mn-ea"/>
                <a:cs typeface="+mn-cs"/>
              </a:rPr>
              <a:t>nro_ped</a:t>
            </a:r>
            <a:r>
              <a:rPr lang="pt-BR" sz="2200" u="sng" dirty="0" smtClean="0">
                <a:ea typeface="+mn-ea"/>
                <a:cs typeface="+mn-cs"/>
              </a:rPr>
              <a:t>, </a:t>
            </a:r>
            <a:r>
              <a:rPr lang="pt-BR" sz="2200" u="sng" dirty="0" err="1" smtClean="0">
                <a:ea typeface="+mn-ea"/>
                <a:cs typeface="+mn-cs"/>
              </a:rPr>
              <a:t>nro_peça</a:t>
            </a:r>
            <a:r>
              <a:rPr lang="pt-BR" sz="2200" dirty="0" smtClean="0">
                <a:ea typeface="+mn-ea"/>
                <a:cs typeface="+mn-cs"/>
              </a:rPr>
              <a:t>, </a:t>
            </a:r>
            <a:r>
              <a:rPr lang="pt-BR" sz="2200" dirty="0" err="1" smtClean="0">
                <a:ea typeface="+mn-ea"/>
                <a:cs typeface="+mn-cs"/>
              </a:rPr>
              <a:t>qtde_comprada</a:t>
            </a:r>
            <a:r>
              <a:rPr lang="pt-BR" sz="2200" dirty="0" smtClean="0">
                <a:ea typeface="+mn-ea"/>
                <a:cs typeface="+mn-cs"/>
              </a:rPr>
              <a:t>, </a:t>
            </a:r>
            <a:r>
              <a:rPr lang="pt-BR" sz="2200" dirty="0" err="1"/>
              <a:t>preço_cotado</a:t>
            </a:r>
            <a:r>
              <a:rPr lang="pt-BR" sz="2200" dirty="0"/>
              <a:t>)</a:t>
            </a:r>
            <a:endParaRPr lang="pt-BR" sz="2200" dirty="0" smtClean="0">
              <a:ea typeface="+mn-ea"/>
              <a:cs typeface="+mn-cs"/>
            </a:endParaRPr>
          </a:p>
          <a:p>
            <a:pPr marL="457200" lvl="1" indent="0"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	</a:t>
            </a:r>
            <a:r>
              <a:rPr lang="en-US" sz="1800" dirty="0" err="1" smtClean="0">
                <a:ea typeface="+mn-ea"/>
                <a:cs typeface="+mn-cs"/>
              </a:rPr>
              <a:t>onde</a:t>
            </a:r>
            <a:r>
              <a:rPr lang="en-US" sz="1800" dirty="0" smtClean="0">
                <a:ea typeface="+mn-ea"/>
                <a:cs typeface="+mn-cs"/>
              </a:rPr>
              <a:t> </a:t>
            </a:r>
            <a:r>
              <a:rPr lang="en-US" sz="1800" dirty="0" err="1" smtClean="0">
                <a:ea typeface="+mn-ea"/>
                <a:cs typeface="+mn-cs"/>
              </a:rPr>
              <a:t>nro_ped</a:t>
            </a:r>
            <a:r>
              <a:rPr lang="en-US" sz="1800" dirty="0" smtClean="0">
                <a:ea typeface="+mn-ea"/>
                <a:cs typeface="+mn-cs"/>
              </a:rPr>
              <a:t>=FK </a:t>
            </a:r>
            <a:r>
              <a:rPr lang="en-US" sz="1800" dirty="0" err="1" smtClean="0">
                <a:ea typeface="+mn-ea"/>
                <a:cs typeface="+mn-cs"/>
              </a:rPr>
              <a:t>pedido</a:t>
            </a:r>
            <a:r>
              <a:rPr lang="en-US" sz="1800" dirty="0" smtClean="0">
                <a:ea typeface="+mn-ea"/>
                <a:cs typeface="+mn-cs"/>
              </a:rPr>
              <a:t>(</a:t>
            </a:r>
            <a:r>
              <a:rPr lang="en-US" sz="1800" dirty="0" err="1" smtClean="0">
                <a:ea typeface="+mn-ea"/>
                <a:cs typeface="+mn-cs"/>
              </a:rPr>
              <a:t>nro_ped</a:t>
            </a:r>
            <a:r>
              <a:rPr lang="en-US" sz="1800" dirty="0" smtClean="0">
                <a:ea typeface="+mn-ea"/>
                <a:cs typeface="+mn-cs"/>
              </a:rPr>
              <a:t>) e </a:t>
            </a:r>
            <a:r>
              <a:rPr lang="en-US" sz="1800" dirty="0" err="1" smtClean="0">
                <a:ea typeface="+mn-ea"/>
                <a:cs typeface="+mn-cs"/>
              </a:rPr>
              <a:t>nro_peca</a:t>
            </a:r>
            <a:r>
              <a:rPr lang="en-US" sz="1800" dirty="0" smtClean="0">
                <a:ea typeface="+mn-ea"/>
                <a:cs typeface="+mn-cs"/>
              </a:rPr>
              <a:t>=FK </a:t>
            </a:r>
            <a:r>
              <a:rPr lang="en-US" sz="1800" dirty="0" err="1" smtClean="0">
                <a:ea typeface="+mn-ea"/>
                <a:cs typeface="+mn-cs"/>
              </a:rPr>
              <a:t>peça</a:t>
            </a:r>
            <a:r>
              <a:rPr lang="en-US" sz="1800" dirty="0" smtClean="0">
                <a:ea typeface="+mn-ea"/>
                <a:cs typeface="+mn-cs"/>
              </a:rPr>
              <a:t>(</a:t>
            </a:r>
            <a:r>
              <a:rPr lang="en-US" sz="1800" dirty="0" err="1" smtClean="0">
                <a:ea typeface="+mn-ea"/>
                <a:cs typeface="+mn-cs"/>
              </a:rPr>
              <a:t>nro_peça</a:t>
            </a:r>
            <a:r>
              <a:rPr lang="en-US" sz="1800" dirty="0" smtClean="0">
                <a:ea typeface="+mn-ea"/>
                <a:cs typeface="+mn-cs"/>
              </a:rPr>
              <a:t>)</a:t>
            </a:r>
            <a:endParaRPr lang="pt-BR" sz="1800" dirty="0" smtClean="0"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pt-BR" dirty="0" smtClean="0">
              <a:ea typeface="+mn-ea"/>
              <a:cs typeface="+mn-cs"/>
            </a:endParaRPr>
          </a:p>
        </p:txBody>
      </p:sp>
      <p:sp>
        <p:nvSpPr>
          <p:cNvPr id="4813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11EC158-5101-4355-9289-D7C6080015A7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371600"/>
          </a:xfrm>
        </p:spPr>
        <p:txBody>
          <a:bodyPr/>
          <a:lstStyle/>
          <a:p>
            <a:r>
              <a:rPr lang="en-US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3ª</a:t>
            </a:r>
            <a:r>
              <a:rPr lang="en-US" altLang="pt-BR" dirty="0" smtClean="0"/>
              <a:t> Forma Normal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611" y="1419225"/>
            <a:ext cx="8089307" cy="528637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Uma relação está 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dirty="0" smtClean="0"/>
              <a:t>FN se: </a:t>
            </a:r>
          </a:p>
          <a:p>
            <a:pPr lvl="1">
              <a:defRPr/>
            </a:pPr>
            <a:r>
              <a:rPr lang="pt-BR" dirty="0" smtClean="0">
                <a:ea typeface="+mn-ea"/>
                <a:cs typeface="+mn-cs"/>
              </a:rPr>
              <a:t> ela está 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dirty="0" smtClean="0">
                <a:ea typeface="+mn-ea"/>
                <a:cs typeface="+mn-cs"/>
              </a:rPr>
              <a:t>FN;</a:t>
            </a:r>
          </a:p>
          <a:p>
            <a:pPr lvl="1">
              <a:defRPr/>
            </a:pPr>
            <a:r>
              <a:rPr lang="pt-BR" dirty="0" smtClean="0">
                <a:ea typeface="+mn-ea"/>
                <a:cs typeface="+mn-cs"/>
              </a:rPr>
              <a:t> todos atributos que não participam da chave  primária </a:t>
            </a:r>
            <a:r>
              <a:rPr lang="pt-BR" dirty="0" smtClean="0">
                <a:solidFill>
                  <a:srgbClr val="00B050"/>
                </a:solidFill>
                <a:ea typeface="+mn-ea"/>
                <a:cs typeface="+mn-cs"/>
              </a:rPr>
              <a:t>são dependentes funcionais única e exclusivamente de toda a chave primária</a:t>
            </a:r>
            <a:r>
              <a:rPr lang="pt-BR" dirty="0" smtClean="0">
                <a:ea typeface="+mn-ea"/>
                <a:cs typeface="+mn-cs"/>
              </a:rPr>
              <a:t>, </a:t>
            </a:r>
            <a:r>
              <a:rPr lang="pt-BR" b="1" dirty="0" smtClean="0">
                <a:solidFill>
                  <a:srgbClr val="FF0000"/>
                </a:solidFill>
                <a:ea typeface="+mn-ea"/>
                <a:cs typeface="+mn-cs"/>
              </a:rPr>
              <a:t>sem qualquer dependência transitiva</a:t>
            </a:r>
            <a:r>
              <a:rPr lang="pt-BR" b="1" dirty="0" smtClean="0">
                <a:ea typeface="+mn-ea"/>
                <a:cs typeface="+mn-cs"/>
              </a:rPr>
              <a:t>, </a:t>
            </a:r>
            <a:r>
              <a:rPr lang="pt-BR" dirty="0" smtClean="0">
                <a:ea typeface="+mn-ea"/>
                <a:cs typeface="+mn-cs"/>
              </a:rPr>
              <a:t>isto é, não existem atributos não chave que sejam dependentes de outros atributos não chave</a:t>
            </a:r>
          </a:p>
          <a:p>
            <a:pPr lvl="1">
              <a:defRPr/>
            </a:pPr>
            <a:endParaRPr lang="pt-BR" sz="1800" i="1" dirty="0" smtClean="0">
              <a:ea typeface="+mn-ea"/>
              <a:cs typeface="+mn-cs"/>
            </a:endParaRPr>
          </a:p>
          <a:p>
            <a:pPr>
              <a:defRPr/>
            </a:pPr>
            <a:r>
              <a:rPr lang="pt-BR" b="1" i="1" dirty="0" smtClean="0"/>
              <a:t>Dependência Transitiva </a:t>
            </a:r>
            <a:r>
              <a:rPr lang="pt-BR" dirty="0" smtClean="0"/>
              <a:t>é o fato de um atributo depender de um outro que não é chave, mas que depende dela (A-&gt;B e   B-&gt;C, então A-&gt;C)</a:t>
            </a:r>
          </a:p>
          <a:p>
            <a:pPr lvl="1">
              <a:defRPr/>
            </a:pPr>
            <a:endParaRPr lang="pt-BR" dirty="0" smtClean="0">
              <a:ea typeface="+mn-ea"/>
              <a:cs typeface="+mn-cs"/>
            </a:endParaRPr>
          </a:p>
          <a:p>
            <a:pPr lvl="1">
              <a:defRPr/>
            </a:pPr>
            <a:endParaRPr lang="pt-BR" dirty="0" smtClean="0"/>
          </a:p>
        </p:txBody>
      </p:sp>
      <p:sp>
        <p:nvSpPr>
          <p:cNvPr id="4915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07383D5-3827-444B-A7AD-51814BBFD311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3ª</a:t>
            </a:r>
            <a:r>
              <a:rPr lang="en-US" altLang="pt-BR" dirty="0"/>
              <a:t> Forma Normal</a:t>
            </a:r>
            <a:endParaRPr lang="pt-BR" altLang="pt-BR" dirty="0" smtClean="0"/>
          </a:p>
        </p:txBody>
      </p:sp>
      <p:sp>
        <p:nvSpPr>
          <p:cNvPr id="50179" name="Espaço Reservado para Conteúdo 2"/>
          <p:cNvSpPr>
            <a:spLocks noGrp="1"/>
          </p:cNvSpPr>
          <p:nvPr>
            <p:ph idx="1"/>
          </p:nvPr>
        </p:nvSpPr>
        <p:spPr>
          <a:xfrm>
            <a:off x="982132" y="1785938"/>
            <a:ext cx="8161867" cy="4876800"/>
          </a:xfrm>
        </p:spPr>
        <p:txBody>
          <a:bodyPr>
            <a:normAutofit/>
          </a:bodyPr>
          <a:lstStyle/>
          <a:p>
            <a:r>
              <a:rPr lang="pt-BR" altLang="pt-BR" b="1" dirty="0" smtClean="0"/>
              <a:t>Exemplo</a:t>
            </a:r>
            <a:r>
              <a:rPr lang="pt-BR" altLang="pt-BR" dirty="0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i="1" dirty="0" smtClean="0"/>
              <a:t>Empregado = (</a:t>
            </a:r>
            <a:r>
              <a:rPr lang="pt-BR" altLang="pt-BR" b="1" i="1" u="sng" dirty="0" err="1" smtClean="0"/>
              <a:t>id_emp</a:t>
            </a:r>
            <a:r>
              <a:rPr lang="pt-BR" altLang="pt-BR" i="1" dirty="0" smtClean="0"/>
              <a:t>, </a:t>
            </a:r>
            <a:r>
              <a:rPr lang="pt-BR" altLang="pt-BR" i="1" dirty="0" err="1" smtClean="0"/>
              <a:t>nome_emp</a:t>
            </a:r>
            <a:r>
              <a:rPr lang="pt-BR" altLang="pt-BR" i="1" dirty="0" smtClean="0"/>
              <a:t>, </a:t>
            </a:r>
            <a:r>
              <a:rPr lang="pt-BR" altLang="pt-BR" i="1" dirty="0" err="1" smtClean="0"/>
              <a:t>datanasc</a:t>
            </a:r>
            <a:r>
              <a:rPr lang="pt-BR" altLang="pt-BR" i="1" dirty="0" smtClean="0"/>
              <a:t>, rua, </a:t>
            </a:r>
            <a:r>
              <a:rPr lang="pt-BR" altLang="pt-BR" i="1" dirty="0" err="1" smtClean="0"/>
              <a:t>nro</a:t>
            </a:r>
            <a:r>
              <a:rPr lang="pt-BR" altLang="pt-BR" i="1" dirty="0" smtClean="0"/>
              <a:t>, CEP, </a:t>
            </a:r>
            <a:r>
              <a:rPr lang="pt-BR" altLang="pt-BR" i="1" dirty="0" err="1" smtClean="0"/>
              <a:t>num_depto</a:t>
            </a:r>
            <a:r>
              <a:rPr lang="pt-BR" altLang="pt-BR" i="1" dirty="0" smtClean="0"/>
              <a:t>, </a:t>
            </a:r>
            <a:r>
              <a:rPr lang="pt-BR" altLang="pt-BR" i="1" dirty="0" err="1" smtClean="0"/>
              <a:t>nome_depto</a:t>
            </a:r>
            <a:r>
              <a:rPr lang="pt-BR" altLang="pt-BR" i="1" dirty="0" smtClean="0"/>
              <a:t>, </a:t>
            </a:r>
            <a:r>
              <a:rPr lang="pt-BR" altLang="pt-BR" i="1" dirty="0" err="1" smtClean="0"/>
              <a:t>id_gerente</a:t>
            </a:r>
            <a:r>
              <a:rPr lang="pt-BR" altLang="pt-BR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r>
              <a:rPr lang="pt-BR" altLang="pt-BR" dirty="0" smtClean="0"/>
              <a:t>Primeira dependência funcional: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i="1" dirty="0" smtClean="0"/>
              <a:t>	</a:t>
            </a:r>
            <a:r>
              <a:rPr lang="pt-BR" altLang="pt-BR" i="1" dirty="0" err="1" smtClean="0"/>
              <a:t>id_emp</a:t>
            </a:r>
            <a:r>
              <a:rPr lang="pt-BR" altLang="pt-BR" i="1" dirty="0" smtClean="0"/>
              <a:t> -&gt; (</a:t>
            </a:r>
            <a:r>
              <a:rPr lang="pt-BR" altLang="pt-BR" i="1" dirty="0" err="1" smtClean="0"/>
              <a:t>nome_emp</a:t>
            </a:r>
            <a:r>
              <a:rPr lang="pt-BR" altLang="pt-BR" i="1" dirty="0" smtClean="0"/>
              <a:t>, </a:t>
            </a:r>
            <a:r>
              <a:rPr lang="pt-BR" altLang="pt-BR" i="1" dirty="0" err="1" smtClean="0"/>
              <a:t>datanasc</a:t>
            </a:r>
            <a:r>
              <a:rPr lang="pt-BR" altLang="pt-BR" i="1" dirty="0" smtClean="0"/>
              <a:t>, rua, </a:t>
            </a:r>
            <a:r>
              <a:rPr lang="pt-BR" altLang="pt-BR" i="1" dirty="0" err="1" smtClean="0"/>
              <a:t>nro</a:t>
            </a:r>
            <a:r>
              <a:rPr lang="pt-BR" altLang="pt-BR" i="1" dirty="0" smtClean="0"/>
              <a:t>, CEP, </a:t>
            </a:r>
            <a:r>
              <a:rPr lang="pt-BR" altLang="pt-BR" i="1" dirty="0" err="1" smtClean="0"/>
              <a:t>num_depto</a:t>
            </a:r>
            <a:r>
              <a:rPr lang="pt-BR" altLang="pt-BR" i="1" dirty="0" smtClean="0"/>
              <a:t>)</a:t>
            </a:r>
            <a:endParaRPr lang="pt-BR" altLang="pt-BR" dirty="0" smtClean="0"/>
          </a:p>
          <a:p>
            <a:r>
              <a:rPr lang="pt-BR" altLang="pt-BR" dirty="0" smtClean="0"/>
              <a:t>Segunda dependência funcional: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i="1" dirty="0" smtClean="0"/>
              <a:t>	</a:t>
            </a:r>
            <a:r>
              <a:rPr lang="pt-BR" altLang="pt-BR" i="1" dirty="0" err="1" smtClean="0"/>
              <a:t>num_depto</a:t>
            </a:r>
            <a:r>
              <a:rPr lang="pt-BR" altLang="pt-BR" i="1" dirty="0" smtClean="0"/>
              <a:t> -&gt; (</a:t>
            </a:r>
            <a:r>
              <a:rPr lang="pt-BR" altLang="pt-BR" i="1" dirty="0" err="1" smtClean="0"/>
              <a:t>nome_depto</a:t>
            </a:r>
            <a:r>
              <a:rPr lang="pt-BR" altLang="pt-BR" i="1" dirty="0" smtClean="0"/>
              <a:t>, </a:t>
            </a:r>
            <a:r>
              <a:rPr lang="pt-BR" altLang="pt-BR" i="1" dirty="0" err="1" smtClean="0"/>
              <a:t>id_gerente</a:t>
            </a:r>
            <a:r>
              <a:rPr lang="pt-BR" altLang="pt-BR" i="1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i="1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50180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5F45803-C852-4CAC-BF89-CBFDAF2E8859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3ª</a:t>
            </a:r>
            <a:r>
              <a:rPr lang="en-US" altLang="pt-BR" dirty="0"/>
              <a:t> Forma Normal</a:t>
            </a:r>
            <a:endParaRPr lang="pt-BR" altLang="pt-BR" dirty="0" smtClean="0"/>
          </a:p>
        </p:txBody>
      </p:sp>
      <p:sp>
        <p:nvSpPr>
          <p:cNvPr id="51203" name="Espaço Reservado para Conteúdo 2"/>
          <p:cNvSpPr>
            <a:spLocks noGrp="1"/>
          </p:cNvSpPr>
          <p:nvPr>
            <p:ph idx="1"/>
          </p:nvPr>
        </p:nvSpPr>
        <p:spPr>
          <a:xfrm>
            <a:off x="798489" y="1403797"/>
            <a:ext cx="8242479" cy="4844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000" i="1" dirty="0"/>
              <a:t>Empregado = (</a:t>
            </a:r>
            <a:r>
              <a:rPr lang="pt-BR" altLang="pt-BR" sz="2000" b="1" i="1" u="sng" dirty="0" err="1"/>
              <a:t>id_emp</a:t>
            </a:r>
            <a:r>
              <a:rPr lang="pt-BR" altLang="pt-BR" sz="2000" i="1" dirty="0"/>
              <a:t>, </a:t>
            </a:r>
            <a:r>
              <a:rPr lang="pt-BR" altLang="pt-BR" sz="2000" i="1" dirty="0" err="1"/>
              <a:t>nome_emp</a:t>
            </a:r>
            <a:r>
              <a:rPr lang="pt-BR" altLang="pt-BR" sz="2000" i="1" dirty="0"/>
              <a:t>, </a:t>
            </a:r>
            <a:r>
              <a:rPr lang="pt-BR" altLang="pt-BR" sz="2000" i="1" dirty="0" err="1"/>
              <a:t>datanasc</a:t>
            </a:r>
            <a:r>
              <a:rPr lang="pt-BR" altLang="pt-BR" sz="2000" i="1" dirty="0"/>
              <a:t>, rua, </a:t>
            </a:r>
            <a:r>
              <a:rPr lang="pt-BR" altLang="pt-BR" sz="2000" i="1" dirty="0" err="1"/>
              <a:t>nro</a:t>
            </a:r>
            <a:r>
              <a:rPr lang="pt-BR" altLang="pt-BR" sz="2000" i="1" dirty="0"/>
              <a:t>, CEP, </a:t>
            </a:r>
            <a:r>
              <a:rPr lang="pt-BR" altLang="pt-BR" sz="2000" i="1" dirty="0" err="1"/>
              <a:t>num_depto</a:t>
            </a:r>
            <a:r>
              <a:rPr lang="pt-BR" altLang="pt-BR" sz="2000" i="1" dirty="0"/>
              <a:t>, </a:t>
            </a:r>
            <a:r>
              <a:rPr lang="pt-BR" altLang="pt-BR" sz="2000" i="1" dirty="0" err="1"/>
              <a:t>nome_depto</a:t>
            </a:r>
            <a:r>
              <a:rPr lang="pt-BR" altLang="pt-BR" sz="2000" i="1" dirty="0"/>
              <a:t>, </a:t>
            </a:r>
            <a:r>
              <a:rPr lang="pt-BR" altLang="pt-BR" sz="2000" i="1" dirty="0" err="1"/>
              <a:t>id_gerente</a:t>
            </a:r>
            <a:r>
              <a:rPr lang="pt-BR" altLang="pt-BR" sz="20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i="1" dirty="0" smtClean="0"/>
              <a:t>	</a:t>
            </a:r>
            <a:r>
              <a:rPr lang="pt-BR" altLang="pt-BR" sz="2000" i="1" dirty="0" err="1" smtClean="0"/>
              <a:t>id_emp</a:t>
            </a:r>
            <a:r>
              <a:rPr lang="pt-BR" altLang="pt-BR" sz="2000" i="1" dirty="0" smtClean="0"/>
              <a:t>         (</a:t>
            </a:r>
            <a:r>
              <a:rPr lang="pt-BR" altLang="pt-BR" sz="2000" i="1" dirty="0" err="1"/>
              <a:t>nome_emp</a:t>
            </a:r>
            <a:r>
              <a:rPr lang="pt-BR" altLang="pt-BR" sz="2000" i="1" dirty="0"/>
              <a:t>, </a:t>
            </a:r>
            <a:r>
              <a:rPr lang="pt-BR" altLang="pt-BR" sz="2000" i="1" dirty="0" err="1"/>
              <a:t>datanasc</a:t>
            </a:r>
            <a:r>
              <a:rPr lang="pt-BR" altLang="pt-BR" sz="2000" i="1" dirty="0"/>
              <a:t>, rua, </a:t>
            </a:r>
            <a:r>
              <a:rPr lang="pt-BR" altLang="pt-BR" sz="2000" i="1" dirty="0" err="1"/>
              <a:t>nro</a:t>
            </a:r>
            <a:r>
              <a:rPr lang="pt-BR" altLang="pt-BR" sz="2000" i="1" dirty="0"/>
              <a:t>, CEP, </a:t>
            </a:r>
            <a:r>
              <a:rPr lang="pt-BR" altLang="pt-BR" sz="2000" i="1" dirty="0" err="1"/>
              <a:t>num_depto</a:t>
            </a:r>
            <a:r>
              <a:rPr lang="pt-BR" altLang="pt-BR" sz="2000" i="1" dirty="0"/>
              <a:t>)</a:t>
            </a:r>
            <a:endParaRPr lang="pt-BR" altLang="pt-BR" sz="20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i="1" dirty="0" smtClean="0"/>
              <a:t>	</a:t>
            </a:r>
            <a:r>
              <a:rPr lang="pt-BR" altLang="pt-BR" sz="2000" i="1" dirty="0" err="1" smtClean="0"/>
              <a:t>num_depto</a:t>
            </a:r>
            <a:r>
              <a:rPr lang="pt-BR" altLang="pt-BR" sz="2000" i="1" dirty="0" smtClean="0"/>
              <a:t>         </a:t>
            </a:r>
            <a:r>
              <a:rPr lang="pt-BR" altLang="pt-BR" sz="2000" i="1" dirty="0"/>
              <a:t>(</a:t>
            </a:r>
            <a:r>
              <a:rPr lang="pt-BR" altLang="pt-BR" sz="2000" i="1" dirty="0" err="1"/>
              <a:t>nome_depto</a:t>
            </a:r>
            <a:r>
              <a:rPr lang="pt-BR" altLang="pt-BR" sz="2000" i="1" dirty="0"/>
              <a:t>, </a:t>
            </a:r>
            <a:r>
              <a:rPr lang="pt-BR" altLang="pt-BR" sz="2000" i="1" dirty="0" err="1"/>
              <a:t>id_gerente</a:t>
            </a:r>
            <a:r>
              <a:rPr lang="pt-BR" altLang="pt-BR" sz="2000" i="1" dirty="0"/>
              <a:t>)</a:t>
            </a:r>
          </a:p>
          <a:p>
            <a:endParaRPr lang="pt-BR" altLang="pt-BR" sz="2000" dirty="0" smtClean="0"/>
          </a:p>
          <a:p>
            <a:r>
              <a:rPr lang="pt-BR" altLang="pt-BR" dirty="0" smtClean="0"/>
              <a:t>Os atributos </a:t>
            </a:r>
            <a:r>
              <a:rPr lang="pt-BR" altLang="pt-BR" i="1" dirty="0" err="1" smtClean="0"/>
              <a:t>nome_depto</a:t>
            </a:r>
            <a:r>
              <a:rPr lang="pt-BR" altLang="pt-BR" i="1" dirty="0" smtClean="0"/>
              <a:t> </a:t>
            </a:r>
            <a:r>
              <a:rPr lang="pt-BR" altLang="pt-BR" dirty="0" smtClean="0"/>
              <a:t>e</a:t>
            </a:r>
            <a:r>
              <a:rPr lang="pt-BR" altLang="pt-BR" i="1" dirty="0" smtClean="0"/>
              <a:t> </a:t>
            </a:r>
            <a:r>
              <a:rPr lang="pt-BR" altLang="pt-BR" i="1" dirty="0" err="1" smtClean="0"/>
              <a:t>id_gerente</a:t>
            </a:r>
            <a:r>
              <a:rPr lang="pt-BR" altLang="pt-BR" i="1" dirty="0" smtClean="0"/>
              <a:t> </a:t>
            </a:r>
            <a:r>
              <a:rPr lang="pt-BR" altLang="pt-BR" dirty="0" smtClean="0"/>
              <a:t>dependem funcionalmente do atributo </a:t>
            </a:r>
            <a:r>
              <a:rPr lang="pt-BR" altLang="pt-BR" i="1" dirty="0" err="1" smtClean="0"/>
              <a:t>num_depto</a:t>
            </a:r>
            <a:r>
              <a:rPr lang="pt-BR" altLang="pt-BR" dirty="0" smtClean="0"/>
              <a:t>, que não é chave, mas que por sua vez depende do atributo </a:t>
            </a:r>
            <a:r>
              <a:rPr lang="pt-BR" altLang="pt-BR" b="1" i="1" dirty="0" err="1" smtClean="0"/>
              <a:t>id_emp</a:t>
            </a:r>
            <a:r>
              <a:rPr lang="pt-BR" altLang="pt-BR" b="1" i="1" dirty="0" smtClean="0"/>
              <a:t> </a:t>
            </a:r>
            <a:r>
              <a:rPr lang="pt-BR" altLang="pt-BR" dirty="0" smtClean="0"/>
              <a:t>que é</a:t>
            </a:r>
            <a:r>
              <a:rPr lang="pt-BR" altLang="pt-BR" b="1" dirty="0" smtClean="0"/>
              <a:t> chave </a:t>
            </a:r>
            <a:r>
              <a:rPr lang="pt-BR" altLang="pt-BR" dirty="0" smtClean="0"/>
              <a:t>da relação, configurando uma </a:t>
            </a:r>
            <a:r>
              <a:rPr lang="pt-BR" altLang="pt-BR" b="1" dirty="0" smtClean="0">
                <a:solidFill>
                  <a:srgbClr val="FF0000"/>
                </a:solidFill>
              </a:rPr>
              <a:t>dependência transitiva</a:t>
            </a:r>
            <a:endParaRPr lang="pt-BR" altLang="pt-BR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/>
              <a:t> </a:t>
            </a:r>
          </a:p>
        </p:txBody>
      </p:sp>
      <p:sp>
        <p:nvSpPr>
          <p:cNvPr id="5120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2AD12E9-E2D1-4548-9708-E682756C4365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pt-BR" altLang="pt-BR" sz="1200">
              <a:latin typeface="Arial Black" panose="020B0A0402010202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2021983" y="2678806"/>
            <a:ext cx="29621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2446986" y="3140299"/>
            <a:ext cx="29621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3ª</a:t>
            </a:r>
            <a:r>
              <a:rPr lang="en-US" altLang="pt-BR" dirty="0"/>
              <a:t> Forma Normal</a:t>
            </a:r>
            <a:endParaRPr lang="pt-BR" altLang="pt-BR" dirty="0" smtClean="0"/>
          </a:p>
        </p:txBody>
      </p:sp>
      <p:sp>
        <p:nvSpPr>
          <p:cNvPr id="52227" name="Espaço Reservado para Conteúdo 2"/>
          <p:cNvSpPr>
            <a:spLocks noGrp="1"/>
          </p:cNvSpPr>
          <p:nvPr>
            <p:ph idx="1"/>
          </p:nvPr>
        </p:nvSpPr>
        <p:spPr>
          <a:xfrm>
            <a:off x="759853" y="2000250"/>
            <a:ext cx="8139447" cy="4429125"/>
          </a:xfrm>
        </p:spPr>
        <p:txBody>
          <a:bodyPr>
            <a:normAutofit/>
          </a:bodyPr>
          <a:lstStyle/>
          <a:p>
            <a:r>
              <a:rPr lang="pt-BR" altLang="pt-BR" dirty="0" smtClean="0"/>
              <a:t>Passando a relação para a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dirty="0" smtClean="0"/>
              <a:t>FN: 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i="1" dirty="0" smtClean="0"/>
              <a:t>Departamento = (</a:t>
            </a:r>
            <a:r>
              <a:rPr lang="pt-BR" altLang="pt-BR" sz="2200" b="1" i="1" u="sng" dirty="0" err="1" smtClean="0"/>
              <a:t>num_depto</a:t>
            </a:r>
            <a:r>
              <a:rPr lang="pt-BR" altLang="pt-BR" sz="2200" i="1" dirty="0" smtClean="0"/>
              <a:t>, </a:t>
            </a:r>
            <a:r>
              <a:rPr lang="pt-BR" altLang="pt-BR" sz="2200" i="1" dirty="0" err="1" smtClean="0"/>
              <a:t>nome_depto</a:t>
            </a:r>
            <a:r>
              <a:rPr lang="pt-BR" altLang="pt-BR" sz="2200" i="1" dirty="0" smtClean="0"/>
              <a:t>, </a:t>
            </a:r>
            <a:r>
              <a:rPr lang="pt-BR" altLang="pt-BR" sz="2200" i="1" dirty="0" err="1" smtClean="0"/>
              <a:t>id_gerente</a:t>
            </a:r>
            <a:r>
              <a:rPr lang="pt-BR" altLang="pt-BR" sz="2200" i="1" dirty="0" smtClean="0"/>
              <a:t>)</a:t>
            </a:r>
          </a:p>
          <a:p>
            <a:pPr>
              <a:buNone/>
            </a:pPr>
            <a:r>
              <a:rPr lang="pt-BR" altLang="pt-BR" sz="2200" i="1" dirty="0"/>
              <a:t>Empregado = (</a:t>
            </a:r>
            <a:r>
              <a:rPr lang="pt-BR" altLang="pt-BR" sz="2200" b="1" i="1" dirty="0" err="1"/>
              <a:t>id_emp</a:t>
            </a:r>
            <a:r>
              <a:rPr lang="pt-BR" altLang="pt-BR" sz="2200" i="1" dirty="0"/>
              <a:t>, </a:t>
            </a:r>
            <a:r>
              <a:rPr lang="pt-BR" altLang="pt-BR" sz="2200" i="1" dirty="0" err="1"/>
              <a:t>nome_emp</a:t>
            </a:r>
            <a:r>
              <a:rPr lang="pt-BR" altLang="pt-BR" sz="2200" i="1" dirty="0"/>
              <a:t>, </a:t>
            </a:r>
            <a:r>
              <a:rPr lang="pt-BR" altLang="pt-BR" sz="2200" i="1" dirty="0" err="1"/>
              <a:t>datanasc</a:t>
            </a:r>
            <a:r>
              <a:rPr lang="pt-BR" altLang="pt-BR" sz="2200" i="1" dirty="0"/>
              <a:t>, endereço, </a:t>
            </a:r>
            <a:r>
              <a:rPr lang="pt-BR" altLang="pt-BR" sz="2200" i="1" dirty="0" err="1"/>
              <a:t>num_depto</a:t>
            </a:r>
            <a:r>
              <a:rPr lang="pt-BR" altLang="pt-BR" sz="2200" i="1" dirty="0" smtClean="0"/>
              <a:t>)</a:t>
            </a:r>
            <a:r>
              <a:rPr lang="pt-BR" altLang="pt-BR" sz="2200" dirty="0" smtClean="0"/>
              <a:t/>
            </a:r>
            <a:br>
              <a:rPr lang="pt-BR" altLang="pt-BR" sz="2200" dirty="0" smtClean="0"/>
            </a:br>
            <a:r>
              <a:rPr lang="pt-BR" altLang="pt-BR" sz="2200" i="1" dirty="0" smtClean="0"/>
              <a:t>onde </a:t>
            </a:r>
            <a:r>
              <a:rPr lang="pt-BR" altLang="pt-BR" sz="2200" i="1" dirty="0" err="1" smtClean="0"/>
              <a:t>num_depto</a:t>
            </a:r>
            <a:r>
              <a:rPr lang="pt-BR" altLang="pt-BR" sz="2200" i="1" dirty="0" smtClean="0"/>
              <a:t>: FK Departamento (</a:t>
            </a:r>
            <a:r>
              <a:rPr lang="pt-BR" altLang="pt-BR" sz="2200" i="1" dirty="0" err="1" smtClean="0"/>
              <a:t>num_depto</a:t>
            </a:r>
            <a:r>
              <a:rPr lang="pt-BR" altLang="pt-BR" sz="2200" i="1" dirty="0" smtClean="0"/>
              <a:t>)</a:t>
            </a:r>
            <a:r>
              <a:rPr lang="pt-BR" altLang="pt-BR" i="1" dirty="0" smtClean="0"/>
              <a:t> 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A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dirty="0" smtClean="0"/>
              <a:t>FN, da mesma forma que a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pt-BR" dirty="0" smtClean="0"/>
              <a:t>FN, </a:t>
            </a:r>
            <a:r>
              <a:rPr lang="pt-BR" altLang="pt-BR" b="1" dirty="0" smtClean="0"/>
              <a:t>evita redundância </a:t>
            </a:r>
            <a:r>
              <a:rPr lang="pt-BR" altLang="pt-BR" dirty="0" smtClean="0"/>
              <a:t>de dados e problemas na </a:t>
            </a:r>
            <a:r>
              <a:rPr lang="pt-BR" altLang="pt-BR" b="1" dirty="0" smtClean="0"/>
              <a:t>atualização </a:t>
            </a:r>
            <a:r>
              <a:rPr lang="pt-BR" altLang="pt-BR" dirty="0" smtClean="0"/>
              <a:t>dos mesmos</a:t>
            </a:r>
          </a:p>
          <a:p>
            <a:endParaRPr lang="pt-BR" altLang="pt-BR" sz="2800" dirty="0" smtClean="0"/>
          </a:p>
          <a:p>
            <a:endParaRPr lang="pt-BR" altLang="pt-BR" sz="2800" dirty="0" smtClean="0"/>
          </a:p>
        </p:txBody>
      </p:sp>
      <p:sp>
        <p:nvSpPr>
          <p:cNvPr id="52228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60B8A02-63D4-4DCC-9334-50C451F37556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3ª</a:t>
            </a:r>
            <a:r>
              <a:rPr lang="en-US" altLang="pt-BR" dirty="0"/>
              <a:t> Forma Normal</a:t>
            </a:r>
            <a:endParaRPr lang="pt-BR" altLang="pt-BR" dirty="0" smtClean="0"/>
          </a:p>
        </p:txBody>
      </p:sp>
      <p:sp>
        <p:nvSpPr>
          <p:cNvPr id="53251" name="Espaço Reservado para Conteúdo 2"/>
          <p:cNvSpPr>
            <a:spLocks noGrp="1"/>
          </p:cNvSpPr>
          <p:nvPr>
            <p:ph idx="1"/>
          </p:nvPr>
        </p:nvSpPr>
        <p:spPr>
          <a:xfrm>
            <a:off x="982132" y="1275008"/>
            <a:ext cx="8033079" cy="5154367"/>
          </a:xfrm>
        </p:spPr>
        <p:txBody>
          <a:bodyPr/>
          <a:lstStyle/>
          <a:p>
            <a:r>
              <a:rPr lang="pt-BR" altLang="pt-BR" sz="2800" dirty="0" smtClean="0"/>
              <a:t>Método para corrigir o problema:</a:t>
            </a:r>
          </a:p>
          <a:p>
            <a:pPr lvl="1"/>
            <a:r>
              <a:rPr lang="pt-BR" altLang="pt-BR" sz="2400" dirty="0" smtClean="0"/>
              <a:t>para cada determinante que não é uma chave candidata, remover da relação os atributos que dependem desse determinante;</a:t>
            </a:r>
          </a:p>
          <a:p>
            <a:pPr lvl="1"/>
            <a:r>
              <a:rPr lang="pt-BR" altLang="pt-BR" sz="2400" dirty="0" smtClean="0"/>
              <a:t>criar uma nova relação contendo todos os atributos da relação original que dependem desse determinante;</a:t>
            </a:r>
          </a:p>
          <a:p>
            <a:pPr lvl="1"/>
            <a:r>
              <a:rPr lang="pt-BR" altLang="pt-BR" sz="2400" dirty="0" smtClean="0"/>
              <a:t>tornar o determinante a chave primária da nova relação</a:t>
            </a:r>
          </a:p>
          <a:p>
            <a:pPr lvl="1"/>
            <a:endParaRPr lang="pt-BR" altLang="pt-BR" sz="2400" dirty="0"/>
          </a:p>
          <a:p>
            <a:pPr lvl="1"/>
            <a:endParaRPr lang="pt-BR" altLang="pt-BR" sz="2400" dirty="0" smtClean="0"/>
          </a:p>
        </p:txBody>
      </p:sp>
      <p:sp>
        <p:nvSpPr>
          <p:cNvPr id="5325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87C4457-0042-4C33-BA49-D92B3CA64B9D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pt-BR" altLang="pt-BR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950264"/>
          </a:xfrm>
        </p:spPr>
        <p:txBody>
          <a:bodyPr/>
          <a:lstStyle/>
          <a:p>
            <a:r>
              <a:rPr lang="en-US" altLang="pt-BR" dirty="0" err="1" smtClean="0"/>
              <a:t>Normalização</a:t>
            </a:r>
            <a:endParaRPr lang="pt-BR" altLang="pt-BR" dirty="0" smtClean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746975" y="1571625"/>
            <a:ext cx="7982688" cy="5072063"/>
          </a:xfrm>
        </p:spPr>
        <p:txBody>
          <a:bodyPr>
            <a:normAutofit lnSpcReduction="10000"/>
          </a:bodyPr>
          <a:lstStyle/>
          <a:p>
            <a:r>
              <a:rPr lang="pt-BR" altLang="pt-BR" sz="2800" b="1" dirty="0" smtClean="0"/>
              <a:t>Normalização </a:t>
            </a:r>
            <a:r>
              <a:rPr lang="pt-BR" altLang="pt-BR" sz="2800" dirty="0" smtClean="0"/>
              <a:t>de relações é a maneira de </a:t>
            </a:r>
            <a:r>
              <a:rPr lang="pt-BR" altLang="pt-BR" sz="2800" b="1" dirty="0" smtClean="0"/>
              <a:t>controlar a consistência das relações </a:t>
            </a:r>
            <a:r>
              <a:rPr lang="pt-BR" altLang="pt-BR" sz="2800" dirty="0" smtClean="0"/>
              <a:t>através de uma ferramenta conceitual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800" dirty="0" smtClean="0"/>
          </a:p>
          <a:p>
            <a:r>
              <a:rPr lang="pt-BR" altLang="pt-BR" sz="2800" dirty="0" smtClean="0"/>
              <a:t>Uma relação que atende a determinadas propriedades é dita estar numa determinada </a:t>
            </a:r>
            <a:r>
              <a:rPr lang="pt-BR" altLang="pt-BR" sz="2800" b="1" dirty="0" smtClean="0"/>
              <a:t>forma normal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800" dirty="0" smtClean="0"/>
          </a:p>
          <a:p>
            <a:r>
              <a:rPr lang="pt-BR" altLang="pt-BR" sz="2800" dirty="0" smtClean="0"/>
              <a:t>Dessa maneira, cada forma normal atende aos requisitos de uma determinada </a:t>
            </a:r>
            <a:r>
              <a:rPr lang="pt-BR" altLang="pt-BR" sz="2800" b="1" dirty="0" smtClean="0"/>
              <a:t>forma de consistência </a:t>
            </a:r>
            <a:r>
              <a:rPr lang="pt-BR" altLang="pt-BR" sz="2800" dirty="0" smtClean="0"/>
              <a:t>de uma </a:t>
            </a:r>
            <a:r>
              <a:rPr lang="pt-BR" altLang="pt-BR" sz="2800" b="1" dirty="0" smtClean="0"/>
              <a:t>relação</a:t>
            </a:r>
            <a:endParaRPr lang="pt-BR" altLang="pt-BR" sz="2800" dirty="0" smtClean="0"/>
          </a:p>
          <a:p>
            <a:endParaRPr lang="pt-BR" altLang="pt-BR" dirty="0" smtClean="0"/>
          </a:p>
        </p:txBody>
      </p:sp>
      <p:sp>
        <p:nvSpPr>
          <p:cNvPr id="6148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909BCC3-0414-4F86-9BC4-39ECE8CD2E5D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3ª</a:t>
            </a:r>
            <a:r>
              <a:rPr lang="en-US" altLang="pt-BR" dirty="0"/>
              <a:t> Forma Normal</a:t>
            </a:r>
            <a:endParaRPr lang="pt-BR" altLang="pt-BR" dirty="0" smtClean="0"/>
          </a:p>
        </p:txBody>
      </p:sp>
      <p:sp>
        <p:nvSpPr>
          <p:cNvPr id="234499" name="Espaço Reservado para Conteúdo 2"/>
          <p:cNvSpPr>
            <a:spLocks noGrp="1"/>
          </p:cNvSpPr>
          <p:nvPr>
            <p:ph idx="1"/>
          </p:nvPr>
        </p:nvSpPr>
        <p:spPr>
          <a:xfrm>
            <a:off x="669701" y="2000250"/>
            <a:ext cx="8188549" cy="4429125"/>
          </a:xfrm>
        </p:spPr>
        <p:txBody>
          <a:bodyPr/>
          <a:lstStyle/>
          <a:p>
            <a:pPr>
              <a:defRPr/>
            </a:pPr>
            <a:r>
              <a:rPr lang="pt-BR" sz="2800" b="1" dirty="0" smtClean="0"/>
              <a:t>Exemplo:</a:t>
            </a:r>
          </a:p>
          <a:p>
            <a:pPr lvl="1">
              <a:defRPr/>
            </a:pPr>
            <a:r>
              <a:rPr lang="en-US" sz="2400" b="1" dirty="0" err="1" smtClean="0">
                <a:ea typeface="+mn-ea"/>
                <a:cs typeface="+mn-cs"/>
              </a:rPr>
              <a:t>Coloque</a:t>
            </a:r>
            <a:r>
              <a:rPr lang="en-US" sz="2400" b="1" dirty="0" smtClean="0">
                <a:ea typeface="+mn-ea"/>
                <a:cs typeface="+mn-cs"/>
              </a:rPr>
              <a:t> </a:t>
            </a:r>
            <a:r>
              <a:rPr lang="en-US" sz="2400" b="1" dirty="0" err="1" smtClean="0">
                <a:ea typeface="+mn-ea"/>
                <a:cs typeface="+mn-cs"/>
              </a:rPr>
              <a:t>na</a:t>
            </a:r>
            <a:r>
              <a:rPr lang="en-US" sz="2400" b="1" dirty="0" smtClean="0">
                <a:ea typeface="+mn-ea"/>
                <a:cs typeface="+mn-cs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ea typeface="+mn-ea"/>
                <a:cs typeface="+mn-cs"/>
              </a:rPr>
              <a:t>FN: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 smtClean="0">
                <a:ea typeface="+mn-ea"/>
                <a:cs typeface="+mn-cs"/>
              </a:rPr>
              <a:t>Pedido = (</a:t>
            </a:r>
            <a:r>
              <a:rPr lang="pt-BR" sz="2400" u="sng" dirty="0" err="1" smtClean="0">
                <a:ea typeface="+mn-ea"/>
                <a:cs typeface="+mn-cs"/>
              </a:rPr>
              <a:t>nro_ped</a:t>
            </a:r>
            <a:r>
              <a:rPr lang="pt-BR" sz="2400" dirty="0" smtClean="0">
                <a:ea typeface="+mn-ea"/>
                <a:cs typeface="+mn-cs"/>
              </a:rPr>
              <a:t>, data, </a:t>
            </a:r>
            <a:r>
              <a:rPr lang="pt-BR" sz="2400" dirty="0" err="1" smtClean="0">
                <a:ea typeface="+mn-ea"/>
                <a:cs typeface="+mn-cs"/>
              </a:rPr>
              <a:t>número_cliente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err="1" smtClean="0">
                <a:ea typeface="+mn-ea"/>
                <a:cs typeface="+mn-cs"/>
              </a:rPr>
              <a:t>nome_cliente</a:t>
            </a:r>
            <a:r>
              <a:rPr lang="pt-BR" sz="2400" dirty="0" smtClean="0">
                <a:ea typeface="+mn-ea"/>
                <a:cs typeface="+mn-cs"/>
              </a:rPr>
              <a:t>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 err="1" smtClean="0">
                <a:ea typeface="+mn-ea"/>
                <a:cs typeface="+mn-cs"/>
              </a:rPr>
              <a:t>Pedido_peça</a:t>
            </a:r>
            <a:r>
              <a:rPr lang="pt-BR" sz="2400" dirty="0" smtClean="0">
                <a:ea typeface="+mn-ea"/>
                <a:cs typeface="+mn-cs"/>
              </a:rPr>
              <a:t> = (</a:t>
            </a:r>
            <a:r>
              <a:rPr lang="pt-BR" sz="2400" u="sng" dirty="0" err="1" smtClean="0">
                <a:ea typeface="+mn-ea"/>
                <a:cs typeface="+mn-cs"/>
              </a:rPr>
              <a:t>nro_ped</a:t>
            </a:r>
            <a:r>
              <a:rPr lang="pt-BR" sz="2400" u="sng" dirty="0" smtClean="0">
                <a:ea typeface="+mn-ea"/>
                <a:cs typeface="+mn-cs"/>
              </a:rPr>
              <a:t>, </a:t>
            </a:r>
            <a:r>
              <a:rPr lang="pt-BR" sz="2400" u="sng" dirty="0" err="1" smtClean="0">
                <a:ea typeface="+mn-ea"/>
                <a:cs typeface="+mn-cs"/>
              </a:rPr>
              <a:t>nro_peça</a:t>
            </a:r>
            <a:r>
              <a:rPr lang="pt-BR" sz="2400" dirty="0" smtClean="0">
                <a:ea typeface="+mn-ea"/>
                <a:cs typeface="+mn-cs"/>
              </a:rPr>
              <a:t>,  </a:t>
            </a:r>
            <a:r>
              <a:rPr lang="pt-BR" sz="2400" dirty="0" err="1" smtClean="0">
                <a:ea typeface="+mn-ea"/>
                <a:cs typeface="+mn-cs"/>
              </a:rPr>
              <a:t>nome_peça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err="1" smtClean="0">
                <a:ea typeface="+mn-ea"/>
                <a:cs typeface="+mn-cs"/>
              </a:rPr>
              <a:t>qtde_comprada</a:t>
            </a:r>
            <a:r>
              <a:rPr lang="pt-BR" sz="2400" dirty="0" smtClean="0">
                <a:ea typeface="+mn-ea"/>
                <a:cs typeface="+mn-cs"/>
              </a:rPr>
              <a:t>, </a:t>
            </a:r>
            <a:r>
              <a:rPr lang="pt-BR" sz="2400" dirty="0" err="1" smtClean="0">
                <a:ea typeface="+mn-ea"/>
                <a:cs typeface="+mn-cs"/>
              </a:rPr>
              <a:t>preço_cotado</a:t>
            </a:r>
            <a:r>
              <a:rPr lang="pt-BR" sz="2400" dirty="0" smtClean="0">
                <a:ea typeface="+mn-ea"/>
                <a:cs typeface="+mn-cs"/>
              </a:rPr>
              <a:t>)</a:t>
            </a:r>
          </a:p>
          <a:p>
            <a:pPr lvl="1">
              <a:defRPr/>
            </a:pPr>
            <a:endParaRPr lang="pt-BR" sz="2400" dirty="0" smtClean="0">
              <a:ea typeface="+mn-ea"/>
              <a:cs typeface="+mn-cs"/>
            </a:endParaRPr>
          </a:p>
          <a:p>
            <a:pPr lvl="1">
              <a:defRPr/>
            </a:pPr>
            <a:endParaRPr lang="pt-BR" sz="2400" dirty="0"/>
          </a:p>
          <a:p>
            <a:pPr lvl="1">
              <a:defRPr/>
            </a:pPr>
            <a:endParaRPr lang="pt-BR" sz="2400" dirty="0" smtClean="0">
              <a:ea typeface="+mn-ea"/>
              <a:cs typeface="+mn-cs"/>
            </a:endParaRPr>
          </a:p>
          <a:p>
            <a:pPr lvl="1">
              <a:defRPr/>
            </a:pPr>
            <a:endParaRPr lang="pt-BR" sz="2400" dirty="0" smtClean="0">
              <a:ea typeface="+mn-ea"/>
              <a:cs typeface="+mn-cs"/>
            </a:endParaRPr>
          </a:p>
        </p:txBody>
      </p:sp>
      <p:sp>
        <p:nvSpPr>
          <p:cNvPr id="5427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8DC58EB-419A-486E-8B6D-262CFAA36EDA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3ª</a:t>
            </a:r>
            <a:r>
              <a:rPr lang="en-US" altLang="pt-BR" dirty="0"/>
              <a:t> Forma Normal</a:t>
            </a:r>
            <a:endParaRPr lang="pt-BR" altLang="pt-BR" dirty="0" smtClean="0"/>
          </a:p>
        </p:txBody>
      </p:sp>
      <p:sp>
        <p:nvSpPr>
          <p:cNvPr id="234499" name="Espaço Reservado para Conteúdo 2"/>
          <p:cNvSpPr>
            <a:spLocks noGrp="1"/>
          </p:cNvSpPr>
          <p:nvPr>
            <p:ph idx="1"/>
          </p:nvPr>
        </p:nvSpPr>
        <p:spPr>
          <a:xfrm>
            <a:off x="746975" y="2000250"/>
            <a:ext cx="8216721" cy="4429125"/>
          </a:xfrm>
        </p:spPr>
        <p:txBody>
          <a:bodyPr/>
          <a:lstStyle/>
          <a:p>
            <a:pPr>
              <a:defRPr/>
            </a:pPr>
            <a:r>
              <a:rPr lang="pt-BR" sz="2800" b="1" dirty="0" smtClean="0"/>
              <a:t>Solução: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pt-BR" dirty="0" smtClean="0"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 smtClean="0"/>
              <a:t>Cliente = (</a:t>
            </a:r>
            <a:r>
              <a:rPr lang="pt-BR" sz="2200" u="sng" dirty="0" err="1" smtClean="0"/>
              <a:t>número_cliente</a:t>
            </a:r>
            <a:r>
              <a:rPr lang="pt-BR" sz="2200" dirty="0" smtClean="0"/>
              <a:t>, </a:t>
            </a:r>
            <a:r>
              <a:rPr lang="pt-BR" sz="2200" dirty="0" err="1" smtClean="0"/>
              <a:t>nome_cliente</a:t>
            </a:r>
            <a:r>
              <a:rPr 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 smtClean="0"/>
              <a:t>Peça = (</a:t>
            </a:r>
            <a:r>
              <a:rPr lang="pt-BR" sz="2200" u="sng" dirty="0" err="1" smtClean="0"/>
              <a:t>nro_peça</a:t>
            </a:r>
            <a:r>
              <a:rPr lang="pt-BR" sz="2200" dirty="0" smtClean="0"/>
              <a:t>, </a:t>
            </a:r>
            <a:r>
              <a:rPr lang="pt-BR" sz="2200" dirty="0" err="1" smtClean="0"/>
              <a:t>nome_peça</a:t>
            </a:r>
            <a:r>
              <a:rPr lang="pt-BR" sz="2200" dirty="0" smtClean="0"/>
              <a:t>)</a:t>
            </a:r>
          </a:p>
          <a:p>
            <a:pPr>
              <a:buNone/>
              <a:defRPr/>
            </a:pPr>
            <a:r>
              <a:rPr lang="pt-BR" sz="2200" dirty="0"/>
              <a:t>Pedido = (</a:t>
            </a:r>
            <a:r>
              <a:rPr lang="pt-BR" sz="2200" u="sng" dirty="0" err="1"/>
              <a:t>nro_ped</a:t>
            </a:r>
            <a:r>
              <a:rPr lang="pt-BR" sz="2200" dirty="0"/>
              <a:t>, data, </a:t>
            </a:r>
            <a:r>
              <a:rPr lang="pt-BR" sz="2200" dirty="0" err="1"/>
              <a:t>número_cliente</a:t>
            </a:r>
            <a:r>
              <a:rPr lang="pt-BR" sz="2200" dirty="0" smtClean="0"/>
              <a:t>)</a:t>
            </a:r>
          </a:p>
          <a:p>
            <a:pPr>
              <a:buNone/>
              <a:defRPr/>
            </a:pPr>
            <a:r>
              <a:rPr lang="pt-BR" sz="2200" dirty="0"/>
              <a:t>	</a:t>
            </a:r>
            <a:r>
              <a:rPr lang="en-US" sz="2000" dirty="0" err="1" smtClean="0"/>
              <a:t>número_cliente</a:t>
            </a:r>
            <a:r>
              <a:rPr lang="en-US" sz="2000" dirty="0" smtClean="0"/>
              <a:t>=FK </a:t>
            </a:r>
            <a:r>
              <a:rPr lang="en-US" sz="2000" dirty="0" err="1" smtClean="0"/>
              <a:t>cliente</a:t>
            </a:r>
            <a:r>
              <a:rPr lang="en-US" sz="2000" dirty="0" smtClean="0"/>
              <a:t> (</a:t>
            </a:r>
            <a:r>
              <a:rPr lang="en-US" sz="2000" dirty="0" err="1" smtClean="0"/>
              <a:t>número_cliente</a:t>
            </a:r>
            <a:r>
              <a:rPr lang="en-US" sz="2000" dirty="0" smtClean="0"/>
              <a:t>)</a:t>
            </a:r>
            <a:endParaRPr lang="pt-BR" sz="2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 err="1" smtClean="0"/>
              <a:t>Pedido_peça</a:t>
            </a:r>
            <a:r>
              <a:rPr lang="pt-BR" sz="2200" dirty="0" smtClean="0"/>
              <a:t> = (</a:t>
            </a:r>
            <a:r>
              <a:rPr lang="pt-BR" sz="2200" u="sng" dirty="0" err="1" smtClean="0"/>
              <a:t>nro_ped</a:t>
            </a:r>
            <a:r>
              <a:rPr lang="pt-BR" sz="2200" u="sng" dirty="0" smtClean="0"/>
              <a:t>, </a:t>
            </a:r>
            <a:r>
              <a:rPr lang="pt-BR" sz="2200" u="sng" dirty="0" err="1" smtClean="0"/>
              <a:t>nro_peça</a:t>
            </a:r>
            <a:r>
              <a:rPr lang="pt-BR" sz="2200" dirty="0" smtClean="0"/>
              <a:t>, </a:t>
            </a:r>
            <a:r>
              <a:rPr lang="pt-BR" sz="2200" dirty="0" err="1" smtClean="0"/>
              <a:t>qtde_comprada</a:t>
            </a:r>
            <a:r>
              <a:rPr lang="pt-BR" sz="2200" dirty="0" smtClean="0"/>
              <a:t>, </a:t>
            </a:r>
            <a:r>
              <a:rPr lang="pt-BR" sz="2200" dirty="0" err="1" smtClean="0"/>
              <a:t>preço_cotado</a:t>
            </a:r>
            <a:r>
              <a:rPr lang="pt-BR" sz="2200" dirty="0" smtClean="0"/>
              <a:t>)</a:t>
            </a:r>
          </a:p>
          <a:p>
            <a:pPr marL="342900" lvl="2" indent="-342900">
              <a:buSzPct val="75000"/>
              <a:buFont typeface="Wingdings" panose="05000000000000000000" pitchFamily="2" charset="2"/>
              <a:buNone/>
              <a:defRPr/>
            </a:pPr>
            <a:r>
              <a:rPr lang="en-US" sz="1600" dirty="0" smtClean="0"/>
              <a:t>	</a:t>
            </a:r>
            <a:r>
              <a:rPr lang="en-US" sz="2000" dirty="0" err="1" smtClean="0"/>
              <a:t>nro_ped</a:t>
            </a:r>
            <a:r>
              <a:rPr lang="en-US" sz="2000" dirty="0" smtClean="0"/>
              <a:t>=FK </a:t>
            </a:r>
            <a:r>
              <a:rPr lang="en-US" sz="2000" dirty="0" err="1" smtClean="0"/>
              <a:t>pedido</a:t>
            </a:r>
            <a:r>
              <a:rPr lang="en-US" sz="2000" dirty="0" smtClean="0"/>
              <a:t> (</a:t>
            </a:r>
            <a:r>
              <a:rPr lang="en-US" sz="2000" dirty="0" err="1" smtClean="0"/>
              <a:t>nro_ped</a:t>
            </a:r>
            <a:r>
              <a:rPr lang="en-US" sz="2000" dirty="0" smtClean="0"/>
              <a:t>) e </a:t>
            </a:r>
            <a:r>
              <a:rPr lang="en-US" sz="2000" dirty="0" err="1" smtClean="0"/>
              <a:t>nro_peça</a:t>
            </a:r>
            <a:r>
              <a:rPr lang="en-US" sz="2000" dirty="0" smtClean="0"/>
              <a:t>=FK </a:t>
            </a:r>
            <a:r>
              <a:rPr lang="en-US" sz="2000" dirty="0" err="1" smtClean="0"/>
              <a:t>peça</a:t>
            </a:r>
            <a:r>
              <a:rPr lang="en-US" sz="2000" dirty="0" smtClean="0"/>
              <a:t> (</a:t>
            </a:r>
            <a:r>
              <a:rPr lang="en-US" sz="2000" dirty="0" err="1" smtClean="0"/>
              <a:t>nro_peça</a:t>
            </a:r>
            <a:r>
              <a:rPr lang="en-US" sz="2000" dirty="0" smtClean="0"/>
              <a:t>)</a:t>
            </a:r>
            <a:endParaRPr lang="pt-BR" sz="20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pt-BR" sz="2800" dirty="0" smtClean="0"/>
          </a:p>
          <a:p>
            <a:pPr lvl="1">
              <a:defRPr/>
            </a:pPr>
            <a:endParaRPr lang="pt-BR" dirty="0" smtClean="0">
              <a:ea typeface="+mn-ea"/>
              <a:cs typeface="+mn-cs"/>
            </a:endParaRPr>
          </a:p>
        </p:txBody>
      </p:sp>
      <p:sp>
        <p:nvSpPr>
          <p:cNvPr id="55300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1C8AEB0-DA81-4057-8BAD-EC0BF22BC0E4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3ª</a:t>
            </a:r>
            <a:r>
              <a:rPr lang="en-US" altLang="pt-BR" dirty="0"/>
              <a:t> Forma Normal</a:t>
            </a:r>
            <a:endParaRPr lang="pt-BR" altLang="pt-BR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368" y="1373188"/>
            <a:ext cx="8190963" cy="5224462"/>
          </a:xfrm>
        </p:spPr>
        <p:txBody>
          <a:bodyPr>
            <a:normAutofit/>
          </a:bodyPr>
          <a:lstStyle/>
          <a:p>
            <a:r>
              <a:rPr lang="pt-BR" altLang="pt-BR" u="sng" dirty="0" smtClean="0"/>
              <a:t>Problema</a:t>
            </a:r>
            <a:r>
              <a:rPr lang="pt-BR" altLang="pt-BR" dirty="0" smtClean="0"/>
              <a:t>: </a:t>
            </a:r>
          </a:p>
          <a:p>
            <a:pPr marL="0" indent="0">
              <a:buNone/>
            </a:pPr>
            <a:r>
              <a:rPr lang="pt-BR" altLang="pt-BR" sz="2200" dirty="0" smtClean="0"/>
              <a:t>	cliente (</a:t>
            </a:r>
            <a:r>
              <a:rPr lang="pt-BR" altLang="pt-BR" sz="2200" u="sng" dirty="0" err="1" smtClean="0"/>
              <a:t>nro-cli</a:t>
            </a:r>
            <a:r>
              <a:rPr lang="pt-BR" altLang="pt-BR" sz="2200" dirty="0" smtClean="0"/>
              <a:t>, nome-</a:t>
            </a:r>
            <a:r>
              <a:rPr lang="pt-BR" altLang="pt-BR" sz="2200" dirty="0" err="1" smtClean="0"/>
              <a:t>cli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end-cli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nro-vend</a:t>
            </a:r>
            <a:r>
              <a:rPr lang="pt-BR" altLang="pt-BR" sz="2200" dirty="0" smtClean="0"/>
              <a:t>, nome-</a:t>
            </a:r>
            <a:r>
              <a:rPr lang="pt-BR" altLang="pt-BR" sz="2200" dirty="0" err="1" smtClean="0"/>
              <a:t>vend</a:t>
            </a:r>
            <a:r>
              <a:rPr lang="pt-BR" altLang="pt-BR" sz="2200" dirty="0" smtClean="0"/>
              <a:t>)</a:t>
            </a:r>
          </a:p>
          <a:p>
            <a:pPr>
              <a:buFont typeface="Monotype Sorts"/>
              <a:buNone/>
            </a:pPr>
            <a:endParaRPr lang="pt-BR" altLang="pt-BR" i="1" dirty="0" smtClean="0">
              <a:solidFill>
                <a:srgbClr val="0000FF"/>
              </a:solidFill>
            </a:endParaRPr>
          </a:p>
          <a:p>
            <a:pPr>
              <a:buFont typeface="Monotype Sorts"/>
              <a:buNone/>
            </a:pPr>
            <a:r>
              <a:rPr lang="pt-BR" altLang="pt-BR" i="1" dirty="0" smtClean="0">
                <a:solidFill>
                  <a:srgbClr val="0000FF"/>
                </a:solidFill>
              </a:rPr>
              <a:t>Corrigindo o problema ...</a:t>
            </a:r>
          </a:p>
          <a:p>
            <a:r>
              <a:rPr lang="pt-BR" altLang="pt-BR" u="sng" dirty="0" smtClean="0"/>
              <a:t>Solução</a:t>
            </a:r>
            <a:r>
              <a:rPr lang="pt-BR" altLang="pt-BR" dirty="0" smtClean="0"/>
              <a:t>:</a:t>
            </a:r>
          </a:p>
          <a:p>
            <a:pPr>
              <a:buFont typeface="Monotype Sorts"/>
              <a:buNone/>
            </a:pPr>
            <a:r>
              <a:rPr lang="pt-BR" altLang="pt-BR" dirty="0" smtClean="0"/>
              <a:t>		</a:t>
            </a:r>
            <a:r>
              <a:rPr lang="pt-BR" altLang="pt-BR" sz="2200" dirty="0" smtClean="0"/>
              <a:t>cliente (</a:t>
            </a:r>
            <a:r>
              <a:rPr lang="pt-BR" altLang="pt-BR" sz="2200" u="sng" dirty="0" err="1" smtClean="0"/>
              <a:t>nro-cli</a:t>
            </a:r>
            <a:r>
              <a:rPr lang="pt-BR" altLang="pt-BR" sz="2200" dirty="0" smtClean="0"/>
              <a:t>, nome-</a:t>
            </a:r>
            <a:r>
              <a:rPr lang="pt-BR" altLang="pt-BR" sz="2200" dirty="0" err="1" smtClean="0"/>
              <a:t>cli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end-cli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nro-vend</a:t>
            </a:r>
            <a:r>
              <a:rPr lang="pt-BR" altLang="pt-BR" sz="2200" dirty="0" smtClean="0"/>
              <a:t>)</a:t>
            </a:r>
            <a:br>
              <a:rPr lang="pt-BR" altLang="pt-BR" sz="2200" dirty="0" smtClean="0"/>
            </a:br>
            <a:r>
              <a:rPr lang="pt-BR" altLang="pt-BR" sz="2000" i="1" dirty="0" smtClean="0"/>
              <a:t>		onde </a:t>
            </a:r>
            <a:r>
              <a:rPr lang="pt-BR" altLang="pt-BR" sz="2000" i="1" dirty="0" err="1" smtClean="0"/>
              <a:t>nro-vend</a:t>
            </a:r>
            <a:r>
              <a:rPr lang="pt-BR" altLang="pt-BR" sz="2000" i="1" dirty="0" smtClean="0"/>
              <a:t>: FK vendedor(</a:t>
            </a:r>
            <a:r>
              <a:rPr lang="pt-BR" altLang="pt-BR" sz="2000" i="1" dirty="0" err="1" smtClean="0"/>
              <a:t>nro-vend</a:t>
            </a:r>
            <a:r>
              <a:rPr lang="pt-BR" altLang="pt-BR" sz="2000" i="1" dirty="0" smtClean="0"/>
              <a:t>)</a:t>
            </a:r>
            <a:endParaRPr lang="pt-BR" altLang="pt-BR" sz="2200" i="1" dirty="0" smtClean="0"/>
          </a:p>
          <a:p>
            <a:pPr>
              <a:buFont typeface="Monotype Sorts"/>
              <a:buNone/>
            </a:pPr>
            <a:r>
              <a:rPr lang="pt-BR" altLang="pt-BR" sz="2200" dirty="0" smtClean="0"/>
              <a:t>		vendedor (</a:t>
            </a:r>
            <a:r>
              <a:rPr lang="pt-BR" altLang="pt-BR" sz="2200" u="sng" dirty="0" err="1" smtClean="0"/>
              <a:t>nro-vend</a:t>
            </a:r>
            <a:r>
              <a:rPr lang="pt-BR" altLang="pt-BR" sz="2200" dirty="0" smtClean="0"/>
              <a:t>, nome-</a:t>
            </a:r>
            <a:r>
              <a:rPr lang="pt-BR" altLang="pt-BR" sz="2200" dirty="0" err="1" smtClean="0"/>
              <a:t>vend</a:t>
            </a:r>
            <a:r>
              <a:rPr lang="pt-BR" altLang="pt-BR" sz="2200" dirty="0" smtClean="0"/>
              <a:t>)</a:t>
            </a:r>
          </a:p>
        </p:txBody>
      </p:sp>
      <p:sp>
        <p:nvSpPr>
          <p:cNvPr id="5632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ECCE221-2810-475A-88F7-D79ACA11C13C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865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371600"/>
          </a:xfrm>
        </p:spPr>
        <p:txBody>
          <a:bodyPr/>
          <a:lstStyle/>
          <a:p>
            <a:r>
              <a:rPr lang="pt-BR" altLang="pt-BR" smtClean="0"/>
              <a:t>Formas Normais: Resumo</a:t>
            </a:r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>
          <a:xfrm>
            <a:off x="785611" y="1981200"/>
            <a:ext cx="8179002" cy="4184650"/>
          </a:xfrm>
        </p:spPr>
        <p:txBody>
          <a:bodyPr/>
          <a:lstStyle/>
          <a:p>
            <a:r>
              <a:rPr lang="pt-BR" alt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b="1" dirty="0" smtClean="0"/>
              <a:t>FN </a:t>
            </a:r>
            <a:r>
              <a:rPr lang="pt-BR" altLang="pt-BR" dirty="0" smtClean="0"/>
              <a:t>– Relações só podem conter atributos atômicos e </a:t>
            </a:r>
            <a:r>
              <a:rPr lang="pt-BR" altLang="pt-BR" dirty="0" err="1" smtClean="0"/>
              <a:t>monovalorados</a:t>
            </a:r>
            <a:endParaRPr lang="pt-BR" altLang="pt-BR" dirty="0" smtClean="0"/>
          </a:p>
          <a:p>
            <a:r>
              <a:rPr lang="pt-BR" alt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pt-BR" b="1" dirty="0" smtClean="0"/>
              <a:t>FN</a:t>
            </a:r>
            <a:r>
              <a:rPr lang="pt-BR" altLang="pt-BR" dirty="0" smtClean="0"/>
              <a:t> – Atributos não primos não podem ser dependentes de parte da chave primária</a:t>
            </a:r>
          </a:p>
          <a:p>
            <a:r>
              <a:rPr lang="pt-BR" alt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b="1" dirty="0" smtClean="0"/>
              <a:t>FN</a:t>
            </a:r>
            <a:r>
              <a:rPr lang="pt-BR" altLang="pt-BR" dirty="0" smtClean="0"/>
              <a:t> – Não deve existir dependência transitiva entre um atributo não-chave e uma chave primária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5837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5DCFDED-9FCC-4502-A1E8-7A64389098FB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Exercícios</a:t>
            </a:r>
            <a:endParaRPr lang="pt-BR" altLang="pt-BR" smtClean="0"/>
          </a:p>
        </p:txBody>
      </p:sp>
      <p:sp>
        <p:nvSpPr>
          <p:cNvPr id="120835" name="Espaço Reservado para Conteúdo 2"/>
          <p:cNvSpPr>
            <a:spLocks noGrp="1"/>
          </p:cNvSpPr>
          <p:nvPr>
            <p:ph idx="1"/>
          </p:nvPr>
        </p:nvSpPr>
        <p:spPr>
          <a:xfrm>
            <a:off x="734096" y="1981200"/>
            <a:ext cx="7981279" cy="43767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b="1" dirty="0" smtClean="0"/>
              <a:t>. Normalize a seguinte relação: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aluno (</a:t>
            </a:r>
            <a:r>
              <a:rPr lang="pt-BR" altLang="pt-BR" sz="2200" u="sng" dirty="0" err="1" smtClean="0"/>
              <a:t>nro_aluno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cod_depto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nome_depto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sigla_depto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fone_orient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nro_créd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cod_curso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dirty="0" smtClean="0"/>
              <a:t>* </a:t>
            </a:r>
            <a:r>
              <a:rPr lang="en-US" altLang="pt-BR" sz="2400" i="1" dirty="0" err="1" smtClean="0"/>
              <a:t>Considere</a:t>
            </a:r>
            <a:r>
              <a:rPr lang="en-US" altLang="pt-BR" sz="2400" i="1" dirty="0" smtClean="0"/>
              <a:t> que o </a:t>
            </a:r>
            <a:r>
              <a:rPr lang="en-US" altLang="pt-BR" sz="2400" i="1" dirty="0" err="1" smtClean="0"/>
              <a:t>cod_depto</a:t>
            </a:r>
            <a:r>
              <a:rPr lang="en-US" altLang="pt-BR" sz="2400" i="1" dirty="0" smtClean="0"/>
              <a:t> é </a:t>
            </a:r>
            <a:r>
              <a:rPr lang="en-US" altLang="pt-BR" sz="2400" i="1" dirty="0" err="1" smtClean="0"/>
              <a:t>uma</a:t>
            </a:r>
            <a:r>
              <a:rPr lang="en-US" altLang="pt-BR" sz="2400" i="1" dirty="0" smtClean="0"/>
              <a:t> </a:t>
            </a:r>
            <a:r>
              <a:rPr lang="en-US" altLang="pt-BR" sz="2400" i="1" dirty="0" err="1" smtClean="0"/>
              <a:t>informação</a:t>
            </a:r>
            <a:r>
              <a:rPr lang="en-US" altLang="pt-BR" sz="2400" i="1" dirty="0" smtClean="0"/>
              <a:t> a </a:t>
            </a:r>
            <a:r>
              <a:rPr lang="en-US" altLang="pt-BR" sz="2400" i="1" dirty="0" err="1" smtClean="0"/>
              <a:t>respeito</a:t>
            </a:r>
            <a:r>
              <a:rPr lang="en-US" altLang="pt-BR" sz="2400" i="1" dirty="0" smtClean="0"/>
              <a:t> do </a:t>
            </a:r>
            <a:r>
              <a:rPr lang="en-US" altLang="pt-BR" sz="2400" i="1" dirty="0" err="1" smtClean="0"/>
              <a:t>orientador</a:t>
            </a:r>
            <a:r>
              <a:rPr lang="en-US" altLang="pt-BR" sz="2400" i="1" dirty="0" smtClean="0"/>
              <a:t> e </a:t>
            </a:r>
            <a:r>
              <a:rPr lang="en-US" altLang="pt-BR" sz="2400" i="1" dirty="0" err="1" smtClean="0"/>
              <a:t>nro_créd</a:t>
            </a:r>
            <a:r>
              <a:rPr lang="en-US" altLang="pt-BR" sz="2400" i="1" dirty="0" smtClean="0"/>
              <a:t> é </a:t>
            </a:r>
            <a:r>
              <a:rPr lang="en-US" altLang="pt-BR" sz="2400" i="1" dirty="0" err="1" smtClean="0"/>
              <a:t>sobre</a:t>
            </a:r>
            <a:r>
              <a:rPr lang="en-US" altLang="pt-BR" sz="2400" i="1" dirty="0" smtClean="0"/>
              <a:t> o </a:t>
            </a:r>
            <a:r>
              <a:rPr lang="en-US" altLang="pt-BR" sz="2400" i="1" dirty="0" err="1" smtClean="0"/>
              <a:t>aluno</a:t>
            </a:r>
            <a:endParaRPr lang="pt-BR" altLang="pt-BR" sz="2400" i="1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16B464F-E778-4BD5-8BEA-415B7B1B5050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Solução</a:t>
            </a:r>
            <a:endParaRPr lang="pt-BR" altLang="pt-BR" smtClean="0"/>
          </a:p>
        </p:txBody>
      </p:sp>
      <p:sp>
        <p:nvSpPr>
          <p:cNvPr id="12185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dirty="0"/>
              <a:t>	</a:t>
            </a:r>
            <a:r>
              <a:rPr lang="pt-BR" altLang="pt-BR" dirty="0" smtClean="0"/>
              <a:t>Está na 1FN pois não possui grupos de repetição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/>
              <a:t>	Está na 2FN pois não existem atributos não chave que são dependentes de parte da chave primária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/>
              <a:t>	A relação não está na 3FN pois existem atributos não chave que são dependentes de outros atributos não chave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D660FDD-C796-41D8-9F86-E514B5E4B82F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 err="1" smtClean="0"/>
              <a:t>Solução</a:t>
            </a:r>
            <a:endParaRPr lang="pt-BR" altLang="pt-BR" dirty="0" smtClean="0"/>
          </a:p>
        </p:txBody>
      </p:sp>
      <p:sp>
        <p:nvSpPr>
          <p:cNvPr id="122883" name="Espaço Reservado para Conteúdo 2"/>
          <p:cNvSpPr>
            <a:spLocks noGrp="1"/>
          </p:cNvSpPr>
          <p:nvPr>
            <p:ph idx="1"/>
          </p:nvPr>
        </p:nvSpPr>
        <p:spPr>
          <a:xfrm>
            <a:off x="982132" y="1785938"/>
            <a:ext cx="8161867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200" dirty="0" err="1" smtClean="0"/>
              <a:t>Dependências</a:t>
            </a:r>
            <a:r>
              <a:rPr lang="pt-BR" altLang="pt-BR" sz="2200" dirty="0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nro_aluno</a:t>
            </a:r>
            <a:r>
              <a:rPr lang="pt-BR" altLang="pt-BR" sz="2200" dirty="0" smtClean="0"/>
              <a:t> </a:t>
            </a:r>
            <a:r>
              <a:rPr lang="pt-BR" altLang="pt-BR" sz="2200" dirty="0" smtClean="0">
                <a:sym typeface="Wingdings" panose="05000000000000000000" pitchFamily="2" charset="2"/>
              </a:rPr>
              <a:t></a:t>
            </a:r>
            <a:r>
              <a:rPr lang="pt-BR" altLang="pt-BR" sz="2200" dirty="0" smtClean="0"/>
              <a:t>  </a:t>
            </a:r>
            <a:r>
              <a:rPr lang="pt-BR" altLang="pt-BR" sz="2200" dirty="0" err="1" smtClean="0"/>
              <a:t>cod_orient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nro_créd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cod_curso</a:t>
            </a: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cod_orient</a:t>
            </a:r>
            <a:r>
              <a:rPr lang="pt-BR" altLang="pt-BR" sz="2200" dirty="0" smtClean="0"/>
              <a:t> </a:t>
            </a:r>
            <a:r>
              <a:rPr lang="pt-BR" altLang="pt-BR" sz="2200" dirty="0" smtClean="0">
                <a:sym typeface="Wingdings" panose="05000000000000000000" pitchFamily="2" charset="2"/>
              </a:rPr>
              <a:t>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nome_orient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fone_orient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cod_depto</a:t>
            </a: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cod_depto</a:t>
            </a:r>
            <a:r>
              <a:rPr lang="pt-BR" altLang="pt-BR" sz="2200" dirty="0" smtClean="0"/>
              <a:t> </a:t>
            </a:r>
            <a:r>
              <a:rPr lang="pt-BR" altLang="pt-BR" sz="2200" dirty="0" smtClean="0">
                <a:sym typeface="Wingdings" panose="05000000000000000000" pitchFamily="2" charset="2"/>
              </a:rPr>
              <a:t>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nome_depto</a:t>
            </a:r>
            <a:r>
              <a:rPr lang="pt-BR" altLang="pt-BR" sz="2200" dirty="0" smtClean="0"/>
              <a:t>, sigla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Aluno = (</a:t>
            </a:r>
            <a:r>
              <a:rPr lang="pt-BR" altLang="pt-BR" sz="2200" u="sng" dirty="0" err="1" smtClean="0"/>
              <a:t>nro_aluno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nro_créd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cod_curso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Orientador  = (</a:t>
            </a:r>
            <a:r>
              <a:rPr lang="pt-BR" altLang="pt-BR" sz="2200" u="sng" dirty="0" err="1" smtClean="0"/>
              <a:t>cod_orient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fone_orient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cod_depto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Departamento = (</a:t>
            </a:r>
            <a:r>
              <a:rPr lang="pt-BR" altLang="pt-BR" sz="2200" u="sng" dirty="0" err="1" smtClean="0"/>
              <a:t>cod_depto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nome_depto</a:t>
            </a:r>
            <a:r>
              <a:rPr lang="pt-BR" altLang="pt-BR" sz="2200" dirty="0" smtClean="0"/>
              <a:t>, sigla)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12288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D0C4D89-6F87-4FF4-A925-21102A648A2C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Exercícios</a:t>
            </a:r>
            <a:endParaRPr lang="pt-BR" altLang="pt-BR" smtClean="0"/>
          </a:p>
        </p:txBody>
      </p:sp>
      <p:sp>
        <p:nvSpPr>
          <p:cNvPr id="1239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pt-BR" b="1" dirty="0" smtClean="0"/>
              <a:t>. Normalize a seguinte relação: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 smtClean="0"/>
              <a:t>aluno (</a:t>
            </a:r>
            <a:r>
              <a:rPr lang="pt-BR" altLang="pt-BR" sz="2800" u="sng" dirty="0" err="1" smtClean="0"/>
              <a:t>nro_aluno</a:t>
            </a:r>
            <a:r>
              <a:rPr lang="pt-BR" altLang="pt-BR" sz="2800" dirty="0" smtClean="0"/>
              <a:t>, </a:t>
            </a:r>
            <a:r>
              <a:rPr lang="pt-BR" altLang="pt-BR" sz="2800" dirty="0" err="1" smtClean="0"/>
              <a:t>nome_aluno</a:t>
            </a:r>
            <a:r>
              <a:rPr lang="pt-BR" altLang="pt-BR" sz="2800" dirty="0" smtClean="0"/>
              <a:t>, </a:t>
            </a:r>
            <a:r>
              <a:rPr lang="pt-BR" altLang="pt-BR" sz="2800" dirty="0" err="1" smtClean="0"/>
              <a:t>nro_depto</a:t>
            </a:r>
            <a:r>
              <a:rPr lang="pt-BR" altLang="pt-BR" sz="2800" dirty="0" smtClean="0"/>
              <a:t>, </a:t>
            </a:r>
            <a:r>
              <a:rPr lang="pt-BR" altLang="pt-BR" sz="2800" dirty="0" err="1" smtClean="0"/>
              <a:t>nome_depto</a:t>
            </a:r>
            <a:r>
              <a:rPr lang="pt-BR" altLang="pt-BR" sz="2800" dirty="0" smtClean="0"/>
              <a:t>, </a:t>
            </a:r>
            <a:r>
              <a:rPr lang="pt-BR" altLang="pt-BR" sz="2800" dirty="0" smtClean="0">
                <a:solidFill>
                  <a:srgbClr val="FF0000"/>
                </a:solidFill>
              </a:rPr>
              <a:t>{</a:t>
            </a:r>
            <a:r>
              <a:rPr lang="pt-BR" altLang="pt-BR" sz="2800" dirty="0" err="1" smtClean="0"/>
              <a:t>nro_curso</a:t>
            </a:r>
            <a:r>
              <a:rPr lang="pt-BR" altLang="pt-BR" sz="2800" dirty="0" smtClean="0"/>
              <a:t>, </a:t>
            </a:r>
            <a:r>
              <a:rPr lang="pt-BR" altLang="pt-BR" sz="2800" dirty="0" err="1" smtClean="0"/>
              <a:t>descrição_curso</a:t>
            </a:r>
            <a:r>
              <a:rPr lang="pt-BR" altLang="pt-BR" sz="2800" dirty="0" smtClean="0"/>
              <a:t>, </a:t>
            </a:r>
            <a:r>
              <a:rPr lang="pt-BR" altLang="pt-BR" sz="2800" dirty="0" err="1" smtClean="0"/>
              <a:t>ano_ingresso</a:t>
            </a:r>
            <a:r>
              <a:rPr lang="pt-BR" altLang="pt-BR" sz="2800" dirty="0" smtClean="0"/>
              <a:t>, </a:t>
            </a:r>
            <a:r>
              <a:rPr lang="pt-BR" altLang="pt-BR" sz="2800" dirty="0" err="1" smtClean="0"/>
              <a:t>nro_créditos</a:t>
            </a:r>
            <a:r>
              <a:rPr lang="pt-BR" altLang="pt-BR" sz="2800" dirty="0" smtClean="0">
                <a:solidFill>
                  <a:srgbClr val="FF0000"/>
                </a:solidFill>
              </a:rPr>
              <a:t>}</a:t>
            </a:r>
            <a:r>
              <a:rPr lang="pt-BR" altLang="pt-BR" sz="28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i="1" dirty="0" smtClean="0"/>
              <a:t>** Um aluno pode cursar mais de um curso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42B2B6-250E-4447-A72B-400A3BE7939B}" type="slidenum">
              <a:rPr lang="pt-BR" altLang="pt-BR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pt-BR" altLang="pt-BR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Solução</a:t>
            </a:r>
            <a:endParaRPr lang="pt-BR" altLang="pt-BR" smtClean="0"/>
          </a:p>
        </p:txBody>
      </p:sp>
      <p:sp>
        <p:nvSpPr>
          <p:cNvPr id="124931" name="Espaço Reservado para Conteúdo 2"/>
          <p:cNvSpPr>
            <a:spLocks noGrp="1"/>
          </p:cNvSpPr>
          <p:nvPr>
            <p:ph idx="1"/>
          </p:nvPr>
        </p:nvSpPr>
        <p:spPr>
          <a:xfrm>
            <a:off x="982133" y="1785938"/>
            <a:ext cx="8161866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dirty="0" smtClean="0"/>
              <a:t>FN: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aluno (</a:t>
            </a:r>
            <a:r>
              <a:rPr lang="pt-BR" altLang="pt-BR" u="sng" dirty="0" err="1"/>
              <a:t>nro_aluno</a:t>
            </a:r>
            <a:r>
              <a:rPr lang="pt-BR" altLang="pt-BR" dirty="0"/>
              <a:t>, </a:t>
            </a:r>
            <a:r>
              <a:rPr lang="pt-BR" altLang="pt-BR" dirty="0" err="1"/>
              <a:t>nome_aluno</a:t>
            </a:r>
            <a:r>
              <a:rPr lang="pt-BR" altLang="pt-BR" dirty="0"/>
              <a:t>, </a:t>
            </a:r>
            <a:r>
              <a:rPr lang="pt-BR" altLang="pt-BR" dirty="0" err="1"/>
              <a:t>nro_depto</a:t>
            </a:r>
            <a:r>
              <a:rPr lang="pt-BR" altLang="pt-BR" dirty="0"/>
              <a:t>, </a:t>
            </a:r>
            <a:r>
              <a:rPr lang="pt-BR" altLang="pt-BR" dirty="0" err="1"/>
              <a:t>nome_depto</a:t>
            </a:r>
            <a:r>
              <a:rPr lang="pt-BR" altLang="pt-BR" dirty="0"/>
              <a:t>, </a:t>
            </a:r>
            <a:r>
              <a:rPr lang="pt-BR" altLang="pt-BR" u="sng" dirty="0" err="1" smtClean="0"/>
              <a:t>nro_curso</a:t>
            </a:r>
            <a:r>
              <a:rPr lang="pt-BR" altLang="pt-BR" dirty="0"/>
              <a:t>, </a:t>
            </a:r>
            <a:r>
              <a:rPr lang="pt-BR" altLang="pt-BR" dirty="0" err="1"/>
              <a:t>descrição_curso</a:t>
            </a:r>
            <a:r>
              <a:rPr lang="pt-BR" altLang="pt-BR" dirty="0"/>
              <a:t>, </a:t>
            </a:r>
            <a:r>
              <a:rPr lang="pt-BR" altLang="pt-BR" dirty="0" err="1"/>
              <a:t>ano_ingresso</a:t>
            </a:r>
            <a:r>
              <a:rPr lang="pt-BR" altLang="pt-BR" dirty="0"/>
              <a:t>, </a:t>
            </a:r>
            <a:r>
              <a:rPr lang="pt-BR" altLang="pt-BR" dirty="0" err="1" smtClean="0"/>
              <a:t>nro_créditos</a:t>
            </a:r>
            <a:r>
              <a:rPr lang="pt-BR" altLang="pt-BR" dirty="0" smtClean="0"/>
              <a:t>)</a:t>
            </a: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pt-BR" dirty="0" smtClean="0"/>
              <a:t>FN:</a:t>
            </a: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err="1"/>
              <a:t>nro_aluno</a:t>
            </a:r>
            <a:r>
              <a:rPr lang="pt-BR" altLang="pt-BR" dirty="0"/>
              <a:t> </a:t>
            </a:r>
            <a:r>
              <a:rPr lang="pt-BR" altLang="pt-BR" dirty="0">
                <a:sym typeface="Wingdings" panose="05000000000000000000" pitchFamily="2" charset="2"/>
              </a:rPr>
              <a:t></a:t>
            </a:r>
            <a:r>
              <a:rPr lang="pt-BR" altLang="pt-BR" dirty="0"/>
              <a:t> </a:t>
            </a:r>
            <a:r>
              <a:rPr lang="pt-BR" altLang="pt-BR" dirty="0" err="1"/>
              <a:t>nome_aluno</a:t>
            </a:r>
            <a:r>
              <a:rPr lang="pt-BR" altLang="pt-BR" dirty="0"/>
              <a:t>, </a:t>
            </a:r>
            <a:r>
              <a:rPr lang="pt-BR" altLang="pt-BR" dirty="0" err="1"/>
              <a:t>nro_depto</a:t>
            </a:r>
            <a:r>
              <a:rPr lang="pt-BR" altLang="pt-BR" dirty="0"/>
              <a:t>, </a:t>
            </a:r>
            <a:r>
              <a:rPr lang="pt-BR" altLang="pt-BR" dirty="0" err="1" smtClean="0"/>
              <a:t>nome_depto</a:t>
            </a: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err="1"/>
              <a:t>nro_curso</a:t>
            </a:r>
            <a:r>
              <a:rPr lang="pt-BR" altLang="pt-BR" dirty="0"/>
              <a:t> </a:t>
            </a:r>
            <a:r>
              <a:rPr lang="pt-BR" altLang="pt-BR" dirty="0">
                <a:sym typeface="Wingdings" panose="05000000000000000000" pitchFamily="2" charset="2"/>
              </a:rPr>
              <a:t></a:t>
            </a:r>
            <a:r>
              <a:rPr lang="pt-BR" altLang="pt-BR" dirty="0"/>
              <a:t> </a:t>
            </a:r>
            <a:r>
              <a:rPr lang="pt-BR" altLang="pt-BR" dirty="0" err="1" smtClean="0"/>
              <a:t>descrição_curso</a:t>
            </a: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err="1"/>
              <a:t>nro_aluno</a:t>
            </a:r>
            <a:r>
              <a:rPr lang="pt-BR" altLang="pt-BR" dirty="0"/>
              <a:t>, </a:t>
            </a:r>
            <a:r>
              <a:rPr lang="pt-BR" altLang="pt-BR" dirty="0" err="1"/>
              <a:t>nro_curso</a:t>
            </a:r>
            <a:r>
              <a:rPr lang="pt-BR" altLang="pt-BR" dirty="0"/>
              <a:t> </a:t>
            </a:r>
            <a:r>
              <a:rPr lang="pt-BR" altLang="pt-BR" dirty="0">
                <a:sym typeface="Wingdings" panose="05000000000000000000" pitchFamily="2" charset="2"/>
              </a:rPr>
              <a:t></a:t>
            </a:r>
            <a:r>
              <a:rPr lang="pt-BR" altLang="pt-BR" dirty="0"/>
              <a:t> </a:t>
            </a:r>
            <a:r>
              <a:rPr lang="pt-BR" altLang="pt-BR" dirty="0" err="1"/>
              <a:t>nro_créditos</a:t>
            </a:r>
            <a:r>
              <a:rPr lang="pt-BR" altLang="pt-BR" dirty="0"/>
              <a:t>, </a:t>
            </a:r>
            <a:r>
              <a:rPr lang="pt-BR" altLang="pt-BR" dirty="0" err="1"/>
              <a:t>ano_ingresso</a:t>
            </a: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Aluno = (</a:t>
            </a:r>
            <a:r>
              <a:rPr lang="pt-BR" altLang="pt-BR" u="sng" dirty="0" err="1"/>
              <a:t>nro_aluno</a:t>
            </a:r>
            <a:r>
              <a:rPr lang="pt-BR" altLang="pt-BR" dirty="0"/>
              <a:t>, </a:t>
            </a:r>
            <a:r>
              <a:rPr lang="pt-BR" altLang="pt-BR" dirty="0" err="1"/>
              <a:t>nome_aluno</a:t>
            </a:r>
            <a:r>
              <a:rPr lang="pt-BR" altLang="pt-BR" dirty="0"/>
              <a:t>, </a:t>
            </a:r>
            <a:r>
              <a:rPr lang="pt-BR" altLang="pt-BR" dirty="0" err="1"/>
              <a:t>nro_depto</a:t>
            </a:r>
            <a:r>
              <a:rPr lang="pt-BR" altLang="pt-BR" dirty="0"/>
              <a:t>, </a:t>
            </a:r>
            <a:r>
              <a:rPr lang="pt-BR" altLang="pt-BR" dirty="0" err="1"/>
              <a:t>nome_depto</a:t>
            </a:r>
            <a:r>
              <a:rPr lang="pt-BR" altLang="pt-BR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Curso = (</a:t>
            </a:r>
            <a:r>
              <a:rPr lang="pt-BR" altLang="pt-BR" u="sng" dirty="0" err="1"/>
              <a:t>nro_curso</a:t>
            </a:r>
            <a:r>
              <a:rPr lang="pt-BR" altLang="pt-BR" dirty="0"/>
              <a:t>, </a:t>
            </a:r>
            <a:r>
              <a:rPr lang="pt-BR" altLang="pt-BR" dirty="0" err="1"/>
              <a:t>descrição_curso</a:t>
            </a:r>
            <a:r>
              <a:rPr lang="pt-BR" altLang="pt-BR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Cursa =(</a:t>
            </a:r>
            <a:r>
              <a:rPr lang="pt-BR" altLang="pt-BR" u="sng" dirty="0" err="1"/>
              <a:t>nro_aluno</a:t>
            </a:r>
            <a:r>
              <a:rPr lang="pt-BR" altLang="pt-BR" dirty="0"/>
              <a:t>, </a:t>
            </a:r>
            <a:r>
              <a:rPr lang="pt-BR" altLang="pt-BR" u="sng" dirty="0" err="1"/>
              <a:t>nro_curso</a:t>
            </a:r>
            <a:r>
              <a:rPr lang="pt-BR" altLang="pt-BR" dirty="0"/>
              <a:t>, </a:t>
            </a:r>
            <a:r>
              <a:rPr lang="pt-BR" altLang="pt-BR" dirty="0" err="1"/>
              <a:t>nro_créditos</a:t>
            </a:r>
            <a:r>
              <a:rPr lang="pt-BR" altLang="pt-BR" dirty="0"/>
              <a:t>, </a:t>
            </a:r>
            <a:r>
              <a:rPr lang="pt-BR" altLang="pt-BR" dirty="0" err="1"/>
              <a:t>ano_ingresso</a:t>
            </a:r>
            <a:r>
              <a:rPr lang="pt-BR" altLang="pt-BR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100" i="1" dirty="0"/>
              <a:t>	</a:t>
            </a:r>
            <a:r>
              <a:rPr lang="pt-BR" altLang="pt-BR" sz="2100" i="1" dirty="0" smtClean="0"/>
              <a:t>onde </a:t>
            </a:r>
            <a:r>
              <a:rPr lang="pt-BR" altLang="pt-BR" sz="2100" i="1" dirty="0" err="1" smtClean="0"/>
              <a:t>nro_aluno</a:t>
            </a:r>
            <a:r>
              <a:rPr lang="pt-BR" altLang="pt-BR" sz="2100" i="1" dirty="0" smtClean="0"/>
              <a:t>: FK Aluno (</a:t>
            </a:r>
            <a:r>
              <a:rPr lang="pt-BR" altLang="pt-BR" sz="2100" i="1" dirty="0" err="1" smtClean="0"/>
              <a:t>nro_aluno</a:t>
            </a:r>
            <a:r>
              <a:rPr lang="pt-BR" altLang="pt-BR" sz="2100" i="1" dirty="0" smtClean="0"/>
              <a:t>) e </a:t>
            </a:r>
            <a:r>
              <a:rPr lang="pt-BR" altLang="pt-BR" sz="2100" i="1" dirty="0" err="1" smtClean="0"/>
              <a:t>nro_curso</a:t>
            </a:r>
            <a:r>
              <a:rPr lang="pt-BR" altLang="pt-BR" sz="2100" i="1" dirty="0" smtClean="0"/>
              <a:t>: FK Curso (</a:t>
            </a:r>
            <a:r>
              <a:rPr lang="pt-BR" altLang="pt-BR" sz="2100" i="1" dirty="0" err="1" smtClean="0"/>
              <a:t>nro_curso</a:t>
            </a:r>
            <a:r>
              <a:rPr lang="pt-BR" altLang="pt-BR" sz="2100" i="1" dirty="0" smtClean="0"/>
              <a:t>)</a:t>
            </a:r>
            <a:endParaRPr lang="pt-BR" altLang="pt-BR" sz="2100" i="1" dirty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</p:txBody>
      </p:sp>
      <p:sp>
        <p:nvSpPr>
          <p:cNvPr id="124932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767D5B2-FB03-41A7-B067-5A5D4852348E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Solução</a:t>
            </a:r>
            <a:endParaRPr lang="pt-BR" altLang="pt-BR" smtClean="0"/>
          </a:p>
        </p:txBody>
      </p:sp>
      <p:sp>
        <p:nvSpPr>
          <p:cNvPr id="126979" name="Espaço Reservado para Conteúdo 2"/>
          <p:cNvSpPr>
            <a:spLocks noGrp="1"/>
          </p:cNvSpPr>
          <p:nvPr>
            <p:ph idx="1"/>
          </p:nvPr>
        </p:nvSpPr>
        <p:spPr>
          <a:xfrm>
            <a:off x="1184856" y="1785938"/>
            <a:ext cx="7959143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sz="2200" dirty="0" smtClean="0"/>
              <a:t>FN: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/>
              <a:t>nro_aluno</a:t>
            </a:r>
            <a:r>
              <a:rPr lang="pt-BR" altLang="pt-BR" sz="2200" dirty="0"/>
              <a:t> </a:t>
            </a:r>
            <a:r>
              <a:rPr lang="pt-BR" altLang="pt-BR" sz="2200" dirty="0">
                <a:sym typeface="Wingdings" panose="05000000000000000000" pitchFamily="2" charset="2"/>
              </a:rPr>
              <a:t></a:t>
            </a:r>
            <a:r>
              <a:rPr lang="pt-BR" altLang="pt-BR" sz="2200" dirty="0"/>
              <a:t> </a:t>
            </a:r>
            <a:r>
              <a:rPr lang="pt-BR" altLang="pt-BR" sz="2200" dirty="0" err="1"/>
              <a:t>nome_aluno</a:t>
            </a:r>
            <a:r>
              <a:rPr lang="pt-BR" altLang="pt-BR" sz="2200" dirty="0"/>
              <a:t>, </a:t>
            </a:r>
            <a:r>
              <a:rPr lang="pt-BR" altLang="pt-BR" sz="2200" dirty="0" err="1" smtClean="0"/>
              <a:t>nro_depto</a:t>
            </a: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nro_depto</a:t>
            </a:r>
            <a:r>
              <a:rPr lang="pt-BR" altLang="pt-BR" sz="2200" dirty="0" smtClean="0"/>
              <a:t> </a:t>
            </a:r>
            <a:r>
              <a:rPr lang="pt-BR" altLang="pt-BR" sz="2200" dirty="0">
                <a:sym typeface="Wingdings" panose="05000000000000000000" pitchFamily="2" charset="2"/>
              </a:rPr>
              <a:t></a:t>
            </a:r>
            <a:r>
              <a:rPr lang="pt-BR" altLang="pt-BR" sz="2200" dirty="0"/>
              <a:t> </a:t>
            </a:r>
            <a:r>
              <a:rPr lang="pt-BR" altLang="pt-BR" sz="2200" dirty="0" err="1" smtClean="0"/>
              <a:t>nome_depto</a:t>
            </a:r>
            <a:endParaRPr lang="pt-BR" altLang="pt-BR" sz="22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/>
              <a:t>nro_curso</a:t>
            </a:r>
            <a:r>
              <a:rPr lang="pt-BR" altLang="pt-BR" sz="2200" dirty="0"/>
              <a:t> </a:t>
            </a:r>
            <a:r>
              <a:rPr lang="pt-BR" altLang="pt-BR" sz="2200" dirty="0">
                <a:sym typeface="Wingdings" panose="05000000000000000000" pitchFamily="2" charset="2"/>
              </a:rPr>
              <a:t></a:t>
            </a:r>
            <a:r>
              <a:rPr lang="pt-BR" altLang="pt-BR" sz="2200" dirty="0"/>
              <a:t> </a:t>
            </a:r>
            <a:r>
              <a:rPr lang="pt-BR" altLang="pt-BR" sz="2200" dirty="0" err="1"/>
              <a:t>descrição_curso</a:t>
            </a:r>
            <a:r>
              <a:rPr lang="pt-BR" altLang="pt-BR" sz="2200" dirty="0"/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/>
              <a:t>nro_aluno</a:t>
            </a:r>
            <a:r>
              <a:rPr lang="pt-BR" altLang="pt-BR" sz="2200" dirty="0"/>
              <a:t>, </a:t>
            </a:r>
            <a:r>
              <a:rPr lang="pt-BR" altLang="pt-BR" sz="2200" dirty="0" err="1"/>
              <a:t>nro_curso</a:t>
            </a:r>
            <a:r>
              <a:rPr lang="pt-BR" altLang="pt-BR" sz="2200" dirty="0"/>
              <a:t> </a:t>
            </a:r>
            <a:r>
              <a:rPr lang="pt-BR" altLang="pt-BR" sz="2200" dirty="0">
                <a:sym typeface="Wingdings" panose="05000000000000000000" pitchFamily="2" charset="2"/>
              </a:rPr>
              <a:t></a:t>
            </a:r>
            <a:r>
              <a:rPr lang="pt-BR" altLang="pt-BR" sz="2200" dirty="0"/>
              <a:t> </a:t>
            </a:r>
            <a:r>
              <a:rPr lang="pt-BR" altLang="pt-BR" sz="2200" dirty="0" err="1"/>
              <a:t>nro_créditos</a:t>
            </a:r>
            <a:r>
              <a:rPr lang="pt-BR" altLang="pt-BR" sz="2200" dirty="0"/>
              <a:t>, </a:t>
            </a:r>
            <a:r>
              <a:rPr lang="pt-BR" altLang="pt-BR" sz="2200" dirty="0" err="1"/>
              <a:t>ano_ingresso</a:t>
            </a:r>
            <a:endParaRPr lang="pt-BR" altLang="pt-BR" sz="220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Aluno = (</a:t>
            </a:r>
            <a:r>
              <a:rPr lang="pt-BR" altLang="pt-BR" sz="2200" u="sng" dirty="0" err="1" smtClean="0"/>
              <a:t>nro_aluno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nome_aluno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nro_depto</a:t>
            </a:r>
            <a:r>
              <a:rPr lang="pt-BR" altLang="pt-BR" sz="2200" dirty="0" smtClean="0"/>
              <a:t>)</a:t>
            </a:r>
          </a:p>
          <a:p>
            <a:pPr>
              <a:buNone/>
            </a:pPr>
            <a:r>
              <a:rPr lang="pt-BR" altLang="pt-BR" sz="2800" dirty="0"/>
              <a:t>	</a:t>
            </a:r>
            <a:r>
              <a:rPr lang="pt-BR" altLang="pt-BR" sz="2000" i="1" dirty="0"/>
              <a:t> onde </a:t>
            </a:r>
            <a:r>
              <a:rPr lang="pt-BR" altLang="pt-BR" sz="2000" i="1" dirty="0" err="1"/>
              <a:t>nro_depto</a:t>
            </a:r>
            <a:r>
              <a:rPr lang="pt-BR" altLang="pt-BR" sz="2000" i="1" dirty="0"/>
              <a:t>: FK Departamento (</a:t>
            </a:r>
            <a:r>
              <a:rPr lang="pt-BR" altLang="pt-BR" sz="2000" i="1" dirty="0" err="1"/>
              <a:t>nro_depto</a:t>
            </a:r>
            <a:r>
              <a:rPr lang="pt-BR" altLang="pt-BR" sz="2000" i="1" dirty="0"/>
              <a:t>)</a:t>
            </a:r>
            <a:endParaRPr lang="pt-BR" altLang="pt-BR" sz="28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Curso = (</a:t>
            </a:r>
            <a:r>
              <a:rPr lang="pt-BR" altLang="pt-BR" sz="2200" u="sng" dirty="0" err="1" smtClean="0"/>
              <a:t>nro_curso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descrição_curso</a:t>
            </a:r>
            <a:r>
              <a:rPr lang="pt-BR" altLang="pt-BR" sz="2200" dirty="0" smtClean="0"/>
              <a:t>)</a:t>
            </a:r>
          </a:p>
          <a:p>
            <a:pPr>
              <a:buNone/>
            </a:pPr>
            <a:r>
              <a:rPr lang="pt-BR" altLang="pt-BR" sz="2200" dirty="0"/>
              <a:t>Cursa = (</a:t>
            </a:r>
            <a:r>
              <a:rPr lang="pt-BR" altLang="pt-BR" sz="2200" u="sng" dirty="0" err="1"/>
              <a:t>nro_aluno</a:t>
            </a:r>
            <a:r>
              <a:rPr lang="pt-BR" altLang="pt-BR" sz="2200" dirty="0"/>
              <a:t>, </a:t>
            </a:r>
            <a:r>
              <a:rPr lang="pt-BR" altLang="pt-BR" sz="2200" u="sng" dirty="0" err="1"/>
              <a:t>nro_curso</a:t>
            </a:r>
            <a:r>
              <a:rPr lang="pt-BR" altLang="pt-BR" sz="2200" dirty="0"/>
              <a:t>, </a:t>
            </a:r>
            <a:r>
              <a:rPr lang="pt-BR" altLang="pt-BR" sz="2200" dirty="0" err="1"/>
              <a:t>nro_créditos</a:t>
            </a:r>
            <a:r>
              <a:rPr lang="pt-BR" altLang="pt-BR" sz="2200" dirty="0"/>
              <a:t>, </a:t>
            </a:r>
            <a:r>
              <a:rPr lang="pt-BR" altLang="pt-BR" sz="2200" dirty="0" err="1"/>
              <a:t>ano_ingresso</a:t>
            </a:r>
            <a:r>
              <a:rPr lang="pt-BR" altLang="pt-BR" sz="2200" dirty="0" smtClean="0"/>
              <a:t>)</a:t>
            </a:r>
          </a:p>
          <a:p>
            <a:pPr>
              <a:buNone/>
            </a:pPr>
            <a:r>
              <a:rPr lang="pt-BR" altLang="pt-BR" sz="2200" dirty="0"/>
              <a:t>	</a:t>
            </a:r>
            <a:r>
              <a:rPr lang="pt-BR" altLang="pt-BR" sz="2000" i="1" dirty="0"/>
              <a:t> onde </a:t>
            </a:r>
            <a:r>
              <a:rPr lang="pt-BR" altLang="pt-BR" sz="2000" i="1" dirty="0" err="1"/>
              <a:t>nro_aluno</a:t>
            </a:r>
            <a:r>
              <a:rPr lang="pt-BR" altLang="pt-BR" sz="2000" i="1" dirty="0"/>
              <a:t>: FK Aluno (</a:t>
            </a:r>
            <a:r>
              <a:rPr lang="pt-BR" altLang="pt-BR" sz="2000" i="1" dirty="0" err="1"/>
              <a:t>nro_aluno</a:t>
            </a:r>
            <a:r>
              <a:rPr lang="pt-BR" altLang="pt-BR" sz="2000" i="1" dirty="0"/>
              <a:t>) e </a:t>
            </a:r>
            <a:r>
              <a:rPr lang="pt-BR" altLang="pt-BR" sz="2000" i="1" dirty="0" err="1"/>
              <a:t>nro_curso</a:t>
            </a:r>
            <a:r>
              <a:rPr lang="pt-BR" altLang="pt-BR" sz="2000" i="1" dirty="0"/>
              <a:t>: FK Curso (</a:t>
            </a:r>
            <a:r>
              <a:rPr lang="pt-BR" altLang="pt-BR" sz="2000" i="1" dirty="0" err="1"/>
              <a:t>nro_curso</a:t>
            </a:r>
            <a:r>
              <a:rPr lang="pt-BR" altLang="pt-BR" sz="2000" i="1" dirty="0"/>
              <a:t>)</a:t>
            </a:r>
            <a:endParaRPr lang="pt-BR" altLang="pt-BR" sz="22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Departamento = (</a:t>
            </a:r>
            <a:r>
              <a:rPr lang="pt-BR" altLang="pt-BR" sz="2200" u="sng" dirty="0" err="1" smtClean="0"/>
              <a:t>nro_depto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nome_depto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C687A08-E2B8-44C1-B10B-9B051B73F297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pt-BR" altLang="pt-BR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Normalização</a:t>
            </a:r>
            <a:endParaRPr lang="pt-BR" altLang="pt-BR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824247" y="1785938"/>
            <a:ext cx="7833977" cy="4714875"/>
          </a:xfrm>
        </p:spPr>
        <p:txBody>
          <a:bodyPr/>
          <a:lstStyle/>
          <a:p>
            <a:r>
              <a:rPr lang="pt-BR" altLang="pt-BR" sz="2800" dirty="0" smtClean="0"/>
              <a:t>O processo de normalização é usado para assegurar que o modelo conceitual do banco de dados </a:t>
            </a:r>
            <a:r>
              <a:rPr lang="pt-BR" altLang="pt-BR" sz="2800" b="1" dirty="0" smtClean="0"/>
              <a:t>irá funcionar</a:t>
            </a:r>
            <a:endParaRPr lang="pt-BR" altLang="pt-BR" sz="2800" dirty="0" smtClean="0"/>
          </a:p>
          <a:p>
            <a:endParaRPr lang="pt-BR" altLang="pt-BR" sz="2800" dirty="0" smtClean="0"/>
          </a:p>
          <a:p>
            <a:r>
              <a:rPr lang="pt-BR" altLang="pt-BR" sz="2800" dirty="0" smtClean="0"/>
              <a:t> Um modelo não-normalizado pode ser implementado, mas ele </a:t>
            </a:r>
            <a:r>
              <a:rPr lang="pt-BR" altLang="pt-BR" sz="2800" b="1" dirty="0" smtClean="0"/>
              <a:t>apresentará problemas na manipulação de dados e no desenvolvimento de aplicações</a:t>
            </a:r>
            <a:endParaRPr lang="pt-BR" altLang="pt-BR" sz="2800" dirty="0" smtClean="0"/>
          </a:p>
          <a:p>
            <a:endParaRPr lang="pt-BR" altLang="pt-BR" sz="2800" dirty="0" smtClean="0"/>
          </a:p>
        </p:txBody>
      </p:sp>
      <p:sp>
        <p:nvSpPr>
          <p:cNvPr id="7172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AB59140-A86C-4E9A-9695-50E28EB0890A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altLang="pt-BR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Exercícios</a:t>
            </a:r>
            <a:endParaRPr lang="pt-BR" altLang="pt-BR" smtClean="0"/>
          </a:p>
        </p:txBody>
      </p:sp>
      <p:sp>
        <p:nvSpPr>
          <p:cNvPr id="1280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b="1" dirty="0"/>
              <a:t>.</a:t>
            </a:r>
            <a:r>
              <a:rPr lang="pt-BR" altLang="pt-BR" b="1" dirty="0" smtClean="0"/>
              <a:t> Normalize a seguinte relação: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/>
              <a:t>paciente (</a:t>
            </a:r>
            <a:r>
              <a:rPr lang="pt-BR" altLang="pt-BR" u="sng" dirty="0" err="1" smtClean="0"/>
              <a:t>nro_paciente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nome_paciente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nro_quarto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descrição_quarto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nro_cômodos_quarto</a:t>
            </a:r>
            <a:r>
              <a:rPr lang="pt-BR" altLang="pt-BR" dirty="0" smtClean="0"/>
              <a:t>, </a:t>
            </a:r>
            <a:r>
              <a:rPr lang="pt-BR" altLang="pt-BR" dirty="0" smtClean="0">
                <a:solidFill>
                  <a:srgbClr val="FF0000"/>
                </a:solidFill>
              </a:rPr>
              <a:t>{</a:t>
            </a:r>
            <a:r>
              <a:rPr lang="pt-BR" altLang="pt-BR" dirty="0" err="1" smtClean="0"/>
              <a:t>cod_médico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nome_médico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fone_médico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data_atendimento</a:t>
            </a:r>
            <a:r>
              <a:rPr lang="pt-BR" altLang="pt-BR" dirty="0" smtClean="0">
                <a:solidFill>
                  <a:srgbClr val="FF0000"/>
                </a:solidFill>
              </a:rPr>
              <a:t>}</a:t>
            </a:r>
            <a:r>
              <a:rPr lang="pt-BR" altLang="pt-BR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1DCC0E4-94E5-468C-A9C0-C844A4026BEF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Solução</a:t>
            </a:r>
            <a:endParaRPr lang="pt-BR" altLang="pt-BR" smtClean="0"/>
          </a:p>
        </p:txBody>
      </p:sp>
      <p:sp>
        <p:nvSpPr>
          <p:cNvPr id="129027" name="Espaço Reservado para Conteúdo 2"/>
          <p:cNvSpPr>
            <a:spLocks noGrp="1"/>
          </p:cNvSpPr>
          <p:nvPr>
            <p:ph idx="1"/>
          </p:nvPr>
        </p:nvSpPr>
        <p:spPr>
          <a:xfrm>
            <a:off x="708338" y="1785938"/>
            <a:ext cx="8435662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dirty="0" smtClean="0"/>
              <a:t>FN: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/>
              <a:t>paciente (</a:t>
            </a:r>
            <a:r>
              <a:rPr lang="pt-BR" altLang="pt-BR" u="sng" dirty="0" err="1" smtClean="0"/>
              <a:t>nro_paciente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nome_paciente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nro_quarto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descrição_quarto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nro_cômodos_quarto</a:t>
            </a:r>
            <a:r>
              <a:rPr lang="pt-BR" altLang="pt-BR" dirty="0" smtClean="0"/>
              <a:t>, </a:t>
            </a:r>
            <a:r>
              <a:rPr lang="pt-BR" altLang="pt-BR" u="sng" dirty="0" err="1" smtClean="0"/>
              <a:t>cod_médico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nome_médico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fone_médico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data_atendimento</a:t>
            </a:r>
            <a:r>
              <a:rPr lang="pt-BR" altLang="pt-BR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DB5C703-75F8-4B43-8A06-D7E32CE04218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Solução</a:t>
            </a:r>
            <a:endParaRPr lang="pt-BR" altLang="pt-BR" smtClean="0"/>
          </a:p>
        </p:txBody>
      </p:sp>
      <p:sp>
        <p:nvSpPr>
          <p:cNvPr id="121859" name="Espaço Reservado para Conteúdo 2"/>
          <p:cNvSpPr>
            <a:spLocks noGrp="1"/>
          </p:cNvSpPr>
          <p:nvPr>
            <p:ph idx="1"/>
          </p:nvPr>
        </p:nvSpPr>
        <p:spPr>
          <a:xfrm>
            <a:off x="982132" y="1785938"/>
            <a:ext cx="8161867" cy="48853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pt-BR" dirty="0" smtClean="0"/>
              <a:t>FN: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nro_paciente</a:t>
            </a:r>
            <a:r>
              <a:rPr lang="pt-BR" altLang="pt-BR" sz="2200" dirty="0" smtClean="0"/>
              <a:t> </a:t>
            </a:r>
            <a:r>
              <a:rPr lang="pt-BR" altLang="pt-BR" sz="2200" dirty="0" smtClean="0">
                <a:sym typeface="Wingdings" panose="05000000000000000000" pitchFamily="2" charset="2"/>
              </a:rPr>
              <a:t>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nome_paciente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nro_quarto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descrição_quarto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nro_cômodos_quarto</a:t>
            </a: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cod_médico</a:t>
            </a:r>
            <a:r>
              <a:rPr lang="pt-BR" altLang="pt-BR" sz="2200" dirty="0" smtClean="0"/>
              <a:t> </a:t>
            </a:r>
            <a:r>
              <a:rPr lang="pt-BR" altLang="pt-BR" sz="2200" dirty="0" smtClean="0">
                <a:sym typeface="Wingdings" panose="05000000000000000000" pitchFamily="2" charset="2"/>
              </a:rPr>
              <a:t>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nome_médico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fone_médico</a:t>
            </a: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nro_paciente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cod_médico</a:t>
            </a:r>
            <a:r>
              <a:rPr lang="pt-BR" altLang="pt-BR" sz="2200" dirty="0" smtClean="0"/>
              <a:t> </a:t>
            </a:r>
            <a:r>
              <a:rPr lang="pt-BR" altLang="pt-BR" sz="2200" dirty="0" smtClean="0">
                <a:sym typeface="Wingdings" panose="05000000000000000000" pitchFamily="2" charset="2"/>
              </a:rPr>
              <a:t> </a:t>
            </a:r>
            <a:r>
              <a:rPr lang="pt-BR" altLang="pt-BR" sz="2200" dirty="0" err="1" smtClean="0">
                <a:sym typeface="Wingdings" panose="05000000000000000000" pitchFamily="2" charset="2"/>
              </a:rPr>
              <a:t>data_atendimento</a:t>
            </a:r>
            <a:endParaRPr lang="pt-BR" altLang="pt-BR" sz="2200" dirty="0" smtClean="0"/>
          </a:p>
          <a:p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Paciente =(</a:t>
            </a:r>
            <a:r>
              <a:rPr lang="pt-BR" altLang="pt-BR" sz="2200" u="sng" dirty="0" err="1" smtClean="0"/>
              <a:t>nro_paciente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nome_paciente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nro_quarto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descrição_quarto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nro_cômodos_quarto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Médico= (</a:t>
            </a:r>
            <a:r>
              <a:rPr lang="pt-BR" altLang="pt-BR" sz="2200" u="sng" dirty="0" err="1" smtClean="0"/>
              <a:t>cod_médico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nome_médico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fone_médico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Atendimento =(</a:t>
            </a:r>
            <a:r>
              <a:rPr lang="pt-BR" altLang="pt-BR" sz="2200" u="sng" dirty="0" err="1" smtClean="0"/>
              <a:t>nro_paciente</a:t>
            </a:r>
            <a:r>
              <a:rPr lang="pt-BR" altLang="pt-BR" sz="2200" u="sng" dirty="0" smtClean="0"/>
              <a:t>, </a:t>
            </a:r>
            <a:r>
              <a:rPr lang="pt-BR" altLang="pt-BR" sz="2200" u="sng" dirty="0" err="1" smtClean="0"/>
              <a:t>cod_médico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data_atendimento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700" dirty="0"/>
              <a:t>	</a:t>
            </a:r>
            <a:r>
              <a:rPr lang="pt-BR" altLang="pt-BR" sz="1700" dirty="0" err="1" smtClean="0"/>
              <a:t>nro_paciente</a:t>
            </a:r>
            <a:r>
              <a:rPr lang="pt-BR" altLang="pt-BR" sz="1700" dirty="0" smtClean="0"/>
              <a:t>: FK Paciente (</a:t>
            </a:r>
            <a:r>
              <a:rPr lang="pt-BR" altLang="pt-BR" sz="1700" dirty="0" err="1" smtClean="0"/>
              <a:t>nro_paciente</a:t>
            </a:r>
            <a:r>
              <a:rPr lang="pt-BR" altLang="pt-BR" sz="1700" dirty="0" smtClean="0"/>
              <a:t>),  </a:t>
            </a:r>
            <a:r>
              <a:rPr lang="pt-BR" altLang="pt-BR" sz="1700" dirty="0" err="1" smtClean="0"/>
              <a:t>cod_medico</a:t>
            </a:r>
            <a:r>
              <a:rPr lang="pt-BR" altLang="pt-BR" sz="1700" dirty="0" smtClean="0"/>
              <a:t>: FK Médico (</a:t>
            </a:r>
            <a:r>
              <a:rPr lang="pt-BR" altLang="pt-BR" sz="1700" dirty="0" err="1" smtClean="0"/>
              <a:t>cod_medico</a:t>
            </a:r>
            <a:r>
              <a:rPr lang="pt-BR" altLang="pt-BR" sz="17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DB4BEAA-2E74-4C96-834F-68062776B0FF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 err="1" smtClean="0"/>
              <a:t>Solução</a:t>
            </a:r>
            <a:endParaRPr lang="pt-BR" altLang="pt-BR" dirty="0" smtClean="0"/>
          </a:p>
        </p:txBody>
      </p:sp>
      <p:sp>
        <p:nvSpPr>
          <p:cNvPr id="131075" name="Espaço Reservado para Conteúdo 2"/>
          <p:cNvSpPr>
            <a:spLocks noGrp="1"/>
          </p:cNvSpPr>
          <p:nvPr>
            <p:ph idx="1"/>
          </p:nvPr>
        </p:nvSpPr>
        <p:spPr>
          <a:xfrm>
            <a:off x="982133" y="1785938"/>
            <a:ext cx="8161867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dirty="0" smtClean="0"/>
              <a:t>FN: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nro_paciente</a:t>
            </a:r>
            <a:r>
              <a:rPr lang="pt-BR" altLang="pt-BR" sz="2200" dirty="0" smtClean="0"/>
              <a:t>  </a:t>
            </a:r>
            <a:r>
              <a:rPr lang="pt-BR" altLang="pt-BR" sz="2200" dirty="0" smtClean="0">
                <a:sym typeface="Wingdings" panose="05000000000000000000" pitchFamily="2" charset="2"/>
              </a:rPr>
              <a:t></a:t>
            </a:r>
            <a:r>
              <a:rPr lang="pt-BR" altLang="pt-BR" sz="2200" dirty="0" smtClean="0"/>
              <a:t>  </a:t>
            </a:r>
            <a:r>
              <a:rPr lang="pt-BR" altLang="pt-BR" sz="2200" dirty="0" err="1" smtClean="0"/>
              <a:t>nome_paciente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nro_quarto</a:t>
            </a: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 smtClean="0"/>
              <a:t>nro_quarto</a:t>
            </a:r>
            <a:r>
              <a:rPr lang="pt-BR" altLang="pt-BR" sz="2200" dirty="0" smtClean="0"/>
              <a:t> </a:t>
            </a:r>
            <a:r>
              <a:rPr lang="pt-BR" altLang="pt-BR" sz="2200" dirty="0" smtClean="0">
                <a:sym typeface="Wingdings" panose="05000000000000000000" pitchFamily="2" charset="2"/>
              </a:rPr>
              <a:t>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descrição_quarto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nro_cômodos_quarto</a:t>
            </a:r>
            <a:endParaRPr lang="pt-BR" altLang="pt-BR" sz="2200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sz="22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Paciente= (</a:t>
            </a:r>
            <a:r>
              <a:rPr lang="pt-BR" altLang="pt-BR" sz="2200" u="sng" dirty="0" err="1" smtClean="0"/>
              <a:t>nro_paciente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nome_paciente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nro_quarto</a:t>
            </a:r>
            <a:r>
              <a:rPr lang="pt-BR" altLang="pt-BR" sz="2200" dirty="0" smtClean="0"/>
              <a:t>)</a:t>
            </a:r>
          </a:p>
          <a:p>
            <a:pPr>
              <a:buNone/>
            </a:pPr>
            <a:r>
              <a:rPr lang="pt-BR" altLang="pt-BR" sz="2000" dirty="0" smtClean="0"/>
              <a:t>       </a:t>
            </a:r>
            <a:r>
              <a:rPr lang="pt-BR" altLang="pt-BR" sz="1800" dirty="0" err="1" smtClean="0"/>
              <a:t>nro_quarto</a:t>
            </a:r>
            <a:r>
              <a:rPr lang="pt-BR" altLang="pt-BR" sz="1800" dirty="0" smtClean="0"/>
              <a:t>: </a:t>
            </a:r>
            <a:r>
              <a:rPr lang="pt-BR" altLang="pt-BR" sz="1800" dirty="0"/>
              <a:t>FK </a:t>
            </a:r>
            <a:r>
              <a:rPr lang="pt-BR" altLang="pt-BR" sz="1800" dirty="0" smtClean="0"/>
              <a:t>Quarto </a:t>
            </a:r>
            <a:r>
              <a:rPr lang="pt-BR" altLang="pt-BR" sz="1800" dirty="0"/>
              <a:t>(</a:t>
            </a:r>
            <a:r>
              <a:rPr lang="pt-BR" altLang="pt-BR" sz="1800" dirty="0" err="1" smtClean="0"/>
              <a:t>nro_quarto</a:t>
            </a:r>
            <a:r>
              <a:rPr lang="pt-BR" altLang="pt-BR" sz="1800" dirty="0" smtClean="0"/>
              <a:t>)</a:t>
            </a:r>
            <a:endParaRPr lang="pt-BR" altLang="pt-BR" sz="20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Médico= (</a:t>
            </a:r>
            <a:r>
              <a:rPr lang="pt-BR" altLang="pt-BR" sz="2200" u="sng" dirty="0" err="1" smtClean="0"/>
              <a:t>cod_médico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nome_médico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fone_médico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Atendimento= (</a:t>
            </a:r>
            <a:r>
              <a:rPr lang="pt-BR" altLang="pt-BR" sz="2200" u="sng" dirty="0" err="1" smtClean="0"/>
              <a:t>nro_paciente</a:t>
            </a:r>
            <a:r>
              <a:rPr lang="pt-BR" altLang="pt-BR" sz="2200" u="sng" dirty="0" smtClean="0"/>
              <a:t>, </a:t>
            </a:r>
            <a:r>
              <a:rPr lang="pt-BR" altLang="pt-BR" sz="2200" u="sng" dirty="0" err="1" smtClean="0"/>
              <a:t>cod_médico</a:t>
            </a:r>
            <a:r>
              <a:rPr lang="pt-BR" altLang="pt-BR" sz="2200" dirty="0" err="1" smtClean="0"/>
              <a:t>,data_atendimento</a:t>
            </a:r>
            <a:r>
              <a:rPr lang="pt-BR" altLang="pt-BR" sz="2200" dirty="0" smtClean="0"/>
              <a:t>)</a:t>
            </a:r>
          </a:p>
          <a:p>
            <a:pPr>
              <a:buNone/>
            </a:pPr>
            <a:r>
              <a:rPr lang="pt-BR" altLang="pt-BR" sz="1800" dirty="0" smtClean="0"/>
              <a:t>       </a:t>
            </a:r>
            <a:r>
              <a:rPr lang="pt-BR" altLang="pt-BR" sz="1800" dirty="0" err="1" smtClean="0"/>
              <a:t>nro_paciente</a:t>
            </a:r>
            <a:r>
              <a:rPr lang="pt-BR" altLang="pt-BR" sz="1800" dirty="0"/>
              <a:t>: FK Paciente (</a:t>
            </a:r>
            <a:r>
              <a:rPr lang="pt-BR" altLang="pt-BR" sz="1800" dirty="0" err="1"/>
              <a:t>nro_paciente</a:t>
            </a:r>
            <a:r>
              <a:rPr lang="pt-BR" altLang="pt-BR" sz="1800" dirty="0"/>
              <a:t>),  </a:t>
            </a:r>
            <a:r>
              <a:rPr lang="pt-BR" altLang="pt-BR" sz="1800" dirty="0" err="1"/>
              <a:t>cod_medico</a:t>
            </a:r>
            <a:r>
              <a:rPr lang="pt-BR" altLang="pt-BR" sz="1800" dirty="0"/>
              <a:t>: FK Médico (</a:t>
            </a:r>
            <a:r>
              <a:rPr lang="pt-BR" altLang="pt-BR" sz="1800" dirty="0" err="1"/>
              <a:t>cod_medico</a:t>
            </a:r>
            <a:r>
              <a:rPr lang="pt-BR" altLang="pt-BR" sz="1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smtClean="0"/>
              <a:t>Quarto= (</a:t>
            </a:r>
            <a:r>
              <a:rPr lang="pt-BR" altLang="pt-BR" sz="2200" u="sng" dirty="0" err="1" smtClean="0"/>
              <a:t>nro_quarto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descrição_quarto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nro_cômodos_quarto</a:t>
            </a:r>
            <a:r>
              <a:rPr lang="pt-BR" altLang="pt-BR" sz="22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endParaRPr lang="pt-BR" alt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9A69E61-8C85-47D9-AF74-A679DAEEA960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802760"/>
          </a:xfrm>
        </p:spPr>
        <p:txBody>
          <a:bodyPr/>
          <a:lstStyle/>
          <a:p>
            <a:r>
              <a:rPr lang="en-US" altLang="pt-BR" dirty="0" err="1" smtClean="0"/>
              <a:t>Exercício</a:t>
            </a:r>
            <a:endParaRPr lang="pt-BR" altLang="pt-BR" dirty="0" smtClean="0"/>
          </a:p>
        </p:txBody>
      </p:sp>
      <p:sp>
        <p:nvSpPr>
          <p:cNvPr id="132099" name="Espaço Reservado para Conteúdo 2"/>
          <p:cNvSpPr>
            <a:spLocks noGrp="1"/>
          </p:cNvSpPr>
          <p:nvPr>
            <p:ph idx="1"/>
          </p:nvPr>
        </p:nvSpPr>
        <p:spPr>
          <a:xfrm>
            <a:off x="811368" y="1262130"/>
            <a:ext cx="8332631" cy="54434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altLang="pt-BR" dirty="0" smtClean="0"/>
              <a:t>. Normalize a tabela abaixo, no </a:t>
            </a:r>
            <a:r>
              <a:rPr lang="pt-BR" altLang="pt-BR" dirty="0"/>
              <a:t>contexto de um sistema </a:t>
            </a:r>
            <a:r>
              <a:rPr lang="pt-BR" altLang="pt-BR" dirty="0" smtClean="0"/>
              <a:t>acadêmico:</a:t>
            </a:r>
          </a:p>
          <a:p>
            <a:pPr marL="0" indent="0">
              <a:buNone/>
            </a:pPr>
            <a:r>
              <a:rPr lang="pt-BR" altLang="pt-BR" sz="2000" b="1" dirty="0" smtClean="0"/>
              <a:t>Matricula </a:t>
            </a:r>
            <a:r>
              <a:rPr lang="pt-BR" altLang="pt-BR" sz="2000" dirty="0" smtClean="0"/>
              <a:t>(</a:t>
            </a:r>
            <a:r>
              <a:rPr lang="pt-BR" altLang="pt-BR" sz="2000" u="sng" dirty="0" err="1" smtClean="0"/>
              <a:t>CodAluno,CodDisciplina</a:t>
            </a:r>
            <a:r>
              <a:rPr lang="pt-BR" altLang="pt-BR" sz="2000" dirty="0" err="1" smtClean="0"/>
              <a:t>,NomeDisciplina,NomeAluno,Nota</a:t>
            </a:r>
            <a:r>
              <a:rPr lang="pt-BR" altLang="pt-BR" sz="2000" dirty="0" smtClean="0"/>
              <a:t>,	</a:t>
            </a:r>
            <a:r>
              <a:rPr lang="pt-BR" altLang="pt-BR" sz="2000" dirty="0" err="1" smtClean="0"/>
              <a:t>CodLocalNascAluno,NomeLocalNascAluno</a:t>
            </a:r>
            <a:r>
              <a:rPr lang="pt-BR" altLang="pt-BR" sz="2000" dirty="0" smtClean="0"/>
              <a:t>)</a:t>
            </a:r>
          </a:p>
          <a:p>
            <a:pPr marL="0" indent="0">
              <a:buNone/>
            </a:pPr>
            <a:endParaRPr lang="pt-BR" altLang="pt-BR" sz="9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pt-BR" sz="2200" dirty="0" err="1" smtClean="0"/>
              <a:t>Cada</a:t>
            </a:r>
            <a:r>
              <a:rPr lang="en-US" altLang="pt-BR" sz="2200" dirty="0" smtClean="0"/>
              <a:t> </a:t>
            </a:r>
            <a:r>
              <a:rPr lang="en-US" altLang="pt-BR" sz="2200" dirty="0" err="1" smtClean="0"/>
              <a:t>turma</a:t>
            </a:r>
            <a:r>
              <a:rPr lang="en-US" altLang="pt-BR" sz="2200" dirty="0" smtClean="0"/>
              <a:t> </a:t>
            </a:r>
            <a:r>
              <a:rPr lang="en-US" altLang="pt-BR" sz="2200" dirty="0" err="1" smtClean="0"/>
              <a:t>cursa</a:t>
            </a:r>
            <a:r>
              <a:rPr lang="en-US" altLang="pt-BR" sz="2200" dirty="0" smtClean="0"/>
              <a:t> </a:t>
            </a:r>
            <a:r>
              <a:rPr lang="en-US" altLang="pt-BR" sz="2200" dirty="0" err="1" smtClean="0"/>
              <a:t>somente</a:t>
            </a:r>
            <a:r>
              <a:rPr lang="en-US" altLang="pt-BR" sz="2200" dirty="0" smtClean="0"/>
              <a:t> </a:t>
            </a:r>
            <a:r>
              <a:rPr lang="en-US" altLang="pt-BR" sz="2200" dirty="0" err="1" smtClean="0"/>
              <a:t>uma</a:t>
            </a:r>
            <a:r>
              <a:rPr lang="en-US" altLang="pt-BR" sz="2200" dirty="0" smtClean="0"/>
              <a:t> </a:t>
            </a:r>
            <a:r>
              <a:rPr lang="en-US" altLang="pt-BR" sz="2200" dirty="0" err="1" smtClean="0"/>
              <a:t>disciplina</a:t>
            </a:r>
            <a:endParaRPr lang="en-US" altLang="pt-BR" sz="2200" dirty="0" smtClean="0"/>
          </a:p>
          <a:p>
            <a:pPr>
              <a:defRPr/>
            </a:pPr>
            <a:r>
              <a:rPr lang="pt-BR" sz="2200" dirty="0"/>
              <a:t>As colunas possuem o seguinte significado:</a:t>
            </a:r>
          </a:p>
          <a:p>
            <a:pPr lvl="1">
              <a:defRPr/>
            </a:pPr>
            <a:r>
              <a:rPr lang="pt-BR" dirty="0" err="1"/>
              <a:t>CodAluno</a:t>
            </a:r>
            <a:r>
              <a:rPr lang="pt-BR" dirty="0"/>
              <a:t> - código do aluno </a:t>
            </a:r>
            <a:r>
              <a:rPr lang="pt-BR" dirty="0" smtClean="0"/>
              <a:t>matriculado</a:t>
            </a:r>
          </a:p>
          <a:p>
            <a:pPr lvl="1">
              <a:defRPr/>
            </a:pPr>
            <a:r>
              <a:rPr lang="pt-BR" dirty="0" err="1"/>
              <a:t>CodDisciplina</a:t>
            </a:r>
            <a:r>
              <a:rPr lang="pt-BR" dirty="0"/>
              <a:t> - código que identifica a </a:t>
            </a:r>
            <a:r>
              <a:rPr lang="pt-BR" dirty="0" smtClean="0"/>
              <a:t>disciplina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Nota - nota do </a:t>
            </a:r>
            <a:r>
              <a:rPr lang="pt-BR" dirty="0"/>
              <a:t>aluno </a:t>
            </a:r>
            <a:r>
              <a:rPr lang="pt-BR" dirty="0" smtClean="0"/>
              <a:t>em uma disciplina específica</a:t>
            </a:r>
            <a:endParaRPr lang="pt-BR" dirty="0"/>
          </a:p>
          <a:p>
            <a:pPr lvl="1">
              <a:defRPr/>
            </a:pPr>
            <a:r>
              <a:rPr lang="pt-BR" dirty="0" err="1" smtClean="0"/>
              <a:t>NomeDisciplina</a:t>
            </a:r>
            <a:r>
              <a:rPr lang="pt-BR" dirty="0" smtClean="0"/>
              <a:t> </a:t>
            </a:r>
            <a:r>
              <a:rPr lang="pt-BR" dirty="0"/>
              <a:t>- nome de uma disciplina da </a:t>
            </a:r>
            <a:r>
              <a:rPr lang="pt-BR" dirty="0" smtClean="0"/>
              <a:t>turma</a:t>
            </a:r>
          </a:p>
          <a:p>
            <a:pPr lvl="1">
              <a:defRPr/>
            </a:pPr>
            <a:r>
              <a:rPr lang="pt-BR" dirty="0" err="1"/>
              <a:t>NomeAluno</a:t>
            </a:r>
            <a:r>
              <a:rPr lang="pt-BR" dirty="0"/>
              <a:t> - nome do aluno matriculado</a:t>
            </a:r>
          </a:p>
          <a:p>
            <a:pPr lvl="1">
              <a:defRPr/>
            </a:pPr>
            <a:r>
              <a:rPr lang="pt-BR" dirty="0" err="1"/>
              <a:t>CodLocalNascAluno</a:t>
            </a:r>
            <a:r>
              <a:rPr lang="pt-BR" dirty="0"/>
              <a:t> - código da localidade em que nasceu o aluno</a:t>
            </a:r>
          </a:p>
          <a:p>
            <a:pPr lvl="1">
              <a:defRPr/>
            </a:pPr>
            <a:r>
              <a:rPr lang="pt-BR" dirty="0" err="1"/>
              <a:t>NomeLocalNascAluno</a:t>
            </a:r>
            <a:r>
              <a:rPr lang="pt-BR" dirty="0"/>
              <a:t> - nome da localidade em que nasceu o </a:t>
            </a:r>
            <a:r>
              <a:rPr lang="pt-BR" dirty="0" smtClean="0"/>
              <a:t>aluno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altLang="pt-BR" i="1" dirty="0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79812B-5F54-41AC-98CC-33C970F8D255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pt-BR" altLang="pt-BR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Solução</a:t>
            </a:r>
            <a:endParaRPr lang="pt-BR" altLang="pt-BR" smtClean="0"/>
          </a:p>
        </p:txBody>
      </p:sp>
      <p:sp>
        <p:nvSpPr>
          <p:cNvPr id="135171" name="Espaço Reservado para Conteúdo 2"/>
          <p:cNvSpPr>
            <a:spLocks noGrp="1"/>
          </p:cNvSpPr>
          <p:nvPr>
            <p:ph idx="1"/>
          </p:nvPr>
        </p:nvSpPr>
        <p:spPr>
          <a:xfrm>
            <a:off x="669700" y="1785938"/>
            <a:ext cx="8017099" cy="4876800"/>
          </a:xfrm>
        </p:spPr>
        <p:txBody>
          <a:bodyPr>
            <a:normAutofit lnSpcReduction="10000"/>
          </a:bodyPr>
          <a:lstStyle/>
          <a:p>
            <a:r>
              <a:rPr lang="pt-BR" altLang="pt-BR" dirty="0" smtClean="0"/>
              <a:t>A tabela não se encontra na 2FN pois contém dependências funcionais parciais: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 smtClean="0"/>
              <a:t>	</a:t>
            </a:r>
            <a:r>
              <a:rPr lang="pt-BR" altLang="pt-BR" sz="2000" dirty="0" err="1" smtClean="0"/>
              <a:t>CodAluno</a:t>
            </a:r>
            <a:r>
              <a:rPr lang="pt-BR" altLang="pt-BR" sz="2000" dirty="0" smtClean="0"/>
              <a:t> </a:t>
            </a:r>
            <a:r>
              <a:rPr lang="pt-BR" altLang="pt-BR" sz="2000" dirty="0">
                <a:sym typeface="Wingdings" panose="05000000000000000000" pitchFamily="2" charset="2"/>
              </a:rPr>
              <a:t>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NomeAluno,CodLocalNascAluno,NomeLocalNascAluno</a:t>
            </a:r>
            <a:endParaRPr lang="pt-BR" altLang="pt-BR" sz="20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/>
              <a:t>	</a:t>
            </a:r>
            <a:r>
              <a:rPr lang="pt-BR" altLang="pt-BR" sz="2000" dirty="0" err="1" smtClean="0"/>
              <a:t>CodDisciplina</a:t>
            </a:r>
            <a:r>
              <a:rPr lang="pt-BR" altLang="pt-BR" sz="2000" dirty="0" smtClean="0"/>
              <a:t> </a:t>
            </a:r>
            <a:r>
              <a:rPr lang="pt-BR" altLang="pt-BR" sz="2000" dirty="0">
                <a:sym typeface="Wingdings" panose="05000000000000000000" pitchFamily="2" charset="2"/>
              </a:rPr>
              <a:t>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NomeDisciplina</a:t>
            </a:r>
            <a:endParaRPr lang="pt-BR" altLang="pt-BR" sz="2000" dirty="0"/>
          </a:p>
          <a:p>
            <a:pPr>
              <a:buNone/>
            </a:pPr>
            <a:r>
              <a:rPr lang="pt-BR" altLang="pt-BR" sz="2000" dirty="0"/>
              <a:t>	</a:t>
            </a:r>
            <a:r>
              <a:rPr lang="pt-BR" altLang="pt-BR" sz="2000" dirty="0" err="1" smtClean="0"/>
              <a:t>CodAluno</a:t>
            </a:r>
            <a:r>
              <a:rPr lang="pt-BR" altLang="pt-BR" sz="2000" dirty="0"/>
              <a:t>, </a:t>
            </a:r>
            <a:r>
              <a:rPr lang="pt-BR" altLang="pt-BR" sz="2000" dirty="0" err="1" smtClean="0"/>
              <a:t>CodDisciplina</a:t>
            </a:r>
            <a:r>
              <a:rPr lang="pt-BR" altLang="pt-BR" sz="2000" dirty="0" smtClean="0"/>
              <a:t> </a:t>
            </a:r>
            <a:r>
              <a:rPr lang="pt-BR" altLang="pt-BR" sz="2000" dirty="0">
                <a:sym typeface="Wingdings" panose="05000000000000000000" pitchFamily="2" charset="2"/>
              </a:rPr>
              <a:t></a:t>
            </a:r>
            <a:r>
              <a:rPr lang="pt-BR" altLang="pt-BR" sz="2000" dirty="0" smtClean="0"/>
              <a:t> Nota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A passagem a 2FN resulta nas seguintes tabelas: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 smtClean="0"/>
              <a:t>Aluno(</a:t>
            </a:r>
            <a:r>
              <a:rPr lang="pt-BR" altLang="pt-BR" sz="2000" u="sng" dirty="0" err="1" smtClean="0"/>
              <a:t>CodAluno</a:t>
            </a:r>
            <a:r>
              <a:rPr lang="pt-BR" altLang="pt-BR" sz="2000" dirty="0" smtClean="0"/>
              <a:t>, </a:t>
            </a:r>
            <a:r>
              <a:rPr lang="pt-BR" altLang="pt-BR" sz="2000" dirty="0" err="1" smtClean="0"/>
              <a:t>NomeAluno,CodLocalNascAluno,NomeLocalNascAluno</a:t>
            </a:r>
            <a:r>
              <a:rPr lang="pt-BR" altLang="pt-BR" sz="20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 smtClean="0"/>
              <a:t>Disciplina(</a:t>
            </a:r>
            <a:r>
              <a:rPr lang="pt-BR" altLang="pt-BR" sz="2000" u="sng" dirty="0" err="1" smtClean="0"/>
              <a:t>CodDisciplina</a:t>
            </a:r>
            <a:r>
              <a:rPr lang="pt-BR" altLang="pt-BR" sz="2000" dirty="0" smtClean="0"/>
              <a:t>, </a:t>
            </a:r>
            <a:r>
              <a:rPr lang="pt-BR" altLang="pt-BR" sz="2000" dirty="0" err="1" smtClean="0"/>
              <a:t>NomeDisciplina</a:t>
            </a:r>
            <a:r>
              <a:rPr lang="pt-BR" altLang="pt-BR" sz="2000" dirty="0" smtClean="0"/>
              <a:t>)</a:t>
            </a:r>
          </a:p>
          <a:p>
            <a:pPr>
              <a:buNone/>
            </a:pPr>
            <a:r>
              <a:rPr lang="pt-BR" altLang="pt-BR" sz="2000" dirty="0" smtClean="0"/>
              <a:t>Turma(</a:t>
            </a:r>
            <a:r>
              <a:rPr lang="pt-BR" altLang="pt-BR" sz="2000" u="sng" dirty="0" err="1" smtClean="0"/>
              <a:t>CodAluno</a:t>
            </a:r>
            <a:r>
              <a:rPr lang="pt-BR" altLang="pt-BR" sz="2000" u="sng" dirty="0" smtClean="0"/>
              <a:t>,</a:t>
            </a:r>
            <a:r>
              <a:rPr lang="pt-BR" altLang="pt-BR" sz="2000" u="sng" dirty="0"/>
              <a:t> </a:t>
            </a:r>
            <a:r>
              <a:rPr lang="pt-BR" altLang="pt-BR" sz="2000" u="sng" dirty="0" err="1" smtClean="0"/>
              <a:t>CodDisciplina,</a:t>
            </a:r>
            <a:r>
              <a:rPr lang="pt-BR" altLang="pt-BR" sz="2000" dirty="0" err="1" smtClean="0"/>
              <a:t>Nota</a:t>
            </a:r>
            <a:r>
              <a:rPr lang="pt-BR" altLang="pt-BR" sz="2000" dirty="0" smtClean="0"/>
              <a:t>)</a:t>
            </a:r>
          </a:p>
          <a:p>
            <a:pPr>
              <a:buNone/>
            </a:pPr>
            <a:r>
              <a:rPr lang="pt-BR" altLang="pt-BR" sz="2000" dirty="0"/>
              <a:t>	</a:t>
            </a:r>
            <a:r>
              <a:rPr lang="pt-BR" altLang="pt-BR" sz="2000" dirty="0" smtClean="0"/>
              <a:t>	</a:t>
            </a:r>
            <a:r>
              <a:rPr lang="pt-BR" altLang="pt-BR" sz="1800" i="1" dirty="0" err="1" smtClean="0"/>
              <a:t>CodAluno:FK</a:t>
            </a:r>
            <a:r>
              <a:rPr lang="pt-BR" altLang="pt-BR" sz="1800" i="1" dirty="0" smtClean="0"/>
              <a:t> Aluno(</a:t>
            </a:r>
            <a:r>
              <a:rPr lang="pt-BR" altLang="pt-BR" sz="1800" i="1" dirty="0" err="1" smtClean="0"/>
              <a:t>CodAluno</a:t>
            </a:r>
            <a:r>
              <a:rPr lang="pt-BR" altLang="pt-BR" sz="1800" i="1" dirty="0" smtClean="0"/>
              <a:t>), </a:t>
            </a:r>
            <a:r>
              <a:rPr lang="pt-BR" altLang="pt-BR" sz="1800" i="1" dirty="0" err="1" smtClean="0"/>
              <a:t>CodDisciplina:FK</a:t>
            </a:r>
            <a:r>
              <a:rPr lang="pt-BR" altLang="pt-BR" sz="1800" i="1" dirty="0" smtClean="0"/>
              <a:t> Disciplina(</a:t>
            </a:r>
            <a:r>
              <a:rPr lang="pt-BR" altLang="pt-BR" sz="1800" i="1" dirty="0" err="1" smtClean="0"/>
              <a:t>CodDisciplina</a:t>
            </a:r>
            <a:r>
              <a:rPr lang="pt-BR" altLang="pt-BR" sz="1800" i="1" dirty="0" smtClean="0"/>
              <a:t>)</a:t>
            </a:r>
            <a:endParaRPr lang="pt-BR" altLang="pt-BR" sz="1800" i="1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dirty="0" smtClean="0"/>
          </a:p>
          <a:p>
            <a:endParaRPr lang="pt-BR" altLang="pt-BR" dirty="0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BC14FF8-3009-44AB-9E17-E49AD3EFE4E0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 err="1" smtClean="0"/>
              <a:t>Solução</a:t>
            </a:r>
            <a:endParaRPr lang="pt-BR" altLang="pt-BR" dirty="0" smtClean="0"/>
          </a:p>
        </p:txBody>
      </p:sp>
      <p:sp>
        <p:nvSpPr>
          <p:cNvPr id="136195" name="Espaço Reservado para Conteúdo 2"/>
          <p:cNvSpPr>
            <a:spLocks noGrp="1"/>
          </p:cNvSpPr>
          <p:nvPr>
            <p:ph idx="1"/>
          </p:nvPr>
        </p:nvSpPr>
        <p:spPr>
          <a:xfrm>
            <a:off x="704472" y="1760180"/>
            <a:ext cx="8259987" cy="5097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pt-BR" sz="2000" dirty="0"/>
              <a:t>Aluno(</a:t>
            </a:r>
            <a:r>
              <a:rPr lang="pt-BR" altLang="pt-BR" sz="2000" u="sng" dirty="0" err="1"/>
              <a:t>CodAluno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NomeAluno,CodLocalNascAluno,NomeLocalNascAluno</a:t>
            </a:r>
            <a:r>
              <a:rPr lang="pt-BR" altLang="pt-BR" sz="2000" dirty="0"/>
              <a:t>)</a:t>
            </a:r>
          </a:p>
          <a:p>
            <a:endParaRPr lang="pt-BR" altLang="pt-BR" sz="2000" dirty="0" smtClean="0"/>
          </a:p>
          <a:p>
            <a:r>
              <a:rPr lang="pt-BR" altLang="pt-BR" sz="2000" dirty="0" smtClean="0"/>
              <a:t>A tabela Aluno não está na </a:t>
            </a: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sz="2000" dirty="0" smtClean="0"/>
              <a:t>FN pois possui uma dependência transitiva:</a:t>
            </a:r>
          </a:p>
          <a:p>
            <a:pPr marL="0" indent="0">
              <a:buNone/>
            </a:pPr>
            <a:r>
              <a:rPr lang="pt-BR" altLang="pt-BR" sz="2000" dirty="0"/>
              <a:t>	</a:t>
            </a:r>
            <a:r>
              <a:rPr lang="pt-BR" altLang="pt-BR" sz="2000" dirty="0" err="1" smtClean="0"/>
              <a:t>CodLocalNascAluno</a:t>
            </a:r>
            <a:r>
              <a:rPr lang="pt-BR" altLang="pt-BR" sz="2000" dirty="0" smtClean="0"/>
              <a:t> </a:t>
            </a:r>
            <a:r>
              <a:rPr lang="pt-BR" altLang="pt-BR" sz="2000" dirty="0">
                <a:sym typeface="Wingdings" panose="05000000000000000000" pitchFamily="2" charset="2"/>
              </a:rPr>
              <a:t></a:t>
            </a:r>
            <a:r>
              <a:rPr lang="pt-BR" altLang="pt-BR" sz="2000" dirty="0"/>
              <a:t> </a:t>
            </a:r>
            <a:r>
              <a:rPr lang="pt-BR" altLang="pt-BR" sz="2000" dirty="0" err="1" smtClean="0"/>
              <a:t>NomeLocalNascAluno</a:t>
            </a:r>
            <a:endParaRPr lang="pt-BR" altLang="pt-BR" sz="2000" dirty="0"/>
          </a:p>
          <a:p>
            <a:pPr marL="0" indent="0">
              <a:buNone/>
            </a:pPr>
            <a:endParaRPr lang="pt-BR" altLang="pt-BR" sz="2000" dirty="0" smtClean="0"/>
          </a:p>
          <a:p>
            <a:r>
              <a:rPr lang="pt-BR" altLang="pt-BR" sz="2000" dirty="0" smtClean="0"/>
              <a:t>Passando para a </a:t>
            </a: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altLang="pt-BR" sz="2000" dirty="0" smtClean="0"/>
              <a:t>FN, temos o seguinte Modelo Relacional: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 smtClean="0"/>
              <a:t>		Aluno(</a:t>
            </a:r>
            <a:r>
              <a:rPr lang="pt-BR" altLang="pt-BR" sz="2000" u="sng" dirty="0" err="1" smtClean="0"/>
              <a:t>CodAluno</a:t>
            </a:r>
            <a:r>
              <a:rPr lang="pt-BR" altLang="pt-BR" sz="2000" dirty="0"/>
              <a:t>, </a:t>
            </a:r>
            <a:r>
              <a:rPr lang="pt-BR" altLang="pt-BR" sz="2000" dirty="0" err="1" smtClean="0"/>
              <a:t>NomeAluno,CodLocalNascAluno</a:t>
            </a:r>
            <a:r>
              <a:rPr lang="pt-BR" altLang="pt-BR" sz="20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/>
              <a:t>	</a:t>
            </a:r>
            <a:r>
              <a:rPr lang="pt-BR" altLang="pt-BR" sz="2000" dirty="0" smtClean="0"/>
              <a:t>		</a:t>
            </a:r>
            <a:r>
              <a:rPr lang="pt-BR" altLang="pt-BR" sz="2000" i="1" dirty="0"/>
              <a:t> </a:t>
            </a:r>
            <a:r>
              <a:rPr lang="pt-BR" altLang="pt-BR" sz="2000" i="1" dirty="0" err="1" smtClean="0"/>
              <a:t>CodLocalNascAluno:FK</a:t>
            </a:r>
            <a:r>
              <a:rPr lang="pt-BR" altLang="pt-BR" sz="2000" i="1" dirty="0" smtClean="0"/>
              <a:t> </a:t>
            </a:r>
            <a:r>
              <a:rPr lang="pt-BR" altLang="pt-BR" sz="2000" i="1" dirty="0" err="1" smtClean="0"/>
              <a:t>LocalNasc</a:t>
            </a:r>
            <a:r>
              <a:rPr lang="pt-BR" altLang="pt-BR" sz="2000" i="1" dirty="0" smtClean="0"/>
              <a:t>(</a:t>
            </a:r>
            <a:r>
              <a:rPr lang="pt-BR" altLang="pt-BR" sz="2000" i="1" dirty="0" err="1" smtClean="0"/>
              <a:t>CodLocalNascAluno</a:t>
            </a:r>
            <a:r>
              <a:rPr lang="pt-BR" altLang="pt-BR" sz="2000" i="1" dirty="0" smtClean="0"/>
              <a:t>)</a:t>
            </a:r>
            <a:endParaRPr lang="pt-BR" altLang="pt-BR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 smtClean="0"/>
              <a:t>		</a:t>
            </a:r>
            <a:r>
              <a:rPr lang="pt-BR" altLang="pt-BR" sz="2000" dirty="0" err="1" smtClean="0"/>
              <a:t>LocalNasc</a:t>
            </a:r>
            <a:r>
              <a:rPr lang="pt-BR" altLang="pt-BR" sz="2000" dirty="0" smtClean="0"/>
              <a:t>(</a:t>
            </a:r>
            <a:r>
              <a:rPr lang="pt-BR" altLang="pt-BR" sz="2000" u="sng" dirty="0" err="1" smtClean="0"/>
              <a:t>CodLocalNascAluno</a:t>
            </a:r>
            <a:r>
              <a:rPr lang="pt-BR" altLang="pt-BR" sz="2000" dirty="0" err="1" smtClean="0"/>
              <a:t>,NomeLocalNascAluno</a:t>
            </a:r>
            <a:r>
              <a:rPr lang="pt-BR" altLang="pt-BR" sz="2000" dirty="0" smtClean="0"/>
              <a:t>)</a:t>
            </a:r>
            <a:endParaRPr lang="pt-BR" altLang="pt-BR" sz="20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 smtClean="0"/>
              <a:t>		Disciplina(</a:t>
            </a:r>
            <a:r>
              <a:rPr lang="pt-BR" altLang="pt-BR" sz="2000" u="sng" dirty="0" err="1" smtClean="0"/>
              <a:t>CodDisciplina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NomeDisciplina</a:t>
            </a:r>
            <a:r>
              <a:rPr lang="pt-BR" altLang="pt-BR" sz="2000" dirty="0"/>
              <a:t>)</a:t>
            </a:r>
          </a:p>
          <a:p>
            <a:pPr>
              <a:buNone/>
            </a:pPr>
            <a:r>
              <a:rPr lang="pt-BR" altLang="pt-BR" sz="2000" dirty="0" smtClean="0"/>
              <a:t>		Turma(</a:t>
            </a:r>
            <a:r>
              <a:rPr lang="pt-BR" altLang="pt-BR" sz="2000" u="sng" dirty="0" err="1" smtClean="0"/>
              <a:t>CodAluno</a:t>
            </a:r>
            <a:r>
              <a:rPr lang="pt-BR" altLang="pt-BR" sz="2000" u="sng" dirty="0"/>
              <a:t>, </a:t>
            </a:r>
            <a:r>
              <a:rPr lang="pt-BR" altLang="pt-BR" sz="2000" u="sng" dirty="0" err="1"/>
              <a:t>CodDisciplina,</a:t>
            </a:r>
            <a:r>
              <a:rPr lang="pt-BR" altLang="pt-BR" sz="2000" dirty="0" err="1"/>
              <a:t>Nota</a:t>
            </a:r>
            <a:r>
              <a:rPr lang="pt-BR" altLang="pt-BR" sz="2000" dirty="0" smtClean="0"/>
              <a:t>)</a:t>
            </a:r>
          </a:p>
          <a:p>
            <a:pPr>
              <a:buNone/>
            </a:pPr>
            <a:r>
              <a:rPr lang="pt-BR" altLang="pt-BR" sz="2000" dirty="0" smtClean="0"/>
              <a:t>			</a:t>
            </a:r>
            <a:r>
              <a:rPr lang="pt-BR" altLang="pt-BR" sz="2000" i="1" dirty="0"/>
              <a:t> </a:t>
            </a:r>
            <a:r>
              <a:rPr lang="pt-BR" altLang="pt-BR" sz="1800" i="1" dirty="0" err="1"/>
              <a:t>CodAluno:FK</a:t>
            </a:r>
            <a:r>
              <a:rPr lang="pt-BR" altLang="pt-BR" sz="1800" i="1" dirty="0"/>
              <a:t> Aluno(</a:t>
            </a:r>
            <a:r>
              <a:rPr lang="pt-BR" altLang="pt-BR" sz="1800" i="1" dirty="0" err="1"/>
              <a:t>CodAluno</a:t>
            </a:r>
            <a:r>
              <a:rPr lang="pt-BR" altLang="pt-BR" sz="1800" i="1" dirty="0"/>
              <a:t>), </a:t>
            </a:r>
            <a:r>
              <a:rPr lang="pt-BR" altLang="pt-BR" sz="1800" i="1" dirty="0" err="1"/>
              <a:t>CodDisciplina:FK</a:t>
            </a:r>
            <a:r>
              <a:rPr lang="pt-BR" altLang="pt-BR" sz="1800" i="1" dirty="0"/>
              <a:t> Disciplina(</a:t>
            </a:r>
            <a:r>
              <a:rPr lang="pt-BR" altLang="pt-BR" sz="1800" i="1" dirty="0" err="1"/>
              <a:t>CodDisciplina</a:t>
            </a:r>
            <a:r>
              <a:rPr lang="pt-BR" altLang="pt-BR" sz="1800" i="1" dirty="0"/>
              <a:t>)</a:t>
            </a:r>
            <a:endParaRPr lang="pt-BR" altLang="pt-BR" sz="1800" dirty="0"/>
          </a:p>
          <a:p>
            <a:pPr>
              <a:buNone/>
            </a:pPr>
            <a:endParaRPr lang="pt-BR" altLang="pt-BR" sz="2000" dirty="0" smtClean="0"/>
          </a:p>
          <a:p>
            <a:pPr>
              <a:buNone/>
            </a:pPr>
            <a:endParaRPr lang="pt-BR" altLang="pt-BR" sz="2000" dirty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20D2B48-1A6E-4805-A803-8B121DE4523F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smtClean="0"/>
              <a:t>Normalização</a:t>
            </a:r>
            <a:endParaRPr lang="pt-BR" alt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095" y="1571625"/>
            <a:ext cx="7995567" cy="5286375"/>
          </a:xfrm>
        </p:spPr>
        <p:txBody>
          <a:bodyPr/>
          <a:lstStyle/>
          <a:p>
            <a:pPr>
              <a:defRPr/>
            </a:pPr>
            <a:r>
              <a:rPr lang="pt-BR" sz="2800" dirty="0" smtClean="0"/>
              <a:t>As </a:t>
            </a:r>
            <a:r>
              <a:rPr lang="pt-BR" sz="2800" b="1" dirty="0" smtClean="0"/>
              <a:t>vantagens da normalização </a:t>
            </a:r>
            <a:r>
              <a:rPr lang="pt-BR" sz="2800" dirty="0" smtClean="0"/>
              <a:t>são as seguintes: </a:t>
            </a:r>
          </a:p>
          <a:p>
            <a:pPr lvl="1">
              <a:defRPr/>
            </a:pPr>
            <a:r>
              <a:rPr lang="pt-BR" sz="2400" dirty="0" smtClean="0">
                <a:ea typeface="+mn-ea"/>
                <a:cs typeface="+mn-cs"/>
              </a:rPr>
              <a:t> maior flexibilidade</a:t>
            </a:r>
          </a:p>
          <a:p>
            <a:pPr lvl="1">
              <a:defRPr/>
            </a:pPr>
            <a:r>
              <a:rPr lang="pt-BR" sz="2400" dirty="0" smtClean="0">
                <a:ea typeface="+mn-ea"/>
                <a:cs typeface="+mn-cs"/>
              </a:rPr>
              <a:t> assegura que os atributos são colocados nas entidades corretas</a:t>
            </a:r>
          </a:p>
          <a:p>
            <a:pPr lvl="1">
              <a:defRPr/>
            </a:pPr>
            <a:r>
              <a:rPr lang="pt-BR" sz="2400" dirty="0" smtClean="0">
                <a:ea typeface="+mn-ea"/>
                <a:cs typeface="+mn-cs"/>
              </a:rPr>
              <a:t> reduz a redundância dos dados</a:t>
            </a:r>
          </a:p>
          <a:p>
            <a:pPr lvl="1">
              <a:defRPr/>
            </a:pPr>
            <a:r>
              <a:rPr lang="pt-BR" sz="2400" dirty="0" smtClean="0">
                <a:ea typeface="+mn-ea"/>
                <a:cs typeface="+mn-cs"/>
              </a:rPr>
              <a:t> aumenta a eficiência dos programadores</a:t>
            </a:r>
          </a:p>
          <a:p>
            <a:pPr lvl="1">
              <a:defRPr/>
            </a:pPr>
            <a:r>
              <a:rPr lang="pt-BR" sz="2400" dirty="0" smtClean="0">
                <a:ea typeface="+mn-ea"/>
                <a:cs typeface="+mn-cs"/>
              </a:rPr>
              <a:t> diminui o custo de manutenção das aplicações</a:t>
            </a:r>
          </a:p>
          <a:p>
            <a:pPr lvl="1">
              <a:defRPr/>
            </a:pPr>
            <a:r>
              <a:rPr lang="pt-BR" sz="2400" dirty="0" smtClean="0">
                <a:ea typeface="+mn-ea"/>
                <a:cs typeface="+mn-cs"/>
              </a:rPr>
              <a:t> aumenta a estabilidade do modelo de dados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819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B846F56-89B2-495E-880B-4D9778F7448C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r>
              <a:rPr lang="pt-BR" altLang="pt-BR" smtClean="0"/>
              <a:t>O processo de normalização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824247" y="1412875"/>
            <a:ext cx="8140365" cy="6048375"/>
          </a:xfrm>
        </p:spPr>
        <p:txBody>
          <a:bodyPr/>
          <a:lstStyle/>
          <a:p>
            <a:r>
              <a:rPr lang="pt-BR" altLang="pt-BR" sz="2800" dirty="0" smtClean="0"/>
              <a:t>Oferece mecanismos para analisar o projeto do BD</a:t>
            </a:r>
          </a:p>
          <a:p>
            <a:r>
              <a:rPr lang="pt-BR" altLang="pt-BR" sz="2800" dirty="0" smtClean="0"/>
              <a:t>Favorece a identificação de erros no projeto do BD</a:t>
            </a:r>
          </a:p>
          <a:p>
            <a:r>
              <a:rPr lang="pt-BR" altLang="pt-BR" sz="2800" dirty="0" smtClean="0"/>
              <a:t>Oferece métodos para corrigir problemas </a:t>
            </a:r>
          </a:p>
          <a:p>
            <a:r>
              <a:rPr lang="pt-BR" altLang="pt-BR" sz="2800" dirty="0" smtClean="0"/>
              <a:t>E quais são os erros encontrados?</a:t>
            </a:r>
          </a:p>
          <a:p>
            <a:pPr lvl="1"/>
            <a:r>
              <a:rPr lang="pt-BR" altLang="pt-BR" sz="2400" dirty="0" smtClean="0"/>
              <a:t>repetição de informação</a:t>
            </a:r>
          </a:p>
          <a:p>
            <a:pPr lvl="1"/>
            <a:r>
              <a:rPr lang="pt-BR" altLang="pt-BR" sz="2400" dirty="0" smtClean="0"/>
              <a:t>perda de informações</a:t>
            </a:r>
          </a:p>
          <a:p>
            <a:pPr lvl="1"/>
            <a:r>
              <a:rPr lang="pt-BR" altLang="pt-BR" sz="2400" dirty="0" smtClean="0"/>
              <a:t>inabilidade de representar certas informações</a:t>
            </a:r>
          </a:p>
          <a:p>
            <a:pPr lvl="1"/>
            <a:endParaRPr lang="pt-BR" altLang="pt-BR" sz="2400" dirty="0"/>
          </a:p>
          <a:p>
            <a:pPr lvl="1"/>
            <a:endParaRPr lang="pt-BR" altLang="pt-BR" sz="2400" dirty="0" smtClean="0"/>
          </a:p>
          <a:p>
            <a:endParaRPr lang="pt-BR" altLang="pt-BR" dirty="0" smtClean="0"/>
          </a:p>
        </p:txBody>
      </p:sp>
      <p:sp>
        <p:nvSpPr>
          <p:cNvPr id="9220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2BC390E-001B-4822-BF6E-12D389A45E28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8007321" cy="685799"/>
          </a:xfrm>
        </p:spPr>
        <p:txBody>
          <a:bodyPr>
            <a:normAutofit fontScale="90000"/>
          </a:bodyPr>
          <a:lstStyle/>
          <a:p>
            <a:r>
              <a:rPr lang="pt-BR" altLang="pt-BR" dirty="0" smtClean="0"/>
              <a:t>Qualidade de </a:t>
            </a:r>
            <a:r>
              <a:rPr lang="pt-BR" altLang="pt-BR" dirty="0" smtClean="0"/>
              <a:t>projeto</a:t>
            </a:r>
            <a:endParaRPr lang="pt-BR" alt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982133" y="2060575"/>
            <a:ext cx="7560205" cy="3700463"/>
          </a:xfrm>
        </p:spPr>
        <p:txBody>
          <a:bodyPr>
            <a:normAutofit/>
          </a:bodyPr>
          <a:lstStyle/>
          <a:p>
            <a:endParaRPr lang="pt-BR" altLang="pt-BR" dirty="0" smtClean="0"/>
          </a:p>
          <a:p>
            <a:r>
              <a:rPr lang="pt-BR" altLang="pt-BR" sz="2800" dirty="0" smtClean="0"/>
              <a:t>Semântica dos atributos </a:t>
            </a:r>
            <a:r>
              <a:rPr lang="pt-BR" altLang="pt-BR" sz="2800" dirty="0" smtClean="0"/>
              <a:t>(subjetivo)</a:t>
            </a:r>
            <a:endParaRPr lang="pt-BR" altLang="pt-BR" sz="2800" dirty="0" smtClean="0"/>
          </a:p>
          <a:p>
            <a:r>
              <a:rPr lang="pt-BR" altLang="pt-BR" sz="2800" dirty="0" smtClean="0"/>
              <a:t>Redução de valores redundantes nas </a:t>
            </a:r>
            <a:r>
              <a:rPr lang="pt-BR" altLang="pt-BR" sz="2800" dirty="0" err="1" smtClean="0"/>
              <a:t>tuplas</a:t>
            </a:r>
            <a:r>
              <a:rPr lang="pt-BR" altLang="pt-BR" sz="2800" dirty="0" smtClean="0"/>
              <a:t> </a:t>
            </a:r>
          </a:p>
          <a:p>
            <a:r>
              <a:rPr lang="pt-BR" altLang="pt-BR" sz="2800" dirty="0" smtClean="0"/>
              <a:t>Redução de valores </a:t>
            </a:r>
            <a:r>
              <a:rPr lang="pt-BR" altLang="pt-BR" sz="2800" dirty="0" err="1" smtClean="0"/>
              <a:t>null</a:t>
            </a:r>
            <a:r>
              <a:rPr lang="pt-BR" altLang="pt-BR" sz="2800" dirty="0" smtClean="0"/>
              <a:t> nas </a:t>
            </a:r>
            <a:r>
              <a:rPr lang="pt-BR" altLang="pt-BR" sz="2800" dirty="0" err="1" smtClean="0"/>
              <a:t>tuplas</a:t>
            </a:r>
            <a:endParaRPr lang="pt-BR" altLang="pt-BR" sz="2800" dirty="0" smtClean="0"/>
          </a:p>
          <a:p>
            <a:endParaRPr lang="pt-BR" altLang="pt-BR" sz="2800" dirty="0"/>
          </a:p>
          <a:p>
            <a:pPr marL="0" indent="0">
              <a:buNone/>
            </a:pPr>
            <a:r>
              <a:rPr lang="pt-BR" altLang="pt-BR" sz="2800" dirty="0" smtClean="0"/>
              <a:t> </a:t>
            </a:r>
          </a:p>
          <a:p>
            <a:pPr marL="0" indent="0">
              <a:buNone/>
            </a:pPr>
            <a:endParaRPr lang="pt-BR" altLang="pt-BR" sz="2800" dirty="0"/>
          </a:p>
          <a:p>
            <a:pPr marL="0" indent="0">
              <a:buNone/>
            </a:pPr>
            <a:endParaRPr lang="pt-BR" altLang="pt-BR" sz="2800" dirty="0" smtClean="0"/>
          </a:p>
        </p:txBody>
      </p:sp>
      <p:sp>
        <p:nvSpPr>
          <p:cNvPr id="1024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8CC564C-D384-410E-8DB2-FEA79D8A72B4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alt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1371600"/>
          </a:xfrm>
        </p:spPr>
        <p:txBody>
          <a:bodyPr/>
          <a:lstStyle/>
          <a:p>
            <a:r>
              <a:rPr lang="pt-BR" altLang="pt-BR" smtClean="0"/>
              <a:t>Semântica dos atributos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688708" y="1384300"/>
            <a:ext cx="8236352" cy="5040313"/>
          </a:xfrm>
        </p:spPr>
        <p:txBody>
          <a:bodyPr/>
          <a:lstStyle/>
          <a:p>
            <a:r>
              <a:rPr lang="pt-BR" altLang="pt-BR" b="1" dirty="0" smtClean="0"/>
              <a:t>Diretriz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 smtClean="0"/>
              <a:t>	Modele um esquema de relação de modo que seja fácil explicar o seu </a:t>
            </a:r>
            <a:r>
              <a:rPr lang="pt-BR" altLang="pt-BR" u="sng" dirty="0" smtClean="0"/>
              <a:t>significado</a:t>
            </a:r>
            <a:r>
              <a:rPr lang="pt-BR" altLang="pt-BR" dirty="0" smtClean="0"/>
              <a:t> (i.e., a sua semântica)</a:t>
            </a:r>
          </a:p>
          <a:p>
            <a:endParaRPr lang="pt-BR" altLang="pt-BR" dirty="0" smtClean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b="1" dirty="0" smtClean="0"/>
              <a:t>Na prática:</a:t>
            </a:r>
          </a:p>
          <a:p>
            <a:r>
              <a:rPr lang="pt-BR" altLang="pt-BR" dirty="0" smtClean="0"/>
              <a:t>Nome significativo de entidades e atributos. </a:t>
            </a:r>
          </a:p>
          <a:p>
            <a:r>
              <a:rPr lang="pt-BR" altLang="pt-BR" dirty="0" smtClean="0"/>
              <a:t>Não misture duas ou mais entidades/atributos em um só.</a:t>
            </a:r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11268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71BB38E-7340-4322-88C8-EA43783F8FF4}" type="slidenum">
              <a:rPr lang="pt-BR" altLang="pt-BR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altLang="pt-BR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3125</TotalTime>
  <Words>2398</Words>
  <Application>Microsoft Office PowerPoint</Application>
  <PresentationFormat>Apresentação na tela (4:3)</PresentationFormat>
  <Paragraphs>667</Paragraphs>
  <Slides>56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Calibri</vt:lpstr>
      <vt:lpstr>Corbel</vt:lpstr>
      <vt:lpstr>GreekMathSymbols</vt:lpstr>
      <vt:lpstr>Monotype Sorts</vt:lpstr>
      <vt:lpstr>Times New Roman</vt:lpstr>
      <vt:lpstr>Wingdings</vt:lpstr>
      <vt:lpstr>Paralaxe</vt:lpstr>
      <vt:lpstr>  BANCO DE DADOS 1</vt:lpstr>
      <vt:lpstr>Sumário</vt:lpstr>
      <vt:lpstr>O que há de errado com essa tabela?</vt:lpstr>
      <vt:lpstr>Normalização</vt:lpstr>
      <vt:lpstr>Normalização</vt:lpstr>
      <vt:lpstr>Normalização</vt:lpstr>
      <vt:lpstr>O processo de normalização</vt:lpstr>
      <vt:lpstr>Qualidade de projeto</vt:lpstr>
      <vt:lpstr>Semântica dos atributos</vt:lpstr>
      <vt:lpstr>Redução de valores redundantes</vt:lpstr>
      <vt:lpstr>Redução de valores redundantes</vt:lpstr>
      <vt:lpstr>Redução de valores redundantes</vt:lpstr>
      <vt:lpstr>Redução de valores redundantes</vt:lpstr>
      <vt:lpstr>Redução de valores null</vt:lpstr>
      <vt:lpstr>1ª Forma Normal </vt:lpstr>
      <vt:lpstr>1ª Forma Normal </vt:lpstr>
      <vt:lpstr>1ª Forma Normal </vt:lpstr>
      <vt:lpstr>Métodos para Corrigir o Problema</vt:lpstr>
      <vt:lpstr>1ª Forma Normal </vt:lpstr>
      <vt:lpstr>Métodos para Corrigir o Problema</vt:lpstr>
      <vt:lpstr>1ª Forma Normal </vt:lpstr>
      <vt:lpstr>1ª Forma Normal </vt:lpstr>
      <vt:lpstr>1ª Forma Normal </vt:lpstr>
      <vt:lpstr>1ª Forma Normal </vt:lpstr>
      <vt:lpstr>1ª Forma Normal </vt:lpstr>
      <vt:lpstr>2ª Forma Normal</vt:lpstr>
      <vt:lpstr>2ª Forma Normal</vt:lpstr>
      <vt:lpstr>2ª Forma Normal</vt:lpstr>
      <vt:lpstr>2ª Forma Normal</vt:lpstr>
      <vt:lpstr>2ª Forma Normal</vt:lpstr>
      <vt:lpstr>2ª Forma Normal</vt:lpstr>
      <vt:lpstr>2ª Forma Normal</vt:lpstr>
      <vt:lpstr>2ª Forma Normal</vt:lpstr>
      <vt:lpstr>2ª Forma Normal</vt:lpstr>
      <vt:lpstr>3ª Forma Normal</vt:lpstr>
      <vt:lpstr>3ª Forma Normal</vt:lpstr>
      <vt:lpstr>3ª Forma Normal</vt:lpstr>
      <vt:lpstr>3ª Forma Normal</vt:lpstr>
      <vt:lpstr>3ª Forma Normal</vt:lpstr>
      <vt:lpstr>3ª Forma Normal</vt:lpstr>
      <vt:lpstr>3ª Forma Normal</vt:lpstr>
      <vt:lpstr>3ª Forma Normal</vt:lpstr>
      <vt:lpstr>Formas Normais: Resumo</vt:lpstr>
      <vt:lpstr>Exercícios</vt:lpstr>
      <vt:lpstr>Solução</vt:lpstr>
      <vt:lpstr>Solução</vt:lpstr>
      <vt:lpstr>Exercícios</vt:lpstr>
      <vt:lpstr>Solução</vt:lpstr>
      <vt:lpstr>Solução</vt:lpstr>
      <vt:lpstr>Exercícios</vt:lpstr>
      <vt:lpstr>Solução</vt:lpstr>
      <vt:lpstr>Solução</vt:lpstr>
      <vt:lpstr>Solução</vt:lpstr>
      <vt:lpstr>Exercício</vt:lpstr>
      <vt:lpstr>Solução</vt:lpstr>
      <vt:lpstr>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Octaviano</dc:creator>
  <cp:lastModifiedBy>Ramos</cp:lastModifiedBy>
  <cp:revision>175</cp:revision>
  <dcterms:created xsi:type="dcterms:W3CDTF">2018-07-24T00:09:20Z</dcterms:created>
  <dcterms:modified xsi:type="dcterms:W3CDTF">2019-06-03T10:13:05Z</dcterms:modified>
</cp:coreProperties>
</file>