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7" r:id="rId5"/>
    <p:sldId id="258" r:id="rId6"/>
    <p:sldId id="259" r:id="rId7"/>
    <p:sldId id="261" r:id="rId8"/>
    <p:sldId id="266" r:id="rId9"/>
    <p:sldId id="262" r:id="rId10"/>
    <p:sldId id="263" r:id="rId11"/>
    <p:sldId id="264" r:id="rId12"/>
    <p:sldId id="265" r:id="rId13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3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5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483640" y="44640"/>
            <a:ext cx="620280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79640" y="1484640"/>
            <a:ext cx="8784720" cy="247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79640" y="4192920"/>
            <a:ext cx="8784720" cy="247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483640" y="44640"/>
            <a:ext cx="620280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79640" y="1484640"/>
            <a:ext cx="4286880" cy="247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81080" y="1484640"/>
            <a:ext cx="4286880" cy="247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79640" y="4192920"/>
            <a:ext cx="4286880" cy="247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81080" y="4192920"/>
            <a:ext cx="4286880" cy="247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483640" y="44640"/>
            <a:ext cx="620280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79640" y="1484640"/>
            <a:ext cx="2828520" cy="247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150000" y="1484640"/>
            <a:ext cx="2828520" cy="247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120360" y="1484640"/>
            <a:ext cx="2828520" cy="247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179640" y="4192920"/>
            <a:ext cx="2828520" cy="247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150000" y="4192920"/>
            <a:ext cx="2828520" cy="247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120360" y="4192920"/>
            <a:ext cx="2828520" cy="247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483640" y="44640"/>
            <a:ext cx="620280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79640" y="1484640"/>
            <a:ext cx="8784720" cy="5184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483640" y="44640"/>
            <a:ext cx="620280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79640" y="1484640"/>
            <a:ext cx="8784720" cy="518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483640" y="44640"/>
            <a:ext cx="620280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79640" y="1484640"/>
            <a:ext cx="4286880" cy="518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81080" y="1484640"/>
            <a:ext cx="4286880" cy="518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483640" y="44640"/>
            <a:ext cx="620280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2483640" y="44640"/>
            <a:ext cx="6202800" cy="5297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483640" y="44640"/>
            <a:ext cx="620280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79640" y="1484640"/>
            <a:ext cx="4286880" cy="247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81080" y="1484640"/>
            <a:ext cx="4286880" cy="518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179640" y="4192920"/>
            <a:ext cx="4286880" cy="247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483640" y="44640"/>
            <a:ext cx="620280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79640" y="1484640"/>
            <a:ext cx="8784720" cy="5184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483640" y="44640"/>
            <a:ext cx="620280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79640" y="1484640"/>
            <a:ext cx="4286880" cy="518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81080" y="1484640"/>
            <a:ext cx="4286880" cy="247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81080" y="4192920"/>
            <a:ext cx="4286880" cy="247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483640" y="44640"/>
            <a:ext cx="620280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79640" y="1484640"/>
            <a:ext cx="4286880" cy="247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81080" y="1484640"/>
            <a:ext cx="4286880" cy="247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79640" y="4192920"/>
            <a:ext cx="8784720" cy="247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483640" y="44640"/>
            <a:ext cx="620280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79640" y="1484640"/>
            <a:ext cx="8784720" cy="247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79640" y="4192920"/>
            <a:ext cx="8784720" cy="247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483640" y="44640"/>
            <a:ext cx="620280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79640" y="1484640"/>
            <a:ext cx="4286880" cy="247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81080" y="1484640"/>
            <a:ext cx="4286880" cy="247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79640" y="4192920"/>
            <a:ext cx="4286880" cy="247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81080" y="4192920"/>
            <a:ext cx="4286880" cy="247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483640" y="44640"/>
            <a:ext cx="620280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79640" y="1484640"/>
            <a:ext cx="2828520" cy="247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150000" y="1484640"/>
            <a:ext cx="2828520" cy="247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120360" y="1484640"/>
            <a:ext cx="2828520" cy="247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179640" y="4192920"/>
            <a:ext cx="2828520" cy="247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150000" y="4192920"/>
            <a:ext cx="2828520" cy="247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120360" y="4192920"/>
            <a:ext cx="2828520" cy="247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483640" y="44640"/>
            <a:ext cx="620280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79640" y="1484640"/>
            <a:ext cx="8784720" cy="518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483640" y="44640"/>
            <a:ext cx="620280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79640" y="1484640"/>
            <a:ext cx="4286880" cy="518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81080" y="1484640"/>
            <a:ext cx="4286880" cy="518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483640" y="44640"/>
            <a:ext cx="620280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2483640" y="44640"/>
            <a:ext cx="6202800" cy="5297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483640" y="44640"/>
            <a:ext cx="620280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79640" y="1484640"/>
            <a:ext cx="4286880" cy="247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81080" y="1484640"/>
            <a:ext cx="4286880" cy="518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79640" y="4192920"/>
            <a:ext cx="4286880" cy="247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483640" y="44640"/>
            <a:ext cx="620280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79640" y="1484640"/>
            <a:ext cx="4286880" cy="5184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81080" y="1484640"/>
            <a:ext cx="4286880" cy="247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81080" y="4192920"/>
            <a:ext cx="4286880" cy="247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483640" y="44640"/>
            <a:ext cx="620280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79640" y="1484640"/>
            <a:ext cx="4286880" cy="247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81080" y="1484640"/>
            <a:ext cx="4286880" cy="247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79640" y="4192920"/>
            <a:ext cx="8784720" cy="2472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2363400" cy="1258560"/>
          </a:xfrm>
          <a:prstGeom prst="rect">
            <a:avLst/>
          </a:prstGeom>
          <a:ln w="9360">
            <a:noFill/>
          </a:ln>
        </p:spPr>
      </p:pic>
      <p:sp>
        <p:nvSpPr>
          <p:cNvPr id="9" name="CustomShape 1"/>
          <p:cNvSpPr/>
          <p:nvPr/>
        </p:nvSpPr>
        <p:spPr>
          <a:xfrm>
            <a:off x="0" y="1256040"/>
            <a:ext cx="9143640" cy="143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Clique para editar o estilo do título mestre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BDE0FB1-1D45-4555-88DD-CA18C5AB5076}" type="datetime1">
              <a:rPr lang="pt-BR" sz="1200" b="0" strike="noStrike" spc="-1">
                <a:solidFill>
                  <a:srgbClr val="8B8B8B"/>
                </a:solidFill>
                <a:latin typeface="Calibri"/>
              </a:rPr>
              <a:t>08/07/2020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16DE436-D908-4385-809A-AAF09C806E6B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pic>
        <p:nvPicPr>
          <p:cNvPr id="6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2363400" cy="1258560"/>
          </a:xfrm>
          <a:prstGeom prst="rect">
            <a:avLst/>
          </a:prstGeom>
          <a:ln w="9360">
            <a:noFill/>
          </a:ln>
        </p:spPr>
      </p:pic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2363400" cy="1258560"/>
          </a:xfrm>
          <a:prstGeom prst="rect">
            <a:avLst/>
          </a:prstGeom>
          <a:ln w="9360"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0" y="1256040"/>
            <a:ext cx="9143640" cy="143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2483640" y="44640"/>
            <a:ext cx="6202800" cy="1142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Clique para editar o estilo do título mestre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79640" y="1484640"/>
            <a:ext cx="8784720" cy="51843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os estilos do texto mestre</a:t>
            </a: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Segundo nível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Terceiro nível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Quarto nível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Quinto nível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sldNum"/>
          </p:nvPr>
        </p:nvSpPr>
        <p:spPr>
          <a:xfrm>
            <a:off x="8493120" y="6492960"/>
            <a:ext cx="5860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43A9166-5143-455C-88E7-47F43E63C78D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amos-api.herokuapp.com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jsonformatter.curiousconcept.com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685800" y="2130480"/>
            <a:ext cx="7772040" cy="2666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Programação  para Web II</a:t>
            </a:r>
            <a:r>
              <a:t/>
            </a:r>
            <a:br/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Trabalho 1</a:t>
            </a:r>
          </a:p>
        </p:txBody>
      </p:sp>
      <p:sp>
        <p:nvSpPr>
          <p:cNvPr id="86" name="CustomShape 2"/>
          <p:cNvSpPr/>
          <p:nvPr/>
        </p:nvSpPr>
        <p:spPr>
          <a:xfrm>
            <a:off x="2940480" y="5924520"/>
            <a:ext cx="32626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Rodrigo Henrique Ramos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2483640" y="44640"/>
            <a:ext cx="62028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Requisitos do Sistema</a:t>
            </a:r>
          </a:p>
        </p:txBody>
      </p:sp>
      <p:sp>
        <p:nvSpPr>
          <p:cNvPr id="130" name="TextShape 2"/>
          <p:cNvSpPr txBox="1"/>
          <p:nvPr/>
        </p:nvSpPr>
        <p:spPr>
          <a:xfrm>
            <a:off x="179640" y="1484640"/>
            <a:ext cx="8784720" cy="5184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Tanto na página do produto quanto nas 3 páginas com vários produtos, quando clicar em “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add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cart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” atualizar o carrinho. Isso inclui a lista de produtos “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dropdown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”. </a:t>
            </a:r>
            <a:endParaRPr lang="pt-BR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spc="-1" dirty="0" smtClean="0">
                <a:solidFill>
                  <a:srgbClr val="000000"/>
                </a:solidFill>
                <a:latin typeface="Calibri"/>
              </a:rPr>
              <a:t>Vai ter que usar sessão do PHP.</a:t>
            </a:r>
            <a:endParaRPr lang="pt-BR" sz="2800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 smtClean="0">
                <a:solidFill>
                  <a:srgbClr val="000000"/>
                </a:solidFill>
                <a:latin typeface="Calibri"/>
              </a:rPr>
              <a:t>Exemplo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:</a:t>
            </a:r>
          </a:p>
        </p:txBody>
      </p:sp>
      <p:sp>
        <p:nvSpPr>
          <p:cNvPr id="131" name="TextShape 3"/>
          <p:cNvSpPr txBox="1"/>
          <p:nvPr/>
        </p:nvSpPr>
        <p:spPr>
          <a:xfrm>
            <a:off x="8493120" y="6492960"/>
            <a:ext cx="5860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08E770A-4443-4176-8428-90AE9C168653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pt-BR" sz="1200" b="0" strike="noStrike" spc="-1">
              <a:latin typeface="Times New Roman"/>
            </a:endParaRPr>
          </a:p>
        </p:txBody>
      </p:sp>
      <p:pic>
        <p:nvPicPr>
          <p:cNvPr id="132" name="Imagem 7"/>
          <p:cNvPicPr/>
          <p:nvPr/>
        </p:nvPicPr>
        <p:blipFill>
          <a:blip r:embed="rId2"/>
          <a:stretch/>
        </p:blipFill>
        <p:spPr>
          <a:xfrm>
            <a:off x="2232129" y="3781922"/>
            <a:ext cx="4197240" cy="236196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2483640" y="44640"/>
            <a:ext cx="62028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Requisitos do Sistema</a:t>
            </a:r>
          </a:p>
        </p:txBody>
      </p:sp>
      <p:sp>
        <p:nvSpPr>
          <p:cNvPr id="134" name="TextShape 2"/>
          <p:cNvSpPr txBox="1"/>
          <p:nvPr/>
        </p:nvSpPr>
        <p:spPr>
          <a:xfrm>
            <a:off x="179640" y="1484640"/>
            <a:ext cx="8784720" cy="5184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Ao clicar em “checkout” exibir a página </a:t>
            </a:r>
            <a:r>
              <a:rPr lang="pt-BR" sz="2800" b="0" strike="noStrike" spc="-1">
                <a:solidFill>
                  <a:srgbClr val="C0504D"/>
                </a:solidFill>
                <a:latin typeface="Calibri"/>
              </a:rPr>
              <a:t>checkout.html</a:t>
            </a: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8493120" y="6492960"/>
            <a:ext cx="5860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61E5031-077B-4B06-9264-6624125C6B46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pt-BR" sz="1200" b="0" strike="noStrike" spc="-1">
              <a:latin typeface="Times New Roman"/>
            </a:endParaRPr>
          </a:p>
        </p:txBody>
      </p:sp>
      <p:pic>
        <p:nvPicPr>
          <p:cNvPr id="136" name="Imagem 4"/>
          <p:cNvPicPr/>
          <p:nvPr/>
        </p:nvPicPr>
        <p:blipFill>
          <a:blip r:embed="rId2"/>
          <a:stretch/>
        </p:blipFill>
        <p:spPr>
          <a:xfrm>
            <a:off x="179640" y="2061000"/>
            <a:ext cx="5651640" cy="2790000"/>
          </a:xfrm>
          <a:prstGeom prst="rect">
            <a:avLst/>
          </a:prstGeom>
          <a:ln>
            <a:noFill/>
          </a:ln>
        </p:spPr>
      </p:pic>
      <p:sp>
        <p:nvSpPr>
          <p:cNvPr id="137" name="CustomShape 4"/>
          <p:cNvSpPr/>
          <p:nvPr/>
        </p:nvSpPr>
        <p:spPr>
          <a:xfrm>
            <a:off x="1331640" y="5229360"/>
            <a:ext cx="3888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C0504D"/>
                </a:solidFill>
                <a:latin typeface="Calibri"/>
              </a:rPr>
              <a:t>Atualizar foto, nome, preço unitário e preço total. Qtde e frete não precisa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483640" y="44640"/>
            <a:ext cx="62028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Trabalho</a:t>
            </a:r>
          </a:p>
        </p:txBody>
      </p:sp>
      <p:sp>
        <p:nvSpPr>
          <p:cNvPr id="88" name="TextShape 2"/>
          <p:cNvSpPr txBox="1"/>
          <p:nvPr/>
        </p:nvSpPr>
        <p:spPr>
          <a:xfrm>
            <a:off x="35640" y="1484640"/>
            <a:ext cx="9108000" cy="5184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Para consolidar tudo que vimos até agora, iremos desenvolver um sistema web utilizando um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template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boostrap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 que consome os dados de uma API REST que retorna JSON.</a:t>
            </a: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A API é acessível no endereço: </a:t>
            </a:r>
          </a:p>
          <a:p>
            <a:pPr marL="800280" lvl="1" indent="-34272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dirty="0">
                <a:hlinkClick r:id="rId2"/>
              </a:rPr>
              <a:t>https://ramos-api.herokuapp.com</a:t>
            </a:r>
            <a:r>
              <a:rPr lang="pt-BR" sz="2800" dirty="0" smtClean="0">
                <a:hlinkClick r:id="rId2"/>
              </a:rPr>
              <a:t>/</a:t>
            </a:r>
            <a:endParaRPr lang="pt-BR" sz="2800" dirty="0" smtClean="0"/>
          </a:p>
          <a:p>
            <a:pPr marL="800280" lvl="1" indent="-34272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endParaRPr lang="pt-BR" sz="2800" dirty="0"/>
          </a:p>
          <a:p>
            <a:pPr marL="800280" lvl="1" indent="-34272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Utilizaremos o recurso Produtos, que só responde requisições GET. A API mostra como utilizar esse recurso.</a:t>
            </a: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8493120" y="6492960"/>
            <a:ext cx="5860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C78EA3F-70C9-4B70-ACB5-B54F3868BBF7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483640" y="44640"/>
            <a:ext cx="62028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Trabalho</a:t>
            </a:r>
          </a:p>
        </p:txBody>
      </p:sp>
      <p:sp>
        <p:nvSpPr>
          <p:cNvPr id="88" name="TextShape 2"/>
          <p:cNvSpPr txBox="1"/>
          <p:nvPr/>
        </p:nvSpPr>
        <p:spPr>
          <a:xfrm>
            <a:off x="35640" y="1484640"/>
            <a:ext cx="9108000" cy="5184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 algn="ctr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</a:pPr>
            <a:r>
              <a:rPr lang="pt-BR" sz="2800" b="0" strike="noStrike" spc="-1" dirty="0" smtClean="0">
                <a:solidFill>
                  <a:srgbClr val="000000"/>
                </a:solidFill>
                <a:latin typeface="Calibri"/>
              </a:rPr>
              <a:t>Uso de outra API</a:t>
            </a:r>
          </a:p>
          <a:p>
            <a:pPr marL="360" algn="ctr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</a:pPr>
            <a:endParaRPr lang="pt-BR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</a:pPr>
            <a:r>
              <a:rPr lang="pt-BR" sz="2800" spc="-1" dirty="0" smtClean="0">
                <a:solidFill>
                  <a:srgbClr val="000000"/>
                </a:solidFill>
                <a:latin typeface="Calibri"/>
              </a:rPr>
              <a:t>A API fornecida retorna imagens e valores necessários para realizar o trabalho. Caso queira, pode utilizar outra API desde que o requisitos do trabalho sejam cumpridos.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8493120" y="6492960"/>
            <a:ext cx="5860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C78EA3F-70C9-4B70-ACB5-B54F3868BBF7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512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2483640" y="44640"/>
            <a:ext cx="62028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Resposta JSON</a:t>
            </a:r>
          </a:p>
        </p:txBody>
      </p:sp>
      <p:sp>
        <p:nvSpPr>
          <p:cNvPr id="91" name="TextShape 2"/>
          <p:cNvSpPr txBox="1"/>
          <p:nvPr/>
        </p:nvSpPr>
        <p:spPr>
          <a:xfrm>
            <a:off x="179640" y="1484640"/>
            <a:ext cx="8784720" cy="5184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Ao realizar uma requisição pelo navegador, o retorno em JSON é de difícil entendimento para humanos.</a:t>
            </a: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Aconselho utilizar o site: </a:t>
            </a:r>
            <a:r>
              <a:rPr lang="pt-BR" sz="28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https://jsonformatter.curiousconcept.com/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 para ajudar a “enxergar” a saída em JSON. Exemplo:</a:t>
            </a:r>
          </a:p>
        </p:txBody>
      </p:sp>
      <p:sp>
        <p:nvSpPr>
          <p:cNvPr id="92" name="TextShape 3"/>
          <p:cNvSpPr txBox="1"/>
          <p:nvPr/>
        </p:nvSpPr>
        <p:spPr>
          <a:xfrm>
            <a:off x="8493120" y="6492960"/>
            <a:ext cx="5860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72D0618-C33E-4017-94AE-49630F3E871F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pt-BR" sz="1200" b="0" strike="noStrike" spc="-1">
              <a:latin typeface="Times New Roman"/>
            </a:endParaRPr>
          </a:p>
        </p:txBody>
      </p:sp>
      <p:pic>
        <p:nvPicPr>
          <p:cNvPr id="93" name="Imagem 4"/>
          <p:cNvPicPr/>
          <p:nvPr/>
        </p:nvPicPr>
        <p:blipFill>
          <a:blip r:embed="rId3"/>
          <a:stretch/>
        </p:blipFill>
        <p:spPr>
          <a:xfrm>
            <a:off x="2339640" y="3789000"/>
            <a:ext cx="4565160" cy="295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2483640" y="44640"/>
            <a:ext cx="62028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Resposta JSON</a:t>
            </a:r>
          </a:p>
        </p:txBody>
      </p:sp>
      <p:sp>
        <p:nvSpPr>
          <p:cNvPr id="95" name="TextShape 2"/>
          <p:cNvSpPr txBox="1"/>
          <p:nvPr/>
        </p:nvSpPr>
        <p:spPr>
          <a:xfrm>
            <a:off x="179640" y="1484640"/>
            <a:ext cx="8784720" cy="5184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Como para este trabalho iremos usar a API como “apenas leitura”, faremos apenas requisições do tipo GET. Com isso podemos “pegar” a resposta de requisição no PHP usando o seguinte comando</a:t>
            </a:r>
            <a:r>
              <a:rPr lang="pt-BR" sz="2800" b="0" strike="noStrike" spc="-1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endParaRPr lang="pt-BR" sz="2800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endParaRPr lang="pt-BR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pt-BR" sz="1600" b="0" strike="noStrike" spc="-1" dirty="0" smtClean="0">
                <a:solidFill>
                  <a:srgbClr val="000000"/>
                </a:solidFill>
                <a:latin typeface="Calibri"/>
              </a:rPr>
              <a:t>$</a:t>
            </a:r>
            <a:r>
              <a:rPr lang="pt-BR" sz="1600" b="0" strike="noStrike" spc="-1" dirty="0" err="1" smtClean="0">
                <a:solidFill>
                  <a:srgbClr val="000000"/>
                </a:solidFill>
                <a:latin typeface="Calibri"/>
              </a:rPr>
              <a:t>retornoEmJSON</a:t>
            </a:r>
            <a:r>
              <a:rPr lang="pt-BR" sz="16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1600" b="0" strike="noStrike" spc="-1" dirty="0">
                <a:solidFill>
                  <a:srgbClr val="000000"/>
                </a:solidFill>
                <a:latin typeface="Calibri"/>
              </a:rPr>
              <a:t>=</a:t>
            </a:r>
            <a:r>
              <a:rPr lang="pt-BR" sz="1600" b="0" strike="noStrike" spc="-1" dirty="0" err="1">
                <a:solidFill>
                  <a:srgbClr val="000000"/>
                </a:solidFill>
                <a:latin typeface="Calibri"/>
              </a:rPr>
              <a:t>file_get_contents</a:t>
            </a:r>
            <a:r>
              <a:rPr lang="pt-BR" sz="1600" b="0" strike="noStrike" spc="-1" dirty="0">
                <a:solidFill>
                  <a:srgbClr val="000000"/>
                </a:solidFill>
                <a:latin typeface="Calibri"/>
              </a:rPr>
              <a:t>('http://ramos-api.herokuapp.com/produtos?pront=1201506&amp;key=suaChave</a:t>
            </a:r>
            <a:r>
              <a:rPr lang="pt-BR" sz="1600" b="0" strike="noStrike" spc="-1" dirty="0" smtClean="0">
                <a:solidFill>
                  <a:srgbClr val="000000"/>
                </a:solidFill>
                <a:latin typeface="Calibri"/>
              </a:rPr>
              <a:t>');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pt-BR" sz="16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pt-BR" sz="16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320"/>
              </a:spcBef>
              <a:buFont typeface="Arial" panose="020B0604020202020204" pitchFamily="34" charset="0"/>
              <a:buChar char="•"/>
            </a:pPr>
            <a:r>
              <a:rPr lang="pt-BR" sz="2800" spc="-1" dirty="0">
                <a:solidFill>
                  <a:srgbClr val="000000"/>
                </a:solidFill>
                <a:latin typeface="Calibri"/>
              </a:rPr>
              <a:t>Também podemos fazer as requisições usando Ajax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pt-BR" sz="16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pt-BR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8493120" y="6492960"/>
            <a:ext cx="5860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774EB92-943B-4B06-B3DB-CDA24B71DA72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pt-BR" sz="1200" b="0" strike="noStrike" spc="-1">
              <a:latin typeface="Times New Roman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8D4E131-84B4-4E9D-AFD6-D1F12EAEC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9144000" cy="3053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2483640" y="44640"/>
            <a:ext cx="62028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Requisitos do Sistema</a:t>
            </a:r>
          </a:p>
        </p:txBody>
      </p:sp>
      <p:sp>
        <p:nvSpPr>
          <p:cNvPr id="109" name="TextShape 2"/>
          <p:cNvSpPr txBox="1"/>
          <p:nvPr/>
        </p:nvSpPr>
        <p:spPr>
          <a:xfrm>
            <a:off x="179640" y="1484640"/>
            <a:ext cx="8784720" cy="5184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Utilize o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template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Boostrap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 já </a:t>
            </a:r>
            <a:r>
              <a:rPr lang="pt-BR" sz="2800" b="0" strike="noStrike" spc="-1" dirty="0" smtClean="0">
                <a:solidFill>
                  <a:srgbClr val="000000"/>
                </a:solidFill>
                <a:latin typeface="Calibri"/>
              </a:rPr>
              <a:t>fornecido ou escolha algum do seu gosto que permita cumprir os requisitos.</a:t>
            </a:r>
          </a:p>
          <a:p>
            <a:pPr marL="800280" lvl="1" indent="-34272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spc="-1" dirty="0" smtClean="0">
                <a:solidFill>
                  <a:srgbClr val="000000"/>
                </a:solidFill>
                <a:latin typeface="Calibri"/>
              </a:rPr>
              <a:t>A modularização e organização do seu site vai depender do </a:t>
            </a:r>
            <a:r>
              <a:rPr lang="pt-BR" sz="2400" spc="-1" dirty="0" err="1" smtClean="0">
                <a:solidFill>
                  <a:srgbClr val="000000"/>
                </a:solidFill>
                <a:latin typeface="Calibri"/>
              </a:rPr>
              <a:t>template</a:t>
            </a:r>
            <a:r>
              <a:rPr lang="pt-BR" sz="2400" spc="-1" dirty="0" smtClean="0">
                <a:solidFill>
                  <a:srgbClr val="000000"/>
                </a:solidFill>
                <a:latin typeface="Calibri"/>
              </a:rPr>
              <a:t> escolhido e se o foco da solução será em PHP ou JS. Um exemplo: </a:t>
            </a:r>
            <a:endParaRPr lang="pt-BR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8493120" y="6492960"/>
            <a:ext cx="5860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53408DA-1AB6-4D28-B800-4018A9AF19C7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pt-BR" sz="1200" b="0" strike="noStrike" spc="-1">
              <a:latin typeface="Times New Roman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582" y="3277494"/>
            <a:ext cx="5346915" cy="33579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2483640" y="44640"/>
            <a:ext cx="62028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Requisitos do Sistema</a:t>
            </a:r>
          </a:p>
        </p:txBody>
      </p:sp>
      <p:sp>
        <p:nvSpPr>
          <p:cNvPr id="109" name="TextShape 2"/>
          <p:cNvSpPr txBox="1"/>
          <p:nvPr/>
        </p:nvSpPr>
        <p:spPr>
          <a:xfrm>
            <a:off x="179640" y="1484640"/>
            <a:ext cx="8784720" cy="5184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 smtClean="0">
                <a:solidFill>
                  <a:srgbClr val="000000"/>
                </a:solidFill>
                <a:latin typeface="Calibri"/>
              </a:rPr>
              <a:t>Faça 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uma página com </a:t>
            </a:r>
            <a:r>
              <a:rPr lang="pt-BR" sz="2800" b="0" strike="noStrike" spc="-1" dirty="0" smtClean="0">
                <a:solidFill>
                  <a:srgbClr val="000000"/>
                </a:solidFill>
                <a:latin typeface="Calibri"/>
              </a:rPr>
              <a:t>todos os produtos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Faça uma página com </a:t>
            </a:r>
            <a:r>
              <a:rPr lang="pt-BR" sz="2800" b="0" strike="noStrike" spc="-1" dirty="0" smtClean="0">
                <a:solidFill>
                  <a:srgbClr val="000000"/>
                </a:solidFill>
                <a:latin typeface="Calibri"/>
              </a:rPr>
              <a:t>todas as </a:t>
            </a:r>
            <a:r>
              <a:rPr lang="pt-BR" sz="2800" b="0" strike="noStrike" spc="-1" dirty="0" err="1" smtClean="0">
                <a:solidFill>
                  <a:srgbClr val="000000"/>
                </a:solidFill>
                <a:latin typeface="Calibri"/>
              </a:rPr>
              <a:t>RAMs</a:t>
            </a: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Faça uma página com </a:t>
            </a:r>
            <a:r>
              <a:rPr lang="pt-BR" sz="2800" b="0" strike="noStrike" spc="-1" dirty="0" smtClean="0">
                <a:solidFill>
                  <a:srgbClr val="000000"/>
                </a:solidFill>
                <a:latin typeface="Calibri"/>
              </a:rPr>
              <a:t>todas placas 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de vídeo.</a:t>
            </a: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As três páginas anteriores devem seguir o modelo da página </a:t>
            </a:r>
            <a:r>
              <a:rPr lang="pt-BR" sz="2800" b="0" strike="noStrike" spc="-1" dirty="0" smtClean="0">
                <a:solidFill>
                  <a:srgbClr val="C0504D"/>
                </a:solidFill>
                <a:latin typeface="Calibri"/>
              </a:rPr>
              <a:t>products.html</a:t>
            </a: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 smtClean="0">
                <a:solidFill>
                  <a:srgbClr val="000000"/>
                </a:solidFill>
                <a:latin typeface="Calibri"/>
              </a:rPr>
              <a:t>No total a API tem 20 produtos ( 10 RAM e 10 VGA). Para “encher” o site, insira 2 vezes cada produto, porém só repita apó</a:t>
            </a:r>
            <a:r>
              <a:rPr lang="pt-BR" sz="2800" spc="-1" dirty="0" smtClean="0">
                <a:solidFill>
                  <a:srgbClr val="000000"/>
                </a:solidFill>
                <a:latin typeface="Calibri"/>
              </a:rPr>
              <a:t>s ter adicionado todos os únicos.</a:t>
            </a:r>
            <a:endParaRPr lang="pt-BR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360" algn="ctr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</a:pPr>
            <a:endParaRPr lang="pt-B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Para essas 3 página fazer:</a:t>
            </a:r>
          </a:p>
        </p:txBody>
      </p:sp>
      <p:sp>
        <p:nvSpPr>
          <p:cNvPr id="110" name="TextShape 3"/>
          <p:cNvSpPr txBox="1"/>
          <p:nvPr/>
        </p:nvSpPr>
        <p:spPr>
          <a:xfrm>
            <a:off x="8493120" y="6492960"/>
            <a:ext cx="5860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53408DA-1AB6-4D28-B800-4018A9AF19C7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7585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493120" y="6492960"/>
            <a:ext cx="5860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82BE587-E1A9-48D0-8DA1-21E98980F06F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pt-BR" sz="1200" b="0" strike="noStrike" spc="-1">
              <a:latin typeface="Times New Roman"/>
            </a:endParaRPr>
          </a:p>
        </p:txBody>
      </p:sp>
      <p:pic>
        <p:nvPicPr>
          <p:cNvPr id="112" name="Imagem 5"/>
          <p:cNvPicPr/>
          <p:nvPr/>
        </p:nvPicPr>
        <p:blipFill>
          <a:blip r:embed="rId2"/>
          <a:stretch/>
        </p:blipFill>
        <p:spPr>
          <a:xfrm>
            <a:off x="0" y="-33120"/>
            <a:ext cx="4441320" cy="6890760"/>
          </a:xfrm>
          <a:prstGeom prst="rect">
            <a:avLst/>
          </a:prstGeom>
          <a:ln>
            <a:noFill/>
          </a:ln>
        </p:spPr>
      </p:pic>
      <p:sp>
        <p:nvSpPr>
          <p:cNvPr id="113" name="CustomShape 2"/>
          <p:cNvSpPr/>
          <p:nvPr/>
        </p:nvSpPr>
        <p:spPr>
          <a:xfrm>
            <a:off x="1115640" y="1052640"/>
            <a:ext cx="3240000" cy="576036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"/>
          <p:cNvSpPr/>
          <p:nvPr/>
        </p:nvSpPr>
        <p:spPr>
          <a:xfrm rot="2123654" flipV="1">
            <a:off x="4321915" y="2222991"/>
            <a:ext cx="1115640" cy="17317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15" name="CustomShape 4"/>
          <p:cNvSpPr/>
          <p:nvPr/>
        </p:nvSpPr>
        <p:spPr>
          <a:xfrm>
            <a:off x="5318146" y="2504842"/>
            <a:ext cx="357120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C0504D"/>
                </a:solidFill>
                <a:latin typeface="Calibri"/>
              </a:rPr>
              <a:t>Trocar imagem, preço e nome pelas informações da API. </a:t>
            </a: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C0504D"/>
                </a:solidFill>
                <a:latin typeface="Calibri"/>
              </a:rPr>
              <a:t>A ordenação inicial deve ser pela ordem dos ids retornados pela API</a:t>
            </a:r>
            <a:r>
              <a:rPr lang="pt-BR" sz="1800" b="1" strike="noStrike" spc="-1" dirty="0" smtClean="0">
                <a:solidFill>
                  <a:srgbClr val="C0504D"/>
                </a:solidFill>
                <a:latin typeface="Calibri"/>
              </a:rPr>
              <a:t>.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1691640" y="695160"/>
            <a:ext cx="791640" cy="31248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6"/>
          <p:cNvSpPr/>
          <p:nvPr/>
        </p:nvSpPr>
        <p:spPr>
          <a:xfrm flipV="1">
            <a:off x="2511000" y="548280"/>
            <a:ext cx="2204640" cy="218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18" name="CustomShape 7"/>
          <p:cNvSpPr/>
          <p:nvPr/>
        </p:nvSpPr>
        <p:spPr>
          <a:xfrm>
            <a:off x="4675680" y="209520"/>
            <a:ext cx="35712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C0504D"/>
                </a:solidFill>
                <a:latin typeface="Calibri"/>
              </a:rPr>
              <a:t>Alternar entre as ordenações de preço e a inicial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9" name="CustomShape 8"/>
          <p:cNvSpPr/>
          <p:nvPr/>
        </p:nvSpPr>
        <p:spPr>
          <a:xfrm>
            <a:off x="0" y="3501000"/>
            <a:ext cx="971280" cy="71964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9"/>
          <p:cNvSpPr/>
          <p:nvPr/>
        </p:nvSpPr>
        <p:spPr>
          <a:xfrm>
            <a:off x="971640" y="4221000"/>
            <a:ext cx="3600000" cy="168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21" name="CustomShape 10"/>
          <p:cNvSpPr/>
          <p:nvPr/>
        </p:nvSpPr>
        <p:spPr>
          <a:xfrm>
            <a:off x="4586040" y="4066560"/>
            <a:ext cx="40903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C0504D"/>
                </a:solidFill>
                <a:latin typeface="Calibri"/>
              </a:rPr>
              <a:t>Exibir as marcas, sem repetir, de cada produto e filtrar esse conteúdo ao clicar na página.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881358" y="1122683"/>
            <a:ext cx="1795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pt-BR" b="1" spc="-1" dirty="0" smtClean="0">
                <a:solidFill>
                  <a:srgbClr val="C0504D"/>
                </a:solidFill>
                <a:latin typeface="Calibri"/>
              </a:rPr>
              <a:t>Faça a </a:t>
            </a:r>
            <a:r>
              <a:rPr lang="pt-BR" b="1" spc="-1" dirty="0" err="1" smtClean="0">
                <a:solidFill>
                  <a:srgbClr val="C0504D"/>
                </a:solidFill>
                <a:latin typeface="Calibri"/>
              </a:rPr>
              <a:t>páginação</a:t>
            </a:r>
            <a:endParaRPr lang="pt-BR" spc="-1" dirty="0"/>
          </a:p>
        </p:txBody>
      </p:sp>
      <p:sp>
        <p:nvSpPr>
          <p:cNvPr id="14" name="CustomShape 3"/>
          <p:cNvSpPr/>
          <p:nvPr/>
        </p:nvSpPr>
        <p:spPr>
          <a:xfrm rot="5400000" flipV="1">
            <a:off x="5144414" y="529729"/>
            <a:ext cx="177850" cy="129603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5" name="CustomShape 5"/>
          <p:cNvSpPr/>
          <p:nvPr/>
        </p:nvSpPr>
        <p:spPr>
          <a:xfrm>
            <a:off x="3267720" y="766440"/>
            <a:ext cx="1087920" cy="20124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2483640" y="44640"/>
            <a:ext cx="62028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Requisitos do Sistema</a:t>
            </a:r>
          </a:p>
        </p:txBody>
      </p:sp>
      <p:sp>
        <p:nvSpPr>
          <p:cNvPr id="123" name="TextShape 2"/>
          <p:cNvSpPr txBox="1"/>
          <p:nvPr/>
        </p:nvSpPr>
        <p:spPr>
          <a:xfrm>
            <a:off x="179640" y="1484640"/>
            <a:ext cx="8784720" cy="5184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Ao clicar sobre um produto, ir para página de produto (</a:t>
            </a:r>
            <a:r>
              <a:rPr lang="pt-BR" sz="2800" b="0" strike="noStrike" spc="-1">
                <a:solidFill>
                  <a:srgbClr val="C0504D"/>
                </a:solidFill>
                <a:latin typeface="Calibri"/>
              </a:rPr>
              <a:t>product-page.html</a:t>
            </a: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)</a:t>
            </a:r>
          </a:p>
        </p:txBody>
      </p:sp>
      <p:sp>
        <p:nvSpPr>
          <p:cNvPr id="124" name="TextShape 3"/>
          <p:cNvSpPr txBox="1"/>
          <p:nvPr/>
        </p:nvSpPr>
        <p:spPr>
          <a:xfrm>
            <a:off x="8493120" y="6492960"/>
            <a:ext cx="58608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BC821FC-16F7-4346-A82D-48A8D705D343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pt-BR" sz="1200" b="0" strike="noStrike" spc="-1">
              <a:latin typeface="Times New Roman"/>
            </a:endParaRPr>
          </a:p>
        </p:txBody>
      </p:sp>
      <p:pic>
        <p:nvPicPr>
          <p:cNvPr id="125" name="Imagem 4"/>
          <p:cNvPicPr/>
          <p:nvPr/>
        </p:nvPicPr>
        <p:blipFill>
          <a:blip r:embed="rId2"/>
          <a:stretch/>
        </p:blipFill>
        <p:spPr>
          <a:xfrm>
            <a:off x="395640" y="2541240"/>
            <a:ext cx="5271120" cy="4316400"/>
          </a:xfrm>
          <a:prstGeom prst="rect">
            <a:avLst/>
          </a:prstGeom>
          <a:ln>
            <a:noFill/>
          </a:ln>
        </p:spPr>
      </p:pic>
      <p:sp>
        <p:nvSpPr>
          <p:cNvPr id="126" name="CustomShape 4"/>
          <p:cNvSpPr/>
          <p:nvPr/>
        </p:nvSpPr>
        <p:spPr>
          <a:xfrm>
            <a:off x="539640" y="3429000"/>
            <a:ext cx="2304000" cy="100764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5"/>
          <p:cNvSpPr/>
          <p:nvPr/>
        </p:nvSpPr>
        <p:spPr>
          <a:xfrm>
            <a:off x="2988000" y="2853000"/>
            <a:ext cx="1728000" cy="35964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6"/>
          <p:cNvSpPr/>
          <p:nvPr/>
        </p:nvSpPr>
        <p:spPr>
          <a:xfrm>
            <a:off x="5405040" y="2637000"/>
            <a:ext cx="35712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C0504D"/>
                </a:solidFill>
                <a:latin typeface="Calibri"/>
              </a:rPr>
              <a:t>Trocar somente o que está em destaque, ou seja: nome, preço e foto principal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" name="CustomShape 6"/>
          <p:cNvSpPr/>
          <p:nvPr/>
        </p:nvSpPr>
        <p:spPr>
          <a:xfrm>
            <a:off x="5256359" y="4965008"/>
            <a:ext cx="3759779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 smtClean="0">
                <a:solidFill>
                  <a:srgbClr val="C0504D"/>
                </a:solidFill>
                <a:latin typeface="Calibri"/>
              </a:rPr>
              <a:t>Alguns produtos possuem “semelhantes”. Listar os semelhantes de cada produto nessa página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IFSP_Theme</Template>
  <TotalTime>14015</TotalTime>
  <Words>516</Words>
  <Application>Microsoft Office PowerPoint</Application>
  <PresentationFormat>Apresentação na tela 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subject/>
  <dc:creator>sergio</dc:creator>
  <dc:description/>
  <cp:lastModifiedBy>Ramos</cp:lastModifiedBy>
  <cp:revision>353</cp:revision>
  <dcterms:created xsi:type="dcterms:W3CDTF">2012-07-04T23:10:29Z</dcterms:created>
  <dcterms:modified xsi:type="dcterms:W3CDTF">2020-07-08T13:14:20Z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