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6"/>
  </p:notesMasterIdLst>
  <p:handoutMasterIdLst>
    <p:handoutMasterId r:id="rId27"/>
  </p:handoutMasterIdLst>
  <p:sldIdLst>
    <p:sldId id="256" r:id="rId5"/>
    <p:sldId id="257" r:id="rId6"/>
    <p:sldId id="282" r:id="rId7"/>
    <p:sldId id="283" r:id="rId8"/>
    <p:sldId id="284" r:id="rId9"/>
    <p:sldId id="286" r:id="rId10"/>
    <p:sldId id="287" r:id="rId11"/>
    <p:sldId id="258" r:id="rId12"/>
    <p:sldId id="274" r:id="rId13"/>
    <p:sldId id="275" r:id="rId14"/>
    <p:sldId id="272" r:id="rId15"/>
    <p:sldId id="269" r:id="rId16"/>
    <p:sldId id="270" r:id="rId17"/>
    <p:sldId id="271" r:id="rId18"/>
    <p:sldId id="276" r:id="rId19"/>
    <p:sldId id="277" r:id="rId20"/>
    <p:sldId id="278" r:id="rId21"/>
    <p:sldId id="279" r:id="rId22"/>
    <p:sldId id="280" r:id="rId23"/>
    <p:sldId id="28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DE66E-B8CD-D593-0DCE-17953C2341D0}" v="3" dt="2024-08-10T04:07:08.822"/>
    <p1510:client id="{2457FED4-1CE4-45FD-2D8C-23CB0945F7FC}" v="108" dt="2024-08-10T02:21:50.469"/>
    <p1510:client id="{D50DA231-3F8B-94BC-29D9-8E9D58577D50}" v="40" dt="2024-08-10T04:28:59.098"/>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5226" autoAdjust="0"/>
  </p:normalViewPr>
  <p:slideViewPr>
    <p:cSldViewPr snapToGrid="0">
      <p:cViewPr varScale="1">
        <p:scale>
          <a:sx n="106" d="100"/>
          <a:sy n="106" d="100"/>
        </p:scale>
        <p:origin x="618"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lon Hill" userId="S::khill97@lsu.edu::a0ce3b4e-170c-4a49-8800-3dcc0105f669" providerId="AD" clId="Web-{2457FED4-1CE4-45FD-2D8C-23CB0945F7FC}"/>
    <pc:docChg chg="addSld modSld">
      <pc:chgData name="Keilon Hill" userId="S::khill97@lsu.edu::a0ce3b4e-170c-4a49-8800-3dcc0105f669" providerId="AD" clId="Web-{2457FED4-1CE4-45FD-2D8C-23CB0945F7FC}" dt="2024-08-10T02:21:43.375" v="109" actId="20577"/>
      <pc:docMkLst>
        <pc:docMk/>
      </pc:docMkLst>
      <pc:sldChg chg="addSp delSp modSp new mod modClrScheme chgLayout">
        <pc:chgData name="Keilon Hill" userId="S::khill97@lsu.edu::a0ce3b4e-170c-4a49-8800-3dcc0105f669" providerId="AD" clId="Web-{2457FED4-1CE4-45FD-2D8C-23CB0945F7FC}" dt="2024-08-10T02:20:40.578" v="78" actId="20577"/>
        <pc:sldMkLst>
          <pc:docMk/>
          <pc:sldMk cId="2287092009" sldId="269"/>
        </pc:sldMkLst>
        <pc:spChg chg="mod">
          <ac:chgData name="Keilon Hill" userId="S::khill97@lsu.edu::a0ce3b4e-170c-4a49-8800-3dcc0105f669" providerId="AD" clId="Web-{2457FED4-1CE4-45FD-2D8C-23CB0945F7FC}" dt="2024-08-10T02:18:51.686" v="26"/>
          <ac:spMkLst>
            <pc:docMk/>
            <pc:sldMk cId="2287092009" sldId="269"/>
            <ac:spMk id="2" creationId="{3114D759-7EBA-0B9E-585E-E334EA1B714C}"/>
          </ac:spMkLst>
        </pc:spChg>
        <pc:spChg chg="mod ord">
          <ac:chgData name="Keilon Hill" userId="S::khill97@lsu.edu::a0ce3b4e-170c-4a49-8800-3dcc0105f669" providerId="AD" clId="Web-{2457FED4-1CE4-45FD-2D8C-23CB0945F7FC}" dt="2024-08-10T02:20:40.578" v="78" actId="20577"/>
          <ac:spMkLst>
            <pc:docMk/>
            <pc:sldMk cId="2287092009" sldId="269"/>
            <ac:spMk id="3" creationId="{00EC484E-0150-DCA7-A6CA-A3BCBFB3FFAB}"/>
          </ac:spMkLst>
        </pc:spChg>
        <pc:spChg chg="mod">
          <ac:chgData name="Keilon Hill" userId="S::khill97@lsu.edu::a0ce3b4e-170c-4a49-8800-3dcc0105f669" providerId="AD" clId="Web-{2457FED4-1CE4-45FD-2D8C-23CB0945F7FC}" dt="2024-08-10T02:18:51.686" v="26"/>
          <ac:spMkLst>
            <pc:docMk/>
            <pc:sldMk cId="2287092009" sldId="269"/>
            <ac:spMk id="4" creationId="{8BD2CF39-3348-CDFD-ACD6-D53C6B9264C0}"/>
          </ac:spMkLst>
        </pc:spChg>
        <pc:spChg chg="mod">
          <ac:chgData name="Keilon Hill" userId="S::khill97@lsu.edu::a0ce3b4e-170c-4a49-8800-3dcc0105f669" providerId="AD" clId="Web-{2457FED4-1CE4-45FD-2D8C-23CB0945F7FC}" dt="2024-08-10T02:18:51.686" v="26"/>
          <ac:spMkLst>
            <pc:docMk/>
            <pc:sldMk cId="2287092009" sldId="269"/>
            <ac:spMk id="5" creationId="{E444D95C-CDB6-9AC4-5224-2FC0DBDD4649}"/>
          </ac:spMkLst>
        </pc:spChg>
        <pc:spChg chg="mod">
          <ac:chgData name="Keilon Hill" userId="S::khill97@lsu.edu::a0ce3b4e-170c-4a49-8800-3dcc0105f669" providerId="AD" clId="Web-{2457FED4-1CE4-45FD-2D8C-23CB0945F7FC}" dt="2024-08-10T02:18:51.686" v="26"/>
          <ac:spMkLst>
            <pc:docMk/>
            <pc:sldMk cId="2287092009" sldId="269"/>
            <ac:spMk id="6" creationId="{888C1276-287A-614B-E4D6-4D2B0E00A4AE}"/>
          </ac:spMkLst>
        </pc:spChg>
        <pc:spChg chg="add del mod">
          <ac:chgData name="Keilon Hill" userId="S::khill97@lsu.edu::a0ce3b4e-170c-4a49-8800-3dcc0105f669" providerId="AD" clId="Web-{2457FED4-1CE4-45FD-2D8C-23CB0945F7FC}" dt="2024-08-10T02:18:51.670" v="25"/>
          <ac:spMkLst>
            <pc:docMk/>
            <pc:sldMk cId="2287092009" sldId="269"/>
            <ac:spMk id="12" creationId="{4B2B439E-EA36-2D75-5A68-78D2E7A713DC}"/>
          </ac:spMkLst>
        </pc:spChg>
        <pc:spChg chg="add del mod">
          <ac:chgData name="Keilon Hill" userId="S::khill97@lsu.edu::a0ce3b4e-170c-4a49-8800-3dcc0105f669" providerId="AD" clId="Web-{2457FED4-1CE4-45FD-2D8C-23CB0945F7FC}" dt="2024-08-10T02:18:51.670" v="25"/>
          <ac:spMkLst>
            <pc:docMk/>
            <pc:sldMk cId="2287092009" sldId="269"/>
            <ac:spMk id="14" creationId="{B3E48143-4FEA-CFFD-2305-2C15A9E50A6D}"/>
          </ac:spMkLst>
        </pc:spChg>
        <pc:picChg chg="add del">
          <ac:chgData name="Keilon Hill" userId="S::khill97@lsu.edu::a0ce3b4e-170c-4a49-8800-3dcc0105f669" providerId="AD" clId="Web-{2457FED4-1CE4-45FD-2D8C-23CB0945F7FC}" dt="2024-08-10T02:18:51.670" v="25"/>
          <ac:picMkLst>
            <pc:docMk/>
            <pc:sldMk cId="2287092009" sldId="269"/>
            <ac:picMk id="8" creationId="{64008664-DE61-328F-F8C0-7B4E4F46DF65}"/>
          </ac:picMkLst>
        </pc:picChg>
      </pc:sldChg>
      <pc:sldChg chg="modSp new">
        <pc:chgData name="Keilon Hill" userId="S::khill97@lsu.edu::a0ce3b4e-170c-4a49-8800-3dcc0105f669" providerId="AD" clId="Web-{2457FED4-1CE4-45FD-2D8C-23CB0945F7FC}" dt="2024-08-10T02:20:05.437" v="51" actId="20577"/>
        <pc:sldMkLst>
          <pc:docMk/>
          <pc:sldMk cId="1957067129" sldId="270"/>
        </pc:sldMkLst>
        <pc:spChg chg="mod">
          <ac:chgData name="Keilon Hill" userId="S::khill97@lsu.edu::a0ce3b4e-170c-4a49-8800-3dcc0105f669" providerId="AD" clId="Web-{2457FED4-1CE4-45FD-2D8C-23CB0945F7FC}" dt="2024-08-10T02:19:17.311" v="29" actId="20577"/>
          <ac:spMkLst>
            <pc:docMk/>
            <pc:sldMk cId="1957067129" sldId="270"/>
            <ac:spMk id="2" creationId="{AF5CCEBA-0A5C-4E20-A41B-95A13E334BF8}"/>
          </ac:spMkLst>
        </pc:spChg>
        <pc:spChg chg="mod">
          <ac:chgData name="Keilon Hill" userId="S::khill97@lsu.edu::a0ce3b4e-170c-4a49-8800-3dcc0105f669" providerId="AD" clId="Web-{2457FED4-1CE4-45FD-2D8C-23CB0945F7FC}" dt="2024-08-10T02:20:05.437" v="51" actId="20577"/>
          <ac:spMkLst>
            <pc:docMk/>
            <pc:sldMk cId="1957067129" sldId="270"/>
            <ac:spMk id="6" creationId="{A270E53C-E3E9-CD90-86EA-C5AF2710932C}"/>
          </ac:spMkLst>
        </pc:spChg>
      </pc:sldChg>
      <pc:sldChg chg="addSp delSp modSp new">
        <pc:chgData name="Keilon Hill" userId="S::khill97@lsu.edu::a0ce3b4e-170c-4a49-8800-3dcc0105f669" providerId="AD" clId="Web-{2457FED4-1CE4-45FD-2D8C-23CB0945F7FC}" dt="2024-08-10T02:21:43.375" v="109" actId="20577"/>
        <pc:sldMkLst>
          <pc:docMk/>
          <pc:sldMk cId="3225358634" sldId="271"/>
        </pc:sldMkLst>
        <pc:spChg chg="mod">
          <ac:chgData name="Keilon Hill" userId="S::khill97@lsu.edu::a0ce3b4e-170c-4a49-8800-3dcc0105f669" providerId="AD" clId="Web-{2457FED4-1CE4-45FD-2D8C-23CB0945F7FC}" dt="2024-08-10T02:21:00.234" v="84" actId="20577"/>
          <ac:spMkLst>
            <pc:docMk/>
            <pc:sldMk cId="3225358634" sldId="271"/>
            <ac:spMk id="2" creationId="{60C1EC5C-3285-D413-BBC6-3D8F88C6FBE8}"/>
          </ac:spMkLst>
        </pc:spChg>
        <pc:spChg chg="mod">
          <ac:chgData name="Keilon Hill" userId="S::khill97@lsu.edu::a0ce3b4e-170c-4a49-8800-3dcc0105f669" providerId="AD" clId="Web-{2457FED4-1CE4-45FD-2D8C-23CB0945F7FC}" dt="2024-08-10T02:21:43.375" v="109" actId="20577"/>
          <ac:spMkLst>
            <pc:docMk/>
            <pc:sldMk cId="3225358634" sldId="271"/>
            <ac:spMk id="6" creationId="{C37DD524-C719-97C5-E3CA-CC3909FA6BBF}"/>
          </ac:spMkLst>
        </pc:spChg>
        <pc:spChg chg="add del mod">
          <ac:chgData name="Keilon Hill" userId="S::khill97@lsu.edu::a0ce3b4e-170c-4a49-8800-3dcc0105f669" providerId="AD" clId="Web-{2457FED4-1CE4-45FD-2D8C-23CB0945F7FC}" dt="2024-08-10T02:20:55.750" v="83"/>
          <ac:spMkLst>
            <pc:docMk/>
            <pc:sldMk cId="3225358634" sldId="271"/>
            <ac:spMk id="7" creationId="{222CCEAA-F9E1-FA36-93DA-82546CA1ED61}"/>
          </ac:spMkLst>
        </pc:spChg>
      </pc:sldChg>
    </pc:docChg>
  </pc:docChgLst>
  <pc:docChgLst>
    <pc:chgData name="Shelby L LeBlanc" userId="S::sledni1@lsu.edu::19db2b91-e1a6-41d8-a061-c03a7bbc12f2" providerId="AD" clId="Web-{0E9DE66E-B8CD-D593-0DCE-17953C2341D0}"/>
    <pc:docChg chg="delSld">
      <pc:chgData name="Shelby L LeBlanc" userId="S::sledni1@lsu.edu::19db2b91-e1a6-41d8-a061-c03a7bbc12f2" providerId="AD" clId="Web-{0E9DE66E-B8CD-D593-0DCE-17953C2341D0}" dt="2024-08-10T04:07:08.822" v="2"/>
      <pc:docMkLst>
        <pc:docMk/>
      </pc:docMkLst>
      <pc:sldChg chg="del">
        <pc:chgData name="Shelby L LeBlanc" userId="S::sledni1@lsu.edu::19db2b91-e1a6-41d8-a061-c03a7bbc12f2" providerId="AD" clId="Web-{0E9DE66E-B8CD-D593-0DCE-17953C2341D0}" dt="2024-08-10T04:07:08.822" v="2"/>
        <pc:sldMkLst>
          <pc:docMk/>
          <pc:sldMk cId="1755857205" sldId="258"/>
        </pc:sldMkLst>
      </pc:sldChg>
      <pc:sldChg chg="del">
        <pc:chgData name="Shelby L LeBlanc" userId="S::sledni1@lsu.edu::19db2b91-e1a6-41d8-a061-c03a7bbc12f2" providerId="AD" clId="Web-{0E9DE66E-B8CD-D593-0DCE-17953C2341D0}" dt="2024-08-10T04:07:04.509" v="1"/>
        <pc:sldMkLst>
          <pc:docMk/>
          <pc:sldMk cId="3275042963" sldId="260"/>
        </pc:sldMkLst>
      </pc:sldChg>
      <pc:sldChg chg="del">
        <pc:chgData name="Shelby L LeBlanc" userId="S::sledni1@lsu.edu::19db2b91-e1a6-41d8-a061-c03a7bbc12f2" providerId="AD" clId="Web-{0E9DE66E-B8CD-D593-0DCE-17953C2341D0}" dt="2024-08-10T04:07:00.822" v="0"/>
        <pc:sldMkLst>
          <pc:docMk/>
          <pc:sldMk cId="1390657282" sldId="261"/>
        </pc:sldMkLst>
      </pc:sldChg>
    </pc:docChg>
  </pc:docChgLst>
  <pc:docChgLst>
    <pc:chgData name="Shelby L LeBlanc" userId="S::sledni1@lsu.edu::19db2b91-e1a6-41d8-a061-c03a7bbc12f2" providerId="AD" clId="Web-{D50DA231-3F8B-94BC-29D9-8E9D58577D50}"/>
    <pc:docChg chg="addSld delSld modSld sldOrd">
      <pc:chgData name="Shelby L LeBlanc" userId="S::sledni1@lsu.edu::19db2b91-e1a6-41d8-a061-c03a7bbc12f2" providerId="AD" clId="Web-{D50DA231-3F8B-94BC-29D9-8E9D58577D50}" dt="2024-08-10T04:28:59.098" v="38"/>
      <pc:docMkLst>
        <pc:docMk/>
      </pc:docMkLst>
      <pc:sldChg chg="addSp delSp modSp">
        <pc:chgData name="Shelby L LeBlanc" userId="S::sledni1@lsu.edu::19db2b91-e1a6-41d8-a061-c03a7bbc12f2" providerId="AD" clId="Web-{D50DA231-3F8B-94BC-29D9-8E9D58577D50}" dt="2024-08-10T04:23:32.661" v="1"/>
        <pc:sldMkLst>
          <pc:docMk/>
          <pc:sldMk cId="2227151260" sldId="257"/>
        </pc:sldMkLst>
        <pc:picChg chg="add del mod">
          <ac:chgData name="Shelby L LeBlanc" userId="S::sledni1@lsu.edu::19db2b91-e1a6-41d8-a061-c03a7bbc12f2" providerId="AD" clId="Web-{D50DA231-3F8B-94BC-29D9-8E9D58577D50}" dt="2024-08-10T04:23:32.661" v="1"/>
          <ac:picMkLst>
            <pc:docMk/>
            <pc:sldMk cId="2227151260" sldId="257"/>
            <ac:picMk id="2" creationId="{5DA5FD73-1933-9EB0-8DD5-EBFA47136D76}"/>
          </ac:picMkLst>
        </pc:picChg>
      </pc:sldChg>
      <pc:sldChg chg="add">
        <pc:chgData name="Shelby L LeBlanc" userId="S::sledni1@lsu.edu::19db2b91-e1a6-41d8-a061-c03a7bbc12f2" providerId="AD" clId="Web-{D50DA231-3F8B-94BC-29D9-8E9D58577D50}" dt="2024-08-10T04:23:49.208" v="3"/>
        <pc:sldMkLst>
          <pc:docMk/>
          <pc:sldMk cId="1755857205" sldId="258"/>
        </pc:sldMkLst>
      </pc:sldChg>
      <pc:sldChg chg="ord">
        <pc:chgData name="Shelby L LeBlanc" userId="S::sledni1@lsu.edu::19db2b91-e1a6-41d8-a061-c03a7bbc12f2" providerId="AD" clId="Web-{D50DA231-3F8B-94BC-29D9-8E9D58577D50}" dt="2024-08-10T04:27:53.346" v="28"/>
        <pc:sldMkLst>
          <pc:docMk/>
          <pc:sldMk cId="4271297017" sldId="259"/>
        </pc:sldMkLst>
      </pc:sldChg>
      <pc:sldChg chg="del">
        <pc:chgData name="Shelby L LeBlanc" userId="S::sledni1@lsu.edu::19db2b91-e1a6-41d8-a061-c03a7bbc12f2" providerId="AD" clId="Web-{D50DA231-3F8B-94BC-29D9-8E9D58577D50}" dt="2024-08-10T04:25:18.324" v="13"/>
        <pc:sldMkLst>
          <pc:docMk/>
          <pc:sldMk cId="3139872953" sldId="262"/>
        </pc:sldMkLst>
      </pc:sldChg>
      <pc:sldChg chg="del">
        <pc:chgData name="Shelby L LeBlanc" userId="S::sledni1@lsu.edu::19db2b91-e1a6-41d8-a061-c03a7bbc12f2" providerId="AD" clId="Web-{D50DA231-3F8B-94BC-29D9-8E9D58577D50}" dt="2024-08-10T04:25:20.199" v="14"/>
        <pc:sldMkLst>
          <pc:docMk/>
          <pc:sldMk cId="763540545" sldId="264"/>
        </pc:sldMkLst>
      </pc:sldChg>
      <pc:sldChg chg="del">
        <pc:chgData name="Shelby L LeBlanc" userId="S::sledni1@lsu.edu::19db2b91-e1a6-41d8-a061-c03a7bbc12f2" providerId="AD" clId="Web-{D50DA231-3F8B-94BC-29D9-8E9D58577D50}" dt="2024-08-10T04:25:21.465" v="15"/>
        <pc:sldMkLst>
          <pc:docMk/>
          <pc:sldMk cId="2604604636" sldId="265"/>
        </pc:sldMkLst>
      </pc:sldChg>
      <pc:sldChg chg="del">
        <pc:chgData name="Shelby L LeBlanc" userId="S::sledni1@lsu.edu::19db2b91-e1a6-41d8-a061-c03a7bbc12f2" providerId="AD" clId="Web-{D50DA231-3F8B-94BC-29D9-8E9D58577D50}" dt="2024-08-10T04:25:22.480" v="16"/>
        <pc:sldMkLst>
          <pc:docMk/>
          <pc:sldMk cId="953940418" sldId="266"/>
        </pc:sldMkLst>
      </pc:sldChg>
      <pc:sldChg chg="del">
        <pc:chgData name="Shelby L LeBlanc" userId="S::sledni1@lsu.edu::19db2b91-e1a6-41d8-a061-c03a7bbc12f2" providerId="AD" clId="Web-{D50DA231-3F8B-94BC-29D9-8E9D58577D50}" dt="2024-08-10T04:25:31.074" v="18"/>
        <pc:sldMkLst>
          <pc:docMk/>
          <pc:sldMk cId="2904496487" sldId="268"/>
        </pc:sldMkLst>
      </pc:sldChg>
      <pc:sldChg chg="new del">
        <pc:chgData name="Shelby L LeBlanc" userId="S::sledni1@lsu.edu::19db2b91-e1a6-41d8-a061-c03a7bbc12f2" providerId="AD" clId="Web-{D50DA231-3F8B-94BC-29D9-8E9D58577D50}" dt="2024-08-10T04:24:08.962" v="8"/>
        <pc:sldMkLst>
          <pc:docMk/>
          <pc:sldMk cId="3656184415" sldId="272"/>
        </pc:sldMkLst>
      </pc:sldChg>
      <pc:sldChg chg="add">
        <pc:chgData name="Shelby L LeBlanc" userId="S::sledni1@lsu.edu::19db2b91-e1a6-41d8-a061-c03a7bbc12f2" providerId="AD" clId="Web-{D50DA231-3F8B-94BC-29D9-8E9D58577D50}" dt="2024-08-10T04:25:07.824" v="11"/>
        <pc:sldMkLst>
          <pc:docMk/>
          <pc:sldMk cId="4132437814" sldId="272"/>
        </pc:sldMkLst>
      </pc:sldChg>
      <pc:sldChg chg="add del ord">
        <pc:chgData name="Shelby L LeBlanc" userId="S::sledni1@lsu.edu::19db2b91-e1a6-41d8-a061-c03a7bbc12f2" providerId="AD" clId="Web-{D50DA231-3F8B-94BC-29D9-8E9D58577D50}" dt="2024-08-10T04:24:05.306" v="7"/>
        <pc:sldMkLst>
          <pc:docMk/>
          <pc:sldMk cId="1012642356" sldId="273"/>
        </pc:sldMkLst>
      </pc:sldChg>
      <pc:sldChg chg="add">
        <pc:chgData name="Shelby L LeBlanc" userId="S::sledni1@lsu.edu::19db2b91-e1a6-41d8-a061-c03a7bbc12f2" providerId="AD" clId="Web-{D50DA231-3F8B-94BC-29D9-8E9D58577D50}" dt="2024-08-10T04:24:02.415" v="6"/>
        <pc:sldMkLst>
          <pc:docMk/>
          <pc:sldMk cId="955165253" sldId="274"/>
        </pc:sldMkLst>
      </pc:sldChg>
      <pc:sldChg chg="add">
        <pc:chgData name="Shelby L LeBlanc" userId="S::sledni1@lsu.edu::19db2b91-e1a6-41d8-a061-c03a7bbc12f2" providerId="AD" clId="Web-{D50DA231-3F8B-94BC-29D9-8E9D58577D50}" dt="2024-08-10T04:24:15.369" v="9"/>
        <pc:sldMkLst>
          <pc:docMk/>
          <pc:sldMk cId="3552073746" sldId="275"/>
        </pc:sldMkLst>
      </pc:sldChg>
      <pc:sldChg chg="add">
        <pc:chgData name="Shelby L LeBlanc" userId="S::sledni1@lsu.edu::19db2b91-e1a6-41d8-a061-c03a7bbc12f2" providerId="AD" clId="Web-{D50DA231-3F8B-94BC-29D9-8E9D58577D50}" dt="2024-08-10T04:25:50.684" v="19"/>
        <pc:sldMkLst>
          <pc:docMk/>
          <pc:sldMk cId="1017658589" sldId="276"/>
        </pc:sldMkLst>
      </pc:sldChg>
      <pc:sldChg chg="add del">
        <pc:chgData name="Shelby L LeBlanc" userId="S::sledni1@lsu.edu::19db2b91-e1a6-41d8-a061-c03a7bbc12f2" providerId="AD" clId="Web-{D50DA231-3F8B-94BC-29D9-8E9D58577D50}" dt="2024-08-10T04:25:10.511" v="12"/>
        <pc:sldMkLst>
          <pc:docMk/>
          <pc:sldMk cId="1440848140" sldId="276"/>
        </pc:sldMkLst>
      </pc:sldChg>
      <pc:sldChg chg="add">
        <pc:chgData name="Shelby L LeBlanc" userId="S::sledni1@lsu.edu::19db2b91-e1a6-41d8-a061-c03a7bbc12f2" providerId="AD" clId="Web-{D50DA231-3F8B-94BC-29D9-8E9D58577D50}" dt="2024-08-10T04:25:59.716" v="20"/>
        <pc:sldMkLst>
          <pc:docMk/>
          <pc:sldMk cId="3756190320" sldId="277"/>
        </pc:sldMkLst>
      </pc:sldChg>
      <pc:sldChg chg="add">
        <pc:chgData name="Shelby L LeBlanc" userId="S::sledni1@lsu.edu::19db2b91-e1a6-41d8-a061-c03a7bbc12f2" providerId="AD" clId="Web-{D50DA231-3F8B-94BC-29D9-8E9D58577D50}" dt="2024-08-10T04:26:06.310" v="21"/>
        <pc:sldMkLst>
          <pc:docMk/>
          <pc:sldMk cId="2105388615" sldId="278"/>
        </pc:sldMkLst>
      </pc:sldChg>
      <pc:sldChg chg="add">
        <pc:chgData name="Shelby L LeBlanc" userId="S::sledni1@lsu.edu::19db2b91-e1a6-41d8-a061-c03a7bbc12f2" providerId="AD" clId="Web-{D50DA231-3F8B-94BC-29D9-8E9D58577D50}" dt="2024-08-10T04:26:15.451" v="22"/>
        <pc:sldMkLst>
          <pc:docMk/>
          <pc:sldMk cId="2578226502" sldId="279"/>
        </pc:sldMkLst>
      </pc:sldChg>
      <pc:sldChg chg="add">
        <pc:chgData name="Shelby L LeBlanc" userId="S::sledni1@lsu.edu::19db2b91-e1a6-41d8-a061-c03a7bbc12f2" providerId="AD" clId="Web-{D50DA231-3F8B-94BC-29D9-8E9D58577D50}" dt="2024-08-10T04:26:23.951" v="23"/>
        <pc:sldMkLst>
          <pc:docMk/>
          <pc:sldMk cId="3566929154" sldId="280"/>
        </pc:sldMkLst>
      </pc:sldChg>
      <pc:sldChg chg="add">
        <pc:chgData name="Shelby L LeBlanc" userId="S::sledni1@lsu.edu::19db2b91-e1a6-41d8-a061-c03a7bbc12f2" providerId="AD" clId="Web-{D50DA231-3F8B-94BC-29D9-8E9D58577D50}" dt="2024-08-10T04:26:31.530" v="24"/>
        <pc:sldMkLst>
          <pc:docMk/>
          <pc:sldMk cId="2503396480" sldId="281"/>
        </pc:sldMkLst>
      </pc:sldChg>
      <pc:sldChg chg="add">
        <pc:chgData name="Shelby L LeBlanc" userId="S::sledni1@lsu.edu::19db2b91-e1a6-41d8-a061-c03a7bbc12f2" providerId="AD" clId="Web-{D50DA231-3F8B-94BC-29D9-8E9D58577D50}" dt="2024-08-10T04:27:36.736" v="25"/>
        <pc:sldMkLst>
          <pc:docMk/>
          <pc:sldMk cId="3567456465" sldId="282"/>
        </pc:sldMkLst>
      </pc:sldChg>
      <pc:sldChg chg="add del">
        <pc:chgData name="Shelby L LeBlanc" userId="S::sledni1@lsu.edu::19db2b91-e1a6-41d8-a061-c03a7bbc12f2" providerId="AD" clId="Web-{D50DA231-3F8B-94BC-29D9-8E9D58577D50}" dt="2024-08-10T04:28:09.596" v="31"/>
        <pc:sldMkLst>
          <pc:docMk/>
          <pc:sldMk cId="1952677014" sldId="283"/>
        </pc:sldMkLst>
      </pc:sldChg>
      <pc:sldChg chg="add">
        <pc:chgData name="Shelby L LeBlanc" userId="S::sledni1@lsu.edu::19db2b91-e1a6-41d8-a061-c03a7bbc12f2" providerId="AD" clId="Web-{D50DA231-3F8B-94BC-29D9-8E9D58577D50}" dt="2024-08-10T04:28:26.706" v="33"/>
        <pc:sldMkLst>
          <pc:docMk/>
          <pc:sldMk cId="4096689607" sldId="283"/>
        </pc:sldMkLst>
      </pc:sldChg>
      <pc:sldChg chg="add">
        <pc:chgData name="Shelby L LeBlanc" userId="S::sledni1@lsu.edu::19db2b91-e1a6-41d8-a061-c03a7bbc12f2" providerId="AD" clId="Web-{D50DA231-3F8B-94BC-29D9-8E9D58577D50}" dt="2024-08-10T04:28:36.613" v="34"/>
        <pc:sldMkLst>
          <pc:docMk/>
          <pc:sldMk cId="1868480106" sldId="284"/>
        </pc:sldMkLst>
      </pc:sldChg>
      <pc:sldChg chg="add del">
        <pc:chgData name="Shelby L LeBlanc" userId="S::sledni1@lsu.edu::19db2b91-e1a6-41d8-a061-c03a7bbc12f2" providerId="AD" clId="Web-{D50DA231-3F8B-94BC-29D9-8E9D58577D50}" dt="2024-08-10T04:28:11.674" v="32"/>
        <pc:sldMkLst>
          <pc:docMk/>
          <pc:sldMk cId="3648484931" sldId="284"/>
        </pc:sldMkLst>
      </pc:sldChg>
      <pc:sldChg chg="add del">
        <pc:chgData name="Shelby L LeBlanc" userId="S::sledni1@lsu.edu::19db2b91-e1a6-41d8-a061-c03a7bbc12f2" providerId="AD" clId="Web-{D50DA231-3F8B-94BC-29D9-8E9D58577D50}" dt="2024-08-10T04:28:53.566" v="37"/>
        <pc:sldMkLst>
          <pc:docMk/>
          <pc:sldMk cId="4286150971" sldId="285"/>
        </pc:sldMkLst>
      </pc:sldChg>
      <pc:sldChg chg="add">
        <pc:chgData name="Shelby L LeBlanc" userId="S::sledni1@lsu.edu::19db2b91-e1a6-41d8-a061-c03a7bbc12f2" providerId="AD" clId="Web-{D50DA231-3F8B-94BC-29D9-8E9D58577D50}" dt="2024-08-10T04:28:49.973" v="36"/>
        <pc:sldMkLst>
          <pc:docMk/>
          <pc:sldMk cId="3074118319" sldId="286"/>
        </pc:sldMkLst>
      </pc:sldChg>
      <pc:sldChg chg="add">
        <pc:chgData name="Shelby L LeBlanc" userId="S::sledni1@lsu.edu::19db2b91-e1a6-41d8-a061-c03a7bbc12f2" providerId="AD" clId="Web-{D50DA231-3F8B-94BC-29D9-8E9D58577D50}" dt="2024-08-10T04:28:59.098" v="38"/>
        <pc:sldMkLst>
          <pc:docMk/>
          <pc:sldMk cId="122306214"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8/9/2024</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8/9/2024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C198C-F94F-45D5-B9E3-B6FFB8BCAC79}" type="slidenum">
              <a:rPr lang="en-US" smtClean="0"/>
              <a:t>4</a:t>
            </a:fld>
            <a:endParaRPr lang="en-US" dirty="0"/>
          </a:p>
        </p:txBody>
      </p:sp>
    </p:spTree>
    <p:extLst>
      <p:ext uri="{BB962C8B-B14F-4D97-AF65-F5344CB8AC3E}">
        <p14:creationId xmlns:p14="http://schemas.microsoft.com/office/powerpoint/2010/main" val="371249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C198C-F94F-45D5-B9E3-B6FFB8BCAC79}" type="slidenum">
              <a:rPr lang="en-US" smtClean="0"/>
              <a:t>7</a:t>
            </a:fld>
            <a:endParaRPr lang="en-US" dirty="0"/>
          </a:p>
        </p:txBody>
      </p:sp>
    </p:spTree>
    <p:extLst>
      <p:ext uri="{BB962C8B-B14F-4D97-AF65-F5344CB8AC3E}">
        <p14:creationId xmlns:p14="http://schemas.microsoft.com/office/powerpoint/2010/main" val="330903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C198C-F94F-45D5-B9E3-B6FFB8BCAC79}" type="slidenum">
              <a:rPr lang="en-US" smtClean="0"/>
              <a:t>7</a:t>
            </a:fld>
            <a:endParaRPr lang="en-US" dirty="0"/>
          </a:p>
        </p:txBody>
      </p:sp>
    </p:spTree>
    <p:extLst>
      <p:ext uri="{BB962C8B-B14F-4D97-AF65-F5344CB8AC3E}">
        <p14:creationId xmlns:p14="http://schemas.microsoft.com/office/powerpoint/2010/main" val="402600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C198C-F94F-45D5-B9E3-B6FFB8BCAC79}" type="slidenum">
              <a:rPr lang="en-US" smtClean="0"/>
              <a:t>5</a:t>
            </a:fld>
            <a:endParaRPr lang="en-US" dirty="0"/>
          </a:p>
        </p:txBody>
      </p:sp>
    </p:spTree>
    <p:extLst>
      <p:ext uri="{BB962C8B-B14F-4D97-AF65-F5344CB8AC3E}">
        <p14:creationId xmlns:p14="http://schemas.microsoft.com/office/powerpoint/2010/main" val="37175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effectLst/>
                <a:highlight>
                  <a:srgbClr val="FFFFFF"/>
                </a:highlight>
                <a:latin typeface="system-ui"/>
              </a:rPr>
              <a:t>Based on the initial import of the Salary Data, the distribution of average salaries is skewed to the right. Many factors could explain the skew; however, the average salary looks like it has high outliers.</a:t>
            </a:r>
            <a:br>
              <a:rPr lang="en-US" b="0" i="0" dirty="0">
                <a:effectLst/>
                <a:highlight>
                  <a:srgbClr val="FFFFFF"/>
                </a:highlight>
                <a:latin typeface="system-ui"/>
              </a:rPr>
            </a:br>
            <a:endParaRPr lang="en-US" b="0" i="0" dirty="0">
              <a:effectLst/>
              <a:highlight>
                <a:srgbClr val="FFFFFF"/>
              </a:highlight>
              <a:latin typeface="system-ui"/>
            </a:endParaRPr>
          </a:p>
          <a:p>
            <a:pPr algn="l">
              <a:buFont typeface="Arial" panose="020B0604020202020204" pitchFamily="34" charset="0"/>
              <a:buNone/>
            </a:pPr>
            <a:r>
              <a:rPr lang="en-US" b="0" i="0" dirty="0">
                <a:effectLst/>
                <a:highlight>
                  <a:srgbClr val="FFFFFF"/>
                </a:highlight>
                <a:latin typeface="system-ui"/>
              </a:rPr>
              <a:t>Based on the top 10 simplified job types, Directors, Engineers, and Scientists have the highest average salaries. These job types are typically expected to have more responsibilities and require more expertise, therefore probably require higher salaries.</a:t>
            </a:r>
          </a:p>
        </p:txBody>
      </p:sp>
      <p:sp>
        <p:nvSpPr>
          <p:cNvPr id="4" name="Slide Number Placeholder 3"/>
          <p:cNvSpPr>
            <a:spLocks noGrp="1"/>
          </p:cNvSpPr>
          <p:nvPr>
            <p:ph type="sldNum" sz="quarter" idx="5"/>
          </p:nvPr>
        </p:nvSpPr>
        <p:spPr/>
        <p:txBody>
          <a:bodyPr/>
          <a:lstStyle/>
          <a:p>
            <a:fld id="{CC5C198C-F94F-45D5-B9E3-B6FFB8BCAC79}" type="slidenum">
              <a:rPr lang="en-US" smtClean="0"/>
              <a:t>7</a:t>
            </a:fld>
            <a:endParaRPr lang="en-US" dirty="0"/>
          </a:p>
        </p:txBody>
      </p:sp>
    </p:spTree>
    <p:extLst>
      <p:ext uri="{BB962C8B-B14F-4D97-AF65-F5344CB8AC3E}">
        <p14:creationId xmlns:p14="http://schemas.microsoft.com/office/powerpoint/2010/main" val="95363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effectLst/>
                <a:highlight>
                  <a:srgbClr val="FFFFFF"/>
                </a:highlight>
                <a:latin typeface="system-ui"/>
              </a:rPr>
              <a:t>The Seaborn boxplot for salaries based on Company rating identifies outliers in the dataset and shows that companies rated between 3.3 and 4.7 have the largest salary ranges.</a:t>
            </a:r>
            <a:br>
              <a:rPr lang="en-US" b="0" i="0" dirty="0">
                <a:effectLst/>
                <a:highlight>
                  <a:srgbClr val="FFFFFF"/>
                </a:highlight>
                <a:latin typeface="system-ui"/>
              </a:rPr>
            </a:br>
            <a:endParaRPr lang="en-US" b="0" i="0" dirty="0">
              <a:effectLst/>
              <a:highlight>
                <a:srgbClr val="FFFFFF"/>
              </a:highlight>
              <a:latin typeface="system-ui"/>
            </a:endParaRPr>
          </a:p>
          <a:p>
            <a:pPr algn="l">
              <a:buFont typeface="Arial" panose="020B0604020202020204" pitchFamily="34" charset="0"/>
              <a:buNone/>
            </a:pPr>
            <a:r>
              <a:rPr lang="en-US" b="0" i="0" dirty="0">
                <a:effectLst/>
                <a:highlight>
                  <a:srgbClr val="FFFFFF"/>
                </a:highlight>
                <a:latin typeface="system-ui"/>
              </a:rPr>
              <a:t>This dataset includes information on jobs mostly in the Biotech/</a:t>
            </a:r>
            <a:r>
              <a:rPr lang="en-US" b="0" i="0" dirty="0" err="1">
                <a:effectLst/>
                <a:highlight>
                  <a:srgbClr val="FFFFFF"/>
                </a:highlight>
                <a:latin typeface="system-ui"/>
              </a:rPr>
              <a:t>Insurance,and</a:t>
            </a:r>
            <a:r>
              <a:rPr lang="en-US" b="0" i="0" dirty="0">
                <a:effectLst/>
                <a:highlight>
                  <a:srgbClr val="FFFFFF"/>
                </a:highlight>
                <a:latin typeface="system-ui"/>
              </a:rPr>
              <a:t> IT realm, which will make the findings of our model skewed toward these industries. A Data Scientist looking for a job in Arts/Galleries will not find the model we are developing to be as useful as one searching in the industries most represented in this dataset.</a:t>
            </a:r>
          </a:p>
          <a:p>
            <a:endParaRPr lang="en-US" dirty="0"/>
          </a:p>
          <a:p>
            <a:endParaRPr lang="en-US" dirty="0"/>
          </a:p>
        </p:txBody>
      </p:sp>
      <p:sp>
        <p:nvSpPr>
          <p:cNvPr id="4" name="Slide Number Placeholder 3"/>
          <p:cNvSpPr>
            <a:spLocks noGrp="1"/>
          </p:cNvSpPr>
          <p:nvPr>
            <p:ph type="sldNum" sz="quarter" idx="5"/>
          </p:nvPr>
        </p:nvSpPr>
        <p:spPr/>
        <p:txBody>
          <a:bodyPr/>
          <a:lstStyle/>
          <a:p>
            <a:fld id="{CC5C198C-F94F-45D5-B9E3-B6FFB8BCAC79}" type="slidenum">
              <a:rPr lang="en-US" smtClean="0"/>
              <a:t>6</a:t>
            </a:fld>
            <a:endParaRPr lang="en-US" dirty="0"/>
          </a:p>
        </p:txBody>
      </p:sp>
    </p:spTree>
    <p:extLst>
      <p:ext uri="{BB962C8B-B14F-4D97-AF65-F5344CB8AC3E}">
        <p14:creationId xmlns:p14="http://schemas.microsoft.com/office/powerpoint/2010/main" val="218106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system-ui"/>
              </a:rPr>
              <a:t>In reviewing the Correlation Heatmap, there is a slight positive correlation between experience, such as Python, and the average salary.</a:t>
            </a:r>
          </a:p>
        </p:txBody>
      </p:sp>
      <p:sp>
        <p:nvSpPr>
          <p:cNvPr id="4" name="Slide Number Placeholder 3"/>
          <p:cNvSpPr>
            <a:spLocks noGrp="1"/>
          </p:cNvSpPr>
          <p:nvPr>
            <p:ph type="sldNum" sz="quarter" idx="5"/>
          </p:nvPr>
        </p:nvSpPr>
        <p:spPr/>
        <p:txBody>
          <a:bodyPr/>
          <a:lstStyle/>
          <a:p>
            <a:fld id="{CC5C198C-F94F-45D5-B9E3-B6FFB8BCAC79}" type="slidenum">
              <a:rPr lang="en-US" smtClean="0"/>
              <a:t>8</a:t>
            </a:fld>
            <a:endParaRPr lang="en-US" dirty="0"/>
          </a:p>
        </p:txBody>
      </p:sp>
    </p:spTree>
    <p:extLst>
      <p:ext uri="{BB962C8B-B14F-4D97-AF65-F5344CB8AC3E}">
        <p14:creationId xmlns:p14="http://schemas.microsoft.com/office/powerpoint/2010/main" val="273617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dirty="0">
                <a:effectLst>
                  <a:outerShdw blurRad="50800" dist="38100" dir="2700000" algn="tl" rotWithShape="0">
                    <a:prstClr val="black">
                      <a:alpha val="43000"/>
                    </a:prstClr>
                  </a:outerShdw>
                </a:effectLst>
              </a:rPr>
              <a:t>Presentation title</a:t>
            </a: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r>
              <a:rPr lang="en-US" dirty="0">
                <a:solidFill>
                  <a:srgbClr val="232323">
                    <a:lumMod val="90000"/>
                    <a:lumOff val="10000"/>
                  </a:srgbClr>
                </a:solidFill>
              </a:rPr>
              <a:t>20XX</a:t>
            </a: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r>
              <a:rPr lang="en-US" dirty="0"/>
              <a:t>20XX</a:t>
            </a:r>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5937594" y="1328058"/>
            <a:ext cx="5096630" cy="3378338"/>
          </a:xfrm>
        </p:spPr>
        <p:txBody>
          <a:bodyPr>
            <a:normAutofit/>
          </a:bodyPr>
          <a:lstStyle/>
          <a:p>
            <a:r>
              <a:rPr lang="en-US" sz="4400" dirty="0"/>
              <a:t>Expected Salary for Data Scientists</a:t>
            </a:r>
          </a:p>
        </p:txBody>
      </p:sp>
      <p:sp>
        <p:nvSpPr>
          <p:cNvPr id="4" name="Subtitle 3">
            <a:extLst>
              <a:ext uri="{FF2B5EF4-FFF2-40B4-BE49-F238E27FC236}">
                <a16:creationId xmlns:a16="http://schemas.microsoft.com/office/drawing/2014/main" id="{B71D9795-9EFD-4748-87B7-4471EFF00227}"/>
              </a:ext>
            </a:extLst>
          </p:cNvPr>
          <p:cNvSpPr>
            <a:spLocks noGrp="1"/>
          </p:cNvSpPr>
          <p:nvPr>
            <p:ph type="body" sz="quarter" idx="15"/>
          </p:nvPr>
        </p:nvSpPr>
        <p:spPr>
          <a:xfrm>
            <a:off x="5948480" y="4668046"/>
            <a:ext cx="5096630" cy="628232"/>
          </a:xfrm>
        </p:spPr>
        <p:txBody>
          <a:bodyPr/>
          <a:lstStyle/>
          <a:p>
            <a:r>
              <a:rPr lang="en-US" dirty="0"/>
              <a:t>ISDS 7070 Group 3</a:t>
            </a:r>
          </a:p>
          <a:p>
            <a:r>
              <a:rPr lang="en-US" sz="1000" dirty="0" err="1"/>
              <a:t>Keilon</a:t>
            </a:r>
            <a:r>
              <a:rPr lang="en-US" sz="1000" dirty="0"/>
              <a:t> hill, David Nguyen, Shelby </a:t>
            </a:r>
            <a:r>
              <a:rPr lang="en-US" sz="1000" dirty="0" err="1"/>
              <a:t>leblanc</a:t>
            </a:r>
            <a:r>
              <a:rPr lang="en-US" sz="1000" dirty="0"/>
              <a:t>, </a:t>
            </a:r>
            <a:r>
              <a:rPr lang="en-US" sz="1000" dirty="0" err="1"/>
              <a:t>hamzah</a:t>
            </a:r>
            <a:r>
              <a:rPr lang="en-US" sz="1000" dirty="0"/>
              <a:t> </a:t>
            </a:r>
            <a:r>
              <a:rPr lang="en-US" sz="1000" dirty="0" err="1"/>
              <a:t>alkhatib</a:t>
            </a:r>
            <a:endParaRPr lang="en-US" sz="1000" dirty="0"/>
          </a:p>
        </p:txBody>
      </p:sp>
    </p:spTree>
    <p:extLst>
      <p:ext uri="{BB962C8B-B14F-4D97-AF65-F5344CB8AC3E}">
        <p14:creationId xmlns:p14="http://schemas.microsoft.com/office/powerpoint/2010/main" val="5978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B0F7-6E46-2053-BA29-D0FDF2125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F0991E-EF4B-1D07-3A71-6F97D0F31AC9}"/>
              </a:ext>
            </a:extLst>
          </p:cNvPr>
          <p:cNvSpPr>
            <a:spLocks noGrp="1"/>
          </p:cNvSpPr>
          <p:nvPr>
            <p:ph idx="14"/>
          </p:nvPr>
        </p:nvSpPr>
        <p:spPr/>
        <p:txBody>
          <a:bodyPr/>
          <a:lstStyle/>
          <a:p>
            <a:r>
              <a:rPr lang="en-US" sz="1600" dirty="0"/>
              <a:t>Average Salary by Company Rating</a:t>
            </a:r>
          </a:p>
        </p:txBody>
      </p:sp>
      <p:pic>
        <p:nvPicPr>
          <p:cNvPr id="11" name="Content Placeholder 10">
            <a:extLst>
              <a:ext uri="{FF2B5EF4-FFF2-40B4-BE49-F238E27FC236}">
                <a16:creationId xmlns:a16="http://schemas.microsoft.com/office/drawing/2014/main" id="{13793D41-2D7F-1495-DEB3-30A722EB02AF}"/>
              </a:ext>
            </a:extLst>
          </p:cNvPr>
          <p:cNvPicPr>
            <a:picLocks noGrp="1" noChangeAspect="1"/>
          </p:cNvPicPr>
          <p:nvPr>
            <p:ph idx="1"/>
          </p:nvPr>
        </p:nvPicPr>
        <p:blipFill>
          <a:blip r:embed="rId3"/>
          <a:stretch>
            <a:fillRect/>
          </a:stretch>
        </p:blipFill>
        <p:spPr>
          <a:xfrm>
            <a:off x="1011238" y="2575566"/>
            <a:ext cx="4727575" cy="2862568"/>
          </a:xfrm>
        </p:spPr>
      </p:pic>
      <p:sp>
        <p:nvSpPr>
          <p:cNvPr id="5" name="Content Placeholder 4">
            <a:extLst>
              <a:ext uri="{FF2B5EF4-FFF2-40B4-BE49-F238E27FC236}">
                <a16:creationId xmlns:a16="http://schemas.microsoft.com/office/drawing/2014/main" id="{5241976C-C8F1-2103-519E-D3F0107DF9D8}"/>
              </a:ext>
            </a:extLst>
          </p:cNvPr>
          <p:cNvSpPr>
            <a:spLocks noGrp="1"/>
          </p:cNvSpPr>
          <p:nvPr>
            <p:ph idx="15"/>
          </p:nvPr>
        </p:nvSpPr>
        <p:spPr/>
        <p:txBody>
          <a:bodyPr/>
          <a:lstStyle/>
          <a:p>
            <a:r>
              <a:rPr lang="en-US" sz="1600" dirty="0"/>
              <a:t>Count of Jobs by Industry</a:t>
            </a:r>
          </a:p>
        </p:txBody>
      </p:sp>
      <p:pic>
        <p:nvPicPr>
          <p:cNvPr id="13" name="Content Placeholder 12">
            <a:extLst>
              <a:ext uri="{FF2B5EF4-FFF2-40B4-BE49-F238E27FC236}">
                <a16:creationId xmlns:a16="http://schemas.microsoft.com/office/drawing/2014/main" id="{5D24153A-C618-F2AA-A43E-1FCD74AA3D62}"/>
              </a:ext>
            </a:extLst>
          </p:cNvPr>
          <p:cNvPicPr>
            <a:picLocks noGrp="1" noChangeAspect="1"/>
          </p:cNvPicPr>
          <p:nvPr>
            <p:ph idx="13"/>
          </p:nvPr>
        </p:nvPicPr>
        <p:blipFill>
          <a:blip r:embed="rId4"/>
          <a:stretch>
            <a:fillRect/>
          </a:stretch>
        </p:blipFill>
        <p:spPr>
          <a:xfrm>
            <a:off x="6505728" y="2070100"/>
            <a:ext cx="4632018" cy="3873500"/>
          </a:xfrm>
        </p:spPr>
      </p:pic>
    </p:spTree>
    <p:extLst>
      <p:ext uri="{BB962C8B-B14F-4D97-AF65-F5344CB8AC3E}">
        <p14:creationId xmlns:p14="http://schemas.microsoft.com/office/powerpoint/2010/main" val="355207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B973-3629-0A65-D1DA-4DDC07C5F2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E201C9-C385-5166-0210-1A188679D7C6}"/>
              </a:ext>
            </a:extLst>
          </p:cNvPr>
          <p:cNvSpPr>
            <a:spLocks noGrp="1"/>
          </p:cNvSpPr>
          <p:nvPr>
            <p:ph idx="14"/>
          </p:nvPr>
        </p:nvSpPr>
        <p:spPr>
          <a:xfrm>
            <a:off x="3732133" y="1481580"/>
            <a:ext cx="4727735" cy="465155"/>
          </a:xfrm>
        </p:spPr>
        <p:txBody>
          <a:bodyPr/>
          <a:lstStyle/>
          <a:p>
            <a:pPr algn="ctr"/>
            <a:r>
              <a:rPr lang="en-US" dirty="0"/>
              <a:t>Correlation Heatmap</a:t>
            </a:r>
          </a:p>
        </p:txBody>
      </p:sp>
      <p:pic>
        <p:nvPicPr>
          <p:cNvPr id="11" name="Content Placeholder 10">
            <a:extLst>
              <a:ext uri="{FF2B5EF4-FFF2-40B4-BE49-F238E27FC236}">
                <a16:creationId xmlns:a16="http://schemas.microsoft.com/office/drawing/2014/main" id="{737E5FAE-48A5-4890-82F9-AD36CDF50021}"/>
              </a:ext>
            </a:extLst>
          </p:cNvPr>
          <p:cNvPicPr>
            <a:picLocks noGrp="1" noChangeAspect="1"/>
          </p:cNvPicPr>
          <p:nvPr>
            <p:ph idx="1"/>
          </p:nvPr>
        </p:nvPicPr>
        <p:blipFill>
          <a:blip r:embed="rId3"/>
          <a:stretch>
            <a:fillRect/>
          </a:stretch>
        </p:blipFill>
        <p:spPr>
          <a:xfrm>
            <a:off x="4011260" y="2070100"/>
            <a:ext cx="4169481" cy="3873500"/>
          </a:xfrm>
        </p:spPr>
      </p:pic>
    </p:spTree>
    <p:extLst>
      <p:ext uri="{BB962C8B-B14F-4D97-AF65-F5344CB8AC3E}">
        <p14:creationId xmlns:p14="http://schemas.microsoft.com/office/powerpoint/2010/main" val="413243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D759-7EBA-0B9E-585E-E334EA1B714C}"/>
              </a:ext>
            </a:extLst>
          </p:cNvPr>
          <p:cNvSpPr>
            <a:spLocks noGrp="1"/>
          </p:cNvSpPr>
          <p:nvPr>
            <p:ph type="title"/>
          </p:nvPr>
        </p:nvSpPr>
        <p:spPr>
          <a:xfrm>
            <a:off x="639413" y="476086"/>
            <a:ext cx="10904435" cy="689608"/>
          </a:xfrm>
        </p:spPr>
        <p:txBody>
          <a:bodyPr anchor="ctr">
            <a:normAutofit/>
          </a:bodyPr>
          <a:lstStyle/>
          <a:p>
            <a:r>
              <a:rPr lang="en-US"/>
              <a:t>Data Wrangling Overview</a:t>
            </a:r>
          </a:p>
        </p:txBody>
      </p:sp>
      <p:sp>
        <p:nvSpPr>
          <p:cNvPr id="4" name="Footer Placeholder 3">
            <a:extLst>
              <a:ext uri="{FF2B5EF4-FFF2-40B4-BE49-F238E27FC236}">
                <a16:creationId xmlns:a16="http://schemas.microsoft.com/office/drawing/2014/main" id="{8BD2CF39-3348-CDFD-ACD6-D53C6B9264C0}"/>
              </a:ext>
            </a:extLst>
          </p:cNvPr>
          <p:cNvSpPr>
            <a:spLocks noGrp="1"/>
          </p:cNvSpPr>
          <p:nvPr>
            <p:ph type="ftr" sz="quarter" idx="11"/>
          </p:nvPr>
        </p:nvSpPr>
        <p:spPr>
          <a:xfrm>
            <a:off x="639413" y="6356350"/>
            <a:ext cx="6291108" cy="365125"/>
          </a:xfrm>
        </p:spPr>
        <p:txBody>
          <a:bodyPr anchor="ctr">
            <a:normAutofit/>
          </a:bodyPr>
          <a:lstStyle/>
          <a:p>
            <a:pPr>
              <a:spcAft>
                <a:spcPts val="600"/>
              </a:spcAft>
            </a:pPr>
            <a:r>
              <a:rPr lang="en-US">
                <a:solidFill>
                  <a:srgbClr val="232323">
                    <a:lumMod val="90000"/>
                    <a:lumOff val="10000"/>
                  </a:srgbClr>
                </a:solidFill>
              </a:rPr>
              <a:t>Presentation title</a:t>
            </a:r>
          </a:p>
        </p:txBody>
      </p:sp>
      <p:sp>
        <p:nvSpPr>
          <p:cNvPr id="5" name="Date Placeholder 4">
            <a:extLst>
              <a:ext uri="{FF2B5EF4-FFF2-40B4-BE49-F238E27FC236}">
                <a16:creationId xmlns:a16="http://schemas.microsoft.com/office/drawing/2014/main" id="{E444D95C-CDB6-9AC4-5224-2FC0DBDD4649}"/>
              </a:ext>
            </a:extLst>
          </p:cNvPr>
          <p:cNvSpPr>
            <a:spLocks noGrp="1"/>
          </p:cNvSpPr>
          <p:nvPr>
            <p:ph type="dt" sz="half" idx="10"/>
          </p:nvPr>
        </p:nvSpPr>
        <p:spPr>
          <a:xfrm>
            <a:off x="7295738" y="6356350"/>
            <a:ext cx="3033829" cy="365125"/>
          </a:xfrm>
        </p:spPr>
        <p:txBody>
          <a:bodyPr anchor="ctr">
            <a:normAutofit/>
          </a:bodyPr>
          <a:lstStyle/>
          <a:p>
            <a:pPr>
              <a:spcAft>
                <a:spcPts val="600"/>
              </a:spcAft>
              <a:defRPr/>
            </a:pPr>
            <a:r>
              <a:rPr lang="en-US" dirty="0">
                <a:solidFill>
                  <a:srgbClr val="232323">
                    <a:lumMod val="90000"/>
                    <a:lumOff val="10000"/>
                  </a:srgbClr>
                </a:solidFill>
              </a:rPr>
              <a:t>20XX</a:t>
            </a:r>
            <a:endParaRPr lang="en-US">
              <a:solidFill>
                <a:srgbClr val="232323">
                  <a:lumMod val="90000"/>
                  <a:lumOff val="10000"/>
                </a:srgbClr>
              </a:solidFill>
            </a:endParaRPr>
          </a:p>
        </p:txBody>
      </p:sp>
      <p:sp>
        <p:nvSpPr>
          <p:cNvPr id="6" name="Slide Number Placeholder 5">
            <a:extLst>
              <a:ext uri="{FF2B5EF4-FFF2-40B4-BE49-F238E27FC236}">
                <a16:creationId xmlns:a16="http://schemas.microsoft.com/office/drawing/2014/main" id="{888C1276-287A-614B-E4D6-4D2B0E00A4AE}"/>
              </a:ext>
            </a:extLst>
          </p:cNvPr>
          <p:cNvSpPr>
            <a:spLocks noGrp="1"/>
          </p:cNvSpPr>
          <p:nvPr>
            <p:ph type="sldNum" sz="quarter" idx="12"/>
          </p:nvPr>
        </p:nvSpPr>
        <p:spPr>
          <a:xfrm>
            <a:off x="10707939" y="6356350"/>
            <a:ext cx="844649"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E20EFF4B-E35B-4DE6-97A9-05E54E649A15}" type="slidenum">
              <a:rPr kumimoji="0" lang="en-US" b="0" i="0" u="none" strike="noStrike" kern="1200" cap="none" spc="0" normalizeH="0" baseline="0" noProof="0" smtClean="0">
                <a:ln>
                  <a:noFill/>
                </a:ln>
                <a:solidFill>
                  <a:srgbClr val="232323">
                    <a:lumMod val="90000"/>
                    <a:lumOff val="10000"/>
                  </a:srgb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n-US" b="0" i="0" u="none" strike="noStrike" kern="1200" cap="none" spc="0" normalizeH="0" baseline="0" noProof="0">
              <a:ln>
                <a:noFill/>
              </a:ln>
              <a:solidFill>
                <a:srgbClr val="232323">
                  <a:lumMod val="90000"/>
                  <a:lumOff val="10000"/>
                </a:srgbClr>
              </a:solidFill>
              <a:effectLst/>
              <a:uLnTx/>
              <a:uFillTx/>
            </a:endParaRPr>
          </a:p>
        </p:txBody>
      </p:sp>
      <p:sp>
        <p:nvSpPr>
          <p:cNvPr id="3" name="Content Placeholder 2">
            <a:extLst>
              <a:ext uri="{FF2B5EF4-FFF2-40B4-BE49-F238E27FC236}">
                <a16:creationId xmlns:a16="http://schemas.microsoft.com/office/drawing/2014/main" id="{00EC484E-0150-DCA7-A6CA-A3BCBFB3FFAB}"/>
              </a:ext>
            </a:extLst>
          </p:cNvPr>
          <p:cNvSpPr>
            <a:spLocks noGrp="1"/>
          </p:cNvSpPr>
          <p:nvPr>
            <p:ph sz="quarter" idx="13"/>
          </p:nvPr>
        </p:nvSpPr>
        <p:spPr>
          <a:xfrm>
            <a:off x="398236" y="1887311"/>
            <a:ext cx="11395528" cy="4343400"/>
          </a:xfrm>
        </p:spPr>
        <p:txBody>
          <a:bodyPr vert="horz" lIns="91440" tIns="45720" rIns="91440" bIns="45720" rtlCol="0" anchor="t">
            <a:normAutofit/>
          </a:bodyPr>
          <a:lstStyle/>
          <a:p>
            <a:pPr marL="285750" indent="-285750">
              <a:buFont typeface="Arial"/>
              <a:buChar char="•"/>
            </a:pPr>
            <a:r>
              <a:rPr lang="en-US" dirty="0"/>
              <a:t>Dataset</a:t>
            </a:r>
            <a:r>
              <a:rPr lang="en-US" b="0" dirty="0"/>
              <a:t>: Glassdoor salary data for data scientists</a:t>
            </a:r>
            <a:endParaRPr lang="en-US" dirty="0"/>
          </a:p>
          <a:p>
            <a:pPr marL="285750" indent="-285750">
              <a:buFont typeface="Arial"/>
              <a:buChar char="•"/>
            </a:pPr>
            <a:r>
              <a:rPr lang="en-US" dirty="0"/>
              <a:t>Objective</a:t>
            </a:r>
            <a:r>
              <a:rPr lang="en-US" b="0" dirty="0"/>
              <a:t>: Preparing data for accurate salary predictions</a:t>
            </a:r>
            <a:endParaRPr lang="en-US" dirty="0"/>
          </a:p>
          <a:p>
            <a:pPr marL="285750" indent="-285750">
              <a:buFont typeface="Arial"/>
              <a:buChar char="•"/>
            </a:pPr>
            <a:r>
              <a:rPr lang="en-US" dirty="0"/>
              <a:t>Key Steps</a:t>
            </a:r>
            <a:r>
              <a:rPr lang="en-US" b="0" dirty="0"/>
              <a:t>:</a:t>
            </a:r>
            <a:endParaRPr lang="en-US" dirty="0"/>
          </a:p>
          <a:p>
            <a:pPr marL="1657350" lvl="5" indent="-285750">
              <a:buFont typeface="Wingdings"/>
              <a:buChar char="§"/>
            </a:pPr>
            <a:r>
              <a:rPr lang="en-US" sz="1900" b="0" spc="150" dirty="0"/>
              <a:t>Cleaning salary estimates</a:t>
            </a:r>
            <a:endParaRPr lang="en-US" sz="1900" b="1" spc="150" dirty="0">
              <a:ea typeface="Meiryo UI"/>
            </a:endParaRPr>
          </a:p>
          <a:p>
            <a:pPr marL="1657350" lvl="5" indent="-285750">
              <a:buFont typeface="Wingdings"/>
              <a:buChar char="§"/>
            </a:pPr>
            <a:r>
              <a:rPr lang="en-US" sz="1900" b="0" spc="150" dirty="0"/>
              <a:t>Handling missing values</a:t>
            </a:r>
            <a:endParaRPr lang="en-US" sz="1900" b="1" spc="150" dirty="0">
              <a:ea typeface="Meiryo UI"/>
            </a:endParaRPr>
          </a:p>
          <a:p>
            <a:pPr marL="1657350" lvl="5" indent="-285750">
              <a:buFont typeface="Wingdings"/>
              <a:buChar char="§"/>
            </a:pPr>
            <a:r>
              <a:rPr lang="en-US" sz="1900" b="0" spc="150" dirty="0"/>
              <a:t>Encoding categorical variables</a:t>
            </a:r>
            <a:endParaRPr lang="en-US" sz="1900" b="1" spc="150">
              <a:ea typeface="Meiryo UI"/>
            </a:endParaRPr>
          </a:p>
          <a:p>
            <a:pPr marL="1657350" lvl="5" indent="-285750">
              <a:buFont typeface="Wingdings"/>
              <a:buChar char="§"/>
            </a:pPr>
            <a:r>
              <a:rPr lang="en-US" sz="1900" b="0" spc="150" dirty="0"/>
              <a:t>Feature selection and scaling</a:t>
            </a:r>
            <a:endParaRPr lang="en-US" sz="1900" b="1" spc="150">
              <a:ea typeface="Meiryo UI"/>
            </a:endParaRPr>
          </a:p>
          <a:p>
            <a:endParaRPr lang="en-US"/>
          </a:p>
        </p:txBody>
      </p:sp>
    </p:spTree>
    <p:extLst>
      <p:ext uri="{BB962C8B-B14F-4D97-AF65-F5344CB8AC3E}">
        <p14:creationId xmlns:p14="http://schemas.microsoft.com/office/powerpoint/2010/main" val="22870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CEBA-0A5C-4E20-A41B-95A13E334BF8}"/>
              </a:ext>
            </a:extLst>
          </p:cNvPr>
          <p:cNvSpPr>
            <a:spLocks noGrp="1"/>
          </p:cNvSpPr>
          <p:nvPr>
            <p:ph type="title"/>
          </p:nvPr>
        </p:nvSpPr>
        <p:spPr/>
        <p:txBody>
          <a:bodyPr/>
          <a:lstStyle/>
          <a:p>
            <a:r>
              <a:rPr lang="en-US">
                <a:ea typeface="+mj-lt"/>
                <a:cs typeface="+mj-lt"/>
              </a:rPr>
              <a:t>Data Cleaning and Transformation</a:t>
            </a:r>
            <a:endParaRPr lang="en-US"/>
          </a:p>
        </p:txBody>
      </p:sp>
      <p:sp>
        <p:nvSpPr>
          <p:cNvPr id="3" name="Footer Placeholder 2">
            <a:extLst>
              <a:ext uri="{FF2B5EF4-FFF2-40B4-BE49-F238E27FC236}">
                <a16:creationId xmlns:a16="http://schemas.microsoft.com/office/drawing/2014/main" id="{855D1A38-F2ED-9E3C-4938-94E5BE20F85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4" name="Date Placeholder 3">
            <a:extLst>
              <a:ext uri="{FF2B5EF4-FFF2-40B4-BE49-F238E27FC236}">
                <a16:creationId xmlns:a16="http://schemas.microsoft.com/office/drawing/2014/main" id="{809390F6-CF10-A954-B7C7-4E9B1C328EE3}"/>
              </a:ext>
            </a:extLst>
          </p:cNvPr>
          <p:cNvSpPr>
            <a:spLocks noGrp="1"/>
          </p:cNvSpPr>
          <p:nvPr>
            <p:ph type="dt" sz="half" idx="10"/>
          </p:nvPr>
        </p:nvSpPr>
        <p:spPr/>
        <p:txBody>
          <a:bodyPr/>
          <a:lstStyle/>
          <a:p>
            <a:pPr>
              <a:defRPr/>
            </a:pPr>
            <a:r>
              <a:rPr lang="en-US" dirty="0">
                <a:solidFill>
                  <a:srgbClr val="232323">
                    <a:lumMod val="90000"/>
                    <a:lumOff val="10000"/>
                  </a:srgbClr>
                </a:solidFill>
              </a:rPr>
              <a:t>20XX</a:t>
            </a:r>
          </a:p>
        </p:txBody>
      </p:sp>
      <p:sp>
        <p:nvSpPr>
          <p:cNvPr id="5" name="Slide Number Placeholder 4">
            <a:extLst>
              <a:ext uri="{FF2B5EF4-FFF2-40B4-BE49-F238E27FC236}">
                <a16:creationId xmlns:a16="http://schemas.microsoft.com/office/drawing/2014/main" id="{63B9A232-8BF3-4423-619C-94FF3F9A3E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A270E53C-E3E9-CD90-86EA-C5AF2710932C}"/>
              </a:ext>
            </a:extLst>
          </p:cNvPr>
          <p:cNvSpPr>
            <a:spLocks noGrp="1"/>
          </p:cNvSpPr>
          <p:nvPr>
            <p:ph sz="quarter" idx="13"/>
          </p:nvPr>
        </p:nvSpPr>
        <p:spPr/>
        <p:txBody>
          <a:bodyPr vert="horz" lIns="91440" tIns="45720" rIns="91440" bIns="45720" rtlCol="0" anchor="t">
            <a:normAutofit/>
          </a:bodyPr>
          <a:lstStyle/>
          <a:p>
            <a:pPr marL="285750" indent="-285750">
              <a:buFont typeface="Arial"/>
              <a:buChar char="•"/>
            </a:pPr>
            <a:r>
              <a:rPr lang="en-US" dirty="0">
                <a:ea typeface="+mn-lt"/>
                <a:cs typeface="+mn-lt"/>
              </a:rPr>
              <a:t>Cleaning Salary Data</a:t>
            </a:r>
            <a:r>
              <a:rPr lang="en-US" b="0" dirty="0">
                <a:ea typeface="+mn-lt"/>
                <a:cs typeface="+mn-lt"/>
              </a:rPr>
              <a:t>:</a:t>
            </a:r>
            <a:endParaRPr lang="en-US" dirty="0">
              <a:ea typeface="+mn-lt"/>
              <a:cs typeface="+mn-lt"/>
            </a:endParaRPr>
          </a:p>
          <a:p>
            <a:pPr marL="1200150" lvl="4" indent="-285750">
              <a:buFont typeface="Courier New"/>
              <a:buChar char="o"/>
            </a:pPr>
            <a:r>
              <a:rPr lang="en-US" b="0" dirty="0">
                <a:ea typeface="+mn-lt"/>
                <a:cs typeface="+mn-lt"/>
              </a:rPr>
              <a:t>Custom function to extract and clean salary estimates</a:t>
            </a:r>
            <a:endParaRPr lang="en-US" b="1">
              <a:ea typeface="+mn-lt"/>
              <a:cs typeface="+mn-lt"/>
            </a:endParaRPr>
          </a:p>
          <a:p>
            <a:pPr marL="285750" indent="-285750">
              <a:buFont typeface="Arial"/>
              <a:buChar char="•"/>
            </a:pPr>
            <a:r>
              <a:rPr lang="en-US" dirty="0">
                <a:ea typeface="+mn-lt"/>
                <a:cs typeface="+mn-lt"/>
              </a:rPr>
              <a:t>Handling Missing Data</a:t>
            </a:r>
            <a:r>
              <a:rPr lang="en-US" b="0" dirty="0">
                <a:ea typeface="+mn-lt"/>
                <a:cs typeface="+mn-lt"/>
              </a:rPr>
              <a:t>:</a:t>
            </a:r>
            <a:endParaRPr lang="en-US" dirty="0">
              <a:ea typeface="+mn-lt"/>
              <a:cs typeface="+mn-lt"/>
            </a:endParaRPr>
          </a:p>
          <a:p>
            <a:pPr marL="1200150" lvl="4" indent="-285750">
              <a:buFont typeface="Courier New"/>
              <a:buChar char="o"/>
            </a:pPr>
            <a:r>
              <a:rPr lang="en-US" b="0" dirty="0">
                <a:ea typeface="+mn-lt"/>
                <a:cs typeface="+mn-lt"/>
              </a:rPr>
              <a:t>Dropped rows with missing values</a:t>
            </a:r>
            <a:endParaRPr lang="en-US" b="1">
              <a:ea typeface="+mn-lt"/>
              <a:cs typeface="+mn-lt"/>
            </a:endParaRPr>
          </a:p>
          <a:p>
            <a:pPr marL="285750" indent="-285750">
              <a:buFont typeface="Arial"/>
              <a:buChar char="•"/>
            </a:pPr>
            <a:r>
              <a:rPr lang="en-US" dirty="0">
                <a:ea typeface="+mn-lt"/>
                <a:cs typeface="+mn-lt"/>
              </a:rPr>
              <a:t>Feature Engineering</a:t>
            </a:r>
            <a:r>
              <a:rPr lang="en-US" b="0" dirty="0">
                <a:ea typeface="+mn-lt"/>
                <a:cs typeface="+mn-lt"/>
              </a:rPr>
              <a:t>:</a:t>
            </a:r>
            <a:endParaRPr lang="en-US" dirty="0">
              <a:ea typeface="+mn-lt"/>
              <a:cs typeface="+mn-lt"/>
            </a:endParaRPr>
          </a:p>
          <a:p>
            <a:pPr marL="1200150" lvl="4" indent="-285750">
              <a:buFont typeface="Courier New"/>
              <a:buChar char="o"/>
            </a:pPr>
            <a:r>
              <a:rPr lang="en-US" b="0" dirty="0">
                <a:ea typeface="+mn-lt"/>
                <a:cs typeface="+mn-lt"/>
              </a:rPr>
              <a:t>Ordinal encoding for categorical variables (e.g., job title, company size)</a:t>
            </a:r>
            <a:endParaRPr lang="en-US" b="1">
              <a:ea typeface="+mn-lt"/>
              <a:cs typeface="+mn-lt"/>
            </a:endParaRPr>
          </a:p>
          <a:p>
            <a:pPr marL="1200150" lvl="4" indent="-285750">
              <a:buFont typeface="Courier New"/>
              <a:buChar char="o"/>
            </a:pPr>
            <a:r>
              <a:rPr lang="en-US" b="0" dirty="0">
                <a:ea typeface="+mn-lt"/>
                <a:cs typeface="+mn-lt"/>
              </a:rPr>
              <a:t>Transformation of company size and revenue into numerical values</a:t>
            </a:r>
            <a:endParaRPr lang="en-US" b="1">
              <a:ea typeface="+mn-lt"/>
              <a:cs typeface="+mn-lt"/>
            </a:endParaRPr>
          </a:p>
          <a:p>
            <a:endParaRPr lang="en-US" dirty="0">
              <a:ea typeface="Meiryo UI"/>
            </a:endParaRPr>
          </a:p>
        </p:txBody>
      </p:sp>
    </p:spTree>
    <p:extLst>
      <p:ext uri="{BB962C8B-B14F-4D97-AF65-F5344CB8AC3E}">
        <p14:creationId xmlns:p14="http://schemas.microsoft.com/office/powerpoint/2010/main" val="195706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C5C-3285-D413-BBC6-3D8F88C6FBE8}"/>
              </a:ext>
            </a:extLst>
          </p:cNvPr>
          <p:cNvSpPr>
            <a:spLocks noGrp="1"/>
          </p:cNvSpPr>
          <p:nvPr>
            <p:ph type="title"/>
          </p:nvPr>
        </p:nvSpPr>
        <p:spPr/>
        <p:txBody>
          <a:bodyPr/>
          <a:lstStyle/>
          <a:p>
            <a:r>
              <a:rPr lang="en-US">
                <a:ea typeface="+mj-lt"/>
                <a:cs typeface="+mj-lt"/>
              </a:rPr>
              <a:t>Final Data Preparation and Standardization</a:t>
            </a:r>
            <a:endParaRPr lang="en-US"/>
          </a:p>
        </p:txBody>
      </p:sp>
      <p:sp>
        <p:nvSpPr>
          <p:cNvPr id="3" name="Footer Placeholder 2">
            <a:extLst>
              <a:ext uri="{FF2B5EF4-FFF2-40B4-BE49-F238E27FC236}">
                <a16:creationId xmlns:a16="http://schemas.microsoft.com/office/drawing/2014/main" id="{962A66BB-EC21-11A9-6455-1EDD69641B1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4" name="Date Placeholder 3">
            <a:extLst>
              <a:ext uri="{FF2B5EF4-FFF2-40B4-BE49-F238E27FC236}">
                <a16:creationId xmlns:a16="http://schemas.microsoft.com/office/drawing/2014/main" id="{3212D1FA-D596-4311-B297-0699816550F9}"/>
              </a:ext>
            </a:extLst>
          </p:cNvPr>
          <p:cNvSpPr>
            <a:spLocks noGrp="1"/>
          </p:cNvSpPr>
          <p:nvPr>
            <p:ph type="dt" sz="half" idx="10"/>
          </p:nvPr>
        </p:nvSpPr>
        <p:spPr/>
        <p:txBody>
          <a:bodyPr/>
          <a:lstStyle/>
          <a:p>
            <a:pPr>
              <a:defRPr/>
            </a:pPr>
            <a:r>
              <a:rPr lang="en-US" dirty="0">
                <a:solidFill>
                  <a:srgbClr val="232323">
                    <a:lumMod val="90000"/>
                    <a:lumOff val="10000"/>
                  </a:srgbClr>
                </a:solidFill>
              </a:rPr>
              <a:t>20XX</a:t>
            </a:r>
          </a:p>
        </p:txBody>
      </p:sp>
      <p:sp>
        <p:nvSpPr>
          <p:cNvPr id="5" name="Slide Number Placeholder 4">
            <a:extLst>
              <a:ext uri="{FF2B5EF4-FFF2-40B4-BE49-F238E27FC236}">
                <a16:creationId xmlns:a16="http://schemas.microsoft.com/office/drawing/2014/main" id="{0D619D68-04FC-3062-177A-4E67F39002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6" name="Content Placeholder 5">
            <a:extLst>
              <a:ext uri="{FF2B5EF4-FFF2-40B4-BE49-F238E27FC236}">
                <a16:creationId xmlns:a16="http://schemas.microsoft.com/office/drawing/2014/main" id="{C37DD524-C719-97C5-E3CA-CC3909FA6BBF}"/>
              </a:ext>
            </a:extLst>
          </p:cNvPr>
          <p:cNvSpPr>
            <a:spLocks noGrp="1"/>
          </p:cNvSpPr>
          <p:nvPr>
            <p:ph sz="quarter" idx="13"/>
          </p:nvPr>
        </p:nvSpPr>
        <p:spPr/>
        <p:txBody>
          <a:bodyPr vert="horz" lIns="91440" tIns="45720" rIns="91440" bIns="45720" rtlCol="0" anchor="t">
            <a:normAutofit/>
          </a:bodyPr>
          <a:lstStyle/>
          <a:p>
            <a:pPr marL="285750" indent="-285750">
              <a:buFont typeface="Arial"/>
              <a:buChar char="•"/>
            </a:pPr>
            <a:r>
              <a:rPr lang="en-US">
                <a:ea typeface="+mn-lt"/>
                <a:cs typeface="+mn-lt"/>
              </a:rPr>
              <a:t>Feature Scaling</a:t>
            </a:r>
            <a:r>
              <a:rPr lang="en-US" b="0">
                <a:ea typeface="+mn-lt"/>
                <a:cs typeface="+mn-lt"/>
              </a:rPr>
              <a:t>:</a:t>
            </a:r>
            <a:endParaRPr lang="en-US"/>
          </a:p>
          <a:p>
            <a:pPr marL="1200150" lvl="4" indent="-285750">
              <a:buFont typeface="Courier New"/>
              <a:buChar char="o"/>
            </a:pPr>
            <a:r>
              <a:rPr lang="en-US" b="0">
                <a:ea typeface="+mn-lt"/>
                <a:cs typeface="+mn-lt"/>
              </a:rPr>
              <a:t>Standardized features using </a:t>
            </a:r>
            <a:r>
              <a:rPr lang="en-US" b="0" err="1">
                <a:latin typeface="Consolas"/>
              </a:rPr>
              <a:t>StandardScaler</a:t>
            </a:r>
            <a:endParaRPr lang="en-US" b="1">
              <a:ea typeface="Meiryo UI"/>
            </a:endParaRPr>
          </a:p>
          <a:p>
            <a:pPr marL="285750" indent="-285750">
              <a:buFont typeface="Arial"/>
              <a:buChar char="•"/>
            </a:pPr>
            <a:r>
              <a:rPr lang="en-US">
                <a:ea typeface="+mn-lt"/>
                <a:cs typeface="+mn-lt"/>
              </a:rPr>
              <a:t>Dimensionality Reduction</a:t>
            </a:r>
            <a:r>
              <a:rPr lang="en-US" b="0">
                <a:ea typeface="+mn-lt"/>
                <a:cs typeface="+mn-lt"/>
              </a:rPr>
              <a:t>:</a:t>
            </a:r>
            <a:endParaRPr lang="en-US"/>
          </a:p>
          <a:p>
            <a:pPr marL="1200150" lvl="4" indent="-285750">
              <a:spcBef>
                <a:spcPts val="1500"/>
              </a:spcBef>
              <a:buFont typeface="Courier New"/>
              <a:buChar char="o"/>
            </a:pPr>
            <a:r>
              <a:rPr lang="en-US" b="0" spc="150">
                <a:ea typeface="+mn-lt"/>
                <a:cs typeface="+mn-lt"/>
              </a:rPr>
              <a:t>Applied PCA to select top features</a:t>
            </a:r>
            <a:endParaRPr lang="en-US" b="1" spc="150">
              <a:ea typeface="Meiryo UI"/>
            </a:endParaRPr>
          </a:p>
          <a:p>
            <a:pPr marL="285750" indent="-285750">
              <a:buFont typeface="Arial"/>
              <a:buChar char="•"/>
            </a:pPr>
            <a:r>
              <a:rPr lang="en-US">
                <a:ea typeface="+mn-lt"/>
                <a:cs typeface="+mn-lt"/>
              </a:rPr>
              <a:t>Outcome</a:t>
            </a:r>
            <a:r>
              <a:rPr lang="en-US" b="0">
                <a:ea typeface="+mn-lt"/>
                <a:cs typeface="+mn-lt"/>
              </a:rPr>
              <a:t>:</a:t>
            </a:r>
            <a:endParaRPr lang="en-US"/>
          </a:p>
          <a:p>
            <a:pPr marL="1200150" lvl="4" indent="-285750">
              <a:buFont typeface="Courier New"/>
              <a:buChar char="o"/>
            </a:pPr>
            <a:r>
              <a:rPr lang="en-US" b="0">
                <a:ea typeface="+mn-lt"/>
                <a:cs typeface="+mn-lt"/>
              </a:rPr>
              <a:t>Prepared data for accurate and reliable model predictions</a:t>
            </a:r>
            <a:endParaRPr lang="en-US" b="1">
              <a:ea typeface="Meiryo UI"/>
            </a:endParaRPr>
          </a:p>
          <a:p>
            <a:endParaRPr lang="en-US" dirty="0">
              <a:ea typeface="Meiryo UI"/>
            </a:endParaRPr>
          </a:p>
        </p:txBody>
      </p:sp>
    </p:spTree>
    <p:extLst>
      <p:ext uri="{BB962C8B-B14F-4D97-AF65-F5344CB8AC3E}">
        <p14:creationId xmlns:p14="http://schemas.microsoft.com/office/powerpoint/2010/main" val="322535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6281" y="-5"/>
            <a:ext cx="7777824" cy="986304"/>
          </a:xfrm>
        </p:spPr>
        <p:txBody>
          <a:bodyPr/>
          <a:lstStyle/>
          <a:p>
            <a:r>
              <a:t>Modeling Overview</a:t>
            </a:r>
          </a:p>
        </p:txBody>
      </p:sp>
      <p:pic>
        <p:nvPicPr>
          <p:cNvPr id="2" name="Picture Placeholder 1" descr="A diagram of a model&#10;&#10;Description automatically generated">
            <a:extLst>
              <a:ext uri="{FF2B5EF4-FFF2-40B4-BE49-F238E27FC236}">
                <a16:creationId xmlns:a16="http://schemas.microsoft.com/office/drawing/2014/main" id="{BA5700EA-052D-0E0E-46CC-6BA152B7520F}"/>
              </a:ext>
            </a:extLst>
          </p:cNvPr>
          <p:cNvPicPr>
            <a:picLocks noGrp="1" noChangeAspect="1"/>
          </p:cNvPicPr>
          <p:nvPr>
            <p:ph type="pic" sz="quarter" idx="15"/>
          </p:nvPr>
        </p:nvPicPr>
        <p:blipFill>
          <a:blip r:embed="rId2"/>
          <a:srcRect l="-2657" t="-6350" r="-1476" b="-19315"/>
          <a:stretch/>
        </p:blipFill>
        <p:spPr>
          <a:xfrm>
            <a:off x="5751115" y="1271986"/>
            <a:ext cx="6298414" cy="5626871"/>
          </a:xfrm>
        </p:spPr>
      </p:pic>
      <p:sp>
        <p:nvSpPr>
          <p:cNvPr id="6" name="Content Placeholder 5"/>
          <p:cNvSpPr>
            <a:spLocks noGrp="1"/>
          </p:cNvSpPr>
          <p:nvPr>
            <p:ph idx="1"/>
          </p:nvPr>
        </p:nvSpPr>
        <p:spPr>
          <a:xfrm>
            <a:off x="365303" y="1270521"/>
            <a:ext cx="4817441" cy="4537348"/>
          </a:xfrm>
        </p:spPr>
        <p:txBody>
          <a:bodyPr vert="horz" lIns="91440" tIns="45720" rIns="91440" bIns="45720" rtlCol="0" anchor="t">
            <a:normAutofit/>
          </a:bodyPr>
          <a:lstStyle/>
          <a:p>
            <a:endParaRPr/>
          </a:p>
          <a:p>
            <a:r>
              <a:rPr dirty="0"/>
              <a:t>- </a:t>
            </a:r>
            <a:r>
              <a:rPr lang="en-US" dirty="0"/>
              <a:t>Objective: Predicting</a:t>
            </a:r>
            <a:r>
              <a:rPr dirty="0"/>
              <a:t> data scientist salaries using machine learning</a:t>
            </a:r>
          </a:p>
          <a:p>
            <a:r>
              <a:rPr dirty="0"/>
              <a:t>- Key Steps</a:t>
            </a:r>
            <a:r>
              <a:rPr lang="en-US" dirty="0"/>
              <a:t>:</a:t>
            </a:r>
            <a:endParaRPr dirty="0">
              <a:ea typeface="Meiryo UI"/>
            </a:endParaRPr>
          </a:p>
          <a:p>
            <a:r>
              <a:rPr dirty="0"/>
              <a:t>  1. Data Preprocessing</a:t>
            </a:r>
            <a:endParaRPr dirty="0">
              <a:ea typeface="Meiryo UI"/>
            </a:endParaRPr>
          </a:p>
          <a:p>
            <a:r>
              <a:rPr dirty="0"/>
              <a:t>  2. Feature Selection</a:t>
            </a:r>
            <a:endParaRPr dirty="0">
              <a:ea typeface="Meiryo UI"/>
            </a:endParaRPr>
          </a:p>
          <a:p>
            <a:r>
              <a:rPr dirty="0"/>
              <a:t>  3. Model Training</a:t>
            </a:r>
            <a:endParaRPr dirty="0">
              <a:ea typeface="Meiryo UI"/>
            </a:endParaRPr>
          </a:p>
          <a:p>
            <a:r>
              <a:rPr dirty="0"/>
              <a:t>  4. Model Evaluation</a:t>
            </a:r>
            <a:endParaRPr dirty="0">
              <a:ea typeface="Meiryo UI"/>
            </a:endParaRPr>
          </a:p>
          <a:p>
            <a:endParaRPr/>
          </a:p>
        </p:txBody>
      </p:sp>
    </p:spTree>
    <p:extLst>
      <p:ext uri="{BB962C8B-B14F-4D97-AF65-F5344CB8AC3E}">
        <p14:creationId xmlns:p14="http://schemas.microsoft.com/office/powerpoint/2010/main" val="101765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9218" y="-5"/>
            <a:ext cx="7777824" cy="986304"/>
          </a:xfrm>
        </p:spPr>
        <p:txBody>
          <a:bodyPr/>
          <a:lstStyle/>
          <a:p>
            <a:r>
              <a:t>Data Preprocessing</a:t>
            </a:r>
          </a:p>
        </p:txBody>
      </p:sp>
      <p:pic>
        <p:nvPicPr>
          <p:cNvPr id="2" name="Picture Placeholder 1" descr="A diagram of a data processing process&#10;&#10;Description automatically generated">
            <a:extLst>
              <a:ext uri="{FF2B5EF4-FFF2-40B4-BE49-F238E27FC236}">
                <a16:creationId xmlns:a16="http://schemas.microsoft.com/office/drawing/2014/main" id="{2A925243-CE35-B951-3C3B-F697FE44230D}"/>
              </a:ext>
            </a:extLst>
          </p:cNvPr>
          <p:cNvPicPr>
            <a:picLocks noGrp="1" noChangeAspect="1"/>
          </p:cNvPicPr>
          <p:nvPr>
            <p:ph type="pic" sz="quarter" idx="15"/>
          </p:nvPr>
        </p:nvPicPr>
        <p:blipFill>
          <a:blip r:embed="rId2"/>
          <a:srcRect l="-488" t="-231" r="488" b="116"/>
          <a:stretch/>
        </p:blipFill>
        <p:spPr>
          <a:xfrm>
            <a:off x="5745163" y="1272381"/>
            <a:ext cx="6096007" cy="5158204"/>
          </a:xfrm>
        </p:spPr>
      </p:pic>
      <p:sp>
        <p:nvSpPr>
          <p:cNvPr id="6" name="Content Placeholder 5"/>
          <p:cNvSpPr>
            <a:spLocks noGrp="1"/>
          </p:cNvSpPr>
          <p:nvPr>
            <p:ph idx="1"/>
          </p:nvPr>
        </p:nvSpPr>
        <p:spPr>
          <a:xfrm>
            <a:off x="299819" y="1157412"/>
            <a:ext cx="4817441" cy="4537348"/>
          </a:xfrm>
        </p:spPr>
        <p:txBody>
          <a:bodyPr vert="horz" lIns="91440" tIns="45720" rIns="91440" bIns="45720" rtlCol="0" anchor="t">
            <a:normAutofit/>
          </a:bodyPr>
          <a:lstStyle/>
          <a:p>
            <a:endParaRPr/>
          </a:p>
          <a:p>
            <a:r>
              <a:rPr dirty="0"/>
              <a:t>- Handling Missing Values</a:t>
            </a:r>
            <a:r>
              <a:rPr lang="en-US" dirty="0"/>
              <a:t>:</a:t>
            </a:r>
            <a:r>
              <a:rPr dirty="0"/>
              <a:t> Imputed </a:t>
            </a:r>
            <a:r>
              <a:rPr lang="en-US" dirty="0"/>
              <a:t>or dropped</a:t>
            </a:r>
            <a:endParaRPr dirty="0">
              <a:ea typeface="Meiryo UI"/>
            </a:endParaRPr>
          </a:p>
          <a:p>
            <a:r>
              <a:rPr dirty="0"/>
              <a:t>- Encoding Categorical Variables</a:t>
            </a:r>
            <a:r>
              <a:rPr lang="en-US" dirty="0"/>
              <a:t>:</a:t>
            </a:r>
            <a:r>
              <a:rPr dirty="0"/>
              <a:t> </a:t>
            </a:r>
            <a:r>
              <a:rPr lang="en-US" dirty="0"/>
              <a:t>Encoding</a:t>
            </a:r>
            <a:r>
              <a:rPr dirty="0"/>
              <a:t> for categorical features</a:t>
            </a:r>
            <a:endParaRPr dirty="0">
              <a:ea typeface="Meiryo UI"/>
            </a:endParaRPr>
          </a:p>
          <a:p>
            <a:r>
              <a:rPr dirty="0"/>
              <a:t>- Scaling Numerical Features</a:t>
            </a:r>
            <a:r>
              <a:rPr lang="en-US" dirty="0"/>
              <a:t>:</a:t>
            </a:r>
            <a:r>
              <a:rPr dirty="0"/>
              <a:t> </a:t>
            </a:r>
            <a:r>
              <a:rPr dirty="0" err="1"/>
              <a:t>StandardScaler</a:t>
            </a:r>
            <a:r>
              <a:rPr dirty="0"/>
              <a:t> used to normalize numerical features</a:t>
            </a:r>
            <a:endParaRPr dirty="0">
              <a:ea typeface="Meiryo UI"/>
            </a:endParaRPr>
          </a:p>
          <a:p>
            <a:endParaRPr/>
          </a:p>
        </p:txBody>
      </p:sp>
    </p:spTree>
    <p:extLst>
      <p:ext uri="{BB962C8B-B14F-4D97-AF65-F5344CB8AC3E}">
        <p14:creationId xmlns:p14="http://schemas.microsoft.com/office/powerpoint/2010/main" val="375619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6281" y="-5"/>
            <a:ext cx="7777824" cy="986304"/>
          </a:xfrm>
        </p:spPr>
        <p:txBody>
          <a:bodyPr/>
          <a:lstStyle/>
          <a:p>
            <a:r>
              <a:t>Feature Selection</a:t>
            </a:r>
          </a:p>
        </p:txBody>
      </p:sp>
      <p:pic>
        <p:nvPicPr>
          <p:cNvPr id="2" name="Picture Placeholder 1" descr="A graph of blue rectangular bars&#10;&#10;Description automatically generated">
            <a:extLst>
              <a:ext uri="{FF2B5EF4-FFF2-40B4-BE49-F238E27FC236}">
                <a16:creationId xmlns:a16="http://schemas.microsoft.com/office/drawing/2014/main" id="{B975B7F3-4A8C-83EA-D108-9F7128E0F008}"/>
              </a:ext>
            </a:extLst>
          </p:cNvPr>
          <p:cNvPicPr>
            <a:picLocks noGrp="1" noChangeAspect="1"/>
          </p:cNvPicPr>
          <p:nvPr>
            <p:ph type="pic" sz="quarter" idx="15"/>
          </p:nvPr>
        </p:nvPicPr>
        <p:blipFill>
          <a:blip r:embed="rId2"/>
          <a:srcRect t="-280" r="293" b="-2619"/>
          <a:stretch/>
        </p:blipFill>
        <p:spPr>
          <a:xfrm>
            <a:off x="5613400" y="1714234"/>
            <a:ext cx="6078145" cy="3740147"/>
          </a:xfrm>
        </p:spPr>
      </p:pic>
      <p:sp>
        <p:nvSpPr>
          <p:cNvPr id="6" name="Content Placeholder 5"/>
          <p:cNvSpPr>
            <a:spLocks noGrp="1"/>
          </p:cNvSpPr>
          <p:nvPr>
            <p:ph idx="1"/>
          </p:nvPr>
        </p:nvSpPr>
        <p:spPr>
          <a:xfrm>
            <a:off x="305772" y="1270521"/>
            <a:ext cx="4817441" cy="4537348"/>
          </a:xfrm>
        </p:spPr>
        <p:txBody>
          <a:bodyPr vert="horz" lIns="91440" tIns="45720" rIns="91440" bIns="45720" rtlCol="0" anchor="t">
            <a:normAutofit/>
          </a:bodyPr>
          <a:lstStyle/>
          <a:p>
            <a:endParaRPr/>
          </a:p>
          <a:p>
            <a:r>
              <a:rPr dirty="0"/>
              <a:t>- Initial Features</a:t>
            </a:r>
            <a:r>
              <a:rPr lang="en-US" dirty="0"/>
              <a:t>:</a:t>
            </a:r>
            <a:r>
              <a:rPr dirty="0"/>
              <a:t> Job Title, Company Rating, Location, Company Size, etc.</a:t>
            </a:r>
            <a:endParaRPr dirty="0">
              <a:ea typeface="Meiryo UI"/>
            </a:endParaRPr>
          </a:p>
          <a:p>
            <a:r>
              <a:rPr dirty="0"/>
              <a:t>- Selected Features</a:t>
            </a:r>
            <a:r>
              <a:rPr lang="en-US" dirty="0"/>
              <a:t>:</a:t>
            </a:r>
            <a:r>
              <a:rPr dirty="0"/>
              <a:t> Job Title, Company Rating, Location, Python Required, etc.</a:t>
            </a:r>
            <a:endParaRPr dirty="0">
              <a:ea typeface="Meiryo UI"/>
            </a:endParaRPr>
          </a:p>
          <a:p>
            <a:r>
              <a:rPr dirty="0"/>
              <a:t>- Feature Importance</a:t>
            </a:r>
            <a:r>
              <a:rPr lang="en-US" dirty="0"/>
              <a:t>:</a:t>
            </a:r>
            <a:r>
              <a:rPr dirty="0"/>
              <a:t> Calculated using feature importances from the model</a:t>
            </a:r>
            <a:endParaRPr dirty="0">
              <a:ea typeface="Meiryo UI"/>
            </a:endParaRPr>
          </a:p>
          <a:p>
            <a:endParaRPr/>
          </a:p>
        </p:txBody>
      </p:sp>
    </p:spTree>
    <p:extLst>
      <p:ext uri="{BB962C8B-B14F-4D97-AF65-F5344CB8AC3E}">
        <p14:creationId xmlns:p14="http://schemas.microsoft.com/office/powerpoint/2010/main" val="2105388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9218" y="-5"/>
            <a:ext cx="7777824" cy="986304"/>
          </a:xfrm>
        </p:spPr>
        <p:txBody>
          <a:bodyPr/>
          <a:lstStyle/>
          <a:p>
            <a:r>
              <a:rPr dirty="0"/>
              <a:t>Model </a:t>
            </a:r>
            <a:r>
              <a:rPr lang="en-US" dirty="0"/>
              <a:t>Training and Evaluation</a:t>
            </a:r>
            <a:endParaRPr dirty="0"/>
          </a:p>
        </p:txBody>
      </p:sp>
      <p:pic>
        <p:nvPicPr>
          <p:cNvPr id="2" name="Picture Placeholder 1">
            <a:extLst>
              <a:ext uri="{FF2B5EF4-FFF2-40B4-BE49-F238E27FC236}">
                <a16:creationId xmlns:a16="http://schemas.microsoft.com/office/drawing/2014/main" id="{36CC1F61-6627-D909-D209-240E470038AF}"/>
              </a:ext>
            </a:extLst>
          </p:cNvPr>
          <p:cNvPicPr>
            <a:picLocks noGrp="1" noChangeAspect="1"/>
          </p:cNvPicPr>
          <p:nvPr>
            <p:ph type="pic" sz="quarter" idx="15"/>
          </p:nvPr>
        </p:nvPicPr>
        <p:blipFill>
          <a:blip r:embed="rId2"/>
          <a:srcRect l="944" t="55" r="944" b="121"/>
          <a:stretch/>
        </p:blipFill>
        <p:spPr>
          <a:xfrm>
            <a:off x="6286103" y="1570038"/>
            <a:ext cx="5712068" cy="3377019"/>
          </a:xfrm>
        </p:spPr>
      </p:pic>
      <p:sp>
        <p:nvSpPr>
          <p:cNvPr id="6" name="Content Placeholder 5"/>
          <p:cNvSpPr>
            <a:spLocks noGrp="1"/>
          </p:cNvSpPr>
          <p:nvPr>
            <p:ph idx="1"/>
          </p:nvPr>
        </p:nvSpPr>
        <p:spPr>
          <a:xfrm>
            <a:off x="371257" y="990724"/>
            <a:ext cx="5704456" cy="4537348"/>
          </a:xfrm>
        </p:spPr>
        <p:txBody>
          <a:bodyPr vert="horz" lIns="91440" tIns="45720" rIns="91440" bIns="45720" rtlCol="0" anchor="t">
            <a:normAutofit fontScale="85000" lnSpcReduction="20000"/>
          </a:bodyPr>
          <a:lstStyle/>
          <a:p>
            <a:endParaRPr/>
          </a:p>
          <a:p>
            <a:r>
              <a:rPr dirty="0"/>
              <a:t>- Evaluation Metrics</a:t>
            </a:r>
            <a:r>
              <a:rPr lang="en-US" dirty="0"/>
              <a:t>:</a:t>
            </a:r>
            <a:r>
              <a:rPr dirty="0"/>
              <a:t> </a:t>
            </a:r>
            <a:r>
              <a:rPr lang="en-US" dirty="0"/>
              <a:t>Training MAE, Validation MAE</a:t>
            </a:r>
            <a:endParaRPr dirty="0">
              <a:ea typeface="Meiryo UI"/>
            </a:endParaRPr>
          </a:p>
          <a:p>
            <a:r>
              <a:rPr lang="en-US" sz="1000" dirty="0">
                <a:ea typeface="+mn-lt"/>
                <a:cs typeface="+mn-lt"/>
              </a:rPr>
              <a:t>Linear Regression</a:t>
            </a:r>
            <a:r>
              <a:rPr lang="en-US" sz="1000" b="0" dirty="0">
                <a:ea typeface="+mn-lt"/>
                <a:cs typeface="+mn-lt"/>
              </a:rPr>
              <a:t>: Training MAE:1.2×10−14 Validation MAE: 9.787×10−14</a:t>
            </a:r>
            <a:endParaRPr lang="en-US" sz="1000" b="0" dirty="0">
              <a:ea typeface="Meiryo UI"/>
            </a:endParaRPr>
          </a:p>
          <a:p>
            <a:r>
              <a:rPr lang="en-US" sz="1000" dirty="0">
                <a:ea typeface="+mn-lt"/>
                <a:cs typeface="+mn-lt"/>
              </a:rPr>
              <a:t>Random Forest</a:t>
            </a:r>
            <a:r>
              <a:rPr lang="en-US" sz="1000" b="0" dirty="0">
                <a:ea typeface="+mn-lt"/>
                <a:cs typeface="+mn-lt"/>
              </a:rPr>
              <a:t>: Training MAE: 0.88 Validation MAE: 0.917</a:t>
            </a:r>
            <a:endParaRPr lang="en-US" dirty="0">
              <a:ea typeface="+mn-lt"/>
              <a:cs typeface="+mn-lt"/>
            </a:endParaRPr>
          </a:p>
          <a:p>
            <a:r>
              <a:rPr lang="en-US" sz="1000" dirty="0">
                <a:ea typeface="+mn-lt"/>
                <a:cs typeface="+mn-lt"/>
              </a:rPr>
              <a:t>Support Vector Regressor</a:t>
            </a:r>
            <a:r>
              <a:rPr lang="en-US" sz="1000" b="0" dirty="0">
                <a:ea typeface="+mn-lt"/>
                <a:cs typeface="+mn-lt"/>
              </a:rPr>
              <a:t>: Training MAE: 0.035 Validation MAE: 0.039</a:t>
            </a:r>
            <a:endParaRPr lang="en-US" dirty="0"/>
          </a:p>
          <a:p>
            <a:r>
              <a:rPr lang="en-US" sz="1000" dirty="0">
                <a:ea typeface="+mn-lt"/>
                <a:cs typeface="+mn-lt"/>
              </a:rPr>
              <a:t>Neural Network</a:t>
            </a:r>
            <a:r>
              <a:rPr lang="en-US" sz="1000" b="0" dirty="0">
                <a:ea typeface="+mn-lt"/>
                <a:cs typeface="+mn-lt"/>
              </a:rPr>
              <a:t>: Training MAE: 9.0 Validation MAE: 9.347</a:t>
            </a:r>
            <a:endParaRPr lang="en-US" dirty="0"/>
          </a:p>
          <a:p>
            <a:r>
              <a:rPr lang="en-US" dirty="0">
                <a:latin typeface="Arial"/>
                <a:ea typeface="Meiryo UI"/>
                <a:cs typeface="Arial"/>
              </a:rPr>
              <a:t>- Training Set: 70% of data</a:t>
            </a:r>
            <a:endParaRPr lang="en-US" b="0">
              <a:latin typeface="Arial"/>
              <a:ea typeface="Meiryo UI"/>
              <a:cs typeface="Arial"/>
            </a:endParaRPr>
          </a:p>
          <a:p>
            <a:r>
              <a:rPr lang="en-US" dirty="0">
                <a:latin typeface="Arial"/>
                <a:ea typeface="Meiryo UI"/>
                <a:cs typeface="Arial"/>
              </a:rPr>
              <a:t>- Validation Set: 30% of data</a:t>
            </a:r>
            <a:endParaRPr lang="en-US" b="0">
              <a:latin typeface="Arial"/>
              <a:ea typeface="Meiryo UI"/>
              <a:cs typeface="Arial"/>
            </a:endParaRPr>
          </a:p>
          <a:p>
            <a:r>
              <a:rPr lang="en-US" dirty="0">
                <a:latin typeface="Arial"/>
                <a:ea typeface="Meiryo UI"/>
                <a:cs typeface="Arial"/>
              </a:rPr>
              <a:t>- Cross-Validation: 5-fold cross-validation used to tune hyperparameters</a:t>
            </a:r>
            <a:endParaRPr dirty="0"/>
          </a:p>
          <a:p>
            <a:endParaRPr lang="en-US">
              <a:ea typeface="Meiryo UI"/>
            </a:endParaRPr>
          </a:p>
        </p:txBody>
      </p:sp>
    </p:spTree>
    <p:extLst>
      <p:ext uri="{BB962C8B-B14F-4D97-AF65-F5344CB8AC3E}">
        <p14:creationId xmlns:p14="http://schemas.microsoft.com/office/powerpoint/2010/main" val="257822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6281" y="-5"/>
            <a:ext cx="7777824" cy="986304"/>
          </a:xfrm>
        </p:spPr>
        <p:txBody>
          <a:bodyPr/>
          <a:lstStyle/>
          <a:p>
            <a:r>
              <a:t>Results Summary</a:t>
            </a:r>
          </a:p>
        </p:txBody>
      </p:sp>
      <p:pic>
        <p:nvPicPr>
          <p:cNvPr id="2" name="Picture Placeholder 1" descr="A graph showing a number of columns&#10;&#10;Description automatically generated">
            <a:extLst>
              <a:ext uri="{FF2B5EF4-FFF2-40B4-BE49-F238E27FC236}">
                <a16:creationId xmlns:a16="http://schemas.microsoft.com/office/drawing/2014/main" id="{DEF26EE6-4305-8181-68C9-8C41E22537A5}"/>
              </a:ext>
            </a:extLst>
          </p:cNvPr>
          <p:cNvPicPr>
            <a:picLocks noGrp="1" noChangeAspect="1"/>
          </p:cNvPicPr>
          <p:nvPr>
            <p:ph type="pic" sz="quarter" idx="15"/>
          </p:nvPr>
        </p:nvPicPr>
        <p:blipFill>
          <a:blip r:embed="rId2"/>
          <a:srcRect t="1309" b="655"/>
          <a:stretch/>
        </p:blipFill>
        <p:spPr>
          <a:xfrm>
            <a:off x="5637213" y="1659334"/>
            <a:ext cx="6096000" cy="3563397"/>
          </a:xfrm>
        </p:spPr>
      </p:pic>
      <p:sp>
        <p:nvSpPr>
          <p:cNvPr id="6" name="Content Placeholder 5"/>
          <p:cNvSpPr>
            <a:spLocks noGrp="1"/>
          </p:cNvSpPr>
          <p:nvPr>
            <p:ph idx="1"/>
          </p:nvPr>
        </p:nvSpPr>
        <p:spPr>
          <a:xfrm>
            <a:off x="79553" y="990724"/>
            <a:ext cx="4817441" cy="4537348"/>
          </a:xfrm>
        </p:spPr>
        <p:txBody>
          <a:bodyPr vert="horz" lIns="91440" tIns="45720" rIns="91440" bIns="45720" rtlCol="0" anchor="t">
            <a:normAutofit/>
          </a:bodyPr>
          <a:lstStyle/>
          <a:p>
            <a:endParaRPr/>
          </a:p>
          <a:p>
            <a:r>
              <a:rPr dirty="0"/>
              <a:t>- Model Performance</a:t>
            </a:r>
            <a:r>
              <a:rPr lang="en-US" dirty="0"/>
              <a:t>:</a:t>
            </a:r>
            <a:r>
              <a:rPr dirty="0"/>
              <a:t> Achieved an MAE of</a:t>
            </a:r>
            <a:r>
              <a:rPr lang="en-US" dirty="0"/>
              <a:t> 9.787x-14 </a:t>
            </a:r>
            <a:r>
              <a:rPr dirty="0"/>
              <a:t>on the</a:t>
            </a:r>
            <a:r>
              <a:rPr lang="en-US" dirty="0"/>
              <a:t> validation</a:t>
            </a:r>
            <a:r>
              <a:rPr dirty="0"/>
              <a:t> set</a:t>
            </a:r>
            <a:endParaRPr dirty="0">
              <a:ea typeface="Meiryo UI"/>
            </a:endParaRPr>
          </a:p>
          <a:p>
            <a:r>
              <a:rPr dirty="0"/>
              <a:t>- Key Findings</a:t>
            </a:r>
            <a:r>
              <a:rPr lang="en-US" dirty="0"/>
              <a:t>:</a:t>
            </a:r>
            <a:r>
              <a:rPr dirty="0"/>
              <a:t> Location and Company Rating are significant predictors of salary</a:t>
            </a:r>
            <a:endParaRPr dirty="0">
              <a:ea typeface="Meiryo UI"/>
            </a:endParaRPr>
          </a:p>
          <a:p>
            <a:r>
              <a:rPr dirty="0"/>
              <a:t>- Implications</a:t>
            </a:r>
            <a:r>
              <a:rPr lang="en-US" dirty="0"/>
              <a:t>:</a:t>
            </a:r>
            <a:r>
              <a:rPr dirty="0"/>
              <a:t> Helps in understanding salary trends and expectations for data scientists</a:t>
            </a:r>
            <a:endParaRPr dirty="0">
              <a:ea typeface="Meiryo UI"/>
            </a:endParaRPr>
          </a:p>
          <a:p>
            <a:endParaRPr/>
          </a:p>
        </p:txBody>
      </p:sp>
    </p:spTree>
    <p:extLst>
      <p:ext uri="{BB962C8B-B14F-4D97-AF65-F5344CB8AC3E}">
        <p14:creationId xmlns:p14="http://schemas.microsoft.com/office/powerpoint/2010/main" val="356692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64">
            <a:extLst>
              <a:ext uri="{FF2B5EF4-FFF2-40B4-BE49-F238E27FC236}">
                <a16:creationId xmlns:a16="http://schemas.microsoft.com/office/drawing/2014/main" id="{A02D195B-D3D3-425B-A077-63F32D782516}"/>
              </a:ext>
            </a:extLst>
          </p:cNvPr>
          <p:cNvSpPr>
            <a:spLocks noGrp="1"/>
          </p:cNvSpPr>
          <p:nvPr>
            <p:ph type="title"/>
          </p:nvPr>
        </p:nvSpPr>
        <p:spPr>
          <a:xfrm>
            <a:off x="1278559" y="278419"/>
            <a:ext cx="7777824" cy="986304"/>
          </a:xfrm>
        </p:spPr>
        <p:txBody>
          <a:bodyPr/>
          <a:lstStyle/>
          <a:p>
            <a:r>
              <a:rPr lang="en-US" dirty="0"/>
              <a:t>Agenda</a:t>
            </a:r>
          </a:p>
        </p:txBody>
      </p:sp>
      <p:sp>
        <p:nvSpPr>
          <p:cNvPr id="13" name="Content Placeholder 12">
            <a:extLst>
              <a:ext uri="{FF2B5EF4-FFF2-40B4-BE49-F238E27FC236}">
                <a16:creationId xmlns:a16="http://schemas.microsoft.com/office/drawing/2014/main" id="{6EA2EEAC-45AF-4B25-A661-594C6F81AED2}"/>
              </a:ext>
            </a:extLst>
          </p:cNvPr>
          <p:cNvSpPr>
            <a:spLocks noGrp="1"/>
          </p:cNvSpPr>
          <p:nvPr>
            <p:ph idx="1"/>
          </p:nvPr>
        </p:nvSpPr>
        <p:spPr>
          <a:xfrm>
            <a:off x="1278559" y="1549081"/>
            <a:ext cx="4817441" cy="4537348"/>
          </a:xfrm>
        </p:spPr>
        <p:txBody>
          <a:bodyPr/>
          <a:lstStyle/>
          <a:p>
            <a:r>
              <a:rPr lang="en-US" dirty="0"/>
              <a:t>The Problem</a:t>
            </a:r>
          </a:p>
          <a:p>
            <a:r>
              <a:rPr lang="en-US" dirty="0"/>
              <a:t>The Data</a:t>
            </a:r>
          </a:p>
          <a:p>
            <a:r>
              <a:rPr lang="en-US" dirty="0"/>
              <a:t>The Wrangling</a:t>
            </a:r>
          </a:p>
          <a:p>
            <a:r>
              <a:rPr lang="en-US" dirty="0"/>
              <a:t>The Results</a:t>
            </a:r>
          </a:p>
        </p:txBody>
      </p:sp>
    </p:spTree>
    <p:extLst>
      <p:ext uri="{BB962C8B-B14F-4D97-AF65-F5344CB8AC3E}">
        <p14:creationId xmlns:p14="http://schemas.microsoft.com/office/powerpoint/2010/main" val="222715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6281" y="-5"/>
            <a:ext cx="7777824" cy="986304"/>
          </a:xfrm>
        </p:spPr>
        <p:txBody>
          <a:bodyPr/>
          <a:lstStyle/>
          <a:p>
            <a:r>
              <a:t>Conclusion</a:t>
            </a:r>
          </a:p>
        </p:txBody>
      </p:sp>
      <p:sp>
        <p:nvSpPr>
          <p:cNvPr id="6" name="Content Placeholder 5"/>
          <p:cNvSpPr>
            <a:spLocks noGrp="1"/>
          </p:cNvSpPr>
          <p:nvPr>
            <p:ph idx="1"/>
          </p:nvPr>
        </p:nvSpPr>
        <p:spPr>
          <a:xfrm>
            <a:off x="204569" y="990724"/>
            <a:ext cx="4817441" cy="4537348"/>
          </a:xfrm>
        </p:spPr>
        <p:txBody>
          <a:bodyPr vert="horz" lIns="91440" tIns="45720" rIns="91440" bIns="45720" rtlCol="0" anchor="t">
            <a:normAutofit/>
          </a:bodyPr>
          <a:lstStyle/>
          <a:p>
            <a:endParaRPr/>
          </a:p>
          <a:p>
            <a:r>
              <a:rPr dirty="0"/>
              <a:t>- Summary of Findings</a:t>
            </a:r>
            <a:r>
              <a:rPr lang="en-US" dirty="0"/>
              <a:t>:</a:t>
            </a:r>
            <a:r>
              <a:rPr dirty="0"/>
              <a:t> The model effectively predicts salaries with reasonable accuracy</a:t>
            </a:r>
            <a:endParaRPr dirty="0">
              <a:ea typeface="Meiryo UI"/>
            </a:endParaRPr>
          </a:p>
          <a:p>
            <a:r>
              <a:rPr dirty="0"/>
              <a:t>- Future Work</a:t>
            </a:r>
            <a:r>
              <a:rPr lang="en-US" dirty="0"/>
              <a:t>:</a:t>
            </a:r>
            <a:r>
              <a:rPr dirty="0"/>
              <a:t> Incorporate more features and explore different modeling techniques for improved accuracy</a:t>
            </a:r>
            <a:endParaRPr dirty="0">
              <a:ea typeface="Meiryo UI"/>
            </a:endParaRPr>
          </a:p>
          <a:p>
            <a:endParaRPr/>
          </a:p>
        </p:txBody>
      </p:sp>
      <p:pic>
        <p:nvPicPr>
          <p:cNvPr id="8" name="Picture Placeholder 7" descr="A graph with blue bars&#10;&#10;Description automatically generated">
            <a:extLst>
              <a:ext uri="{FF2B5EF4-FFF2-40B4-BE49-F238E27FC236}">
                <a16:creationId xmlns:a16="http://schemas.microsoft.com/office/drawing/2014/main" id="{7ABEFA73-CB6A-92A7-7E48-11555FAB0AA2}"/>
              </a:ext>
            </a:extLst>
          </p:cNvPr>
          <p:cNvPicPr>
            <a:picLocks noGrp="1" noChangeAspect="1"/>
          </p:cNvPicPr>
          <p:nvPr>
            <p:ph type="pic" sz="quarter" idx="15"/>
          </p:nvPr>
        </p:nvPicPr>
        <p:blipFill>
          <a:blip r:embed="rId2"/>
          <a:srcRect t="655" r="98" b="818"/>
          <a:stretch/>
        </p:blipFill>
        <p:spPr>
          <a:xfrm>
            <a:off x="6097944" y="1036135"/>
            <a:ext cx="4405297" cy="2622800"/>
          </a:xfrm>
        </p:spPr>
      </p:pic>
      <p:pic>
        <p:nvPicPr>
          <p:cNvPr id="9" name="Picture 8" descr="A graph of a number of people&#10;&#10;Description automatically generated">
            <a:extLst>
              <a:ext uri="{FF2B5EF4-FFF2-40B4-BE49-F238E27FC236}">
                <a16:creationId xmlns:a16="http://schemas.microsoft.com/office/drawing/2014/main" id="{141C33A5-C609-0E5E-2144-1035BBB7958D}"/>
              </a:ext>
            </a:extLst>
          </p:cNvPr>
          <p:cNvPicPr>
            <a:picLocks noChangeAspect="1"/>
          </p:cNvPicPr>
          <p:nvPr/>
        </p:nvPicPr>
        <p:blipFill>
          <a:blip r:embed="rId3"/>
          <a:stretch>
            <a:fillRect/>
          </a:stretch>
        </p:blipFill>
        <p:spPr>
          <a:xfrm>
            <a:off x="6096000" y="3808301"/>
            <a:ext cx="4405313" cy="2628727"/>
          </a:xfrm>
          <a:prstGeom prst="rect">
            <a:avLst/>
          </a:prstGeom>
        </p:spPr>
      </p:pic>
    </p:spTree>
    <p:extLst>
      <p:ext uri="{BB962C8B-B14F-4D97-AF65-F5344CB8AC3E}">
        <p14:creationId xmlns:p14="http://schemas.microsoft.com/office/powerpoint/2010/main" val="250339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71D6587-8AF5-448C-83D4-C2E108C24B4A}"/>
              </a:ext>
            </a:extLst>
          </p:cNvPr>
          <p:cNvSpPr>
            <a:spLocks noGrp="1"/>
          </p:cNvSpPr>
          <p:nvPr>
            <p:ph type="ctrTitle"/>
          </p:nvPr>
        </p:nvSpPr>
        <p:spPr>
          <a:xfrm>
            <a:off x="761773" y="2814975"/>
            <a:ext cx="10391869" cy="1910972"/>
          </a:xfrm>
        </p:spPr>
        <p:txBody>
          <a:bodyPr/>
          <a:lstStyle/>
          <a:p>
            <a:r>
              <a:rPr lang="en-US" sz="4000" dirty="0"/>
              <a:t>Data Set [Kaggle]</a:t>
            </a:r>
          </a:p>
        </p:txBody>
      </p:sp>
      <p:sp>
        <p:nvSpPr>
          <p:cNvPr id="10" name="Subtitle 9">
            <a:extLst>
              <a:ext uri="{FF2B5EF4-FFF2-40B4-BE49-F238E27FC236}">
                <a16:creationId xmlns:a16="http://schemas.microsoft.com/office/drawing/2014/main" id="{5A33D22B-0709-4581-B1B7-765D39675AED}"/>
              </a:ext>
            </a:extLst>
          </p:cNvPr>
          <p:cNvSpPr>
            <a:spLocks noGrp="1"/>
          </p:cNvSpPr>
          <p:nvPr>
            <p:ph type="body" sz="quarter" idx="14"/>
          </p:nvPr>
        </p:nvSpPr>
        <p:spPr>
          <a:xfrm>
            <a:off x="761999" y="4657726"/>
            <a:ext cx="10391869" cy="1643486"/>
          </a:xfrm>
        </p:spPr>
        <p:txBody>
          <a:bodyPr/>
          <a:lstStyle/>
          <a:p>
            <a:r>
              <a:rPr lang="en-US" sz="1200" dirty="0" err="1"/>
              <a:t>TheDevastator</a:t>
            </a:r>
            <a:r>
              <a:rPr lang="en-US" sz="1200" dirty="0"/>
              <a:t>. (n.d.). Jobs dataset from Glassdoor [Data set]. Kaggle. https://www.kaggle.com/datasets/thedevastator/jobs-dataset-from-glassdoor</a:t>
            </a:r>
          </a:p>
        </p:txBody>
      </p:sp>
    </p:spTree>
    <p:extLst>
      <p:ext uri="{BB962C8B-B14F-4D97-AF65-F5344CB8AC3E}">
        <p14:creationId xmlns:p14="http://schemas.microsoft.com/office/powerpoint/2010/main" val="427129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lstStyle/>
          <a:p>
            <a:r>
              <a:rPr lang="en-US" dirty="0"/>
              <a:t>The Problem</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1" y="2365374"/>
            <a:ext cx="5136671" cy="2635251"/>
          </a:xfrm>
        </p:spPr>
        <p:txBody>
          <a:bodyPr>
            <a:normAutofit fontScale="92500"/>
          </a:bodyPr>
          <a:lstStyle/>
          <a:p>
            <a:r>
              <a:rPr lang="en-US" dirty="0"/>
              <a:t>The primary objective of this project is to explore the variables that affect the salaries of data scientists using data from Glassdoor. By accurately estimating salaries and evaluating which attributes most influence salary amount, insights can be provided into salary expectations and trends for data science professionals.</a:t>
            </a:r>
          </a:p>
        </p:txBody>
      </p:sp>
    </p:spTree>
    <p:extLst>
      <p:ext uri="{BB962C8B-B14F-4D97-AF65-F5344CB8AC3E}">
        <p14:creationId xmlns:p14="http://schemas.microsoft.com/office/powerpoint/2010/main" val="35674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39413" y="476086"/>
            <a:ext cx="10904435" cy="689608"/>
          </a:xfrm>
        </p:spPr>
        <p:txBody>
          <a:bodyPr anchor="ctr">
            <a:normAutofit/>
          </a:bodyPr>
          <a:lstStyle/>
          <a:p>
            <a:r>
              <a:rPr lang="en-US" dirty="0"/>
              <a:t>Nuances</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sz="quarter" idx="13"/>
          </p:nvPr>
        </p:nvSpPr>
        <p:spPr>
          <a:xfrm>
            <a:off x="1285875" y="2066925"/>
            <a:ext cx="4710112" cy="3630613"/>
          </a:xfrm>
        </p:spPr>
        <p:txBody>
          <a:bodyPr>
            <a:normAutofit/>
          </a:bodyPr>
          <a:lstStyle/>
          <a:p>
            <a:r>
              <a:rPr lang="en-US" dirty="0"/>
              <a:t>Salaries are subjective. Salary amount can be influenced by numerous variables such as location, company size, industry, and job experience, and salary can even vary within the same company or position. The model created must account for these variations to make accurate predictions.</a:t>
            </a:r>
          </a:p>
        </p:txBody>
      </p:sp>
      <p:pic>
        <p:nvPicPr>
          <p:cNvPr id="10" name="Picture Placeholder 9" descr="A map of the world with blue pointers&#10;&#10;Description automatically generated">
            <a:extLst>
              <a:ext uri="{FF2B5EF4-FFF2-40B4-BE49-F238E27FC236}">
                <a16:creationId xmlns:a16="http://schemas.microsoft.com/office/drawing/2014/main" id="{D20792E7-3EC7-0CB9-C5D9-E5E1FA7D81D2}"/>
              </a:ext>
            </a:extLst>
          </p:cNvPr>
          <p:cNvPicPr>
            <a:picLocks noGrp="1" noChangeAspect="1"/>
          </p:cNvPicPr>
          <p:nvPr>
            <p:ph type="pic" sz="quarter" idx="4294967295"/>
          </p:nvPr>
        </p:nvPicPr>
        <p:blipFill>
          <a:blip r:embed="rId3"/>
          <a:srcRect l="7161" r="20189" b="1"/>
          <a:stretch/>
        </p:blipFill>
        <p:spPr bwMode="auto">
          <a:xfrm>
            <a:off x="6186487" y="2066925"/>
            <a:ext cx="4710112" cy="3630613"/>
          </a:xfrm>
          <a:prstGeom prst="rect">
            <a:avLst/>
          </a:prstGeom>
          <a:solidFill>
            <a:srgbClr val="FFFFFF"/>
          </a:solidFill>
        </p:spPr>
      </p:pic>
    </p:spTree>
    <p:extLst>
      <p:ext uri="{BB962C8B-B14F-4D97-AF65-F5344CB8AC3E}">
        <p14:creationId xmlns:p14="http://schemas.microsoft.com/office/powerpoint/2010/main" val="40966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p:txBody>
          <a:bodyPr/>
          <a:lstStyle/>
          <a:p>
            <a:pPr algn="ctr"/>
            <a:r>
              <a:rPr lang="en-US" dirty="0"/>
              <a:t>Success Measurement</a:t>
            </a:r>
          </a:p>
        </p:txBody>
      </p:sp>
      <p:sp>
        <p:nvSpPr>
          <p:cNvPr id="3" name="Content Placeholder 2">
            <a:extLst>
              <a:ext uri="{FF2B5EF4-FFF2-40B4-BE49-F238E27FC236}">
                <a16:creationId xmlns:a16="http://schemas.microsoft.com/office/drawing/2014/main" id="{F29CF49E-A2D0-2BD5-02A4-88F0C7E13FD6}"/>
              </a:ext>
            </a:extLst>
          </p:cNvPr>
          <p:cNvSpPr>
            <a:spLocks noGrp="1"/>
          </p:cNvSpPr>
          <p:nvPr>
            <p:ph idx="14"/>
          </p:nvPr>
        </p:nvSpPr>
        <p:spPr/>
        <p:txBody>
          <a:bodyPr/>
          <a:lstStyle/>
          <a:p>
            <a:pPr algn="ctr"/>
            <a:r>
              <a:rPr lang="en-US" dirty="0"/>
              <a:t>Mean Absolute Error </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idx="1"/>
          </p:nvPr>
        </p:nvSpPr>
        <p:spPr/>
        <p:txBody>
          <a:bodyPr>
            <a:normAutofit/>
          </a:bodyPr>
          <a:lstStyle/>
          <a:p>
            <a:r>
              <a:rPr lang="en-US" dirty="0"/>
              <a:t>MAE provides a straightforward interpretation of prediction accuracy and is less sensitive to outliers.</a:t>
            </a:r>
          </a:p>
        </p:txBody>
      </p:sp>
      <p:sp>
        <p:nvSpPr>
          <p:cNvPr id="4" name="Content Placeholder 3">
            <a:extLst>
              <a:ext uri="{FF2B5EF4-FFF2-40B4-BE49-F238E27FC236}">
                <a16:creationId xmlns:a16="http://schemas.microsoft.com/office/drawing/2014/main" id="{F7145A4B-D694-9536-FDD6-56A82DA45CC3}"/>
              </a:ext>
            </a:extLst>
          </p:cNvPr>
          <p:cNvSpPr>
            <a:spLocks noGrp="1"/>
          </p:cNvSpPr>
          <p:nvPr>
            <p:ph idx="15"/>
          </p:nvPr>
        </p:nvSpPr>
        <p:spPr/>
        <p:txBody>
          <a:bodyPr/>
          <a:lstStyle/>
          <a:p>
            <a:pPr algn="ctr"/>
            <a:r>
              <a:rPr lang="en-US" dirty="0"/>
              <a:t>Mean Squared Error</a:t>
            </a:r>
          </a:p>
        </p:txBody>
      </p:sp>
      <p:sp>
        <p:nvSpPr>
          <p:cNvPr id="2" name="Content Placeholder 1">
            <a:extLst>
              <a:ext uri="{FF2B5EF4-FFF2-40B4-BE49-F238E27FC236}">
                <a16:creationId xmlns:a16="http://schemas.microsoft.com/office/drawing/2014/main" id="{58F7127E-0664-7647-75ED-0B252AE20225}"/>
              </a:ext>
            </a:extLst>
          </p:cNvPr>
          <p:cNvSpPr>
            <a:spLocks noGrp="1"/>
          </p:cNvSpPr>
          <p:nvPr>
            <p:ph idx="13"/>
          </p:nvPr>
        </p:nvSpPr>
        <p:spPr/>
        <p:txBody>
          <a:bodyPr/>
          <a:lstStyle/>
          <a:p>
            <a:r>
              <a:rPr lang="en-US" dirty="0"/>
              <a:t>MSE penalizes large errors more heavily due to the squaring operation, indicating how close the model’s predictions are to the actual salaries.</a:t>
            </a:r>
          </a:p>
        </p:txBody>
      </p:sp>
    </p:spTree>
    <p:extLst>
      <p:ext uri="{BB962C8B-B14F-4D97-AF65-F5344CB8AC3E}">
        <p14:creationId xmlns:p14="http://schemas.microsoft.com/office/powerpoint/2010/main" val="186848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39413" y="476086"/>
            <a:ext cx="10904435" cy="689608"/>
          </a:xfrm>
        </p:spPr>
        <p:txBody>
          <a:bodyPr anchor="ctr">
            <a:normAutofit/>
          </a:bodyPr>
          <a:lstStyle/>
          <a:p>
            <a:r>
              <a:rPr lang="en-US" dirty="0"/>
              <a:t>Assumptions</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sz="quarter" idx="13"/>
          </p:nvPr>
        </p:nvSpPr>
        <p:spPr>
          <a:xfrm>
            <a:off x="6833736" y="1979839"/>
            <a:ext cx="4710112" cy="3630613"/>
          </a:xfrm>
        </p:spPr>
        <p:txBody>
          <a:bodyPr>
            <a:normAutofit/>
          </a:bodyPr>
          <a:lstStyle/>
          <a:p>
            <a:r>
              <a:rPr lang="en-US" dirty="0"/>
              <a:t>-Data Representativeness: The dataset from Glassdoor is a fair representation of real-world salary distributions for data scientists.</a:t>
            </a:r>
          </a:p>
          <a:p>
            <a:r>
              <a:rPr lang="en-US" dirty="0"/>
              <a:t>-Consistent Salary Patterns: The patterns influencing salaries remain relatively consistent during the time covered by the dataset.</a:t>
            </a:r>
          </a:p>
        </p:txBody>
      </p:sp>
      <p:pic>
        <p:nvPicPr>
          <p:cNvPr id="10" name="Picture Placeholder 9">
            <a:extLst>
              <a:ext uri="{FF2B5EF4-FFF2-40B4-BE49-F238E27FC236}">
                <a16:creationId xmlns:a16="http://schemas.microsoft.com/office/drawing/2014/main" id="{D20792E7-3EC7-0CB9-C5D9-E5E1FA7D81D2}"/>
              </a:ext>
            </a:extLst>
          </p:cNvPr>
          <p:cNvPicPr>
            <a:picLocks noGrp="1" noChangeAspect="1"/>
          </p:cNvPicPr>
          <p:nvPr>
            <p:ph type="pic" sz="quarter" idx="4294967295"/>
          </p:nvPr>
        </p:nvPicPr>
        <p:blipFill>
          <a:blip r:embed="rId3"/>
          <a:srcRect l="6783" r="6783"/>
          <a:stretch/>
        </p:blipFill>
        <p:spPr bwMode="auto">
          <a:xfrm>
            <a:off x="1277030" y="1979839"/>
            <a:ext cx="4710112" cy="3630613"/>
          </a:xfrm>
          <a:prstGeom prst="rect">
            <a:avLst/>
          </a:prstGeom>
          <a:solidFill>
            <a:srgbClr val="FFFFFF"/>
          </a:solidFill>
        </p:spPr>
      </p:pic>
    </p:spTree>
    <p:extLst>
      <p:ext uri="{BB962C8B-B14F-4D97-AF65-F5344CB8AC3E}">
        <p14:creationId xmlns:p14="http://schemas.microsoft.com/office/powerpoint/2010/main" val="307411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39413" y="476086"/>
            <a:ext cx="10904435" cy="689608"/>
          </a:xfrm>
        </p:spPr>
        <p:txBody>
          <a:bodyPr anchor="ctr">
            <a:normAutofit/>
          </a:bodyPr>
          <a:lstStyle/>
          <a:p>
            <a:r>
              <a:rPr lang="en-US" dirty="0"/>
              <a:t>Verification</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sz="quarter" idx="13"/>
          </p:nvPr>
        </p:nvSpPr>
        <p:spPr>
          <a:xfrm>
            <a:off x="1285875" y="2066925"/>
            <a:ext cx="4710112" cy="3630613"/>
          </a:xfrm>
        </p:spPr>
        <p:txBody>
          <a:bodyPr>
            <a:normAutofit fontScale="85000" lnSpcReduction="20000"/>
          </a:bodyPr>
          <a:lstStyle/>
          <a:p>
            <a:r>
              <a:rPr lang="en-US" dirty="0"/>
              <a:t>-Cross-Validation: After splitting the data into training and validation sets, we will use techniques like k-fold-cross validation to verify the performance of the model</a:t>
            </a:r>
          </a:p>
          <a:p>
            <a:r>
              <a:rPr lang="en-US" dirty="0"/>
              <a:t>-Holdout Validation: We will reserve a portion of the data for final model evaluation</a:t>
            </a:r>
          </a:p>
          <a:p>
            <a:r>
              <a:rPr lang="en-US" dirty="0"/>
              <a:t>-Time-Based Validation: If the dataset has a temporal component, we can simulate real-world scenarios by training on older data and validating on more recent data</a:t>
            </a:r>
          </a:p>
        </p:txBody>
      </p:sp>
      <p:pic>
        <p:nvPicPr>
          <p:cNvPr id="10" name="Picture Placeholder 9">
            <a:extLst>
              <a:ext uri="{FF2B5EF4-FFF2-40B4-BE49-F238E27FC236}">
                <a16:creationId xmlns:a16="http://schemas.microsoft.com/office/drawing/2014/main" id="{D20792E7-3EC7-0CB9-C5D9-E5E1FA7D81D2}"/>
              </a:ext>
            </a:extLst>
          </p:cNvPr>
          <p:cNvPicPr>
            <a:picLocks noGrp="1" noChangeAspect="1"/>
          </p:cNvPicPr>
          <p:nvPr>
            <p:ph type="pic" sz="quarter" idx="4294967295"/>
          </p:nvPr>
        </p:nvPicPr>
        <p:blipFill>
          <a:blip r:embed="rId3"/>
          <a:srcRect t="11631" b="11631"/>
          <a:stretch/>
        </p:blipFill>
        <p:spPr bwMode="auto">
          <a:xfrm>
            <a:off x="6186487" y="2066925"/>
            <a:ext cx="4710112" cy="3630613"/>
          </a:xfrm>
          <a:prstGeom prst="rect">
            <a:avLst/>
          </a:prstGeom>
          <a:solidFill>
            <a:srgbClr val="FFFFFF"/>
          </a:solidFill>
        </p:spPr>
      </p:pic>
    </p:spTree>
    <p:extLst>
      <p:ext uri="{BB962C8B-B14F-4D97-AF65-F5344CB8AC3E}">
        <p14:creationId xmlns:p14="http://schemas.microsoft.com/office/powerpoint/2010/main" val="12230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lstStyle/>
          <a:p>
            <a:r>
              <a:rPr lang="en-US" dirty="0"/>
              <a:t>Original Dataset</a:t>
            </a:r>
          </a:p>
        </p:txBody>
      </p:sp>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1" y="2365374"/>
            <a:ext cx="5136671" cy="2635251"/>
          </a:xfrm>
        </p:spPr>
        <p:txBody>
          <a:bodyPr>
            <a:normAutofit/>
          </a:bodyPr>
          <a:lstStyle/>
          <a:p>
            <a:pPr marL="285750" indent="-285750">
              <a:lnSpc>
                <a:spcPct val="100000"/>
              </a:lnSpc>
              <a:buFontTx/>
              <a:buChar char="-"/>
            </a:pPr>
            <a:r>
              <a:rPr lang="en-US" dirty="0"/>
              <a:t>742 non-null values</a:t>
            </a:r>
          </a:p>
          <a:p>
            <a:pPr marL="285750" indent="-285750">
              <a:lnSpc>
                <a:spcPct val="100000"/>
              </a:lnSpc>
              <a:buFontTx/>
              <a:buChar char="-"/>
            </a:pPr>
            <a:r>
              <a:rPr lang="en-US" dirty="0"/>
              <a:t>32 columns</a:t>
            </a:r>
          </a:p>
          <a:p>
            <a:pPr marL="285750" indent="-285750">
              <a:lnSpc>
                <a:spcPct val="100000"/>
              </a:lnSpc>
              <a:buFontTx/>
              <a:buChar char="-"/>
            </a:pPr>
            <a:r>
              <a:rPr lang="en-US" dirty="0"/>
              <a:t>Floats, integers, objects</a:t>
            </a:r>
          </a:p>
        </p:txBody>
      </p:sp>
      <p:pic>
        <p:nvPicPr>
          <p:cNvPr id="3" name="Picture 2">
            <a:extLst>
              <a:ext uri="{FF2B5EF4-FFF2-40B4-BE49-F238E27FC236}">
                <a16:creationId xmlns:a16="http://schemas.microsoft.com/office/drawing/2014/main" id="{D1BDEE22-1378-CBD1-4C8D-76CF90B5FE63}"/>
              </a:ext>
            </a:extLst>
          </p:cNvPr>
          <p:cNvPicPr>
            <a:picLocks noChangeAspect="1"/>
          </p:cNvPicPr>
          <p:nvPr/>
        </p:nvPicPr>
        <p:blipFill>
          <a:blip r:embed="rId3"/>
          <a:stretch>
            <a:fillRect/>
          </a:stretch>
        </p:blipFill>
        <p:spPr>
          <a:xfrm>
            <a:off x="422743" y="1111266"/>
            <a:ext cx="2658956" cy="4635468"/>
          </a:xfrm>
          <a:prstGeom prst="rect">
            <a:avLst/>
          </a:prstGeom>
        </p:spPr>
      </p:pic>
      <p:pic>
        <p:nvPicPr>
          <p:cNvPr id="5" name="Picture 4">
            <a:extLst>
              <a:ext uri="{FF2B5EF4-FFF2-40B4-BE49-F238E27FC236}">
                <a16:creationId xmlns:a16="http://schemas.microsoft.com/office/drawing/2014/main" id="{C6B3894F-0A62-331B-0E6A-573A1E82F345}"/>
              </a:ext>
            </a:extLst>
          </p:cNvPr>
          <p:cNvPicPr>
            <a:picLocks noChangeAspect="1"/>
          </p:cNvPicPr>
          <p:nvPr/>
        </p:nvPicPr>
        <p:blipFill>
          <a:blip r:embed="rId4"/>
          <a:stretch>
            <a:fillRect/>
          </a:stretch>
        </p:blipFill>
        <p:spPr>
          <a:xfrm>
            <a:off x="3248011" y="3662616"/>
            <a:ext cx="5215053" cy="2084118"/>
          </a:xfrm>
          <a:prstGeom prst="rect">
            <a:avLst/>
          </a:prstGeom>
        </p:spPr>
      </p:pic>
    </p:spTree>
    <p:extLst>
      <p:ext uri="{BB962C8B-B14F-4D97-AF65-F5344CB8AC3E}">
        <p14:creationId xmlns:p14="http://schemas.microsoft.com/office/powerpoint/2010/main" val="175585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A1FA2-230B-1778-C3D4-2222FEB803F1}"/>
              </a:ext>
            </a:extLst>
          </p:cNvPr>
          <p:cNvSpPr>
            <a:spLocks noGrp="1"/>
          </p:cNvSpPr>
          <p:nvPr>
            <p:ph type="title"/>
          </p:nvPr>
        </p:nvSpPr>
        <p:spPr>
          <a:xfrm>
            <a:off x="539711" y="222436"/>
            <a:ext cx="5058209" cy="673405"/>
          </a:xfrm>
        </p:spPr>
        <p:txBody>
          <a:bodyPr/>
          <a:lstStyle/>
          <a:p>
            <a:r>
              <a:rPr lang="en-US" dirty="0"/>
              <a:t>Data Exploration</a:t>
            </a:r>
          </a:p>
        </p:txBody>
      </p:sp>
      <p:sp>
        <p:nvSpPr>
          <p:cNvPr id="13" name="Content Placeholder 2">
            <a:extLst>
              <a:ext uri="{FF2B5EF4-FFF2-40B4-BE49-F238E27FC236}">
                <a16:creationId xmlns:a16="http://schemas.microsoft.com/office/drawing/2014/main" id="{4DF25A06-D457-6439-60C1-1AF43A3C38AD}"/>
              </a:ext>
            </a:extLst>
          </p:cNvPr>
          <p:cNvSpPr>
            <a:spLocks noGrp="1"/>
          </p:cNvSpPr>
          <p:nvPr>
            <p:ph idx="14"/>
          </p:nvPr>
        </p:nvSpPr>
        <p:spPr>
          <a:xfrm>
            <a:off x="1010884" y="1481580"/>
            <a:ext cx="4727735" cy="465155"/>
          </a:xfrm>
        </p:spPr>
        <p:txBody>
          <a:bodyPr/>
          <a:lstStyle/>
          <a:p>
            <a:r>
              <a:rPr lang="en-US" sz="1600" dirty="0"/>
              <a:t>Distribution of Average Salaries</a:t>
            </a:r>
          </a:p>
        </p:txBody>
      </p:sp>
      <p:sp>
        <p:nvSpPr>
          <p:cNvPr id="17" name="Content Placeholder 4">
            <a:extLst>
              <a:ext uri="{FF2B5EF4-FFF2-40B4-BE49-F238E27FC236}">
                <a16:creationId xmlns:a16="http://schemas.microsoft.com/office/drawing/2014/main" id="{9999CD11-14FA-931D-6588-38271A7C4C29}"/>
              </a:ext>
            </a:extLst>
          </p:cNvPr>
          <p:cNvSpPr>
            <a:spLocks noGrp="1"/>
          </p:cNvSpPr>
          <p:nvPr>
            <p:ph idx="15"/>
          </p:nvPr>
        </p:nvSpPr>
        <p:spPr>
          <a:xfrm>
            <a:off x="6457949" y="1481579"/>
            <a:ext cx="4727735" cy="465155"/>
          </a:xfrm>
        </p:spPr>
        <p:txBody>
          <a:bodyPr/>
          <a:lstStyle/>
          <a:p>
            <a:r>
              <a:rPr lang="en-US" sz="1600" dirty="0"/>
              <a:t>Top 10 Job Types by Average Salary</a:t>
            </a:r>
          </a:p>
        </p:txBody>
      </p:sp>
      <p:pic>
        <p:nvPicPr>
          <p:cNvPr id="9" name="Content Placeholder 8">
            <a:extLst>
              <a:ext uri="{FF2B5EF4-FFF2-40B4-BE49-F238E27FC236}">
                <a16:creationId xmlns:a16="http://schemas.microsoft.com/office/drawing/2014/main" id="{18A7739F-5D13-7C9B-3BA8-8B679A5B4F5E}"/>
              </a:ext>
            </a:extLst>
          </p:cNvPr>
          <p:cNvPicPr>
            <a:picLocks noGrp="1" noChangeAspect="1"/>
          </p:cNvPicPr>
          <p:nvPr>
            <p:ph idx="13"/>
          </p:nvPr>
        </p:nvPicPr>
        <p:blipFill>
          <a:blip r:embed="rId3"/>
          <a:stretch>
            <a:fillRect/>
          </a:stretch>
        </p:blipFill>
        <p:spPr>
          <a:xfrm>
            <a:off x="6457950" y="2707085"/>
            <a:ext cx="4727575" cy="2599529"/>
          </a:xfrm>
        </p:spPr>
      </p:pic>
      <p:pic>
        <p:nvPicPr>
          <p:cNvPr id="7" name="Content Placeholder 4">
            <a:extLst>
              <a:ext uri="{FF2B5EF4-FFF2-40B4-BE49-F238E27FC236}">
                <a16:creationId xmlns:a16="http://schemas.microsoft.com/office/drawing/2014/main" id="{70308F5C-43F6-B0A4-531B-49C3CD52264E}"/>
              </a:ext>
            </a:extLst>
          </p:cNvPr>
          <p:cNvPicPr>
            <a:picLocks noGrp="1" noChangeAspect="1"/>
          </p:cNvPicPr>
          <p:nvPr>
            <p:ph idx="1"/>
          </p:nvPr>
        </p:nvPicPr>
        <p:blipFill>
          <a:blip r:embed="rId4"/>
          <a:stretch>
            <a:fillRect/>
          </a:stretch>
        </p:blipFill>
        <p:spPr>
          <a:xfrm>
            <a:off x="1011238" y="2569411"/>
            <a:ext cx="4727575" cy="2874877"/>
          </a:xfrm>
        </p:spPr>
      </p:pic>
    </p:spTree>
    <p:extLst>
      <p:ext uri="{BB962C8B-B14F-4D97-AF65-F5344CB8AC3E}">
        <p14:creationId xmlns:p14="http://schemas.microsoft.com/office/powerpoint/2010/main" val="955165253"/>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89B4F5-D858-4228-A1A8-F9C09A238B6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Meriyo design</Template>
  <TotalTime>8</TotalTime>
  <Words>516</Words>
  <Application>Microsoft Office PowerPoint</Application>
  <PresentationFormat>Widescreen</PresentationFormat>
  <Paragraphs>72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MeiryoVTI</vt:lpstr>
      <vt:lpstr>Expected Salary for Data Scientists</vt:lpstr>
      <vt:lpstr>Agenda</vt:lpstr>
      <vt:lpstr>The Problem</vt:lpstr>
      <vt:lpstr>Nuances</vt:lpstr>
      <vt:lpstr>Success Measurement</vt:lpstr>
      <vt:lpstr>Assumptions</vt:lpstr>
      <vt:lpstr>Verification</vt:lpstr>
      <vt:lpstr>Original Dataset</vt:lpstr>
      <vt:lpstr>Data Exploration</vt:lpstr>
      <vt:lpstr>PowerPoint Presentation</vt:lpstr>
      <vt:lpstr>PowerPoint Presentation</vt:lpstr>
      <vt:lpstr>Data Wrangling Overview</vt:lpstr>
      <vt:lpstr>Data Cleaning and Transformation</vt:lpstr>
      <vt:lpstr>Final Data Preparation and Standardization</vt:lpstr>
      <vt:lpstr>Modeling Overview</vt:lpstr>
      <vt:lpstr>Data Preprocessing</vt:lpstr>
      <vt:lpstr>Feature Selection</vt:lpstr>
      <vt:lpstr>Model Training and Evaluation</vt:lpstr>
      <vt:lpstr>Results Summary</vt:lpstr>
      <vt:lpstr>Conclusion</vt:lpstr>
      <vt:lpstr>Data Set [Kaggle]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Expected Salary for Data Scientists</dc:title>
  <dc:creator>Shelby G Lednicky</dc:creator>
  <cp:lastModifiedBy>Shelby G Lednicky</cp:lastModifiedBy>
  <cp:revision>64</cp:revision>
  <dcterms:created xsi:type="dcterms:W3CDTF">2024-08-07T12:52:58Z</dcterms:created>
  <dcterms:modified xsi:type="dcterms:W3CDTF">2024-08-10T04:29:07Z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