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2" r:id="rId3"/>
    <p:sldId id="259" r:id="rId4"/>
    <p:sldId id="261" r:id="rId5"/>
    <p:sldId id="260" r:id="rId6"/>
    <p:sldId id="269" r:id="rId7"/>
    <p:sldId id="266" r:id="rId8"/>
    <p:sldId id="262" r:id="rId9"/>
    <p:sldId id="258" r:id="rId10"/>
    <p:sldId id="263" r:id="rId11"/>
    <p:sldId id="265" r:id="rId12"/>
    <p:sldId id="284" r:id="rId13"/>
    <p:sldId id="285" r:id="rId14"/>
    <p:sldId id="27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08"/>
    <p:restoredTop sz="95726" autoAdjust="0"/>
  </p:normalViewPr>
  <p:slideViewPr>
    <p:cSldViewPr snapToGrid="0" snapToObjects="1" showGuides="1">
      <p:cViewPr varScale="1">
        <p:scale>
          <a:sx n="78" d="100"/>
          <a:sy n="78" d="100"/>
        </p:scale>
        <p:origin x="96" y="37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10/19/2024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10/19/2024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‹Nº›</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21-Oct-2024</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Age GroupWise And Customer Base Analysis</a:t>
            </a:r>
            <a:endParaRPr lang="en-US" sz="4300" dirty="0">
              <a:solidFill>
                <a:schemeClr val="accent2"/>
              </a:solidFill>
              <a:latin typeface="+mj-lt"/>
            </a:endParaRPr>
          </a:p>
        </p:txBody>
      </p:sp>
      <p:pic>
        <p:nvPicPr>
          <p:cNvPr id="9" name="Imagen 8" descr="Gráfico, Histograma&#10;&#10;Descripción generada automáticamente">
            <a:extLst>
              <a:ext uri="{FF2B5EF4-FFF2-40B4-BE49-F238E27FC236}">
                <a16:creationId xmlns:a16="http://schemas.microsoft.com/office/drawing/2014/main" id="{BFBABFAA-CB54-6D85-C486-50347BB91D1E}"/>
              </a:ext>
            </a:extLst>
          </p:cNvPr>
          <p:cNvPicPr>
            <a:picLocks noChangeAspect="1"/>
          </p:cNvPicPr>
          <p:nvPr/>
        </p:nvPicPr>
        <p:blipFill>
          <a:blip r:embed="rId2"/>
          <a:stretch>
            <a:fillRect/>
          </a:stretch>
        </p:blipFill>
        <p:spPr>
          <a:xfrm>
            <a:off x="158497" y="1371600"/>
            <a:ext cx="6608064" cy="5271522"/>
          </a:xfrm>
          <a:prstGeom prst="rect">
            <a:avLst/>
          </a:prstGeom>
        </p:spPr>
      </p:pic>
      <p:pic>
        <p:nvPicPr>
          <p:cNvPr id="11" name="Imagen 10" descr="Gráfico, Gráfico de barras&#10;&#10;Descripción generada automáticamente">
            <a:extLst>
              <a:ext uri="{FF2B5EF4-FFF2-40B4-BE49-F238E27FC236}">
                <a16:creationId xmlns:a16="http://schemas.microsoft.com/office/drawing/2014/main" id="{A96880FA-3DAA-236A-3760-0F933695CC54}"/>
              </a:ext>
            </a:extLst>
          </p:cNvPr>
          <p:cNvPicPr>
            <a:picLocks noChangeAspect="1"/>
          </p:cNvPicPr>
          <p:nvPr/>
        </p:nvPicPr>
        <p:blipFill>
          <a:blip r:embed="rId3"/>
          <a:stretch>
            <a:fillRect/>
          </a:stretch>
        </p:blipFill>
        <p:spPr>
          <a:xfrm>
            <a:off x="6766561" y="1371600"/>
            <a:ext cx="5418908" cy="5271522"/>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Number of users per company</a:t>
            </a:r>
            <a:endParaRPr lang="en-US" sz="4400" dirty="0">
              <a:solidFill>
                <a:schemeClr val="accent2"/>
              </a:solidFill>
              <a:latin typeface="+mj-lt"/>
            </a:endParaRPr>
          </a:p>
        </p:txBody>
      </p:sp>
      <p:pic>
        <p:nvPicPr>
          <p:cNvPr id="3074" name="Picture 2">
            <a:extLst>
              <a:ext uri="{FF2B5EF4-FFF2-40B4-BE49-F238E27FC236}">
                <a16:creationId xmlns:a16="http://schemas.microsoft.com/office/drawing/2014/main" id="{F27E8FC4-F322-AF4F-BEDC-9AFC23860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1190752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1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Relationship between km traveled and profit.</a:t>
            </a:r>
            <a:endParaRPr lang="en-US" sz="4400" dirty="0">
              <a:solidFill>
                <a:schemeClr val="accent2"/>
              </a:solidFill>
              <a:latin typeface="+mj-lt"/>
            </a:endParaRPr>
          </a:p>
        </p:txBody>
      </p:sp>
      <p:pic>
        <p:nvPicPr>
          <p:cNvPr id="2054" name="Picture 6">
            <a:extLst>
              <a:ext uri="{FF2B5EF4-FFF2-40B4-BE49-F238E27FC236}">
                <a16:creationId xmlns:a16="http://schemas.microsoft.com/office/drawing/2014/main" id="{1EC692CE-791E-CCA1-CD20-10D99FFCD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93519"/>
            <a:ext cx="6096000" cy="536448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F044DEC-1EB7-B744-D6AD-E4C193BC6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432559"/>
            <a:ext cx="6095999" cy="536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799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Number of user by Gender and Company</a:t>
            </a:r>
            <a:endParaRPr lang="en-US" sz="4400" dirty="0">
              <a:solidFill>
                <a:schemeClr val="accent2"/>
              </a:solidFill>
              <a:latin typeface="+mj-lt"/>
            </a:endParaRPr>
          </a:p>
        </p:txBody>
      </p:sp>
      <p:pic>
        <p:nvPicPr>
          <p:cNvPr id="3074" name="Picture 2">
            <a:extLst>
              <a:ext uri="{FF2B5EF4-FFF2-40B4-BE49-F238E27FC236}">
                <a16:creationId xmlns:a16="http://schemas.microsoft.com/office/drawing/2014/main" id="{D76EDF57-06F8-1AF6-25BC-C5751E87D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12192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0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539430"/>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Most in-demand company:</a:t>
            </a:r>
            <a:r>
              <a:rPr lang="en-US" sz="1600" dirty="0"/>
              <a:t> Yellow Cab is the most in-demand company among people who use this service in all cities, making it the one with the most customers and, therefore, the one that generates the most profit, while Pink Cab is the opposite.</a:t>
            </a:r>
          </a:p>
          <a:p>
            <a:pPr marL="285750" indent="-285750">
              <a:buFont typeface="Arial" panose="020B0604020202020204" pitchFamily="34" charset="0"/>
              <a:buChar char="•"/>
            </a:pPr>
            <a:r>
              <a:rPr lang="en-US" sz="1600" b="1" dirty="0"/>
              <a:t>Profit by Company: </a:t>
            </a:r>
            <a:r>
              <a:rPr lang="en-US" sz="1600" dirty="0"/>
              <a:t>It can be observed that Pink Cab has experienced losses on certain trips, and the profit per trip does not increase significantly per kilometer, while Yellow Cab shows profit growth for each kilometer, making it a good option to quickly recover the invested money.</a:t>
            </a:r>
          </a:p>
          <a:p>
            <a:pPr marL="285750" indent="-285750">
              <a:buFont typeface="Arial" panose="020B0604020202020204" pitchFamily="34" charset="0"/>
              <a:buChar char="•"/>
            </a:pPr>
            <a:r>
              <a:rPr lang="en-US" sz="1600" b="1" dirty="0"/>
              <a:t>Age wise Reach : </a:t>
            </a:r>
            <a:r>
              <a:rPr lang="en-US" sz="1600" dirty="0"/>
              <a:t>It is observed that the age range that uses the service the most is between 18 and 40 years old and the majority of customers are men</a:t>
            </a:r>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pPr marL="285750" indent="-285750">
              <a:buFont typeface="Arial" panose="020B0604020202020204" pitchFamily="34" charset="0"/>
              <a:buChar char="•"/>
            </a:pPr>
            <a:r>
              <a:rPr lang="en-US" sz="1600" b="1" dirty="0"/>
              <a:t>Payment Methods</a:t>
            </a:r>
            <a:r>
              <a:rPr lang="en-US" sz="1600" dirty="0"/>
              <a:t>: It is evident that the most popular method among customers is credit card payments, and this is likely to increase each year with technological advancements. Currently, there are other payment methods available, which can be implemented as well.</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Analyze the provided data to identify which </a:t>
            </a:r>
            <a:r>
              <a:rPr lang="en-US" sz="1800" kern="100" dirty="0">
                <a:latin typeface="Aptos" panose="020B0004020202020204" pitchFamily="34" charset="0"/>
                <a:ea typeface="Aptos" panose="020B0004020202020204" pitchFamily="34" charset="0"/>
                <a:cs typeface="Times New Roman" panose="02020603050405020304" pitchFamily="18" charset="0"/>
              </a:rPr>
              <a:t>cab</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company is more feasible for investment.</a:t>
            </a:r>
            <a:endParaRPr lang="es-C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p>
          <a:p>
            <a:endParaRPr lang="en-US" sz="1800" dirty="0"/>
          </a:p>
          <a:p>
            <a:pPr marL="0" indent="0">
              <a:buNone/>
            </a:pPr>
            <a:r>
              <a:rPr lang="en-US" sz="1800" dirty="0"/>
              <a:t>The analysis has been divided into four parts: </a:t>
            </a:r>
          </a:p>
          <a:p>
            <a:pPr marL="0" indent="0">
              <a:buNone/>
            </a:pPr>
            <a:r>
              <a:rPr lang="en-US" sz="1800" dirty="0"/>
              <a:t>Exploration and data analysis</a:t>
            </a:r>
          </a:p>
          <a:p>
            <a:pPr marL="0" indent="0">
              <a:buNone/>
            </a:pPr>
            <a:r>
              <a:rPr lang="en-US" sz="1800" dirty="0"/>
              <a:t>Seasonality and demand analysis </a:t>
            </a:r>
          </a:p>
          <a:p>
            <a:pPr marL="0" indent="0">
              <a:buNone/>
            </a:pPr>
            <a:r>
              <a:rPr lang="en-US" sz="1800" dirty="0"/>
              <a:t>Profitability comparison between companies</a:t>
            </a:r>
          </a:p>
          <a:p>
            <a:pPr marL="0" indent="0">
              <a:buNone/>
            </a:pPr>
            <a:r>
              <a:rPr lang="en-US" sz="1800" dirty="0"/>
              <a:t>Data-driven investment 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293460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338332" y="1537723"/>
            <a:ext cx="11905823" cy="4801314"/>
          </a:xfrm>
          <a:prstGeom prst="rect">
            <a:avLst/>
          </a:prstGeom>
          <a:noFill/>
        </p:spPr>
        <p:txBody>
          <a:bodyPr wrap="none" rtlCol="0">
            <a:spAutoFit/>
          </a:bodyPr>
          <a:lstStyle/>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359392</a:t>
            </a:r>
          </a:p>
          <a:p>
            <a:endParaRPr lang="en-US" dirty="0"/>
          </a:p>
          <a:p>
            <a:endParaRPr lang="en-US" dirty="0"/>
          </a:p>
          <a:p>
            <a:endParaRPr lang="en-US" b="1" dirty="0"/>
          </a:p>
          <a:p>
            <a:r>
              <a:rPr lang="en-US" b="1" dirty="0"/>
              <a:t>Assumptions:</a:t>
            </a:r>
          </a:p>
          <a:p>
            <a:endParaRPr lang="en-US" b="1" dirty="0"/>
          </a:p>
          <a:p>
            <a:endParaRPr lang="en-US" b="1" dirty="0"/>
          </a:p>
          <a:p>
            <a:endParaRPr lang="en-US" b="1" dirty="0"/>
          </a:p>
          <a:p>
            <a:endParaRPr lang="en-US" b="1" dirty="0"/>
          </a:p>
          <a:p>
            <a:pPr marL="285750" indent="-285750">
              <a:buFont typeface="Arial" panose="020B0604020202020204" pitchFamily="34" charset="0"/>
              <a:buChar char="•"/>
            </a:pPr>
            <a:r>
              <a:rPr lang="en-US" sz="1800" dirty="0">
                <a:effectLst/>
                <a:latin typeface="Arial" panose="020B0604020202020204" pitchFamily="34" charset="0"/>
                <a:ea typeface="Aptos" panose="020B0004020202020204" pitchFamily="34" charset="0"/>
              </a:rPr>
              <a:t>There are outliers in the charged price, so analyzing the data shows a positive correlation, </a:t>
            </a:r>
          </a:p>
          <a:p>
            <a:r>
              <a:rPr lang="en-US" sz="1800" dirty="0">
                <a:effectLst/>
                <a:latin typeface="Arial" panose="020B0604020202020204" pitchFamily="34" charset="0"/>
                <a:ea typeface="Aptos" panose="020B0004020202020204" pitchFamily="34" charset="0"/>
              </a:rPr>
              <a:t>     which suggests that the price depends on the kilometers, and some customers took atypical, long-duration trips.</a:t>
            </a:r>
            <a:endParaRPr lang="en-US" dirty="0"/>
          </a:p>
          <a:p>
            <a:pPr marL="285750" indent="-285750">
              <a:buFont typeface="Arial" panose="020B0604020202020204" pitchFamily="34" charset="0"/>
              <a:buChar char="•"/>
            </a:pPr>
            <a:r>
              <a:rPr lang="en-US" sz="1800" dirty="0">
                <a:effectLst/>
                <a:latin typeface="Arial" panose="020B0604020202020204" pitchFamily="34" charset="0"/>
                <a:ea typeface="Aptos" panose="020B0004020202020204" pitchFamily="34" charset="0"/>
              </a:rPr>
              <a:t>With the data cleaning, we identified that all the data was correct, and we will not encounter inconsistent values.</a:t>
            </a:r>
          </a:p>
          <a:p>
            <a:pPr marL="285750" indent="-285750">
              <a:buFont typeface="Arial" panose="020B0604020202020204" pitchFamily="34" charset="0"/>
              <a:buChar char="•"/>
            </a:pPr>
            <a:r>
              <a:rPr lang="en-US" sz="1800" dirty="0">
                <a:effectLst/>
                <a:latin typeface="Arial" panose="020B0604020202020204" pitchFamily="34" charset="0"/>
                <a:ea typeface="Aptos" panose="020B0004020202020204" pitchFamily="34" charset="0"/>
              </a:rPr>
              <a:t>We obtained the profits by subtracting the charged price from the cost of the trip  </a:t>
            </a:r>
          </a:p>
          <a:p>
            <a:r>
              <a:rPr lang="en-US" dirty="0">
                <a:latin typeface="Arial" panose="020B0604020202020204" pitchFamily="34" charset="0"/>
                <a:ea typeface="Aptos" panose="020B0004020202020204" pitchFamily="34" charset="0"/>
              </a:rPr>
              <a:t>    </a:t>
            </a:r>
            <a:r>
              <a:rPr lang="en-US" sz="1800" dirty="0">
                <a:effectLst/>
                <a:latin typeface="Arial" panose="020B0604020202020204" pitchFamily="34" charset="0"/>
                <a:ea typeface="Aptos" panose="020B0004020202020204" pitchFamily="34" charset="0"/>
              </a:rPr>
              <a:t>to continue analyzing the requested information.</a:t>
            </a:r>
          </a:p>
          <a:p>
            <a:pPr marL="285750" indent="-285750">
              <a:buFont typeface="Arial" panose="020B0604020202020204" pitchFamily="34" charset="0"/>
              <a:buChar char="•"/>
            </a:pPr>
            <a:r>
              <a:rPr lang="en-US" sz="1800" dirty="0">
                <a:effectLst/>
                <a:latin typeface="Arial" panose="020B0604020202020204" pitchFamily="34" charset="0"/>
                <a:ea typeface="Aptos" panose="020B0004020202020204" pitchFamily="34" charset="0"/>
              </a:rPr>
              <a:t>Using the customer ID data, we identified the number of users in each company.</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5959628" y="1537723"/>
            <a:ext cx="4831612" cy="2545492"/>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Price most frequent</a:t>
            </a:r>
          </a:p>
        </p:txBody>
      </p:sp>
      <p:pic>
        <p:nvPicPr>
          <p:cNvPr id="8" name="Imagen 7" descr="Gráfico, Gráfico de cajas y bigotes&#10;&#10;Descripción generada automáticamente">
            <a:extLst>
              <a:ext uri="{FF2B5EF4-FFF2-40B4-BE49-F238E27FC236}">
                <a16:creationId xmlns:a16="http://schemas.microsoft.com/office/drawing/2014/main" id="{557983A1-7828-A977-D211-244C7D939A62}"/>
              </a:ext>
            </a:extLst>
          </p:cNvPr>
          <p:cNvPicPr>
            <a:picLocks noChangeAspect="1"/>
          </p:cNvPicPr>
          <p:nvPr/>
        </p:nvPicPr>
        <p:blipFill>
          <a:blip r:embed="rId2"/>
          <a:stretch>
            <a:fillRect/>
          </a:stretch>
        </p:blipFill>
        <p:spPr>
          <a:xfrm>
            <a:off x="1" y="1383912"/>
            <a:ext cx="6095999" cy="5474088"/>
          </a:xfrm>
          <a:prstGeom prst="rect">
            <a:avLst/>
          </a:prstGeom>
        </p:spPr>
      </p:pic>
      <p:pic>
        <p:nvPicPr>
          <p:cNvPr id="14" name="Imagen 13">
            <a:extLst>
              <a:ext uri="{FF2B5EF4-FFF2-40B4-BE49-F238E27FC236}">
                <a16:creationId xmlns:a16="http://schemas.microsoft.com/office/drawing/2014/main" id="{1AC0F680-350D-C1A9-7755-D2EFBF8301A8}"/>
              </a:ext>
            </a:extLst>
          </p:cNvPr>
          <p:cNvPicPr>
            <a:picLocks noChangeAspect="1"/>
          </p:cNvPicPr>
          <p:nvPr/>
        </p:nvPicPr>
        <p:blipFill>
          <a:blip r:embed="rId3"/>
          <a:stretch>
            <a:fillRect/>
          </a:stretch>
        </p:blipFill>
        <p:spPr>
          <a:xfrm>
            <a:off x="6096000" y="1383912"/>
            <a:ext cx="6096000" cy="5474088"/>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Most demanded city per trips</a:t>
            </a:r>
          </a:p>
        </p:txBody>
      </p:sp>
      <p:pic>
        <p:nvPicPr>
          <p:cNvPr id="6146" name="Picture 2">
            <a:extLst>
              <a:ext uri="{FF2B5EF4-FFF2-40B4-BE49-F238E27FC236}">
                <a16:creationId xmlns:a16="http://schemas.microsoft.com/office/drawing/2014/main" id="{BBF2DD01-D276-1E80-D189-E8C4B04F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12191999"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Seasonality Analysis per months</a:t>
            </a:r>
          </a:p>
        </p:txBody>
      </p:sp>
      <p:pic>
        <p:nvPicPr>
          <p:cNvPr id="2050" name="Picture 2">
            <a:extLst>
              <a:ext uri="{FF2B5EF4-FFF2-40B4-BE49-F238E27FC236}">
                <a16:creationId xmlns:a16="http://schemas.microsoft.com/office/drawing/2014/main" id="{5E1AC613-062A-39D3-D757-8CC9914EE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0179"/>
            <a:ext cx="12192000" cy="548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4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Analysis between total margin and number of trips </a:t>
            </a:r>
            <a:endParaRPr lang="en-US" sz="4300" dirty="0">
              <a:solidFill>
                <a:schemeClr val="accent2"/>
              </a:solidFill>
              <a:latin typeface="+mj-lt"/>
            </a:endParaRPr>
          </a:p>
        </p:txBody>
      </p:sp>
      <p:pic>
        <p:nvPicPr>
          <p:cNvPr id="4098" name="Picture 2">
            <a:extLst>
              <a:ext uri="{FF2B5EF4-FFF2-40B4-BE49-F238E27FC236}">
                <a16:creationId xmlns:a16="http://schemas.microsoft.com/office/drawing/2014/main" id="{9B0AA166-5030-8F1A-F3D2-4BA7CAC5E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08" y="1373414"/>
            <a:ext cx="11788345" cy="548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95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Revenue by city and company</a:t>
            </a:r>
            <a:endParaRPr lang="en-US" sz="4200" dirty="0">
              <a:solidFill>
                <a:schemeClr val="accent2"/>
              </a:solidFill>
              <a:latin typeface="+mj-lt"/>
            </a:endParaRPr>
          </a:p>
        </p:txBody>
      </p:sp>
      <p:pic>
        <p:nvPicPr>
          <p:cNvPr id="5122" name="Picture 2">
            <a:extLst>
              <a:ext uri="{FF2B5EF4-FFF2-40B4-BE49-F238E27FC236}">
                <a16:creationId xmlns:a16="http://schemas.microsoft.com/office/drawing/2014/main" id="{31240CC1-0C59-9ECB-21F5-215A9A272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0" y="1367047"/>
            <a:ext cx="9692640" cy="548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8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sp>
        <p:nvSpPr>
          <p:cNvPr id="9" name="CuadroTexto 8">
            <a:extLst>
              <a:ext uri="{FF2B5EF4-FFF2-40B4-BE49-F238E27FC236}">
                <a16:creationId xmlns:a16="http://schemas.microsoft.com/office/drawing/2014/main" id="{37E8B269-6ACA-0FF7-3D41-1969B92A872D}"/>
              </a:ext>
            </a:extLst>
          </p:cNvPr>
          <p:cNvSpPr txBox="1"/>
          <p:nvPr/>
        </p:nvSpPr>
        <p:spPr>
          <a:xfrm>
            <a:off x="7777316" y="2448232"/>
            <a:ext cx="2753032" cy="1200329"/>
          </a:xfrm>
          <a:prstGeom prst="rect">
            <a:avLst/>
          </a:prstGeom>
          <a:noFill/>
        </p:spPr>
        <p:txBody>
          <a:bodyPr wrap="square" rtlCol="0">
            <a:spAutoFit/>
          </a:bodyPr>
          <a:lstStyle/>
          <a:p>
            <a:r>
              <a:rPr lang="en-US" dirty="0"/>
              <a:t>The pink color refers to the Pink Cab company, while the orange color refers to the Yellow Cab company.</a:t>
            </a:r>
            <a:endParaRPr lang="es-CR" dirty="0"/>
          </a:p>
        </p:txBody>
      </p:sp>
      <p:pic>
        <p:nvPicPr>
          <p:cNvPr id="4098" name="Picture 2">
            <a:extLst>
              <a:ext uri="{FF2B5EF4-FFF2-40B4-BE49-F238E27FC236}">
                <a16:creationId xmlns:a16="http://schemas.microsoft.com/office/drawing/2014/main" id="{06FA70BC-9F1D-F742-0ADF-758534052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1019"/>
            <a:ext cx="7518400" cy="5466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111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3115</TotalTime>
  <Words>560</Words>
  <Application>Microsoft Office PowerPoint</Application>
  <PresentationFormat>Panorámica</PresentationFormat>
  <Paragraphs>58</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Aptos</vt:lpstr>
      <vt:lpstr>Arial</vt:lpstr>
      <vt:lpstr>Calibri</vt:lpstr>
      <vt:lpstr>Calibri Light</vt:lpstr>
      <vt:lpstr>Office Theme</vt:lpstr>
      <vt:lpstr>Presentación de PowerPoint</vt:lpstr>
      <vt:lpstr>Background –G2M(cab industry) case study</vt:lpstr>
      <vt:lpstr>Data Exploration</vt:lpstr>
      <vt:lpstr>Presentación de PowerPoint</vt:lpstr>
      <vt:lpstr>Presentación de PowerPoint</vt:lpstr>
      <vt:lpstr>Presentación de PowerPoint</vt:lpstr>
      <vt:lpstr>Presentación de PowerPoint</vt:lpstr>
      <vt:lpstr>Presentación de PowerPoint</vt:lpstr>
      <vt:lpstr>Profit Analysis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Keilor Fallas Prado</cp:lastModifiedBy>
  <cp:revision>149</cp:revision>
  <cp:lastPrinted>2019-08-24T08:13:50Z</cp:lastPrinted>
  <dcterms:created xsi:type="dcterms:W3CDTF">2019-08-19T15:39:24Z</dcterms:created>
  <dcterms:modified xsi:type="dcterms:W3CDTF">2024-10-20T00:51:20Z</dcterms:modified>
</cp:coreProperties>
</file>