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4"/>
  </p:notesMasterIdLst>
  <p:handoutMasterIdLst>
    <p:handoutMasterId r:id="rId15"/>
  </p:handoutMasterIdLst>
  <p:sldIdLst>
    <p:sldId id="304" r:id="rId2"/>
    <p:sldId id="313" r:id="rId3"/>
    <p:sldId id="315" r:id="rId4"/>
    <p:sldId id="396" r:id="rId5"/>
    <p:sldId id="368" r:id="rId6"/>
    <p:sldId id="316" r:id="rId7"/>
    <p:sldId id="343" r:id="rId8"/>
    <p:sldId id="349" r:id="rId9"/>
    <p:sldId id="391" r:id="rId10"/>
    <p:sldId id="404" r:id="rId11"/>
    <p:sldId id="405" r:id="rId12"/>
    <p:sldId id="406" r:id="rId13"/>
  </p:sldIdLst>
  <p:sldSz cx="9144000" cy="6858000" type="screen4x3"/>
  <p:notesSz cx="6858000" cy="9144000"/>
  <p:defaultTextStyle>
    <a:defPPr>
      <a:defRPr lang="en-US"/>
    </a:defPPr>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E5E5FF"/>
    <a:srgbClr val="E1E1FF"/>
    <a:srgbClr val="E7A3FF"/>
    <a:srgbClr val="9900CC"/>
    <a:srgbClr val="FFFFCC"/>
    <a:srgbClr val="FFE9BD"/>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2" autoAdjust="0"/>
    <p:restoredTop sz="92800" autoAdjust="0"/>
  </p:normalViewPr>
  <p:slideViewPr>
    <p:cSldViewPr>
      <p:cViewPr varScale="1">
        <p:scale>
          <a:sx n="107" d="100"/>
          <a:sy n="107" d="100"/>
        </p:scale>
        <p:origin x="1920" y="84"/>
      </p:cViewPr>
      <p:guideLst>
        <p:guide orient="horz" pos="2736"/>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50" d="100"/>
        <a:sy n="50" d="100"/>
      </p:scale>
      <p:origin x="0" y="1176"/>
    </p:cViewPr>
  </p:sorterViewPr>
  <p:notesViewPr>
    <p:cSldViewPr>
      <p:cViewPr>
        <p:scale>
          <a:sx n="50" d="100"/>
          <a:sy n="50" d="100"/>
        </p:scale>
        <p:origin x="-2760" y="-7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7" Type="http://schemas.openxmlformats.org/officeDocument/2006/relationships/slide" Target="slides/slide8.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5" Type="http://schemas.openxmlformats.org/officeDocument/2006/relationships/slide" Target="slides/slide6.xml"/><Relationship Id="rId4"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Text Box 6"/>
          <p:cNvSpPr txBox="1">
            <a:spLocks noChangeArrowheads="1"/>
          </p:cNvSpPr>
          <p:nvPr/>
        </p:nvSpPr>
        <p:spPr bwMode="auto">
          <a:xfrm>
            <a:off x="5562600" y="0"/>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anose="020B0604020202020204" pitchFamily="34" charset="0"/>
              </a:defRPr>
            </a:lvl1pPr>
            <a:lvl2pPr marL="742950" indent="-285750" eaLnBrk="0" hangingPunct="0">
              <a:defRPr sz="1200">
                <a:solidFill>
                  <a:schemeClr val="tx1"/>
                </a:solidFill>
                <a:latin typeface="Arial" panose="020B0604020202020204" pitchFamily="34" charset="0"/>
              </a:defRPr>
            </a:lvl2pPr>
            <a:lvl3pPr marL="1143000" indent="-228600" eaLnBrk="0" hangingPunct="0">
              <a:defRPr sz="1200">
                <a:solidFill>
                  <a:schemeClr val="tx1"/>
                </a:solidFill>
                <a:latin typeface="Arial" panose="020B0604020202020204" pitchFamily="34" charset="0"/>
              </a:defRPr>
            </a:lvl3pPr>
            <a:lvl4pPr marL="1600200" indent="-228600" eaLnBrk="0" hangingPunct="0">
              <a:defRPr sz="1200">
                <a:solidFill>
                  <a:schemeClr val="tx1"/>
                </a:solidFill>
                <a:latin typeface="Arial" panose="020B0604020202020204" pitchFamily="34" charset="0"/>
              </a:defRPr>
            </a:lvl4pPr>
            <a:lvl5pPr marL="2057400" indent="-228600" eaLnBrk="0" hangingPunct="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algn="r" eaLnBrk="1" hangingPunct="1">
              <a:spcBef>
                <a:spcPct val="50000"/>
              </a:spcBef>
              <a:defRPr/>
            </a:pPr>
            <a:r>
              <a:rPr lang="en-US" altLang="en-US" smtClean="0"/>
              <a:t>1-</a:t>
            </a:r>
            <a:fld id="{604FFBEA-9391-4D6B-90AA-F6A33E70BE5F}" type="slidenum">
              <a:rPr lang="en-US" altLang="en-US" smtClean="0"/>
              <a:pPr algn="r" eaLnBrk="1" hangingPunct="1">
                <a:spcBef>
                  <a:spcPct val="50000"/>
                </a:spcBef>
                <a:defRPr/>
              </a:pPr>
              <a:t>‹#›</a:t>
            </a:fld>
            <a:endParaRPr lang="en-US" altLang="en-US" smtClean="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964" name="TextBox 7"/>
          <p:cNvSpPr txBox="1">
            <a:spLocks noChangeArrowheads="1"/>
          </p:cNvSpPr>
          <p:nvPr/>
        </p:nvSpPr>
        <p:spPr bwMode="auto">
          <a:xfrm>
            <a:off x="4495800" y="0"/>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anose="020B0604020202020204" pitchFamily="34" charset="0"/>
              </a:defRPr>
            </a:lvl1pPr>
            <a:lvl2pPr marL="742950" indent="-285750" eaLnBrk="0" hangingPunct="0">
              <a:defRPr sz="1200">
                <a:solidFill>
                  <a:schemeClr val="tx1"/>
                </a:solidFill>
                <a:latin typeface="Arial" panose="020B0604020202020204" pitchFamily="34" charset="0"/>
              </a:defRPr>
            </a:lvl2pPr>
            <a:lvl3pPr marL="1143000" indent="-228600" eaLnBrk="0" hangingPunct="0">
              <a:defRPr sz="1200">
                <a:solidFill>
                  <a:schemeClr val="tx1"/>
                </a:solidFill>
                <a:latin typeface="Arial" panose="020B0604020202020204" pitchFamily="34" charset="0"/>
              </a:defRPr>
            </a:lvl3pPr>
            <a:lvl4pPr marL="1600200" indent="-228600" eaLnBrk="0" hangingPunct="0">
              <a:defRPr sz="1200">
                <a:solidFill>
                  <a:schemeClr val="tx1"/>
                </a:solidFill>
                <a:latin typeface="Arial" panose="020B0604020202020204" pitchFamily="34" charset="0"/>
              </a:defRPr>
            </a:lvl4pPr>
            <a:lvl5pPr marL="2057400" indent="-228600" eaLnBrk="0" hangingPunct="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algn="r" eaLnBrk="1" hangingPunct="1">
              <a:defRPr/>
            </a:pPr>
            <a:r>
              <a:rPr lang="en-US" altLang="en-US" smtClean="0"/>
              <a:t>1-</a:t>
            </a:r>
            <a:fld id="{040EF341-454B-40E9-9B44-45582F621DB9}" type="slidenum">
              <a:rPr lang="en-US" altLang="en-US" smtClean="0"/>
              <a:pPr algn="r" eaLnBrk="1" hangingPunct="1">
                <a:defRPr/>
              </a:pPr>
              <a:t>‹#›</a:t>
            </a:fld>
            <a:endParaRPr lang="en-US" altLang="en-US"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noTextEdit="1"/>
          </p:cNvSpPr>
          <p:nvPr>
            <p:ph type="sldImg"/>
          </p:nvPr>
        </p:nvSpPr>
        <p:spPr>
          <a:solidFill>
            <a:srgbClr val="FFFFFF"/>
          </a:solidFill>
          <a:ln/>
        </p:spPr>
      </p:sp>
      <p:sp>
        <p:nvSpPr>
          <p:cNvPr id="7171" name="Rectangle 3"/>
          <p:cNvSpPr>
            <a:spLocks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rPr>
              <a:t>Chapter 1: Business Decision and Financial Accounting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solidFill>
              <a:schemeClr val="tx1"/>
            </a:solidFill>
          </a:ln>
          <a:extLst>
            <a:ext uri="{909E8E84-426E-40DD-AFC4-6F175D3DCCD1}">
              <a14:hiddenFill xmlns:a14="http://schemas.microsoft.com/office/drawing/2010/main">
                <a:solidFill>
                  <a:srgbClr val="FFFFFF"/>
                </a:solidFill>
              </a14:hiddenFill>
            </a:ext>
          </a:extLst>
        </p:spPr>
        <p:txBody>
          <a:bodyPr/>
          <a:lstStyle/>
          <a:p>
            <a:r>
              <a:rPr lang="en-US" altLang="en-US" smtClean="0">
                <a:latin typeface="Arial" panose="020B0604020202020204" pitchFamily="34" charset="0"/>
              </a:rPr>
              <a:t>E1-8 Inferring Values Using the Income Statement and Balance Sheet Equations</a:t>
            </a:r>
          </a:p>
          <a:p>
            <a:endParaRPr lang="en-US" altLang="en-US" smtClean="0">
              <a:latin typeface="Arial" panose="020B0604020202020204" pitchFamily="34" charset="0"/>
            </a:endParaRPr>
          </a:p>
          <a:p>
            <a:r>
              <a:rPr lang="en-US" altLang="en-US" smtClean="0">
                <a:latin typeface="Arial" panose="020B0604020202020204" pitchFamily="34" charset="0"/>
              </a:rPr>
              <a:t>Review the chapter explanations of the income statement and the balance sheet equations.  Apply these equations in each of the following independent cases to compute the two missing amounts for each case. Assume that it is the end of the first full year of operations for the company.</a:t>
            </a:r>
          </a:p>
          <a:p>
            <a:endParaRPr lang="en-US" altLang="en-US" smtClean="0">
              <a:latin typeface="Arial" panose="020B0604020202020204" pitchFamily="34" charset="0"/>
            </a:endParaRPr>
          </a:p>
          <a:p>
            <a:pPr lvl="1"/>
            <a:r>
              <a:rPr lang="en-US" altLang="en-US" b="1" smtClean="0">
                <a:latin typeface="Arial" panose="020B0604020202020204" pitchFamily="34" charset="0"/>
              </a:rPr>
              <a:t>TIP:</a:t>
            </a:r>
            <a:r>
              <a:rPr lang="en-US" altLang="en-US" smtClean="0">
                <a:latin typeface="Arial" panose="020B0604020202020204" pitchFamily="34" charset="0"/>
              </a:rPr>
              <a:t> First identify the numerical relations among the columns using the balance sheet and income statement equations. Then compute the missing amounts.</a:t>
            </a:r>
          </a:p>
          <a:p>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685800" y="4343400"/>
            <a:ext cx="5867400" cy="4495800"/>
          </a:xfrm>
          <a:ln>
            <a:solidFill>
              <a:schemeClr val="tx1"/>
            </a:solidFill>
          </a:ln>
        </p:spPr>
        <p:txBody>
          <a:bodyPr>
            <a:noAutofit/>
          </a:bodyPr>
          <a:lstStyle/>
          <a:p>
            <a:pPr>
              <a:defRPr/>
            </a:pPr>
            <a:r>
              <a:rPr lang="en-US" sz="1050" dirty="0" smtClean="0"/>
              <a:t>Part I</a:t>
            </a:r>
          </a:p>
          <a:p>
            <a:pPr>
              <a:defRPr/>
            </a:pPr>
            <a:r>
              <a:rPr lang="en-US" sz="1050" dirty="0" smtClean="0"/>
              <a:t>The numerical relationship for the first three columns is that revenues minus expenses equals net income.  The numerical relationship of the last three columns is that total assets equal total liabilities plus stockholders’ equity.</a:t>
            </a:r>
          </a:p>
          <a:p>
            <a:pPr>
              <a:defRPr/>
            </a:pPr>
            <a:endParaRPr lang="en-US" sz="1050" dirty="0" smtClean="0"/>
          </a:p>
          <a:p>
            <a:pPr>
              <a:defRPr/>
            </a:pPr>
            <a:r>
              <a:rPr lang="en-US" sz="1050" dirty="0" smtClean="0"/>
              <a:t>For Case A, calculate the net income amount and the stockholders’ equity amount.</a:t>
            </a:r>
          </a:p>
          <a:p>
            <a:pPr>
              <a:defRPr/>
            </a:pPr>
            <a:endParaRPr lang="en-US" sz="1050" dirty="0" smtClean="0"/>
          </a:p>
          <a:p>
            <a:pPr>
              <a:defRPr/>
            </a:pPr>
            <a:r>
              <a:rPr lang="en-US" sz="1050" dirty="0" smtClean="0"/>
              <a:t>Part II</a:t>
            </a:r>
          </a:p>
          <a:p>
            <a:pPr>
              <a:defRPr/>
            </a:pPr>
            <a:r>
              <a:rPr lang="en-US" sz="1050" dirty="0" smtClean="0"/>
              <a:t>Net income of $18,000 is calculated as revenues of $100,000 minus expenses of $82,000.  To calculate stockholders’ equity we must use a little algebra with the basic accounting equation and solve for stockholders’ equity.  If total assets equals total liabilities plus stockholders’ equity, and if we know the amounts for two of the three numbers, we can solve for the missing value.  In this case, total assets of $150,000 minus total liabilities of $70,000 equals stockholders’ equity of $80,000.</a:t>
            </a:r>
          </a:p>
          <a:p>
            <a:pPr>
              <a:defRPr/>
            </a:pPr>
            <a:endParaRPr lang="en-US" sz="1050" dirty="0" smtClean="0"/>
          </a:p>
          <a:p>
            <a:pPr>
              <a:defRPr/>
            </a:pPr>
            <a:r>
              <a:rPr lang="en-US" sz="1050" dirty="0" smtClean="0"/>
              <a:t>Now, let’s solve the missing values in Case B.</a:t>
            </a:r>
          </a:p>
          <a:p>
            <a:pPr>
              <a:defRPr/>
            </a:pPr>
            <a:endParaRPr lang="en-US" sz="1050" dirty="0" smtClean="0"/>
          </a:p>
          <a:p>
            <a:pPr>
              <a:defRPr/>
            </a:pPr>
            <a:r>
              <a:rPr lang="en-US" sz="1050" dirty="0" smtClean="0"/>
              <a:t>Part II</a:t>
            </a:r>
          </a:p>
          <a:p>
            <a:pPr>
              <a:defRPr/>
            </a:pPr>
            <a:r>
              <a:rPr lang="en-US" sz="1050" dirty="0" smtClean="0"/>
              <a:t>To solve for total revenues, we add together total expenses of $80,000 and net income of $12,000 to get total revenues of $92,000.  Total liabilities is calculated by taking total assets of $112,000 and subtracting stockholders’ equity of $60,000.  This results in total liabilities of $52,000.</a:t>
            </a:r>
          </a:p>
          <a:p>
            <a:pPr>
              <a:defRPr/>
            </a:pPr>
            <a:endParaRPr lang="en-US" sz="1050" dirty="0" smtClean="0"/>
          </a:p>
          <a:p>
            <a:pPr>
              <a:defRPr/>
            </a:pPr>
            <a:r>
              <a:rPr lang="en-US" sz="1050" dirty="0" smtClean="0"/>
              <a:t>Let’s solve the missing values in Case C. </a:t>
            </a:r>
          </a:p>
          <a:p>
            <a:pPr>
              <a:defRPr/>
            </a:pPr>
            <a:endParaRPr lang="en-US" sz="1050" dirty="0" smtClean="0"/>
          </a:p>
          <a:p>
            <a:pPr>
              <a:defRPr/>
            </a:pPr>
            <a:r>
              <a:rPr lang="en-US" sz="1050" dirty="0" smtClean="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685800" y="4343400"/>
            <a:ext cx="5867400" cy="4495800"/>
          </a:xfrm>
          <a:ln>
            <a:solidFill>
              <a:schemeClr val="tx1"/>
            </a:solidFill>
          </a:ln>
        </p:spPr>
        <p:txBody>
          <a:bodyPr>
            <a:noAutofit/>
          </a:bodyPr>
          <a:lstStyle/>
          <a:p>
            <a:pPr>
              <a:defRPr/>
            </a:pPr>
            <a:r>
              <a:rPr lang="en-US" sz="1050" dirty="0" smtClean="0"/>
              <a:t>Part I</a:t>
            </a:r>
          </a:p>
          <a:p>
            <a:pPr>
              <a:defRPr/>
            </a:pPr>
            <a:r>
              <a:rPr lang="en-US" sz="1050" dirty="0" smtClean="0"/>
              <a:t>Net loss of $6,000 is calculated as revenues of $80,000 minus expenses of $86,000.  To calculate stockholders’ equity take total assets of $104,000 minus total liabilities of $26,000 which equals stockholders’ equity of $78,000.</a:t>
            </a:r>
          </a:p>
          <a:p>
            <a:pPr>
              <a:defRPr/>
            </a:pPr>
            <a:endParaRPr lang="en-US" sz="1050" dirty="0" smtClean="0"/>
          </a:p>
          <a:p>
            <a:pPr>
              <a:defRPr/>
            </a:pPr>
            <a:r>
              <a:rPr lang="en-US" sz="1050" dirty="0" smtClean="0"/>
              <a:t>Now, let’s solve the missing values in Case D.</a:t>
            </a:r>
          </a:p>
          <a:p>
            <a:pPr>
              <a:defRPr/>
            </a:pPr>
            <a:endParaRPr lang="en-US" sz="1050" dirty="0" smtClean="0"/>
          </a:p>
          <a:p>
            <a:pPr>
              <a:defRPr/>
            </a:pPr>
            <a:r>
              <a:rPr lang="en-US" sz="1050" dirty="0" smtClean="0"/>
              <a:t>Part II</a:t>
            </a:r>
          </a:p>
          <a:p>
            <a:pPr>
              <a:defRPr/>
            </a:pPr>
            <a:r>
              <a:rPr lang="en-US" sz="1050" dirty="0" smtClean="0"/>
              <a:t>To solve for total expenses, we take total  revenues of $50,000 and subtract net income of $13,000 to get total expenses of $37,000.  Total assets is calculated by adding total liabilities of $22,000 and stockholders’ equity of $77,000.  This results in total assets of $99,000.</a:t>
            </a:r>
          </a:p>
          <a:p>
            <a:pPr>
              <a:defRPr/>
            </a:pPr>
            <a:endParaRPr lang="en-US" sz="1050" dirty="0" smtClean="0"/>
          </a:p>
          <a:p>
            <a:pPr>
              <a:defRPr/>
            </a:pPr>
            <a:r>
              <a:rPr lang="en-US" sz="1050" dirty="0" smtClean="0"/>
              <a:t>Let’s solve the missing values in Case E. </a:t>
            </a:r>
          </a:p>
          <a:p>
            <a:pPr>
              <a:defRPr/>
            </a:pPr>
            <a:endParaRPr lang="en-US" sz="1050" dirty="0" smtClean="0"/>
          </a:p>
          <a:p>
            <a:pPr>
              <a:defRPr/>
            </a:pPr>
            <a:r>
              <a:rPr lang="en-US" sz="1050" dirty="0" smtClean="0"/>
              <a:t>Part III</a:t>
            </a:r>
          </a:p>
          <a:p>
            <a:pPr>
              <a:defRPr/>
            </a:pPr>
            <a:r>
              <a:rPr lang="en-US" sz="1050" dirty="0" smtClean="0"/>
              <a:t>To solve for total revenues, we add total expenses of $81,000  and net loss of $6,000 to get total revenues of $75,000.  Total assets is calculated by adding total liabilities of $73,000 and stockholders’ equity of $28,000.  This results in total assets of $101,000.</a:t>
            </a:r>
          </a:p>
          <a:p>
            <a:pPr>
              <a:defRPr/>
            </a:pPr>
            <a:endParaRPr lang="en-US" sz="105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noTextEdit="1"/>
          </p:cNvSpPr>
          <p:nvPr>
            <p:ph type="sldImg"/>
          </p:nvPr>
        </p:nvSpPr>
        <p:spPr>
          <a:solidFill>
            <a:srgbClr val="FFFFFF"/>
          </a:solidFill>
          <a:ln/>
        </p:spPr>
      </p:sp>
      <p:sp>
        <p:nvSpPr>
          <p:cNvPr id="11267" name="Rectangle 3"/>
          <p:cNvSpPr>
            <a:spLocks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altLang="en-US" smtClean="0">
                <a:latin typeface="Arial" panose="020B0604020202020204" pitchFamily="34" charset="0"/>
              </a:rPr>
              <a:t>Part I</a:t>
            </a:r>
          </a:p>
          <a:p>
            <a:pPr eaLnBrk="1" hangingPunct="1">
              <a:spcBef>
                <a:spcPct val="50000"/>
              </a:spcBef>
            </a:pPr>
            <a:r>
              <a:rPr lang="en-US" altLang="en-US" smtClean="0">
                <a:latin typeface="Arial" panose="020B0604020202020204" pitchFamily="34" charset="0"/>
              </a:rPr>
              <a:t>There are three types of business organizations.</a:t>
            </a:r>
          </a:p>
          <a:p>
            <a:pPr eaLnBrk="1" hangingPunct="1">
              <a:spcBef>
                <a:spcPct val="50000"/>
              </a:spcBef>
            </a:pPr>
            <a:endParaRPr lang="en-US" altLang="en-US" smtClean="0">
              <a:latin typeface="Arial" panose="020B0604020202020204" pitchFamily="34" charset="0"/>
            </a:endParaRPr>
          </a:p>
          <a:p>
            <a:pPr eaLnBrk="1" hangingPunct="1">
              <a:spcBef>
                <a:spcPct val="50000"/>
              </a:spcBef>
            </a:pPr>
            <a:r>
              <a:rPr lang="en-US" altLang="en-US" smtClean="0">
                <a:latin typeface="Arial" panose="020B0604020202020204" pitchFamily="34" charset="0"/>
              </a:rPr>
              <a:t>A sole proprietorship is a business organization owned by one person.  The owner is personally liable for all the debts of the business.</a:t>
            </a:r>
          </a:p>
          <a:p>
            <a:pPr algn="ctr" eaLnBrk="1" hangingPunct="1">
              <a:spcBef>
                <a:spcPct val="50000"/>
              </a:spcBef>
            </a:pPr>
            <a:endParaRPr lang="en-US" altLang="en-US" smtClean="0">
              <a:latin typeface="Arial" panose="020B0604020202020204" pitchFamily="34" charset="0"/>
            </a:endParaRPr>
          </a:p>
          <a:p>
            <a:pPr eaLnBrk="1" hangingPunct="1">
              <a:spcBef>
                <a:spcPct val="50000"/>
              </a:spcBef>
            </a:pPr>
            <a:r>
              <a:rPr lang="en-US" altLang="en-US" smtClean="0">
                <a:latin typeface="Arial" panose="020B0604020202020204" pitchFamily="34" charset="0"/>
              </a:rPr>
              <a:t>Part II</a:t>
            </a:r>
          </a:p>
          <a:p>
            <a:pPr eaLnBrk="1" hangingPunct="1">
              <a:spcBef>
                <a:spcPct val="50000"/>
              </a:spcBef>
            </a:pPr>
            <a:r>
              <a:rPr lang="en-US" altLang="en-US" smtClean="0">
                <a:latin typeface="Arial" panose="020B0604020202020204" pitchFamily="34" charset="0"/>
              </a:rPr>
              <a:t>A partnership is a business organization owned by two or more people.  Each partner is personally liable for all the debts of the business.</a:t>
            </a:r>
          </a:p>
          <a:p>
            <a:pPr eaLnBrk="1" hangingPunct="1"/>
            <a:endParaRPr lang="en-US" altLang="en-US" smtClean="0">
              <a:latin typeface="Arial" panose="020B0604020202020204" pitchFamily="34" charset="0"/>
            </a:endParaRPr>
          </a:p>
          <a:p>
            <a:pPr eaLnBrk="1" hangingPunct="1">
              <a:spcBef>
                <a:spcPct val="50000"/>
              </a:spcBef>
            </a:pPr>
            <a:r>
              <a:rPr lang="en-US" altLang="en-US" smtClean="0">
                <a:latin typeface="Arial" panose="020B0604020202020204" pitchFamily="34" charset="0"/>
              </a:rPr>
              <a:t>Part III</a:t>
            </a:r>
          </a:p>
          <a:p>
            <a:pPr eaLnBrk="1" hangingPunct="1">
              <a:spcBef>
                <a:spcPct val="50000"/>
              </a:spcBef>
            </a:pPr>
            <a:r>
              <a:rPr lang="en-US" altLang="en-US" smtClean="0">
                <a:latin typeface="Arial" panose="020B0604020202020204" pitchFamily="34" charset="0"/>
              </a:rPr>
              <a:t>A corporation operates a business separate from its owners from both a legal and accounting perspective.  Owners of corporations (often called stockholders) are not personally responsible for debts of the corporation. Corporations may be either public companies or private companies.  Public companies have their stock bought and sold on stock exchanges. Private companies have their stock bought and sold privately. Most corporations start out as private companies and will become public companies if they need a lot of financing, which they obtain from selling new stock certificates to investors. Some big name corporations, like Cargill and Chick-Fil-A, haven’t gone public because they get enough financing from private sources.</a:t>
            </a:r>
          </a:p>
          <a:p>
            <a:pPr eaLnBrk="1" hangingPunct="1">
              <a:spcBef>
                <a:spcPct val="50000"/>
              </a:spcBef>
            </a:pPr>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noTextEdit="1"/>
          </p:cNvSpPr>
          <p:nvPr>
            <p:ph type="sldImg"/>
          </p:nvPr>
        </p:nvSpPr>
        <p:spPr>
          <a:solidFill>
            <a:srgbClr val="FFFFFF"/>
          </a:solidFill>
          <a:ln/>
        </p:spPr>
      </p:sp>
      <p:sp>
        <p:nvSpPr>
          <p:cNvPr id="9219" name="Rectangle 3"/>
          <p:cNvSpPr>
            <a:spLocks noChangeArrowheads="1"/>
          </p:cNvSpPr>
          <p:nvPr>
            <p:ph type="body" idx="1"/>
          </p:nvPr>
        </p:nvSpPr>
        <p:spPr>
          <a:solidFill>
            <a:srgbClr val="FFFFFF"/>
          </a:solidFill>
          <a:ln>
            <a:solidFill>
              <a:srgbClr val="000000"/>
            </a:solidFill>
          </a:ln>
        </p:spPr>
        <p:txBody>
          <a:bodyPr/>
          <a:lstStyle/>
          <a:p>
            <a:r>
              <a:rPr lang="en-US" altLang="en-US" sz="1100" smtClean="0">
                <a:latin typeface="Arial" panose="020B0604020202020204" pitchFamily="34" charset="0"/>
              </a:rPr>
              <a:t>Part I</a:t>
            </a:r>
          </a:p>
          <a:p>
            <a:r>
              <a:rPr lang="en-US" altLang="en-US" sz="1100" smtClean="0">
                <a:latin typeface="Arial" panose="020B0604020202020204" pitchFamily="34" charset="0"/>
              </a:rPr>
              <a:t>Most companies exist to earn profits for their stockholders. To know just how successful a company is the company will need to establish and maintain a good system of financial recordkeeping—an accounting system.</a:t>
            </a:r>
          </a:p>
          <a:p>
            <a:endParaRPr lang="en-US" altLang="en-US" sz="1100" smtClean="0">
              <a:latin typeface="Arial" panose="020B0604020202020204" pitchFamily="34" charset="0"/>
            </a:endParaRPr>
          </a:p>
          <a:p>
            <a:r>
              <a:rPr lang="en-US" altLang="en-US" sz="1100" smtClean="0">
                <a:latin typeface="Arial" panose="020B0604020202020204" pitchFamily="34" charset="0"/>
              </a:rPr>
              <a:t>Part II</a:t>
            </a:r>
          </a:p>
          <a:p>
            <a:r>
              <a:rPr lang="en-US" altLang="en-US" sz="1100" smtClean="0">
                <a:latin typeface="Arial" panose="020B0604020202020204" pitchFamily="34" charset="0"/>
              </a:rPr>
              <a:t>Accounting is an information system designed by an organization to capture (analyze, record, and summarize) the activities affecting its financial condition and performance and then report the results to decision makers, both inside and outside the organization.</a:t>
            </a:r>
          </a:p>
          <a:p>
            <a:endParaRPr lang="en-US" altLang="en-US" sz="1100" smtClean="0">
              <a:latin typeface="Arial" panose="020B0604020202020204" pitchFamily="34" charset="0"/>
            </a:endParaRPr>
          </a:p>
          <a:p>
            <a:pPr eaLnBrk="1" hangingPunct="1"/>
            <a:r>
              <a:rPr lang="en-US" altLang="en-US" sz="1100" smtClean="0">
                <a:latin typeface="Arial" panose="020B0604020202020204" pitchFamily="34" charset="0"/>
              </a:rPr>
              <a:t>Part III</a:t>
            </a:r>
          </a:p>
          <a:p>
            <a:pPr eaLnBrk="1" hangingPunct="1"/>
            <a:r>
              <a:rPr lang="en-US" altLang="en-US" sz="1100" smtClean="0">
                <a:latin typeface="Arial" panose="020B0604020202020204" pitchFamily="34" charset="0"/>
              </a:rPr>
              <a:t>The accounting system produces two kinds of reports.  </a:t>
            </a:r>
          </a:p>
          <a:p>
            <a:pPr eaLnBrk="1" hangingPunct="1"/>
            <a:endParaRPr lang="en-US" altLang="en-US" sz="1100" smtClean="0">
              <a:latin typeface="Arial" panose="020B0604020202020204" pitchFamily="34" charset="0"/>
            </a:endParaRPr>
          </a:p>
          <a:p>
            <a:pPr eaLnBrk="1" hangingPunct="1"/>
            <a:r>
              <a:rPr lang="en-US" altLang="en-US" sz="1100" smtClean="0">
                <a:latin typeface="Arial" panose="020B0604020202020204" pitchFamily="34" charset="0"/>
              </a:rPr>
              <a:t>Part IV</a:t>
            </a:r>
          </a:p>
          <a:p>
            <a:pPr eaLnBrk="1" hangingPunct="1"/>
            <a:r>
              <a:rPr lang="en-US" altLang="en-US" sz="1100" smtClean="0">
                <a:latin typeface="Arial" panose="020B0604020202020204" pitchFamily="34" charset="0"/>
              </a:rPr>
              <a:t>Managerial accounting reports include detailed financial plans and continuously updated reports about the financial performance of the company.  These reports are made available only to employees of the company so that they can make business decisions such as whether to build, buy, or rent a building, whether to continue or discontinue making particular products, how much to pay employees, and how much to borrow.</a:t>
            </a:r>
          </a:p>
          <a:p>
            <a:pPr eaLnBrk="1" hangingPunct="1"/>
            <a:endParaRPr lang="en-US" altLang="en-US" sz="1100" smtClean="0">
              <a:latin typeface="Arial" panose="020B0604020202020204" pitchFamily="34" charset="0"/>
            </a:endParaRPr>
          </a:p>
          <a:p>
            <a:pPr eaLnBrk="1" hangingPunct="1"/>
            <a:r>
              <a:rPr lang="en-US" altLang="en-US" sz="1100" smtClean="0">
                <a:latin typeface="Arial" panose="020B0604020202020204" pitchFamily="34" charset="0"/>
              </a:rPr>
              <a:t>Part V</a:t>
            </a:r>
          </a:p>
          <a:p>
            <a:pPr eaLnBrk="1" hangingPunct="1"/>
            <a:r>
              <a:rPr lang="en-US" altLang="en-US" sz="1100" smtClean="0">
                <a:latin typeface="Arial" panose="020B0604020202020204" pitchFamily="34" charset="0"/>
              </a:rPr>
              <a:t>Financial accounting reports are prepared periodically to provide information to people not employed by the business.  These external financial statement users are not given access to the detailed internal records of the company, so they rely extensively on the financial statements.  Financial statements are accounting reports that summarize the results of business activities.  The two primary external users are creditors (such as banks and suppliers) and investors (such as stockholders).  Other external users include customers and various local, state, and federal governments.     </a:t>
            </a:r>
          </a:p>
          <a:p>
            <a:pPr eaLnBrk="1" hangingPunct="1"/>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noTextEdit="1"/>
          </p:cNvSpPr>
          <p:nvPr>
            <p:ph type="sldImg"/>
          </p:nvPr>
        </p:nvSpPr>
        <p:spPr>
          <a:solidFill>
            <a:srgbClr val="FFFFFF"/>
          </a:solidFill>
          <a:ln/>
        </p:spPr>
      </p:sp>
      <p:sp>
        <p:nvSpPr>
          <p:cNvPr id="13315" name="Rectangle 3"/>
          <p:cNvSpPr>
            <a:spLocks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rPr>
              <a:t>Part I</a:t>
            </a:r>
          </a:p>
          <a:p>
            <a:pPr eaLnBrk="1" hangingPunct="1"/>
            <a:r>
              <a:rPr lang="en-US" altLang="en-US" smtClean="0">
                <a:latin typeface="Arial" panose="020B0604020202020204" pitchFamily="34" charset="0"/>
              </a:rPr>
              <a:t>One of the most central concepts to understanding financial reports is that what a company owns must equal what a company owes to its creditors and stockholders.  In accounting, there are special names for what a company owns and what a company owes to creditors and stockholders.  Resources owned by the company are called assets.  Resources owed to creditors are called liabilities.  Resources owed to stockholders are called stockholders’ equity.  The relationship between assets, liabilities, and stockholders’ equity is known as the basic accounting equation.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Part II</a:t>
            </a:r>
          </a:p>
          <a:p>
            <a:pPr eaLnBrk="1" hangingPunct="1"/>
            <a:r>
              <a:rPr lang="en-US" altLang="en-US" smtClean="0">
                <a:latin typeface="Arial" panose="020B0604020202020204" pitchFamily="34" charset="0"/>
              </a:rPr>
              <a:t>The business itself, not the stockholders who own the business, is viewed as owning the assets and owing the liabilities.  This is called the separate entity assumption, which requires that a business’s financial reports include only the activities of the business and not those of its stockholders.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noTextEdit="1"/>
          </p:cNvSpPr>
          <p:nvPr>
            <p:ph type="sldImg"/>
          </p:nvPr>
        </p:nvSpPr>
        <p:spPr>
          <a:solidFill>
            <a:srgbClr val="FFFFFF"/>
          </a:solidFill>
          <a:ln/>
        </p:spPr>
      </p:sp>
      <p:sp>
        <p:nvSpPr>
          <p:cNvPr id="15363" name="Rectangle 3"/>
          <p:cNvSpPr>
            <a:spLocks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rPr>
              <a:t>Part I</a:t>
            </a:r>
          </a:p>
          <a:p>
            <a:pPr eaLnBrk="1" hangingPunct="1"/>
            <a:r>
              <a:rPr lang="en-US" altLang="en-US" smtClean="0">
                <a:latin typeface="Arial" panose="020B0604020202020204" pitchFamily="34" charset="0"/>
              </a:rPr>
              <a:t>Revenues are the sales of goods or services to customers.  They are measured at the amount the business charges the customer.</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Part II</a:t>
            </a:r>
          </a:p>
          <a:p>
            <a:pPr eaLnBrk="1" hangingPunct="1"/>
            <a:r>
              <a:rPr lang="en-US" altLang="en-US" smtClean="0">
                <a:latin typeface="Arial" panose="020B0604020202020204" pitchFamily="34" charset="0"/>
              </a:rPr>
              <a:t>Expenses are the costs of business necessary to earn revenues, including wages to employees, advertising, insurance, and utilities.</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Net income is equal to revenues minus expenses. By generating net income, a company increases its stockholders’ equity.  Net income can either be left in the company to accumulate (called retained earnings) or paid out to the company’s stockholders for their own personal use (called dividends).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If revenues are less than expenses, the business would have a “net loss.” </a:t>
            </a:r>
            <a:endParaRPr lang="en-US" altLang="en-US" b="1" smtClean="0">
              <a:latin typeface="Arial" panose="020B0604020202020204" pitchFamily="34" charset="0"/>
            </a:endParaRPr>
          </a:p>
          <a:p>
            <a:pPr eaLnBrk="1" hangingPunct="1"/>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p:spPr>
        <p:txBody>
          <a:bodyPr/>
          <a:lstStyle/>
          <a:p>
            <a:pPr>
              <a:defRPr/>
            </a:pPr>
            <a:r>
              <a:rPr lang="en-US" dirty="0" smtClean="0"/>
              <a:t>Assets, liabilities, stockholders’ equity, revenues, expenses, and dividends appear in different reports in the financial statements. The term financial statements refers to four accounting reports, typically prepared in the following order:</a:t>
            </a:r>
          </a:p>
          <a:p>
            <a:pPr marL="228600" indent="-228600">
              <a:buFont typeface="+mj-lt"/>
              <a:buAutoNum type="arabicPeriod"/>
              <a:defRPr/>
            </a:pPr>
            <a:r>
              <a:rPr lang="en-US" dirty="0" smtClean="0"/>
              <a:t>Income Statement</a:t>
            </a:r>
          </a:p>
          <a:p>
            <a:pPr marL="228600" indent="-228600">
              <a:buFont typeface="+mj-lt"/>
              <a:buAutoNum type="arabicPeriod"/>
              <a:defRPr/>
            </a:pPr>
            <a:r>
              <a:rPr lang="en-US" dirty="0" smtClean="0"/>
              <a:t>Statement of Retained Earnings</a:t>
            </a:r>
          </a:p>
          <a:p>
            <a:pPr marL="228600" indent="-228600">
              <a:buFont typeface="+mj-lt"/>
              <a:buAutoNum type="arabicPeriod"/>
              <a:defRPr/>
            </a:pPr>
            <a:r>
              <a:rPr lang="en-US" dirty="0" smtClean="0"/>
              <a:t>Balance Sheet</a:t>
            </a:r>
          </a:p>
          <a:p>
            <a:pPr marL="228600" indent="-228600">
              <a:buFont typeface="+mj-lt"/>
              <a:buAutoNum type="arabicPeriod"/>
              <a:defRPr/>
            </a:pPr>
            <a:r>
              <a:rPr lang="en-US" dirty="0" smtClean="0"/>
              <a:t>Statement of Cash Flows</a:t>
            </a:r>
          </a:p>
          <a:p>
            <a:pPr marL="228600" indent="-228600">
              <a:buFont typeface="+mj-lt"/>
              <a:buNone/>
              <a:defRPr/>
            </a:pPr>
            <a:endParaRPr lang="en-US" dirty="0" smtClean="0"/>
          </a:p>
          <a:p>
            <a:pPr>
              <a:defRPr/>
            </a:pPr>
            <a:r>
              <a:rPr lang="en-US" dirty="0" smtClean="0"/>
              <a:t>Financial statements can be prepared at any time during the year, although they are most commonly prepared monthly, every three months (quarterly reports), and at the end of the year (annual reports). Companies are allowed to choose any date for the end of their accounting (or fiscal) year.</a:t>
            </a:r>
          </a:p>
          <a:p>
            <a:pPr eaLnBrk="1" hangingPunct="1">
              <a:defRPr/>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noTextEdit="1"/>
          </p:cNvSpPr>
          <p:nvPr>
            <p:ph type="sldImg"/>
          </p:nvPr>
        </p:nvSpPr>
        <p:spPr>
          <a:solidFill>
            <a:srgbClr val="FFFFFF"/>
          </a:solidFill>
          <a:ln/>
        </p:spPr>
      </p:sp>
      <p:sp>
        <p:nvSpPr>
          <p:cNvPr id="19459" name="Rectangle 3"/>
          <p:cNvSpPr>
            <a:spLocks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rPr>
              <a:t>The four basic financial statements are not complete without notes to help financial statement users understand how the amounts were derived and what other information may affect their decisions.  We will talk more about notes in a later chapter.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noTextEdit="1"/>
          </p:cNvSpPr>
          <p:nvPr>
            <p:ph type="sldImg"/>
          </p:nvPr>
        </p:nvSpPr>
        <p:spPr>
          <a:solidFill>
            <a:srgbClr val="FFFFFF"/>
          </a:solidFill>
          <a:ln/>
        </p:spPr>
      </p:sp>
      <p:sp>
        <p:nvSpPr>
          <p:cNvPr id="72707" name="Rectangle 3"/>
          <p:cNvSpPr>
            <a:spLocks noGrp="1" noChangeArrowheads="1"/>
          </p:cNvSpPr>
          <p:nvPr>
            <p:ph type="body" idx="1"/>
          </p:nvPr>
        </p:nvSpPr>
        <p:spPr>
          <a:xfrm>
            <a:off x="685800" y="4343400"/>
            <a:ext cx="5486400" cy="4343400"/>
          </a:xfrm>
          <a:solidFill>
            <a:srgbClr val="FFFFFF"/>
          </a:solidFill>
          <a:ln>
            <a:solidFill>
              <a:srgbClr val="000000"/>
            </a:solidFill>
          </a:ln>
        </p:spPr>
        <p:txBody>
          <a:bodyPr/>
          <a:lstStyle/>
          <a:p>
            <a:pPr>
              <a:defRPr/>
            </a:pPr>
            <a:r>
              <a:rPr lang="en-US" sz="1100" dirty="0" smtClean="0"/>
              <a:t>Ethics refers to the standards of conduct for judging right from wrong, honest from dishonest, and fair from unfair. Intentional financial misreporting is both unethical and illegal. As you will see throughout this course, some accounting and business issues have clear answers that are either right or wrong. However, many situations require accountants, auditors, and managers to weigh the pros and cons of alternatives before making final decisions. To help ensure these decisions are made in a professional and ethical manner, the American Institute of Certified Public Accountants (AICPA) requires all its members to adhere to a Code of Professional Conduct.</a:t>
            </a:r>
          </a:p>
          <a:p>
            <a:pPr>
              <a:defRPr/>
            </a:pPr>
            <a:endParaRPr lang="en-US" sz="1100" dirty="0" smtClean="0"/>
          </a:p>
          <a:p>
            <a:pPr>
              <a:defRPr/>
            </a:pPr>
            <a:r>
              <a:rPr lang="en-US" sz="1100" dirty="0" smtClean="0"/>
              <a:t>Not all ethical dilemmas are clear-cut. Some situations will require you to weigh one moral principle (e.g., honesty) against another (e.g., loyalty). Advise your employees that, when faced with an ethical dilemma, they should follow a three-step process:</a:t>
            </a:r>
          </a:p>
          <a:p>
            <a:pPr marL="228600" indent="-228600">
              <a:buFont typeface="+mj-lt"/>
              <a:buAutoNum type="arabicPeriod"/>
              <a:defRPr/>
            </a:pPr>
            <a:r>
              <a:rPr lang="en-US" sz="1100" dirty="0" smtClean="0"/>
              <a:t>Identify who will benefit from the situation (often the manager or employee) and how others will be harmed (other employees, the company’s reputation, owners, creditors, and the public in general).</a:t>
            </a:r>
          </a:p>
          <a:p>
            <a:pPr marL="228600" indent="-228600">
              <a:buFont typeface="+mj-lt"/>
              <a:buAutoNum type="arabicPeriod"/>
              <a:defRPr/>
            </a:pPr>
            <a:r>
              <a:rPr lang="en-US" sz="1100" dirty="0" smtClean="0"/>
              <a:t>Identify the alternative courses of action.</a:t>
            </a:r>
          </a:p>
          <a:p>
            <a:pPr marL="228600" indent="-228600">
              <a:buFont typeface="+mj-lt"/>
              <a:buAutoNum type="arabicPeriod"/>
              <a:defRPr/>
            </a:pPr>
            <a:r>
              <a:rPr lang="en-US" sz="1100" dirty="0" smtClean="0"/>
              <a:t>Choose the alternative that is the most ethical —and that you would be proud to have reported in the news.</a:t>
            </a:r>
          </a:p>
          <a:p>
            <a:pPr>
              <a:defRPr/>
            </a:pPr>
            <a:endParaRPr lang="en-US" sz="1100" dirty="0" smtClean="0"/>
          </a:p>
          <a:p>
            <a:pPr>
              <a:defRPr/>
            </a:pPr>
            <a:r>
              <a:rPr lang="en-US" sz="1100" dirty="0" smtClean="0"/>
              <a:t>Often, there is no one right answer to ethical dilemmas and hard choices will need to be made. In the end, however, following strong ethical practices is a key factor in business success and in ensuring good financial reporting.</a:t>
            </a:r>
          </a:p>
          <a:p>
            <a:pPr>
              <a:defRPr/>
            </a:pPr>
            <a:endParaRPr lang="en-US" sz="11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noTextEdit="1"/>
          </p:cNvSpPr>
          <p:nvPr>
            <p:ph type="sldImg"/>
          </p:nvPr>
        </p:nvSpPr>
        <p:spPr>
          <a:solidFill>
            <a:srgbClr val="FFFFFF"/>
          </a:solidFill>
          <a:ln/>
        </p:spPr>
      </p:sp>
      <p:sp>
        <p:nvSpPr>
          <p:cNvPr id="23555" name="Rectangle 3"/>
          <p:cNvSpPr>
            <a:spLocks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rPr>
              <a:t>Chapter 1 Solved Exercises:  M1-13, E1-3, E1-6, E1-8</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ounded Rectangle 4"/>
          <p:cNvSpPr/>
          <p:nvPr userDrawn="1"/>
        </p:nvSpPr>
        <p:spPr>
          <a:xfrm>
            <a:off x="98425" y="84138"/>
            <a:ext cx="8929688" cy="6545262"/>
          </a:xfrm>
          <a:prstGeom prst="roundRect">
            <a:avLst>
              <a:gd name="adj" fmla="val 722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15042" name="Rectangle 2"/>
          <p:cNvSpPr>
            <a:spLocks noGrp="1" noChangeArrowheads="1"/>
          </p:cNvSpPr>
          <p:nvPr>
            <p:ph type="ctrTitle"/>
          </p:nvPr>
        </p:nvSpPr>
        <p:spPr>
          <a:xfrm>
            <a:off x="838200" y="1447800"/>
            <a:ext cx="7623175" cy="1752600"/>
          </a:xfrm>
        </p:spPr>
        <p:txBody>
          <a:bodyPr/>
          <a:lstStyle>
            <a:lvl1pPr>
              <a:defRPr sz="5000"/>
            </a:lvl1pPr>
          </a:lstStyle>
          <a:p>
            <a:r>
              <a:rPr lang="en-US" altLang="en-US"/>
              <a:t>Click to edit Master title style</a:t>
            </a:r>
          </a:p>
        </p:txBody>
      </p:sp>
      <p:sp>
        <p:nvSpPr>
          <p:cNvPr id="2150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Arial Rounded MT Bold" pitchFamily="34" charset="0"/>
              </a:defRPr>
            </a:lvl1pPr>
          </a:lstStyle>
          <a:p>
            <a:r>
              <a:rPr lang="en-US" altLang="en-US"/>
              <a:t>Click to edit Master subtitle style</a:t>
            </a:r>
          </a:p>
        </p:txBody>
      </p:sp>
    </p:spTree>
    <p:extLst>
      <p:ext uri="{BB962C8B-B14F-4D97-AF65-F5344CB8AC3E}">
        <p14:creationId xmlns:p14="http://schemas.microsoft.com/office/powerpoint/2010/main" val="88751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0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6275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6275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628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9042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Rounded Rectangle 1"/>
          <p:cNvSpPr/>
          <p:nvPr userDrawn="1"/>
        </p:nvSpPr>
        <p:spPr>
          <a:xfrm>
            <a:off x="228600" y="241300"/>
            <a:ext cx="8686800" cy="11303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Tree>
    <p:extLst>
      <p:ext uri="{BB962C8B-B14F-4D97-AF65-F5344CB8AC3E}">
        <p14:creationId xmlns:p14="http://schemas.microsoft.com/office/powerpoint/2010/main" val="13967327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651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893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89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83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5567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191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136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928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524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 name="Rounded Rectangle 7"/>
          <p:cNvSpPr/>
          <p:nvPr userDrawn="1"/>
        </p:nvSpPr>
        <p:spPr>
          <a:xfrm>
            <a:off x="98425" y="84138"/>
            <a:ext cx="8929688" cy="6545262"/>
          </a:xfrm>
          <a:prstGeom prst="roundRect">
            <a:avLst>
              <a:gd name="adj" fmla="val 722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Tree>
  </p:cSld>
  <p:clrMap bg1="lt1" tx1="dk1" bg2="lt2" tx2="dk2" accent1="accent1" accent2="accent2" accent3="accent3" accent4="accent4" accent5="accent5" accent6="accent6" hlink="hlink" folHlink="folHlink"/>
  <p:sldLayoutIdLst>
    <p:sldLayoutId id="2147483995"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6" r:id="rId13"/>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en-US" smtClean="0"/>
              <a:t>Chapter 1</a:t>
            </a:r>
          </a:p>
        </p:txBody>
      </p:sp>
      <p:sp>
        <p:nvSpPr>
          <p:cNvPr id="6147" name="Rectangle 3"/>
          <p:cNvSpPr>
            <a:spLocks noGrp="1" noChangeArrowheads="1"/>
          </p:cNvSpPr>
          <p:nvPr>
            <p:ph type="subTitle" idx="1"/>
          </p:nvPr>
        </p:nvSpPr>
        <p:spPr>
          <a:xfrm>
            <a:off x="1981200" y="2438400"/>
            <a:ext cx="6553200" cy="1752600"/>
          </a:xfrm>
        </p:spPr>
        <p:txBody>
          <a:bodyPr/>
          <a:lstStyle/>
          <a:p>
            <a:pPr eaLnBrk="1" hangingPunct="1"/>
            <a:r>
              <a:rPr lang="en-US" altLang="en-US" smtClean="0"/>
              <a:t>Business Decisions and Financial Accounting</a:t>
            </a:r>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62176"/>
            <a:ext cx="8534400" cy="6231493"/>
          </a:xfrm>
          <a:prstGeom prst="roundRect">
            <a:avLst/>
          </a:prstGeom>
          <a:solidFill>
            <a:srgbClr val="E1E1FF"/>
          </a:solidFill>
          <a:ln>
            <a:solidFill>
              <a:schemeClr val="accent1"/>
            </a:solidFill>
          </a:ln>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sz="2000" b="1" dirty="0"/>
              <a:t>Inferring Values Using the Income Statement and Balance Sheet Equations</a:t>
            </a:r>
          </a:p>
          <a:p>
            <a:pPr eaLnBrk="1" hangingPunct="1">
              <a:defRPr/>
            </a:pPr>
            <a:r>
              <a:rPr lang="en-US" sz="2000" dirty="0"/>
              <a:t>Review the chapter explanations of the income statement and the balance sheet equations.  Apply these equations in each of the following independent cases to compute the two missing amounts for each case. Assume that it is the end of the first full year of operations for the company.</a:t>
            </a:r>
          </a:p>
          <a:p>
            <a:pPr eaLnBrk="1" hangingPunct="1">
              <a:defRPr/>
            </a:pPr>
            <a:endParaRPr lang="en-US" sz="2000" dirty="0"/>
          </a:p>
          <a:p>
            <a:pPr lvl="1" eaLnBrk="1" hangingPunct="1">
              <a:defRPr/>
            </a:pPr>
            <a:r>
              <a:rPr lang="en-US" sz="2000" b="1" dirty="0"/>
              <a:t>TIP:</a:t>
            </a:r>
            <a:r>
              <a:rPr lang="en-US" sz="2000" dirty="0"/>
              <a:t> First identify the numerical relations among the columns using the balance sheet and income statement equations. Then compute the missing amounts.</a:t>
            </a:r>
          </a:p>
          <a:p>
            <a:pPr lvl="1" eaLnBrk="1" hangingPunct="1">
              <a:defRPr/>
            </a:pPr>
            <a:endParaRPr lang="en-US" sz="2000" dirty="0"/>
          </a:p>
          <a:p>
            <a:pPr eaLnBrk="1" hangingPunct="1">
              <a:defRPr/>
            </a:pPr>
            <a:endParaRPr lang="en-US" sz="2000" dirty="0"/>
          </a:p>
          <a:p>
            <a:pPr eaLnBrk="1" hangingPunct="1">
              <a:defRPr/>
            </a:pPr>
            <a:endParaRPr lang="en-US" sz="2000" dirty="0"/>
          </a:p>
          <a:p>
            <a:pPr eaLnBrk="1" hangingPunct="1">
              <a:defRPr/>
            </a:pPr>
            <a:endParaRPr lang="en-US" sz="2000" dirty="0"/>
          </a:p>
          <a:p>
            <a:pPr eaLnBrk="1" hangingPunct="1">
              <a:defRPr/>
            </a:pPr>
            <a:endParaRPr lang="en-US" sz="2000" dirty="0"/>
          </a:p>
          <a:p>
            <a:pPr eaLnBrk="1" hangingPunct="1">
              <a:defRPr/>
            </a:pPr>
            <a:endParaRPr lang="en-US" sz="2000" dirty="0"/>
          </a:p>
          <a:p>
            <a:pPr eaLnBrk="1" hangingPunct="1">
              <a:defRPr/>
            </a:pPr>
            <a:endParaRPr lang="en-US" sz="2000" dirty="0"/>
          </a:p>
        </p:txBody>
      </p:sp>
      <p:graphicFrame>
        <p:nvGraphicFramePr>
          <p:cNvPr id="24581" name="Object 3"/>
          <p:cNvGraphicFramePr>
            <a:graphicFrameLocks noChangeAspect="1"/>
          </p:cNvGraphicFramePr>
          <p:nvPr/>
        </p:nvGraphicFramePr>
        <p:xfrm>
          <a:off x="419100" y="4068763"/>
          <a:ext cx="8267700" cy="1798637"/>
        </p:xfrm>
        <a:graphic>
          <a:graphicData uri="http://schemas.openxmlformats.org/presentationml/2006/ole">
            <mc:AlternateContent xmlns:mc="http://schemas.openxmlformats.org/markup-compatibility/2006">
              <mc:Choice xmlns:v="urn:schemas-microsoft-com:vml" Requires="v">
                <p:oleObj spid="_x0000_s24583" name="Worksheet" r:id="rId4" imgW="5953157" imgH="1295427" progId="Excel.Sheet.12">
                  <p:embed/>
                </p:oleObj>
              </mc:Choice>
              <mc:Fallback>
                <p:oleObj name="Worksheet" r:id="rId4" imgW="5953157" imgH="1295427" progId="Excel.Sheet.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4068763"/>
                        <a:ext cx="8267700"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Text Box 10"/>
          <p:cNvSpPr txBox="1">
            <a:spLocks noChangeArrowheads="1"/>
          </p:cNvSpPr>
          <p:nvPr/>
        </p:nvSpPr>
        <p:spPr bwMode="auto">
          <a:xfrm>
            <a:off x="0" y="65833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MS PGothic" panose="020B0600070205080204" pitchFamily="34" charset="-128"/>
              </a:rPr>
              <a:t>1-</a:t>
            </a:r>
            <a:fld id="{D55F1A5E-182F-42FD-93BF-6A18D27D3504}" type="slidenum">
              <a:rPr lang="en-US" altLang="en-US" sz="1200">
                <a:solidFill>
                  <a:srgbClr val="000000"/>
                </a:solidFill>
                <a:ea typeface="MS PGothic" panose="020B0600070205080204" pitchFamily="34" charset="-128"/>
              </a:rPr>
              <a:pPr eaLnBrk="1" hangingPunct="1">
                <a:spcBef>
                  <a:spcPct val="0"/>
                </a:spcBef>
                <a:buClrTx/>
                <a:buSzTx/>
                <a:buFontTx/>
                <a:buNone/>
              </a:pPr>
              <a:t>10</a:t>
            </a:fld>
            <a:endParaRPr lang="en-US" altLang="en-US" sz="2400">
              <a:ea typeface="MS PGothic" panose="020B0600070205080204" pitchFamily="34" charset="-128"/>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62176"/>
            <a:ext cx="8534400" cy="783193"/>
          </a:xfrm>
          <a:prstGeom prst="roundRect">
            <a:avLst/>
          </a:prstGeom>
          <a:solidFill>
            <a:srgbClr val="E5E5FF"/>
          </a:solidFill>
          <a:ln>
            <a:solidFill>
              <a:schemeClr val="accent1"/>
            </a:solidFill>
          </a:ln>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sz="2000" b="1" dirty="0"/>
              <a:t>Inferring Values Using the Income Statement and Balance Sheet Equations</a:t>
            </a:r>
            <a:endParaRPr lang="en-US" sz="2000" dirty="0"/>
          </a:p>
        </p:txBody>
      </p:sp>
      <p:graphicFrame>
        <p:nvGraphicFramePr>
          <p:cNvPr id="26629" name="Object 3"/>
          <p:cNvGraphicFramePr>
            <a:graphicFrameLocks noChangeAspect="1"/>
          </p:cNvGraphicFramePr>
          <p:nvPr/>
        </p:nvGraphicFramePr>
        <p:xfrm>
          <a:off x="179388" y="2819400"/>
          <a:ext cx="8755062" cy="1905000"/>
        </p:xfrm>
        <a:graphic>
          <a:graphicData uri="http://schemas.openxmlformats.org/presentationml/2006/ole">
            <mc:AlternateContent xmlns:mc="http://schemas.openxmlformats.org/markup-compatibility/2006">
              <mc:Choice xmlns:v="urn:schemas-microsoft-com:vml" Requires="v">
                <p:oleObj spid="_x0000_s26645" name="Worksheet" r:id="rId4" imgW="5953190" imgH="1295460" progId="Excel.Sheet.12">
                  <p:embed/>
                </p:oleObj>
              </mc:Choice>
              <mc:Fallback>
                <p:oleObj name="Worksheet" r:id="rId4" imgW="5953190" imgH="1295460" progId="Excel.Sheet.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819400"/>
                        <a:ext cx="875506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6"/>
          <p:cNvGrpSpPr>
            <a:grpSpLocks/>
          </p:cNvGrpSpPr>
          <p:nvPr/>
        </p:nvGrpSpPr>
        <p:grpSpPr bwMode="auto">
          <a:xfrm>
            <a:off x="4191000" y="3352800"/>
            <a:ext cx="4648200" cy="200025"/>
            <a:chOff x="4191000" y="3352800"/>
            <a:chExt cx="4648200" cy="200055"/>
          </a:xfrm>
        </p:grpSpPr>
        <p:sp>
          <p:nvSpPr>
            <p:cNvPr id="26643" name="TextBox 3"/>
            <p:cNvSpPr txBox="1">
              <a:spLocks noChangeArrowheads="1"/>
            </p:cNvSpPr>
            <p:nvPr/>
          </p:nvSpPr>
          <p:spPr bwMode="auto">
            <a:xfrm>
              <a:off x="4191000" y="3352800"/>
              <a:ext cx="914400" cy="2000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sp>
          <p:nvSpPr>
            <p:cNvPr id="26644" name="TextBox 5"/>
            <p:cNvSpPr txBox="1">
              <a:spLocks noChangeArrowheads="1"/>
            </p:cNvSpPr>
            <p:nvPr/>
          </p:nvSpPr>
          <p:spPr bwMode="auto">
            <a:xfrm>
              <a:off x="7924800" y="3352800"/>
              <a:ext cx="914400" cy="2000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grpSp>
      <p:grpSp>
        <p:nvGrpSpPr>
          <p:cNvPr id="3" name="Group 17"/>
          <p:cNvGrpSpPr>
            <a:grpSpLocks/>
          </p:cNvGrpSpPr>
          <p:nvPr/>
        </p:nvGrpSpPr>
        <p:grpSpPr bwMode="auto">
          <a:xfrm>
            <a:off x="1790700" y="3619500"/>
            <a:ext cx="5676900" cy="200025"/>
            <a:chOff x="1790700" y="3619500"/>
            <a:chExt cx="5676900" cy="200055"/>
          </a:xfrm>
        </p:grpSpPr>
        <p:sp>
          <p:nvSpPr>
            <p:cNvPr id="26641" name="TextBox 6"/>
            <p:cNvSpPr txBox="1">
              <a:spLocks noChangeArrowheads="1"/>
            </p:cNvSpPr>
            <p:nvPr/>
          </p:nvSpPr>
          <p:spPr bwMode="auto">
            <a:xfrm>
              <a:off x="6553200" y="3619500"/>
              <a:ext cx="914400" cy="2000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sp>
          <p:nvSpPr>
            <p:cNvPr id="26642" name="TextBox 7"/>
            <p:cNvSpPr txBox="1">
              <a:spLocks noChangeArrowheads="1"/>
            </p:cNvSpPr>
            <p:nvPr/>
          </p:nvSpPr>
          <p:spPr bwMode="auto">
            <a:xfrm>
              <a:off x="1790700" y="3619500"/>
              <a:ext cx="914400" cy="2000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grpSp>
      <p:sp>
        <p:nvSpPr>
          <p:cNvPr id="26632" name="TextBox 8"/>
          <p:cNvSpPr txBox="1">
            <a:spLocks noChangeArrowheads="1"/>
          </p:cNvSpPr>
          <p:nvPr/>
        </p:nvSpPr>
        <p:spPr bwMode="auto">
          <a:xfrm>
            <a:off x="2971800" y="4181475"/>
            <a:ext cx="914400" cy="2000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sp>
        <p:nvSpPr>
          <p:cNvPr id="26633" name="TextBox 9"/>
          <p:cNvSpPr txBox="1">
            <a:spLocks noChangeArrowheads="1"/>
          </p:cNvSpPr>
          <p:nvPr/>
        </p:nvSpPr>
        <p:spPr bwMode="auto">
          <a:xfrm>
            <a:off x="1828800" y="4448175"/>
            <a:ext cx="914400" cy="2000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sp>
        <p:nvSpPr>
          <p:cNvPr id="26634" name="TextBox 10"/>
          <p:cNvSpPr txBox="1">
            <a:spLocks noChangeArrowheads="1"/>
          </p:cNvSpPr>
          <p:nvPr/>
        </p:nvSpPr>
        <p:spPr bwMode="auto">
          <a:xfrm>
            <a:off x="4191000" y="3905250"/>
            <a:ext cx="914400" cy="2000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sp>
        <p:nvSpPr>
          <p:cNvPr id="26635" name="TextBox 11"/>
          <p:cNvSpPr txBox="1">
            <a:spLocks noChangeArrowheads="1"/>
          </p:cNvSpPr>
          <p:nvPr/>
        </p:nvSpPr>
        <p:spPr bwMode="auto">
          <a:xfrm>
            <a:off x="7924800" y="3914775"/>
            <a:ext cx="914400" cy="2000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sp>
        <p:nvSpPr>
          <p:cNvPr id="26636" name="TextBox 12"/>
          <p:cNvSpPr txBox="1">
            <a:spLocks noChangeArrowheads="1"/>
          </p:cNvSpPr>
          <p:nvPr/>
        </p:nvSpPr>
        <p:spPr bwMode="auto">
          <a:xfrm>
            <a:off x="5372100" y="4219575"/>
            <a:ext cx="914400" cy="2000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sp>
        <p:nvSpPr>
          <p:cNvPr id="26637" name="TextBox 13"/>
          <p:cNvSpPr txBox="1">
            <a:spLocks noChangeArrowheads="1"/>
          </p:cNvSpPr>
          <p:nvPr/>
        </p:nvSpPr>
        <p:spPr bwMode="auto">
          <a:xfrm>
            <a:off x="5372100" y="4438650"/>
            <a:ext cx="914400" cy="2000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sp>
        <p:nvSpPr>
          <p:cNvPr id="26638" name="TextBox 14"/>
          <p:cNvSpPr txBox="1">
            <a:spLocks noChangeArrowheads="1"/>
          </p:cNvSpPr>
          <p:nvPr/>
        </p:nvSpPr>
        <p:spPr bwMode="auto">
          <a:xfrm>
            <a:off x="1981200" y="2133600"/>
            <a:ext cx="2819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4400">
                <a:solidFill>
                  <a:srgbClr val="C00000"/>
                </a:solidFill>
              </a:rPr>
              <a:t>R – E = NI</a:t>
            </a:r>
          </a:p>
        </p:txBody>
      </p:sp>
      <p:sp>
        <p:nvSpPr>
          <p:cNvPr id="26639" name="TextBox 15"/>
          <p:cNvSpPr txBox="1">
            <a:spLocks noChangeArrowheads="1"/>
          </p:cNvSpPr>
          <p:nvPr/>
        </p:nvSpPr>
        <p:spPr bwMode="auto">
          <a:xfrm>
            <a:off x="5562600" y="2133600"/>
            <a:ext cx="3200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4400">
                <a:solidFill>
                  <a:srgbClr val="C00000"/>
                </a:solidFill>
              </a:rPr>
              <a:t>A  = L + SE</a:t>
            </a:r>
          </a:p>
        </p:txBody>
      </p:sp>
      <p:sp>
        <p:nvSpPr>
          <p:cNvPr id="26640" name="Text Box 10"/>
          <p:cNvSpPr txBox="1">
            <a:spLocks noChangeArrowheads="1"/>
          </p:cNvSpPr>
          <p:nvPr/>
        </p:nvSpPr>
        <p:spPr bwMode="auto">
          <a:xfrm>
            <a:off x="0" y="65833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MS PGothic" panose="020B0600070205080204" pitchFamily="34" charset="-128"/>
              </a:rPr>
              <a:t>1-</a:t>
            </a:r>
            <a:fld id="{BBF6B8BE-099D-4716-8026-16E7AE6BAC17}" type="slidenum">
              <a:rPr lang="en-US" altLang="en-US" sz="1200">
                <a:solidFill>
                  <a:srgbClr val="000000"/>
                </a:solidFill>
                <a:ea typeface="MS PGothic" panose="020B0600070205080204" pitchFamily="34" charset="-128"/>
              </a:rPr>
              <a:pPr eaLnBrk="1" hangingPunct="1">
                <a:spcBef>
                  <a:spcPct val="0"/>
                </a:spcBef>
                <a:buClrTx/>
                <a:buSzTx/>
                <a:buFontTx/>
                <a:buNone/>
              </a:pPr>
              <a:t>11</a:t>
            </a:fld>
            <a:endParaRPr lang="en-US" altLang="en-US" sz="2400">
              <a:ea typeface="MS PGothic" panose="020B0600070205080204" pitchFamily="34" charset="-128"/>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nodeType="clickEffect">
                                  <p:stCondLst>
                                    <p:cond delay="0"/>
                                  </p:stCondLst>
                                  <p:childTnLst>
                                    <p:animEffect transition="out" filter="wipe(lef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nodeType="clickEffect">
                                  <p:stCondLst>
                                    <p:cond delay="0"/>
                                  </p:stCondLst>
                                  <p:childTnLst>
                                    <p:animEffect transition="out" filter="wipe(left)">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62176"/>
            <a:ext cx="8534400" cy="783193"/>
          </a:xfrm>
          <a:prstGeom prst="roundRect">
            <a:avLst/>
          </a:prstGeom>
          <a:solidFill>
            <a:srgbClr val="E5E5FF"/>
          </a:solidFill>
          <a:ln>
            <a:solidFill>
              <a:schemeClr val="accent1"/>
            </a:solidFill>
          </a:ln>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sz="2000" b="1" dirty="0"/>
              <a:t>Inferring Values Using the Income Statement and Balance Sheet Equations</a:t>
            </a:r>
            <a:endParaRPr lang="en-US" sz="2000" dirty="0"/>
          </a:p>
        </p:txBody>
      </p:sp>
      <p:graphicFrame>
        <p:nvGraphicFramePr>
          <p:cNvPr id="28677" name="Object 3"/>
          <p:cNvGraphicFramePr>
            <a:graphicFrameLocks noChangeAspect="1"/>
          </p:cNvGraphicFramePr>
          <p:nvPr/>
        </p:nvGraphicFramePr>
        <p:xfrm>
          <a:off x="179388" y="2819400"/>
          <a:ext cx="8755062" cy="1905000"/>
        </p:xfrm>
        <a:graphic>
          <a:graphicData uri="http://schemas.openxmlformats.org/presentationml/2006/ole">
            <mc:AlternateContent xmlns:mc="http://schemas.openxmlformats.org/markup-compatibility/2006">
              <mc:Choice xmlns:v="urn:schemas-microsoft-com:vml" Requires="v">
                <p:oleObj spid="_x0000_s28687" name="Worksheet" r:id="rId4" imgW="5953157" imgH="1295427" progId="Excel.Sheet.12">
                  <p:embed/>
                </p:oleObj>
              </mc:Choice>
              <mc:Fallback>
                <p:oleObj name="Worksheet" r:id="rId4" imgW="5953157" imgH="1295427" progId="Excel.Sheet.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819400"/>
                        <a:ext cx="875506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7"/>
          <p:cNvGrpSpPr>
            <a:grpSpLocks/>
          </p:cNvGrpSpPr>
          <p:nvPr/>
        </p:nvGrpSpPr>
        <p:grpSpPr bwMode="auto">
          <a:xfrm>
            <a:off x="2971800" y="4181475"/>
            <a:ext cx="3314700" cy="238125"/>
            <a:chOff x="2971800" y="4181445"/>
            <a:chExt cx="3314700" cy="238155"/>
          </a:xfrm>
        </p:grpSpPr>
        <p:sp>
          <p:nvSpPr>
            <p:cNvPr id="28685" name="TextBox 8"/>
            <p:cNvSpPr txBox="1">
              <a:spLocks noChangeArrowheads="1"/>
            </p:cNvSpPr>
            <p:nvPr/>
          </p:nvSpPr>
          <p:spPr bwMode="auto">
            <a:xfrm>
              <a:off x="2971800" y="4181445"/>
              <a:ext cx="914400" cy="2000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sp>
          <p:nvSpPr>
            <p:cNvPr id="28686" name="TextBox 12"/>
            <p:cNvSpPr txBox="1">
              <a:spLocks noChangeArrowheads="1"/>
            </p:cNvSpPr>
            <p:nvPr/>
          </p:nvSpPr>
          <p:spPr bwMode="auto">
            <a:xfrm>
              <a:off x="5372100" y="4219545"/>
              <a:ext cx="914400" cy="2000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grpSp>
      <p:grpSp>
        <p:nvGrpSpPr>
          <p:cNvPr id="3" name="Group 18"/>
          <p:cNvGrpSpPr>
            <a:grpSpLocks/>
          </p:cNvGrpSpPr>
          <p:nvPr/>
        </p:nvGrpSpPr>
        <p:grpSpPr bwMode="auto">
          <a:xfrm>
            <a:off x="1828800" y="4438650"/>
            <a:ext cx="4457700" cy="209550"/>
            <a:chOff x="1828800" y="4438650"/>
            <a:chExt cx="4457700" cy="209550"/>
          </a:xfrm>
        </p:grpSpPr>
        <p:sp>
          <p:nvSpPr>
            <p:cNvPr id="28683" name="TextBox 9"/>
            <p:cNvSpPr txBox="1">
              <a:spLocks noChangeArrowheads="1"/>
            </p:cNvSpPr>
            <p:nvPr/>
          </p:nvSpPr>
          <p:spPr bwMode="auto">
            <a:xfrm>
              <a:off x="1828800" y="4448145"/>
              <a:ext cx="914400" cy="2000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sp>
          <p:nvSpPr>
            <p:cNvPr id="28684" name="TextBox 13"/>
            <p:cNvSpPr txBox="1">
              <a:spLocks noChangeArrowheads="1"/>
            </p:cNvSpPr>
            <p:nvPr/>
          </p:nvSpPr>
          <p:spPr bwMode="auto">
            <a:xfrm>
              <a:off x="5372100" y="4438650"/>
              <a:ext cx="914400" cy="2000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700"/>
                <a:t>   </a:t>
              </a:r>
            </a:p>
          </p:txBody>
        </p:sp>
      </p:grpSp>
      <p:sp>
        <p:nvSpPr>
          <p:cNvPr id="28680" name="TextBox 14"/>
          <p:cNvSpPr txBox="1">
            <a:spLocks noChangeArrowheads="1"/>
          </p:cNvSpPr>
          <p:nvPr/>
        </p:nvSpPr>
        <p:spPr bwMode="auto">
          <a:xfrm>
            <a:off x="1981200" y="2133600"/>
            <a:ext cx="2819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4400">
                <a:solidFill>
                  <a:srgbClr val="C00000"/>
                </a:solidFill>
              </a:rPr>
              <a:t>R – E = NI</a:t>
            </a:r>
          </a:p>
        </p:txBody>
      </p:sp>
      <p:sp>
        <p:nvSpPr>
          <p:cNvPr id="28681" name="TextBox 15"/>
          <p:cNvSpPr txBox="1">
            <a:spLocks noChangeArrowheads="1"/>
          </p:cNvSpPr>
          <p:nvPr/>
        </p:nvSpPr>
        <p:spPr bwMode="auto">
          <a:xfrm>
            <a:off x="5562600" y="2133600"/>
            <a:ext cx="3200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4400">
                <a:solidFill>
                  <a:srgbClr val="C00000"/>
                </a:solidFill>
              </a:rPr>
              <a:t>A  = L + SE</a:t>
            </a:r>
          </a:p>
        </p:txBody>
      </p:sp>
      <p:sp>
        <p:nvSpPr>
          <p:cNvPr id="28682" name="Text Box 10"/>
          <p:cNvSpPr txBox="1">
            <a:spLocks noChangeArrowheads="1"/>
          </p:cNvSpPr>
          <p:nvPr/>
        </p:nvSpPr>
        <p:spPr bwMode="auto">
          <a:xfrm>
            <a:off x="0" y="65833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MS PGothic" panose="020B0600070205080204" pitchFamily="34" charset="-128"/>
              </a:rPr>
              <a:t>1-</a:t>
            </a:r>
            <a:fld id="{C2B0D821-B3BD-4E2C-9F04-227D3A1CF799}" type="slidenum">
              <a:rPr lang="en-US" altLang="en-US" sz="1200">
                <a:solidFill>
                  <a:srgbClr val="000000"/>
                </a:solidFill>
                <a:ea typeface="MS PGothic" panose="020B0600070205080204" pitchFamily="34" charset="-128"/>
              </a:rPr>
              <a:pPr eaLnBrk="1" hangingPunct="1">
                <a:spcBef>
                  <a:spcPct val="0"/>
                </a:spcBef>
                <a:buClrTx/>
                <a:buSzTx/>
                <a:buFontTx/>
                <a:buNone/>
              </a:pPr>
              <a:t>12</a:t>
            </a:fld>
            <a:endParaRPr lang="en-US" altLang="en-US" sz="2400">
              <a:ea typeface="MS PGothic" panose="020B0600070205080204" pitchFamily="34" charset="-128"/>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nodeType="clickEffect">
                                  <p:stCondLst>
                                    <p:cond delay="0"/>
                                  </p:stCondLst>
                                  <p:childTnLst>
                                    <p:animEffect transition="out" filter="wipe(lef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nodeType="clickEffect">
                                  <p:stCondLst>
                                    <p:cond delay="0"/>
                                  </p:stCondLst>
                                  <p:childTnLst>
                                    <p:animEffect transition="out" filter="wipe(left)">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Organizational Forms</a:t>
            </a:r>
          </a:p>
        </p:txBody>
      </p:sp>
      <p:grpSp>
        <p:nvGrpSpPr>
          <p:cNvPr id="2" name="Group 16"/>
          <p:cNvGrpSpPr>
            <a:grpSpLocks/>
          </p:cNvGrpSpPr>
          <p:nvPr/>
        </p:nvGrpSpPr>
        <p:grpSpPr bwMode="auto">
          <a:xfrm>
            <a:off x="257628" y="2794000"/>
            <a:ext cx="8610600" cy="1320800"/>
            <a:chOff x="96" y="2048"/>
            <a:chExt cx="5520" cy="832"/>
          </a:xfrm>
          <a:solidFill>
            <a:srgbClr val="E5E5FF"/>
          </a:solidFill>
        </p:grpSpPr>
        <p:sp>
          <p:nvSpPr>
            <p:cNvPr id="245764" name="Text Box 4"/>
            <p:cNvSpPr txBox="1">
              <a:spLocks noChangeArrowheads="1"/>
            </p:cNvSpPr>
            <p:nvPr/>
          </p:nvSpPr>
          <p:spPr bwMode="auto">
            <a:xfrm>
              <a:off x="96" y="2269"/>
              <a:ext cx="2112" cy="371"/>
            </a:xfrm>
            <a:prstGeom prst="rect">
              <a:avLst/>
            </a:prstGeom>
            <a:grpFill/>
            <a:ln w="9525" cap="rnd">
              <a:solidFill>
                <a:schemeClr val="accent1"/>
              </a:solidFill>
              <a:round/>
              <a:headEnd/>
              <a:tailEnd/>
            </a:ln>
            <a:effectLst/>
          </p:spPr>
          <p:txBody>
            <a:bodyPr>
              <a:spAutoFit/>
            </a:bodyPr>
            <a:lstStyle/>
            <a:p>
              <a:pPr algn="ctr" eaLnBrk="1" hangingPunct="1">
                <a:spcBef>
                  <a:spcPct val="50000"/>
                </a:spcBef>
                <a:defRPr/>
              </a:pPr>
              <a:r>
                <a:rPr lang="en-US" sz="3200" b="1">
                  <a:latin typeface="Arial" charset="0"/>
                </a:rPr>
                <a:t>Partnership</a:t>
              </a:r>
            </a:p>
          </p:txBody>
        </p:sp>
        <p:sp>
          <p:nvSpPr>
            <p:cNvPr id="245765" name="Text Box 5"/>
            <p:cNvSpPr txBox="1">
              <a:spLocks noChangeArrowheads="1"/>
            </p:cNvSpPr>
            <p:nvPr/>
          </p:nvSpPr>
          <p:spPr bwMode="auto">
            <a:xfrm>
              <a:off x="2832" y="2048"/>
              <a:ext cx="2784" cy="832"/>
            </a:xfrm>
            <a:prstGeom prst="rect">
              <a:avLst/>
            </a:prstGeom>
            <a:grpFill/>
            <a:ln w="9525" cap="rnd">
              <a:solidFill>
                <a:schemeClr val="accent1"/>
              </a:solidFill>
              <a:round/>
              <a:headEnd/>
              <a:tailEnd/>
            </a:ln>
            <a:effectLst/>
          </p:spPr>
          <p:txBody>
            <a:bodyPr>
              <a:spAutoFit/>
            </a:bodyPr>
            <a:lstStyle/>
            <a:p>
              <a:pPr algn="ctr" eaLnBrk="1" hangingPunct="1">
                <a:spcBef>
                  <a:spcPct val="50000"/>
                </a:spcBef>
                <a:defRPr/>
              </a:pPr>
              <a:r>
                <a:rPr lang="en-US" sz="2000" b="1">
                  <a:latin typeface="Arial" charset="0"/>
                </a:rPr>
                <a:t>Business organization owned by two or more people.  Each partner is personally liable for all debts of the business.</a:t>
              </a:r>
            </a:p>
          </p:txBody>
        </p:sp>
        <p:cxnSp>
          <p:nvCxnSpPr>
            <p:cNvPr id="245766" name="AutoShape 6"/>
            <p:cNvCxnSpPr>
              <a:cxnSpLocks noChangeShapeType="1"/>
              <a:stCxn id="245764" idx="3"/>
              <a:endCxn id="245765" idx="1"/>
            </p:cNvCxnSpPr>
            <p:nvPr/>
          </p:nvCxnSpPr>
          <p:spPr bwMode="auto">
            <a:xfrm>
              <a:off x="2208" y="2455"/>
              <a:ext cx="624" cy="9"/>
            </a:xfrm>
            <a:prstGeom prst="straightConnector1">
              <a:avLst/>
            </a:prstGeom>
            <a:grpFill/>
            <a:ln w="38100" cap="rnd">
              <a:solidFill>
                <a:schemeClr val="accent1"/>
              </a:solidFill>
              <a:round/>
              <a:headEnd/>
              <a:tailEnd type="triangle" w="med" len="med"/>
            </a:ln>
            <a:effectLst/>
          </p:spPr>
        </p:cxnSp>
      </p:grpSp>
      <p:grpSp>
        <p:nvGrpSpPr>
          <p:cNvPr id="3" name="Group 7"/>
          <p:cNvGrpSpPr>
            <a:grpSpLocks/>
          </p:cNvGrpSpPr>
          <p:nvPr/>
        </p:nvGrpSpPr>
        <p:grpSpPr bwMode="auto">
          <a:xfrm>
            <a:off x="257628" y="4343400"/>
            <a:ext cx="8610600" cy="1930400"/>
            <a:chOff x="96" y="2240"/>
            <a:chExt cx="5520" cy="1216"/>
          </a:xfrm>
          <a:solidFill>
            <a:srgbClr val="E5E5FF"/>
          </a:solidFill>
        </p:grpSpPr>
        <p:sp>
          <p:nvSpPr>
            <p:cNvPr id="245768" name="Text Box 8"/>
            <p:cNvSpPr txBox="1">
              <a:spLocks noChangeArrowheads="1"/>
            </p:cNvSpPr>
            <p:nvPr/>
          </p:nvSpPr>
          <p:spPr bwMode="auto">
            <a:xfrm>
              <a:off x="96" y="2566"/>
              <a:ext cx="2112" cy="371"/>
            </a:xfrm>
            <a:prstGeom prst="rect">
              <a:avLst/>
            </a:prstGeom>
            <a:grpFill/>
            <a:ln w="9525" cap="rnd">
              <a:solidFill>
                <a:schemeClr val="accent1"/>
              </a:solidFill>
              <a:round/>
              <a:headEnd/>
              <a:tailEnd/>
            </a:ln>
            <a:effectLst/>
          </p:spPr>
          <p:txBody>
            <a:bodyPr>
              <a:spAutoFit/>
            </a:bodyPr>
            <a:lstStyle/>
            <a:p>
              <a:pPr algn="ctr" eaLnBrk="1" hangingPunct="1">
                <a:spcBef>
                  <a:spcPct val="50000"/>
                </a:spcBef>
                <a:defRPr/>
              </a:pPr>
              <a:r>
                <a:rPr lang="en-US" sz="3200" b="1">
                  <a:latin typeface="Arial" charset="0"/>
                </a:rPr>
                <a:t>Corporation</a:t>
              </a:r>
            </a:p>
          </p:txBody>
        </p:sp>
        <p:sp>
          <p:nvSpPr>
            <p:cNvPr id="245769" name="Text Box 9"/>
            <p:cNvSpPr txBox="1">
              <a:spLocks noChangeArrowheads="1"/>
            </p:cNvSpPr>
            <p:nvPr/>
          </p:nvSpPr>
          <p:spPr bwMode="auto">
            <a:xfrm>
              <a:off x="2832" y="2240"/>
              <a:ext cx="2784" cy="1216"/>
            </a:xfrm>
            <a:prstGeom prst="rect">
              <a:avLst/>
            </a:prstGeom>
            <a:grpFill/>
            <a:ln w="9525" cap="rnd">
              <a:solidFill>
                <a:schemeClr val="accent1"/>
              </a:solidFill>
              <a:round/>
              <a:headEnd/>
              <a:tailEnd/>
            </a:ln>
            <a:effectLst/>
          </p:spPr>
          <p:txBody>
            <a:bodyPr>
              <a:spAutoFit/>
            </a:bodyPr>
            <a:lstStyle/>
            <a:p>
              <a:pPr algn="ctr" eaLnBrk="1" hangingPunct="1">
                <a:spcBef>
                  <a:spcPct val="50000"/>
                </a:spcBef>
                <a:defRPr/>
              </a:pPr>
              <a:r>
                <a:rPr lang="en-US" sz="2000" b="1">
                  <a:latin typeface="Arial" charset="0"/>
                </a:rPr>
                <a:t>A separate entity from both a legal and accounting perspective.  Owners of corporations (stockholders) are not personally responsible for debts of the corporation.</a:t>
              </a:r>
            </a:p>
          </p:txBody>
        </p:sp>
        <p:cxnSp>
          <p:nvCxnSpPr>
            <p:cNvPr id="245770" name="AutoShape 10"/>
            <p:cNvCxnSpPr>
              <a:cxnSpLocks noChangeShapeType="1"/>
              <a:stCxn id="245768" idx="3"/>
              <a:endCxn id="245769" idx="1"/>
            </p:cNvCxnSpPr>
            <p:nvPr/>
          </p:nvCxnSpPr>
          <p:spPr bwMode="auto">
            <a:xfrm>
              <a:off x="2208" y="2752"/>
              <a:ext cx="624" cy="0"/>
            </a:xfrm>
            <a:prstGeom prst="straightConnector1">
              <a:avLst/>
            </a:prstGeom>
            <a:grpFill/>
            <a:ln w="38100" cap="rnd">
              <a:solidFill>
                <a:schemeClr val="accent1"/>
              </a:solidFill>
              <a:round/>
              <a:headEnd/>
              <a:tailEnd type="triangle" w="med" len="med"/>
            </a:ln>
            <a:effectLst/>
          </p:spPr>
        </p:cxnSp>
      </p:grpSp>
      <p:grpSp>
        <p:nvGrpSpPr>
          <p:cNvPr id="10245" name="Group 15"/>
          <p:cNvGrpSpPr>
            <a:grpSpLocks/>
          </p:cNvGrpSpPr>
          <p:nvPr/>
        </p:nvGrpSpPr>
        <p:grpSpPr bwMode="auto">
          <a:xfrm>
            <a:off x="257175" y="1219200"/>
            <a:ext cx="8610600" cy="1320800"/>
            <a:chOff x="152400" y="1524000"/>
            <a:chExt cx="8763000" cy="1320800"/>
          </a:xfrm>
        </p:grpSpPr>
        <p:sp>
          <p:nvSpPr>
            <p:cNvPr id="10247" name="Text Box 12"/>
            <p:cNvSpPr txBox="1">
              <a:spLocks noChangeArrowheads="1"/>
            </p:cNvSpPr>
            <p:nvPr/>
          </p:nvSpPr>
          <p:spPr bwMode="auto">
            <a:xfrm>
              <a:off x="152400" y="1646238"/>
              <a:ext cx="3352800" cy="1076325"/>
            </a:xfrm>
            <a:prstGeom prst="rect">
              <a:avLst/>
            </a:prstGeom>
            <a:solidFill>
              <a:srgbClr val="E5E5FF"/>
            </a:solidFill>
            <a:ln w="9525" cap="rnd">
              <a:solidFill>
                <a:schemeClr val="accent1"/>
              </a:solidFill>
              <a:round/>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3200" b="1"/>
                <a:t>Sole </a:t>
              </a:r>
              <a:br>
                <a:rPr lang="en-US" altLang="en-US" sz="3200" b="1"/>
              </a:br>
              <a:r>
                <a:rPr lang="en-US" altLang="en-US" sz="3200" b="1"/>
                <a:t>Proprietorship</a:t>
              </a:r>
            </a:p>
          </p:txBody>
        </p:sp>
        <p:sp>
          <p:nvSpPr>
            <p:cNvPr id="10248" name="Text Box 13"/>
            <p:cNvSpPr txBox="1">
              <a:spLocks noChangeArrowheads="1"/>
            </p:cNvSpPr>
            <p:nvPr/>
          </p:nvSpPr>
          <p:spPr bwMode="auto">
            <a:xfrm>
              <a:off x="4495800" y="1524000"/>
              <a:ext cx="4419600" cy="1320800"/>
            </a:xfrm>
            <a:prstGeom prst="rect">
              <a:avLst/>
            </a:prstGeom>
            <a:solidFill>
              <a:srgbClr val="E5E5FF"/>
            </a:solidFill>
            <a:ln w="9525" cap="rnd">
              <a:solidFill>
                <a:schemeClr val="accent1"/>
              </a:solidFill>
              <a:round/>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000" b="1"/>
                <a:t>Business organization owned by one person.  The owner is personally liable for all debts of the business.</a:t>
              </a:r>
            </a:p>
          </p:txBody>
        </p:sp>
        <p:cxnSp>
          <p:nvCxnSpPr>
            <p:cNvPr id="10249" name="AutoShape 14"/>
            <p:cNvCxnSpPr>
              <a:cxnSpLocks noChangeShapeType="1"/>
              <a:stCxn id="10247" idx="3"/>
              <a:endCxn id="10248" idx="1"/>
            </p:cNvCxnSpPr>
            <p:nvPr/>
          </p:nvCxnSpPr>
          <p:spPr bwMode="auto">
            <a:xfrm>
              <a:off x="3505200" y="2184400"/>
              <a:ext cx="990600" cy="0"/>
            </a:xfrm>
            <a:prstGeom prst="straightConnector1">
              <a:avLst/>
            </a:prstGeom>
            <a:noFill/>
            <a:ln w="38100" cap="rnd">
              <a:solidFill>
                <a:schemeClr val="accent1"/>
              </a:solidFill>
              <a:round/>
              <a:headEnd/>
              <a:tailEnd type="triangle" w="med" len="med"/>
            </a:ln>
            <a:extLst>
              <a:ext uri="{909E8E84-426E-40DD-AFC4-6F175D3DCCD1}">
                <a14:hiddenFill xmlns:a14="http://schemas.microsoft.com/office/drawing/2010/main">
                  <a:noFill/>
                </a14:hiddenFill>
              </a:ext>
            </a:extLst>
          </p:spPr>
        </p:cxnSp>
      </p:grpSp>
      <p:sp>
        <p:nvSpPr>
          <p:cNvPr id="10246" name="Text Box 10"/>
          <p:cNvSpPr txBox="1">
            <a:spLocks noChangeArrowheads="1"/>
          </p:cNvSpPr>
          <p:nvPr/>
        </p:nvSpPr>
        <p:spPr bwMode="auto">
          <a:xfrm>
            <a:off x="0" y="65833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MS PGothic" panose="020B0600070205080204" pitchFamily="34" charset="-128"/>
              </a:rPr>
              <a:t>1-</a:t>
            </a:r>
            <a:fld id="{70427301-9EA0-4F29-B4F5-00D159D2E7EB}" type="slidenum">
              <a:rPr lang="en-US" altLang="en-US" sz="1200">
                <a:solidFill>
                  <a:srgbClr val="000000"/>
                </a:solidFill>
                <a:ea typeface="MS PGothic" panose="020B0600070205080204" pitchFamily="34" charset="-128"/>
              </a:rPr>
              <a:pPr eaLnBrk="1" hangingPunct="1">
                <a:spcBef>
                  <a:spcPct val="0"/>
                </a:spcBef>
                <a:buClrTx/>
                <a:buSzTx/>
                <a:buFontTx/>
                <a:buNone/>
              </a:pPr>
              <a:t>2</a:t>
            </a:fld>
            <a:endParaRPr lang="en-US" altLang="en-US" sz="2400">
              <a:ea typeface="MS PGothic" panose="020B0600070205080204" pitchFamily="34" charset="-128"/>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ppt_x</p:attrName>
                                        </p:attrNameLst>
                                      </p:cBhvr>
                                      <p:tavLst>
                                        <p:tav tm="0">
                                          <p:val>
                                            <p:strVal val="#ppt_x-#ppt_w/2"/>
                                          </p:val>
                                        </p:tav>
                                        <p:tav tm="100000">
                                          <p:val>
                                            <p:strVal val="#ppt_x"/>
                                          </p:val>
                                        </p:tav>
                                      </p:tavLst>
                                    </p:anim>
                                    <p:anim calcmode="lin" valueType="num">
                                      <p:cBhvr>
                                        <p:cTn id="16" dur="500" fill="hold"/>
                                        <p:tgtEl>
                                          <p:spTgt spid="3"/>
                                        </p:tgtEl>
                                        <p:attrNameLst>
                                          <p:attrName>ppt_y</p:attrName>
                                        </p:attrNameLst>
                                      </p:cBhvr>
                                      <p:tavLst>
                                        <p:tav tm="0">
                                          <p:val>
                                            <p:strVal val="#ppt_y"/>
                                          </p:val>
                                        </p:tav>
                                        <p:tav tm="100000">
                                          <p:val>
                                            <p:strVal val="#ppt_y"/>
                                          </p:val>
                                        </p:tav>
                                      </p:tavLst>
                                    </p:anim>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39713"/>
            <a:ext cx="8229600" cy="1139825"/>
          </a:xfrm>
        </p:spPr>
        <p:txBody>
          <a:bodyPr/>
          <a:lstStyle/>
          <a:p>
            <a:pPr eaLnBrk="1" hangingPunct="1"/>
            <a:r>
              <a:rPr lang="en-US" altLang="en-US" smtClean="0"/>
              <a:t>The Accounting System</a:t>
            </a:r>
          </a:p>
        </p:txBody>
      </p:sp>
      <p:sp>
        <p:nvSpPr>
          <p:cNvPr id="23" name="Rounded Rectangle 22"/>
          <p:cNvSpPr/>
          <p:nvPr/>
        </p:nvSpPr>
        <p:spPr>
          <a:xfrm>
            <a:off x="2759075" y="1219200"/>
            <a:ext cx="3657600" cy="1143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Economic Activity</a:t>
            </a:r>
          </a:p>
        </p:txBody>
      </p:sp>
      <p:sp>
        <p:nvSpPr>
          <p:cNvPr id="24" name="Rounded Rectangle 23"/>
          <p:cNvSpPr/>
          <p:nvPr/>
        </p:nvSpPr>
        <p:spPr>
          <a:xfrm>
            <a:off x="2759075" y="2895600"/>
            <a:ext cx="3657600" cy="1143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Accounting</a:t>
            </a:r>
          </a:p>
          <a:p>
            <a:pPr algn="ctr" eaLnBrk="1" hangingPunct="1">
              <a:defRPr/>
            </a:pPr>
            <a:r>
              <a:rPr lang="en-US" sz="2400" dirty="0">
                <a:solidFill>
                  <a:schemeClr val="tx1"/>
                </a:solidFill>
              </a:rPr>
              <a:t>System</a:t>
            </a:r>
          </a:p>
        </p:txBody>
      </p:sp>
      <p:sp>
        <p:nvSpPr>
          <p:cNvPr id="25" name="Rounded Rectangle 24"/>
          <p:cNvSpPr/>
          <p:nvPr/>
        </p:nvSpPr>
        <p:spPr>
          <a:xfrm>
            <a:off x="2759075" y="4572000"/>
            <a:ext cx="3657600" cy="1143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sz="2400" dirty="0">
                <a:solidFill>
                  <a:schemeClr val="tx1"/>
                </a:solidFill>
              </a:rPr>
              <a:t>Accounting Reports</a:t>
            </a:r>
          </a:p>
        </p:txBody>
      </p:sp>
      <p:sp>
        <p:nvSpPr>
          <p:cNvPr id="26" name="Rounded Rectangle 25"/>
          <p:cNvSpPr/>
          <p:nvPr/>
        </p:nvSpPr>
        <p:spPr>
          <a:xfrm>
            <a:off x="2949575" y="5100638"/>
            <a:ext cx="1600200" cy="4572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sz="1800" b="1" dirty="0">
                <a:solidFill>
                  <a:schemeClr val="tx1"/>
                </a:solidFill>
              </a:rPr>
              <a:t>Financial</a:t>
            </a:r>
          </a:p>
        </p:txBody>
      </p:sp>
      <p:sp>
        <p:nvSpPr>
          <p:cNvPr id="28" name="Rounded Rectangle 27"/>
          <p:cNvSpPr/>
          <p:nvPr/>
        </p:nvSpPr>
        <p:spPr>
          <a:xfrm>
            <a:off x="4635500" y="5105400"/>
            <a:ext cx="1600200" cy="4572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sz="1800" b="1" dirty="0">
                <a:solidFill>
                  <a:schemeClr val="tx1"/>
                </a:solidFill>
              </a:rPr>
              <a:t>Managerial</a:t>
            </a:r>
          </a:p>
        </p:txBody>
      </p:sp>
      <p:sp>
        <p:nvSpPr>
          <p:cNvPr id="29" name="TextBox 28"/>
          <p:cNvSpPr txBox="1">
            <a:spLocks noChangeArrowheads="1"/>
          </p:cNvSpPr>
          <p:nvPr/>
        </p:nvSpPr>
        <p:spPr bwMode="auto">
          <a:xfrm>
            <a:off x="282575" y="5068888"/>
            <a:ext cx="289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b="1"/>
              <a:t>External users</a:t>
            </a:r>
          </a:p>
          <a:p>
            <a:pPr eaLnBrk="1" hangingPunct="1">
              <a:spcBef>
                <a:spcPct val="0"/>
              </a:spcBef>
              <a:buClrTx/>
              <a:buSzTx/>
              <a:buFontTx/>
              <a:buNone/>
            </a:pPr>
            <a:r>
              <a:rPr lang="en-US" altLang="en-US" sz="1600"/>
              <a:t>(creditors, investors, etc.)</a:t>
            </a:r>
          </a:p>
        </p:txBody>
      </p:sp>
      <p:sp>
        <p:nvSpPr>
          <p:cNvPr id="30" name="TextBox 29"/>
          <p:cNvSpPr txBox="1">
            <a:spLocks noChangeArrowheads="1"/>
          </p:cNvSpPr>
          <p:nvPr/>
        </p:nvSpPr>
        <p:spPr bwMode="auto">
          <a:xfrm>
            <a:off x="6683375" y="5029200"/>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b="1"/>
              <a:t>Internal users</a:t>
            </a:r>
          </a:p>
          <a:p>
            <a:pPr eaLnBrk="1" hangingPunct="1">
              <a:spcBef>
                <a:spcPct val="0"/>
              </a:spcBef>
              <a:buClrTx/>
              <a:buSzTx/>
              <a:buFontTx/>
              <a:buNone/>
            </a:pPr>
            <a:r>
              <a:rPr lang="en-US" altLang="en-US" sz="1600"/>
              <a:t>(managers, etc.)</a:t>
            </a:r>
          </a:p>
        </p:txBody>
      </p:sp>
      <p:sp>
        <p:nvSpPr>
          <p:cNvPr id="33" name="Arc 32"/>
          <p:cNvSpPr/>
          <p:nvPr/>
        </p:nvSpPr>
        <p:spPr>
          <a:xfrm rot="21200908">
            <a:off x="5919788" y="1773238"/>
            <a:ext cx="1905000" cy="4038600"/>
          </a:xfrm>
          <a:prstGeom prst="arc">
            <a:avLst>
              <a:gd name="adj1" fmla="val 16200000"/>
              <a:gd name="adj2" fmla="val 3592091"/>
            </a:avLst>
          </a:prstGeom>
          <a:ln w="38100">
            <a:solidFill>
              <a:srgbClr val="C0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p>
        </p:txBody>
      </p:sp>
      <p:sp>
        <p:nvSpPr>
          <p:cNvPr id="34" name="Rectangle 33"/>
          <p:cNvSpPr/>
          <p:nvPr/>
        </p:nvSpPr>
        <p:spPr>
          <a:xfrm rot="4485469">
            <a:off x="4091052" y="2509903"/>
            <a:ext cx="5638800" cy="2224716"/>
          </a:xfrm>
          <a:prstGeom prst="rect">
            <a:avLst/>
          </a:prstGeom>
          <a:noFill/>
        </p:spPr>
        <p:txBody>
          <a:bodyPr spcFirstLastPara="1">
            <a:prstTxWarp prst="textArchUp">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defRPr/>
            </a:pPr>
            <a:r>
              <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Run the company</a:t>
            </a:r>
          </a:p>
        </p:txBody>
      </p:sp>
      <p:sp>
        <p:nvSpPr>
          <p:cNvPr id="35" name="Arc 34"/>
          <p:cNvSpPr/>
          <p:nvPr/>
        </p:nvSpPr>
        <p:spPr>
          <a:xfrm rot="399092" flipH="1">
            <a:off x="1195388" y="1773238"/>
            <a:ext cx="1905000" cy="4038600"/>
          </a:xfrm>
          <a:prstGeom prst="arc">
            <a:avLst>
              <a:gd name="adj1" fmla="val 16200000"/>
              <a:gd name="adj2" fmla="val 3592091"/>
            </a:avLst>
          </a:prstGeom>
          <a:ln w="38100">
            <a:solidFill>
              <a:srgbClr val="C0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p>
        </p:txBody>
      </p:sp>
      <p:sp>
        <p:nvSpPr>
          <p:cNvPr id="36" name="Rectangle 35"/>
          <p:cNvSpPr/>
          <p:nvPr/>
        </p:nvSpPr>
        <p:spPr>
          <a:xfrm rot="17179999">
            <a:off x="-747745" y="2516711"/>
            <a:ext cx="5638800" cy="2257872"/>
          </a:xfrm>
          <a:prstGeom prst="rect">
            <a:avLst/>
          </a:prstGeom>
          <a:noFill/>
        </p:spPr>
        <p:txBody>
          <a:bodyPr spcFirstLastPara="1">
            <a:prstTxWarp prst="textArchUp">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defRPr/>
            </a:pPr>
            <a:r>
              <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Evaluate the company</a:t>
            </a:r>
          </a:p>
        </p:txBody>
      </p:sp>
      <p:cxnSp>
        <p:nvCxnSpPr>
          <p:cNvPr id="38" name="Straight Arrow Connector 37"/>
          <p:cNvCxnSpPr>
            <a:cxnSpLocks noChangeShapeType="1"/>
          </p:cNvCxnSpPr>
          <p:nvPr/>
        </p:nvCxnSpPr>
        <p:spPr bwMode="auto">
          <a:xfrm flipH="1">
            <a:off x="4586288" y="2363788"/>
            <a:ext cx="3175" cy="5334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 name="Straight Arrow Connector 38"/>
          <p:cNvCxnSpPr>
            <a:cxnSpLocks noChangeShapeType="1"/>
          </p:cNvCxnSpPr>
          <p:nvPr/>
        </p:nvCxnSpPr>
        <p:spPr bwMode="auto">
          <a:xfrm>
            <a:off x="4587875" y="4038600"/>
            <a:ext cx="0" cy="5334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 name="Straight Arrow Connector 39"/>
          <p:cNvCxnSpPr/>
          <p:nvPr/>
        </p:nvCxnSpPr>
        <p:spPr>
          <a:xfrm>
            <a:off x="6226175" y="5334000"/>
            <a:ext cx="54927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noChangeShapeType="1"/>
          </p:cNvCxnSpPr>
          <p:nvPr/>
        </p:nvCxnSpPr>
        <p:spPr bwMode="auto">
          <a:xfrm flipH="1" flipV="1">
            <a:off x="2309813" y="5334000"/>
            <a:ext cx="6397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210" name="Text Box 10"/>
          <p:cNvSpPr txBox="1">
            <a:spLocks noChangeArrowheads="1"/>
          </p:cNvSpPr>
          <p:nvPr/>
        </p:nvSpPr>
        <p:spPr bwMode="auto">
          <a:xfrm>
            <a:off x="0" y="65452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MS PGothic" panose="020B0600070205080204" pitchFamily="34" charset="-128"/>
              </a:rPr>
              <a:t>1-</a:t>
            </a:r>
            <a:fld id="{C4A8A6C4-8A36-4675-A954-5B265F3E60B8}" type="slidenum">
              <a:rPr lang="en-US" altLang="en-US" sz="1200">
                <a:solidFill>
                  <a:srgbClr val="000000"/>
                </a:solidFill>
                <a:ea typeface="MS PGothic" panose="020B0600070205080204" pitchFamily="34" charset="-128"/>
              </a:rPr>
              <a:pPr eaLnBrk="1" hangingPunct="1">
                <a:spcBef>
                  <a:spcPct val="0"/>
                </a:spcBef>
                <a:buClrTx/>
                <a:buSzTx/>
                <a:buFontTx/>
                <a:buNone/>
              </a:pPr>
              <a:t>3</a:t>
            </a:fld>
            <a:endParaRPr lang="en-US" altLang="en-US" sz="2400">
              <a:ea typeface="MS PGothic" panose="020B0600070205080204" pitchFamily="34" charset="-128"/>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slide(fromTop)">
                                      <p:cBhvr>
                                        <p:cTn id="11" dur="500"/>
                                        <p:tgtEl>
                                          <p:spTgt spid="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childTnLst>
                          </p:cTn>
                        </p:par>
                        <p:par>
                          <p:cTn id="17" fill="hold" nodeType="afterGroup">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slide(fromTop)">
                                      <p:cBhvr>
                                        <p:cTn id="20" dur="500"/>
                                        <p:tgtEl>
                                          <p:spTgt spid="25"/>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p:cTn id="28" dur="500" fill="hold"/>
                                        <p:tgtEl>
                                          <p:spTgt spid="28"/>
                                        </p:tgtEl>
                                        <p:attrNameLst>
                                          <p:attrName>ppt_w</p:attrName>
                                        </p:attrNameLst>
                                      </p:cBhvr>
                                      <p:tavLst>
                                        <p:tav tm="0">
                                          <p:val>
                                            <p:fltVal val="0"/>
                                          </p:val>
                                        </p:tav>
                                        <p:tav tm="100000">
                                          <p:val>
                                            <p:strVal val="#ppt_w"/>
                                          </p:val>
                                        </p:tav>
                                      </p:tavLst>
                                    </p:anim>
                                    <p:anim calcmode="lin" valueType="num">
                                      <p:cBhvr>
                                        <p:cTn id="29" dur="500" fill="hold"/>
                                        <p:tgtEl>
                                          <p:spTgt spid="28"/>
                                        </p:tgtEl>
                                        <p:attrNameLst>
                                          <p:attrName>ppt_h</p:attrName>
                                        </p:attrNameLst>
                                      </p:cBhvr>
                                      <p:tavLst>
                                        <p:tav tm="0">
                                          <p:val>
                                            <p:fltVal val="0"/>
                                          </p:val>
                                        </p:tav>
                                        <p:tav tm="100000">
                                          <p:val>
                                            <p:strVal val="#ppt_h"/>
                                          </p:val>
                                        </p:tav>
                                      </p:tavLst>
                                    </p:anim>
                                    <p:animEffect transition="in" filter="fade">
                                      <p:cBhvr>
                                        <p:cTn id="30" dur="500"/>
                                        <p:tgtEl>
                                          <p:spTgt spid="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500"/>
                                        <p:tgtEl>
                                          <p:spTgt spid="40"/>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par>
                                <p:cTn id="38" presetID="22" presetClass="entr" presetSubtype="4"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right)">
                                      <p:cBhvr>
                                        <p:cTn id="47" dur="500"/>
                                        <p:tgtEl>
                                          <p:spTgt spid="43"/>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par>
                                <p:cTn id="50" presetID="22" presetClass="entr" presetSubtype="4"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down)">
                                      <p:cBhvr>
                                        <p:cTn id="52" dur="500"/>
                                        <p:tgtEl>
                                          <p:spTgt spid="35"/>
                                        </p:tgtEl>
                                      </p:cBhvr>
                                    </p:animEffec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190500" y="1524000"/>
            <a:ext cx="8763000" cy="1828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12291" name="Rectangle 2"/>
          <p:cNvSpPr>
            <a:spLocks noGrp="1" noChangeArrowheads="1"/>
          </p:cNvSpPr>
          <p:nvPr>
            <p:ph type="title"/>
          </p:nvPr>
        </p:nvSpPr>
        <p:spPr/>
        <p:txBody>
          <a:bodyPr/>
          <a:lstStyle/>
          <a:p>
            <a:pPr eaLnBrk="1" hangingPunct="1"/>
            <a:r>
              <a:rPr lang="en-US" altLang="en-US" smtClean="0"/>
              <a:t>The Basic Accounting Equation</a:t>
            </a:r>
          </a:p>
        </p:txBody>
      </p:sp>
      <p:grpSp>
        <p:nvGrpSpPr>
          <p:cNvPr id="2" name="Group 22"/>
          <p:cNvGrpSpPr>
            <a:grpSpLocks/>
          </p:cNvGrpSpPr>
          <p:nvPr/>
        </p:nvGrpSpPr>
        <p:grpSpPr bwMode="auto">
          <a:xfrm>
            <a:off x="381000" y="1676400"/>
            <a:ext cx="2819400" cy="1011238"/>
            <a:chOff x="-48" y="700"/>
            <a:chExt cx="1776" cy="637"/>
          </a:xfrm>
        </p:grpSpPr>
        <p:sp>
          <p:nvSpPr>
            <p:cNvPr id="12306" name="Text Box 11"/>
            <p:cNvSpPr txBox="1">
              <a:spLocks noChangeArrowheads="1"/>
            </p:cNvSpPr>
            <p:nvPr/>
          </p:nvSpPr>
          <p:spPr bwMode="auto">
            <a:xfrm>
              <a:off x="-48" y="700"/>
              <a:ext cx="1776"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400" b="1">
                  <a:solidFill>
                    <a:srgbClr val="006600"/>
                  </a:solidFill>
                </a:rPr>
                <a:t>Resources Owned . . .</a:t>
              </a:r>
            </a:p>
            <a:p>
              <a:pPr eaLnBrk="1" hangingPunct="1">
                <a:spcBef>
                  <a:spcPct val="50000"/>
                </a:spcBef>
                <a:buClrTx/>
                <a:buSzTx/>
                <a:buFontTx/>
                <a:buNone/>
              </a:pPr>
              <a:r>
                <a:rPr lang="en-US" altLang="en-US" sz="1400" b="1">
                  <a:solidFill>
                    <a:srgbClr val="006600"/>
                  </a:solidFill>
                </a:rPr>
                <a:t>by the company</a:t>
              </a:r>
            </a:p>
          </p:txBody>
        </p:sp>
        <p:sp>
          <p:nvSpPr>
            <p:cNvPr id="12307" name="Line 14"/>
            <p:cNvSpPr>
              <a:spLocks noChangeShapeType="1"/>
            </p:cNvSpPr>
            <p:nvPr/>
          </p:nvSpPr>
          <p:spPr bwMode="auto">
            <a:xfrm>
              <a:off x="432" y="1097"/>
              <a:ext cx="0" cy="24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23"/>
          <p:cNvGrpSpPr>
            <a:grpSpLocks/>
          </p:cNvGrpSpPr>
          <p:nvPr/>
        </p:nvGrpSpPr>
        <p:grpSpPr bwMode="auto">
          <a:xfrm>
            <a:off x="2057400" y="1676400"/>
            <a:ext cx="7010400" cy="1011238"/>
            <a:chOff x="1296" y="700"/>
            <a:chExt cx="4416" cy="637"/>
          </a:xfrm>
        </p:grpSpPr>
        <p:sp>
          <p:nvSpPr>
            <p:cNvPr id="12303" name="Text Box 12"/>
            <p:cNvSpPr txBox="1">
              <a:spLocks noChangeArrowheads="1"/>
            </p:cNvSpPr>
            <p:nvPr/>
          </p:nvSpPr>
          <p:spPr bwMode="auto">
            <a:xfrm>
              <a:off x="1296" y="700"/>
              <a:ext cx="4416"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400" b="1">
                  <a:solidFill>
                    <a:srgbClr val="C00000"/>
                  </a:solidFill>
                </a:rPr>
                <a:t>                                           Resources Owed . . .</a:t>
              </a:r>
            </a:p>
            <a:p>
              <a:pPr eaLnBrk="1" hangingPunct="1">
                <a:spcBef>
                  <a:spcPct val="50000"/>
                </a:spcBef>
                <a:buClrTx/>
                <a:buSzTx/>
                <a:buFontTx/>
                <a:buNone/>
              </a:pPr>
              <a:r>
                <a:rPr lang="en-US" altLang="en-US" sz="1400" b="1">
                  <a:solidFill>
                    <a:srgbClr val="C00000"/>
                  </a:solidFill>
                </a:rPr>
                <a:t>           to creditors                                                      to stockholders</a:t>
              </a:r>
            </a:p>
          </p:txBody>
        </p:sp>
        <p:sp>
          <p:nvSpPr>
            <p:cNvPr id="12304" name="Line 15"/>
            <p:cNvSpPr>
              <a:spLocks noChangeShapeType="1"/>
            </p:cNvSpPr>
            <p:nvPr/>
          </p:nvSpPr>
          <p:spPr bwMode="auto">
            <a:xfrm>
              <a:off x="2016" y="1097"/>
              <a:ext cx="0" cy="24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Line 16"/>
            <p:cNvSpPr>
              <a:spLocks noChangeShapeType="1"/>
            </p:cNvSpPr>
            <p:nvPr/>
          </p:nvSpPr>
          <p:spPr bwMode="auto">
            <a:xfrm>
              <a:off x="4416" y="1097"/>
              <a:ext cx="0" cy="24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2294" name="TextBox 14"/>
          <p:cNvSpPr txBox="1">
            <a:spLocks noChangeArrowheads="1"/>
          </p:cNvSpPr>
          <p:nvPr/>
        </p:nvSpPr>
        <p:spPr bwMode="auto">
          <a:xfrm>
            <a:off x="228600" y="2667000"/>
            <a:ext cx="8686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3300" b="1"/>
              <a:t>Assets = Liabilities + Stockholders’ Equity</a:t>
            </a:r>
          </a:p>
        </p:txBody>
      </p:sp>
      <p:sp>
        <p:nvSpPr>
          <p:cNvPr id="12295" name="Text Box 10"/>
          <p:cNvSpPr txBox="1">
            <a:spLocks noChangeArrowheads="1"/>
          </p:cNvSpPr>
          <p:nvPr/>
        </p:nvSpPr>
        <p:spPr bwMode="auto">
          <a:xfrm>
            <a:off x="0" y="65833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MS PGothic" panose="020B0600070205080204" pitchFamily="34" charset="-128"/>
              </a:rPr>
              <a:t>1-</a:t>
            </a:r>
            <a:fld id="{85F97EC9-55F0-4245-B7CA-3C58313AE8AB}" type="slidenum">
              <a:rPr lang="en-US" altLang="en-US" sz="1200">
                <a:solidFill>
                  <a:srgbClr val="000000"/>
                </a:solidFill>
                <a:ea typeface="MS PGothic" panose="020B0600070205080204" pitchFamily="34" charset="-128"/>
              </a:rPr>
              <a:pPr eaLnBrk="1" hangingPunct="1">
                <a:spcBef>
                  <a:spcPct val="0"/>
                </a:spcBef>
                <a:buClrTx/>
                <a:buSzTx/>
                <a:buFontTx/>
                <a:buNone/>
              </a:pPr>
              <a:t>4</a:t>
            </a:fld>
            <a:endParaRPr lang="en-US" altLang="en-US" sz="2400">
              <a:ea typeface="MS PGothic" panose="020B0600070205080204" pitchFamily="34" charset="-128"/>
            </a:endParaRPr>
          </a:p>
        </p:txBody>
      </p:sp>
      <p:pic>
        <p:nvPicPr>
          <p:cNvPr id="16"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88" y="3505200"/>
            <a:ext cx="11779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7"/>
          <p:cNvSpPr txBox="1">
            <a:spLocks noChangeArrowheads="1"/>
          </p:cNvSpPr>
          <p:nvPr/>
        </p:nvSpPr>
        <p:spPr bwMode="auto">
          <a:xfrm>
            <a:off x="319088" y="4267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b="1">
                <a:solidFill>
                  <a:schemeClr val="tx2"/>
                </a:solidFill>
              </a:rPr>
              <a:t>Cash</a:t>
            </a:r>
          </a:p>
        </p:txBody>
      </p:sp>
      <p:sp>
        <p:nvSpPr>
          <p:cNvPr id="18" name="Text Box 24"/>
          <p:cNvSpPr txBox="1">
            <a:spLocks noChangeArrowheads="1"/>
          </p:cNvSpPr>
          <p:nvPr/>
        </p:nvSpPr>
        <p:spPr bwMode="auto">
          <a:xfrm>
            <a:off x="450850" y="55340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b="1">
                <a:solidFill>
                  <a:schemeClr val="tx2"/>
                </a:solidFill>
              </a:rPr>
              <a:t>Equipment</a:t>
            </a:r>
          </a:p>
        </p:txBody>
      </p:sp>
      <p:pic>
        <p:nvPicPr>
          <p:cNvPr id="19"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650" y="4584700"/>
            <a:ext cx="13731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600" y="3508375"/>
            <a:ext cx="13716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0" y="3494088"/>
            <a:ext cx="15589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8"/>
          <p:cNvSpPr txBox="1">
            <a:spLocks noChangeArrowheads="1"/>
          </p:cNvSpPr>
          <p:nvPr/>
        </p:nvSpPr>
        <p:spPr bwMode="auto">
          <a:xfrm>
            <a:off x="6130925" y="4230688"/>
            <a:ext cx="15382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b="1"/>
              <a:t>Stock Certificate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To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700" smtClean="0"/>
              <a:t>Revenues, Expenses and Net Income</a:t>
            </a:r>
          </a:p>
        </p:txBody>
      </p:sp>
      <p:grpSp>
        <p:nvGrpSpPr>
          <p:cNvPr id="2" name="Group 15"/>
          <p:cNvGrpSpPr>
            <a:grpSpLocks/>
          </p:cNvGrpSpPr>
          <p:nvPr/>
        </p:nvGrpSpPr>
        <p:grpSpPr bwMode="auto">
          <a:xfrm>
            <a:off x="257628" y="2703509"/>
            <a:ext cx="3810000" cy="1372041"/>
            <a:chOff x="288" y="2256"/>
            <a:chExt cx="2640" cy="729"/>
          </a:xfrm>
          <a:solidFill>
            <a:schemeClr val="bg1"/>
          </a:solidFill>
        </p:grpSpPr>
        <p:sp>
          <p:nvSpPr>
            <p:cNvPr id="360460" name="Text Box 12"/>
            <p:cNvSpPr txBox="1">
              <a:spLocks noChangeArrowheads="1"/>
            </p:cNvSpPr>
            <p:nvPr/>
          </p:nvSpPr>
          <p:spPr bwMode="auto">
            <a:xfrm>
              <a:off x="288" y="2256"/>
              <a:ext cx="2640" cy="729"/>
            </a:xfrm>
            <a:prstGeom prst="rect">
              <a:avLst/>
            </a:prstGeom>
            <a:grpFill/>
            <a:ln w="9525">
              <a:solidFill>
                <a:srgbClr val="C00000"/>
              </a:solidFill>
              <a:miter lim="800000"/>
              <a:headEnd/>
              <a:tailEnd/>
            </a:ln>
            <a:effectLst/>
          </p:spPr>
          <p:txBody>
            <a:bodyPr>
              <a:spAutoFit/>
            </a:bodyPr>
            <a:lstStyle/>
            <a:p>
              <a:pPr marL="342900" indent="-342900" algn="ctr" eaLnBrk="1" hangingPunct="1">
                <a:spcBef>
                  <a:spcPct val="50000"/>
                </a:spcBef>
                <a:defRPr/>
              </a:pPr>
              <a:r>
                <a:rPr lang="en-US" sz="2800" b="1" dirty="0">
                  <a:latin typeface="Arial" charset="0"/>
                </a:rPr>
                <a:t>Revenues</a:t>
              </a:r>
            </a:p>
            <a:p>
              <a:pPr marL="342900" indent="-342900" algn="ctr" eaLnBrk="1" hangingPunct="1">
                <a:spcBef>
                  <a:spcPct val="30000"/>
                </a:spcBef>
                <a:defRPr/>
              </a:pPr>
              <a:r>
                <a:rPr lang="en-US" sz="2400" dirty="0">
                  <a:latin typeface="Arial" charset="0"/>
                </a:rPr>
                <a:t>Sales of goods or services to customers.</a:t>
              </a:r>
              <a:endParaRPr lang="en-US" sz="4800" b="1" dirty="0">
                <a:latin typeface="Arial" charset="0"/>
              </a:endParaRPr>
            </a:p>
          </p:txBody>
        </p:sp>
        <p:sp>
          <p:nvSpPr>
            <p:cNvPr id="360461" name="Line 13"/>
            <p:cNvSpPr>
              <a:spLocks noChangeShapeType="1"/>
            </p:cNvSpPr>
            <p:nvPr/>
          </p:nvSpPr>
          <p:spPr bwMode="auto">
            <a:xfrm>
              <a:off x="288" y="2539"/>
              <a:ext cx="2640" cy="0"/>
            </a:xfrm>
            <a:prstGeom prst="line">
              <a:avLst/>
            </a:prstGeom>
            <a:grpFill/>
            <a:ln w="28575">
              <a:solidFill>
                <a:srgbClr val="C00000"/>
              </a:solidFill>
              <a:round/>
              <a:headEnd/>
              <a:tailEnd/>
            </a:ln>
            <a:effectLst/>
          </p:spPr>
          <p:txBody>
            <a:bodyPr/>
            <a:lstStyle/>
            <a:p>
              <a:pPr eaLnBrk="1" hangingPunct="1">
                <a:defRPr/>
              </a:pPr>
              <a:endParaRPr lang="en-US" sz="1800">
                <a:latin typeface="Arial" charset="0"/>
              </a:endParaRPr>
            </a:p>
          </p:txBody>
        </p:sp>
      </p:grpSp>
      <p:grpSp>
        <p:nvGrpSpPr>
          <p:cNvPr id="3" name="Group 16"/>
          <p:cNvGrpSpPr>
            <a:grpSpLocks/>
          </p:cNvGrpSpPr>
          <p:nvPr/>
        </p:nvGrpSpPr>
        <p:grpSpPr bwMode="auto">
          <a:xfrm>
            <a:off x="5058228" y="2709862"/>
            <a:ext cx="3810000" cy="1742813"/>
            <a:chOff x="288" y="2256"/>
            <a:chExt cx="2640" cy="926"/>
          </a:xfrm>
          <a:solidFill>
            <a:srgbClr val="E5E5FF"/>
          </a:solidFill>
        </p:grpSpPr>
        <p:sp>
          <p:nvSpPr>
            <p:cNvPr id="360465" name="Text Box 17"/>
            <p:cNvSpPr txBox="1">
              <a:spLocks noChangeArrowheads="1"/>
            </p:cNvSpPr>
            <p:nvPr/>
          </p:nvSpPr>
          <p:spPr bwMode="auto">
            <a:xfrm>
              <a:off x="288" y="2256"/>
              <a:ext cx="2640" cy="926"/>
            </a:xfrm>
            <a:prstGeom prst="rect">
              <a:avLst/>
            </a:prstGeom>
            <a:solidFill>
              <a:schemeClr val="bg1"/>
            </a:solidFill>
            <a:ln w="9525">
              <a:solidFill>
                <a:srgbClr val="C00000"/>
              </a:solidFill>
              <a:miter lim="800000"/>
              <a:headEnd/>
              <a:tailEnd/>
            </a:ln>
            <a:effectLst/>
          </p:spPr>
          <p:txBody>
            <a:bodyPr>
              <a:spAutoFit/>
            </a:bodyPr>
            <a:lstStyle/>
            <a:p>
              <a:pPr marL="342900" indent="-342900" algn="ctr" eaLnBrk="1" hangingPunct="1">
                <a:spcBef>
                  <a:spcPct val="50000"/>
                </a:spcBef>
                <a:defRPr/>
              </a:pPr>
              <a:r>
                <a:rPr lang="en-US" sz="2800" b="1" dirty="0">
                  <a:latin typeface="Arial" charset="0"/>
                </a:rPr>
                <a:t>Expenses</a:t>
              </a:r>
            </a:p>
            <a:p>
              <a:pPr marL="342900" indent="-342900" algn="ctr" eaLnBrk="1" hangingPunct="1">
                <a:spcBef>
                  <a:spcPct val="30000"/>
                </a:spcBef>
                <a:defRPr/>
              </a:pPr>
              <a:r>
                <a:rPr lang="en-US" sz="2400" dirty="0">
                  <a:latin typeface="Arial" charset="0"/>
                </a:rPr>
                <a:t>The costs of business necessary to earn revenues.</a:t>
              </a:r>
              <a:endParaRPr lang="en-US" sz="4800" b="1" dirty="0">
                <a:latin typeface="Arial" charset="0"/>
              </a:endParaRPr>
            </a:p>
          </p:txBody>
        </p:sp>
        <p:sp>
          <p:nvSpPr>
            <p:cNvPr id="360466" name="Line 18"/>
            <p:cNvSpPr>
              <a:spLocks noChangeShapeType="1"/>
            </p:cNvSpPr>
            <p:nvPr/>
          </p:nvSpPr>
          <p:spPr bwMode="auto">
            <a:xfrm>
              <a:off x="288" y="2536"/>
              <a:ext cx="2640" cy="0"/>
            </a:xfrm>
            <a:prstGeom prst="line">
              <a:avLst/>
            </a:prstGeom>
            <a:grpFill/>
            <a:ln w="28575">
              <a:solidFill>
                <a:srgbClr val="C00000"/>
              </a:solidFill>
              <a:round/>
              <a:headEnd/>
              <a:tailEnd/>
            </a:ln>
            <a:effectLst/>
          </p:spPr>
          <p:txBody>
            <a:bodyPr/>
            <a:lstStyle/>
            <a:p>
              <a:pPr eaLnBrk="1" hangingPunct="1">
                <a:defRPr/>
              </a:pPr>
              <a:endParaRPr lang="en-US" sz="1800">
                <a:latin typeface="Arial" charset="0"/>
              </a:endParaRPr>
            </a:p>
          </p:txBody>
        </p:sp>
      </p:grpSp>
      <p:sp>
        <p:nvSpPr>
          <p:cNvPr id="14341" name="TextBox 10"/>
          <p:cNvSpPr txBox="1">
            <a:spLocks noChangeArrowheads="1"/>
          </p:cNvSpPr>
          <p:nvPr/>
        </p:nvSpPr>
        <p:spPr bwMode="auto">
          <a:xfrm>
            <a:off x="307975" y="1600200"/>
            <a:ext cx="8534400" cy="64611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3600" b="1">
                <a:solidFill>
                  <a:schemeClr val="bg1"/>
                </a:solidFill>
              </a:rPr>
              <a:t>Revenues – Expenses = Net Income</a:t>
            </a:r>
          </a:p>
        </p:txBody>
      </p:sp>
      <p:sp>
        <p:nvSpPr>
          <p:cNvPr id="14342" name="Text Box 10"/>
          <p:cNvSpPr txBox="1">
            <a:spLocks noChangeArrowheads="1"/>
          </p:cNvSpPr>
          <p:nvPr/>
        </p:nvSpPr>
        <p:spPr bwMode="auto">
          <a:xfrm>
            <a:off x="0" y="65833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MS PGothic" panose="020B0600070205080204" pitchFamily="34" charset="-128"/>
              </a:rPr>
              <a:t>1-</a:t>
            </a:r>
            <a:fld id="{F37BF5F5-6136-4915-8950-A30547EC7F63}" type="slidenum">
              <a:rPr lang="en-US" altLang="en-US" sz="1200">
                <a:solidFill>
                  <a:srgbClr val="000000"/>
                </a:solidFill>
                <a:ea typeface="MS PGothic" panose="020B0600070205080204" pitchFamily="34" charset="-128"/>
              </a:rPr>
              <a:pPr eaLnBrk="1" hangingPunct="1">
                <a:spcBef>
                  <a:spcPct val="0"/>
                </a:spcBef>
                <a:buClrTx/>
                <a:buSzTx/>
                <a:buFontTx/>
                <a:buNone/>
              </a:pPr>
              <a:t>5</a:t>
            </a:fld>
            <a:endParaRPr lang="en-US" altLang="en-US" sz="2400">
              <a:ea typeface="MS PGothic" panose="020B0600070205080204" pitchFamily="34" charset="-128"/>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Financial Statements</a:t>
            </a:r>
          </a:p>
        </p:txBody>
      </p:sp>
      <p:sp>
        <p:nvSpPr>
          <p:cNvPr id="14339" name="Oval 4"/>
          <p:cNvSpPr>
            <a:spLocks noChangeArrowheads="1"/>
          </p:cNvSpPr>
          <p:nvPr/>
        </p:nvSpPr>
        <p:spPr bwMode="auto">
          <a:xfrm>
            <a:off x="152400" y="1066800"/>
            <a:ext cx="3200400" cy="1371600"/>
          </a:xfrm>
          <a:prstGeom prst="ellipse">
            <a:avLst/>
          </a:prstGeom>
          <a:solidFill>
            <a:schemeClr val="tx2">
              <a:lumMod val="60000"/>
              <a:lumOff val="40000"/>
            </a:schemeClr>
          </a:solidFill>
          <a:ln w="9525">
            <a:solidFill>
              <a:schemeClr val="tx1"/>
            </a:solidFill>
            <a:round/>
            <a:headEnd/>
            <a:tailEnd/>
          </a:ln>
        </p:spPr>
        <p:txBody>
          <a:bodyPr anchor="ctr"/>
          <a:lstStyle/>
          <a:p>
            <a:pPr algn="ctr" eaLnBrk="1" hangingPunct="1">
              <a:defRPr/>
            </a:pPr>
            <a:r>
              <a:rPr lang="en-US" sz="2800" b="1" dirty="0"/>
              <a:t>Income Statement</a:t>
            </a:r>
          </a:p>
        </p:txBody>
      </p:sp>
      <p:sp>
        <p:nvSpPr>
          <p:cNvPr id="14340" name="Oval 5"/>
          <p:cNvSpPr>
            <a:spLocks noChangeArrowheads="1"/>
          </p:cNvSpPr>
          <p:nvPr/>
        </p:nvSpPr>
        <p:spPr bwMode="auto">
          <a:xfrm>
            <a:off x="152400" y="2438400"/>
            <a:ext cx="3200400" cy="1371600"/>
          </a:xfrm>
          <a:prstGeom prst="ellipse">
            <a:avLst/>
          </a:prstGeom>
          <a:solidFill>
            <a:schemeClr val="tx2">
              <a:lumMod val="60000"/>
              <a:lumOff val="40000"/>
            </a:schemeClr>
          </a:solidFill>
          <a:ln w="9525">
            <a:solidFill>
              <a:schemeClr val="tx1"/>
            </a:solidFill>
            <a:round/>
            <a:headEnd/>
            <a:tailEnd/>
          </a:ln>
        </p:spPr>
        <p:txBody>
          <a:bodyPr anchor="ctr"/>
          <a:lstStyle/>
          <a:p>
            <a:pPr algn="ctr" eaLnBrk="1" hangingPunct="1">
              <a:defRPr/>
            </a:pPr>
            <a:r>
              <a:rPr lang="en-US" sz="2800" b="1">
                <a:solidFill>
                  <a:schemeClr val="bg1"/>
                </a:solidFill>
              </a:rPr>
              <a:t>Statement of Retained Earnings </a:t>
            </a:r>
          </a:p>
        </p:txBody>
      </p:sp>
      <p:sp>
        <p:nvSpPr>
          <p:cNvPr id="14341" name="Oval 6"/>
          <p:cNvSpPr>
            <a:spLocks noChangeArrowheads="1"/>
          </p:cNvSpPr>
          <p:nvPr/>
        </p:nvSpPr>
        <p:spPr bwMode="auto">
          <a:xfrm>
            <a:off x="190500" y="3816350"/>
            <a:ext cx="3200400" cy="1371600"/>
          </a:xfrm>
          <a:prstGeom prst="ellipse">
            <a:avLst/>
          </a:prstGeom>
          <a:solidFill>
            <a:schemeClr val="tx2">
              <a:lumMod val="60000"/>
              <a:lumOff val="40000"/>
            </a:schemeClr>
          </a:solidFill>
          <a:ln w="9525">
            <a:solidFill>
              <a:schemeClr val="tx1"/>
            </a:solidFill>
            <a:round/>
            <a:headEnd/>
            <a:tailEnd/>
          </a:ln>
        </p:spPr>
        <p:txBody>
          <a:bodyPr anchor="ctr"/>
          <a:lstStyle/>
          <a:p>
            <a:pPr algn="ctr" eaLnBrk="1" hangingPunct="1">
              <a:defRPr/>
            </a:pPr>
            <a:r>
              <a:rPr lang="en-US" sz="2800" b="1" dirty="0"/>
              <a:t>Balance Sheet</a:t>
            </a:r>
          </a:p>
        </p:txBody>
      </p:sp>
      <p:sp>
        <p:nvSpPr>
          <p:cNvPr id="14342" name="Oval 7"/>
          <p:cNvSpPr>
            <a:spLocks noChangeArrowheads="1"/>
          </p:cNvSpPr>
          <p:nvPr/>
        </p:nvSpPr>
        <p:spPr bwMode="auto">
          <a:xfrm>
            <a:off x="152400" y="5187950"/>
            <a:ext cx="3200400" cy="1371600"/>
          </a:xfrm>
          <a:prstGeom prst="ellipse">
            <a:avLst/>
          </a:prstGeom>
          <a:solidFill>
            <a:schemeClr val="tx2">
              <a:lumMod val="60000"/>
              <a:lumOff val="40000"/>
            </a:schemeClr>
          </a:solidFill>
          <a:ln w="9525">
            <a:solidFill>
              <a:schemeClr val="tx1"/>
            </a:solidFill>
            <a:round/>
            <a:headEnd/>
            <a:tailEnd/>
          </a:ln>
        </p:spPr>
        <p:txBody>
          <a:bodyPr anchor="ctr"/>
          <a:lstStyle/>
          <a:p>
            <a:pPr algn="ctr" eaLnBrk="1" hangingPunct="1">
              <a:defRPr/>
            </a:pPr>
            <a:r>
              <a:rPr lang="en-US" sz="2800" b="1" dirty="0">
                <a:solidFill>
                  <a:schemeClr val="bg1"/>
                </a:solidFill>
              </a:rPr>
              <a:t>Statement of Cash Flows</a:t>
            </a:r>
          </a:p>
        </p:txBody>
      </p:sp>
      <p:sp>
        <p:nvSpPr>
          <p:cNvPr id="14343" name="TextBox 6"/>
          <p:cNvSpPr txBox="1">
            <a:spLocks noChangeArrowheads="1"/>
          </p:cNvSpPr>
          <p:nvPr/>
        </p:nvSpPr>
        <p:spPr bwMode="auto">
          <a:xfrm>
            <a:off x="3276600" y="941388"/>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3200" b="1" i="1" u="sng">
                <a:solidFill>
                  <a:srgbClr val="C00000"/>
                </a:solidFill>
              </a:rPr>
              <a:t>Prepared in this order</a:t>
            </a:r>
          </a:p>
        </p:txBody>
      </p:sp>
      <p:sp>
        <p:nvSpPr>
          <p:cNvPr id="16392" name="Text Box 10"/>
          <p:cNvSpPr txBox="1">
            <a:spLocks noChangeArrowheads="1"/>
          </p:cNvSpPr>
          <p:nvPr/>
        </p:nvSpPr>
        <p:spPr bwMode="auto">
          <a:xfrm>
            <a:off x="0" y="65833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MS PGothic" panose="020B0600070205080204" pitchFamily="34" charset="-128"/>
              </a:rPr>
              <a:t>1-</a:t>
            </a:r>
            <a:fld id="{AD0B5780-5902-4058-A9D0-DE13D51BA818}" type="slidenum">
              <a:rPr lang="en-US" altLang="en-US" sz="1200">
                <a:solidFill>
                  <a:srgbClr val="000000"/>
                </a:solidFill>
                <a:ea typeface="MS PGothic" panose="020B0600070205080204" pitchFamily="34" charset="-128"/>
              </a:rPr>
              <a:pPr eaLnBrk="1" hangingPunct="1">
                <a:spcBef>
                  <a:spcPct val="0"/>
                </a:spcBef>
                <a:buClrTx/>
                <a:buSzTx/>
                <a:buFontTx/>
                <a:buNone/>
              </a:pPr>
              <a:t>6</a:t>
            </a:fld>
            <a:endParaRPr lang="en-US" altLang="en-US" sz="2400">
              <a:ea typeface="MS PGothic" panose="020B0600070205080204" pitchFamily="34" charset="-128"/>
            </a:endParaRPr>
          </a:p>
        </p:txBody>
      </p:sp>
      <p:sp>
        <p:nvSpPr>
          <p:cNvPr id="11" name="TextBox 6"/>
          <p:cNvSpPr txBox="1">
            <a:spLocks noChangeArrowheads="1"/>
          </p:cNvSpPr>
          <p:nvPr/>
        </p:nvSpPr>
        <p:spPr bwMode="auto">
          <a:xfrm>
            <a:off x="3390900" y="175260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3200" b="1"/>
              <a:t>Rev – Exp = Net Income</a:t>
            </a:r>
          </a:p>
        </p:txBody>
      </p:sp>
      <p:sp>
        <p:nvSpPr>
          <p:cNvPr id="12" name="TextBox 6"/>
          <p:cNvSpPr txBox="1">
            <a:spLocks noChangeArrowheads="1"/>
          </p:cNvSpPr>
          <p:nvPr/>
        </p:nvSpPr>
        <p:spPr bwMode="auto">
          <a:xfrm>
            <a:off x="3352800" y="312420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defRPr/>
            </a:pPr>
            <a:r>
              <a:rPr lang="en-US" sz="3200" b="1" dirty="0" smtClean="0">
                <a:solidFill>
                  <a:schemeClr val="tx2">
                    <a:lumMod val="60000"/>
                    <a:lumOff val="40000"/>
                  </a:schemeClr>
                </a:solidFill>
              </a:rPr>
              <a:t>Beg. +/- </a:t>
            </a:r>
            <a:r>
              <a:rPr lang="el-GR" sz="3200" b="1" dirty="0" smtClean="0">
                <a:solidFill>
                  <a:schemeClr val="tx2">
                    <a:lumMod val="60000"/>
                    <a:lumOff val="40000"/>
                  </a:schemeClr>
                </a:solidFill>
              </a:rPr>
              <a:t>Δ</a:t>
            </a:r>
            <a:r>
              <a:rPr lang="en-US" sz="3200" b="1" dirty="0" smtClean="0">
                <a:solidFill>
                  <a:schemeClr val="tx2">
                    <a:lumMod val="60000"/>
                    <a:lumOff val="40000"/>
                  </a:schemeClr>
                </a:solidFill>
              </a:rPr>
              <a:t> = Ending</a:t>
            </a:r>
          </a:p>
        </p:txBody>
      </p:sp>
      <p:sp>
        <p:nvSpPr>
          <p:cNvPr id="13" name="TextBox 6"/>
          <p:cNvSpPr txBox="1">
            <a:spLocks noChangeArrowheads="1"/>
          </p:cNvSpPr>
          <p:nvPr/>
        </p:nvSpPr>
        <p:spPr bwMode="auto">
          <a:xfrm>
            <a:off x="3352800" y="587375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defRPr/>
            </a:pPr>
            <a:r>
              <a:rPr lang="en-US" sz="3200" b="1" dirty="0" smtClean="0">
                <a:solidFill>
                  <a:schemeClr val="tx2">
                    <a:lumMod val="60000"/>
                    <a:lumOff val="40000"/>
                  </a:schemeClr>
                </a:solidFill>
              </a:rPr>
              <a:t>Beg. +/- </a:t>
            </a:r>
            <a:r>
              <a:rPr lang="el-GR" sz="3200" b="1" dirty="0" smtClean="0">
                <a:solidFill>
                  <a:schemeClr val="tx2">
                    <a:lumMod val="60000"/>
                    <a:lumOff val="40000"/>
                  </a:schemeClr>
                </a:solidFill>
              </a:rPr>
              <a:t>Δ</a:t>
            </a:r>
            <a:r>
              <a:rPr lang="en-US" sz="3200" b="1" dirty="0" smtClean="0">
                <a:solidFill>
                  <a:schemeClr val="tx2">
                    <a:lumMod val="60000"/>
                    <a:lumOff val="40000"/>
                  </a:schemeClr>
                </a:solidFill>
              </a:rPr>
              <a:t> = Ending</a:t>
            </a:r>
          </a:p>
        </p:txBody>
      </p:sp>
      <p:sp>
        <p:nvSpPr>
          <p:cNvPr id="14" name="TextBox 6"/>
          <p:cNvSpPr txBox="1">
            <a:spLocks noChangeArrowheads="1"/>
          </p:cNvSpPr>
          <p:nvPr/>
        </p:nvSpPr>
        <p:spPr bwMode="auto">
          <a:xfrm>
            <a:off x="3352800" y="450215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3200" b="1"/>
              <a:t>Asset = Liabilities + S.E.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fade">
                                      <p:cBhvr>
                                        <p:cTn id="7" dur="500"/>
                                        <p:tgtEl>
                                          <p:spTgt spid="14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Notes to the Financial Statements</a:t>
            </a:r>
          </a:p>
        </p:txBody>
      </p:sp>
      <p:sp>
        <p:nvSpPr>
          <p:cNvPr id="19459" name="Rectangle 9"/>
          <p:cNvSpPr>
            <a:spLocks noChangeArrowheads="1"/>
          </p:cNvSpPr>
          <p:nvPr/>
        </p:nvSpPr>
        <p:spPr bwMode="auto">
          <a:xfrm>
            <a:off x="457200" y="2057400"/>
            <a:ext cx="8153400" cy="2590800"/>
          </a:xfrm>
          <a:prstGeom prst="roundRect">
            <a:avLst>
              <a:gd name="adj" fmla="val 16667"/>
            </a:avLst>
          </a:prstGeom>
          <a:solidFill>
            <a:schemeClr val="tx2">
              <a:lumMod val="40000"/>
              <a:lumOff val="60000"/>
            </a:schemeClr>
          </a:solidFill>
          <a:ln w="9525">
            <a:solidFill>
              <a:schemeClr val="tx1"/>
            </a:solidFill>
            <a:miter lim="800000"/>
            <a:headEnd/>
            <a:tailEnd/>
          </a:ln>
        </p:spPr>
        <p:txBody>
          <a:bodyPr anchor="ctr"/>
          <a:lstStyle/>
          <a:p>
            <a:pPr algn="ctr" eaLnBrk="1" hangingPunct="1">
              <a:defRPr/>
            </a:pPr>
            <a:r>
              <a:rPr lang="en-US" sz="3600" dirty="0">
                <a:solidFill>
                  <a:schemeClr val="bg1"/>
                </a:solidFill>
              </a:rPr>
              <a:t>Notes </a:t>
            </a:r>
            <a:r>
              <a:rPr lang="en-US" sz="3600" dirty="0"/>
              <a:t>help</a:t>
            </a:r>
            <a:r>
              <a:rPr lang="en-US" sz="3600" dirty="0">
                <a:solidFill>
                  <a:schemeClr val="bg1"/>
                </a:solidFill>
              </a:rPr>
              <a:t> financial statement </a:t>
            </a:r>
            <a:r>
              <a:rPr lang="en-US" sz="3600" dirty="0"/>
              <a:t>users understand</a:t>
            </a:r>
            <a:r>
              <a:rPr lang="en-US" sz="3600" dirty="0">
                <a:solidFill>
                  <a:schemeClr val="bg1"/>
                </a:solidFill>
              </a:rPr>
              <a:t> how the amounts were derived and what other information may affect their decisions.</a:t>
            </a:r>
            <a:endParaRPr lang="en-US" sz="1800" dirty="0">
              <a:solidFill>
                <a:schemeClr val="bg1"/>
              </a:solidFill>
            </a:endParaRPr>
          </a:p>
        </p:txBody>
      </p:sp>
      <p:sp>
        <p:nvSpPr>
          <p:cNvPr id="18436" name="Text Box 10"/>
          <p:cNvSpPr txBox="1">
            <a:spLocks noChangeArrowheads="1"/>
          </p:cNvSpPr>
          <p:nvPr/>
        </p:nvSpPr>
        <p:spPr bwMode="auto">
          <a:xfrm>
            <a:off x="0" y="65833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MS PGothic" panose="020B0600070205080204" pitchFamily="34" charset="-128"/>
              </a:rPr>
              <a:t>1-</a:t>
            </a:r>
            <a:fld id="{8454D410-6C04-4CE9-ACFA-5E393A9FCBA9}" type="slidenum">
              <a:rPr lang="en-US" altLang="en-US" sz="1200">
                <a:solidFill>
                  <a:srgbClr val="000000"/>
                </a:solidFill>
                <a:ea typeface="MS PGothic" panose="020B0600070205080204" pitchFamily="34" charset="-128"/>
              </a:rPr>
              <a:pPr eaLnBrk="1" hangingPunct="1">
                <a:spcBef>
                  <a:spcPct val="0"/>
                </a:spcBef>
                <a:buClrTx/>
                <a:buSzTx/>
                <a:buFontTx/>
                <a:buNone/>
              </a:pPr>
              <a:t>7</a:t>
            </a:fld>
            <a:endParaRPr lang="en-US" altLang="en-US" sz="2400">
              <a:ea typeface="MS PGothic" panose="020B0600070205080204" pitchFamily="34" charset="-128"/>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Ethical Conduct</a:t>
            </a:r>
          </a:p>
        </p:txBody>
      </p:sp>
      <p:sp>
        <p:nvSpPr>
          <p:cNvPr id="20483" name="Text Box 3"/>
          <p:cNvSpPr txBox="1">
            <a:spLocks noChangeArrowheads="1"/>
          </p:cNvSpPr>
          <p:nvPr/>
        </p:nvSpPr>
        <p:spPr bwMode="auto">
          <a:xfrm>
            <a:off x="533400" y="1295400"/>
            <a:ext cx="8001000" cy="584200"/>
          </a:xfrm>
          <a:prstGeom prst="rect">
            <a:avLst/>
          </a:prstGeom>
          <a:solidFill>
            <a:schemeClr val="accent1"/>
          </a:solidFill>
          <a:ln w="9525">
            <a:solidFill>
              <a:schemeClr val="tx1"/>
            </a:solidFill>
            <a:miter lim="800000"/>
            <a:headEnd/>
            <a:tailEnd/>
          </a:ln>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3200" b="1">
                <a:solidFill>
                  <a:schemeClr val="bg1"/>
                </a:solidFill>
              </a:rPr>
              <a:t>When faced with an ethical dilemma:</a:t>
            </a:r>
          </a:p>
        </p:txBody>
      </p:sp>
      <p:sp>
        <p:nvSpPr>
          <p:cNvPr id="20484" name="Oval 4"/>
          <p:cNvSpPr>
            <a:spLocks noChangeArrowheads="1"/>
          </p:cNvSpPr>
          <p:nvPr/>
        </p:nvSpPr>
        <p:spPr bwMode="auto">
          <a:xfrm>
            <a:off x="762000" y="2014538"/>
            <a:ext cx="3962400" cy="1676400"/>
          </a:xfrm>
          <a:prstGeom prst="ellipse">
            <a:avLst/>
          </a:prstGeom>
          <a:solidFill>
            <a:schemeClr val="accent2"/>
          </a:solidFill>
          <a:ln w="9525">
            <a:solidFill>
              <a:srgbClr val="C00000"/>
            </a:solidFill>
            <a:round/>
            <a:headEnd/>
            <a:tailEnd/>
          </a:ln>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a:solidFill>
                  <a:schemeClr val="bg1"/>
                </a:solidFill>
              </a:rPr>
              <a:t>Identify who will benefit from the situation and how others will be harmed.</a:t>
            </a:r>
          </a:p>
        </p:txBody>
      </p:sp>
      <p:sp>
        <p:nvSpPr>
          <p:cNvPr id="20485" name="Oval 7"/>
          <p:cNvSpPr>
            <a:spLocks noChangeArrowheads="1"/>
          </p:cNvSpPr>
          <p:nvPr/>
        </p:nvSpPr>
        <p:spPr bwMode="auto">
          <a:xfrm>
            <a:off x="2667000" y="3462338"/>
            <a:ext cx="3962400" cy="1676400"/>
          </a:xfrm>
          <a:prstGeom prst="ellipse">
            <a:avLst/>
          </a:prstGeom>
          <a:solidFill>
            <a:schemeClr val="accent1"/>
          </a:solidFill>
          <a:ln w="9525">
            <a:solidFill>
              <a:srgbClr val="0033CC"/>
            </a:solidFill>
            <a:round/>
            <a:headEnd/>
            <a:tailEnd/>
          </a:ln>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a:solidFill>
                  <a:schemeClr val="bg1"/>
                </a:solidFill>
              </a:rPr>
              <a:t>Identify the alternative courses of action.</a:t>
            </a:r>
          </a:p>
        </p:txBody>
      </p:sp>
      <p:sp>
        <p:nvSpPr>
          <p:cNvPr id="20486" name="Oval 8"/>
          <p:cNvSpPr>
            <a:spLocks noChangeArrowheads="1"/>
          </p:cNvSpPr>
          <p:nvPr/>
        </p:nvSpPr>
        <p:spPr bwMode="auto">
          <a:xfrm>
            <a:off x="4876800" y="4833938"/>
            <a:ext cx="3962400" cy="1676400"/>
          </a:xfrm>
          <a:prstGeom prst="ellipse">
            <a:avLst/>
          </a:prstGeom>
          <a:solidFill>
            <a:schemeClr val="accent2"/>
          </a:solidFill>
          <a:ln w="9525">
            <a:solidFill>
              <a:srgbClr val="C00000"/>
            </a:solidFill>
            <a:round/>
            <a:headEnd/>
            <a:tailEnd/>
          </a:ln>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a:solidFill>
                  <a:schemeClr val="bg1"/>
                </a:solidFill>
              </a:rPr>
              <a:t>Choose the alternative that is the most ethical.</a:t>
            </a:r>
          </a:p>
        </p:txBody>
      </p:sp>
      <p:sp>
        <p:nvSpPr>
          <p:cNvPr id="20487" name="Text Box 10"/>
          <p:cNvSpPr txBox="1">
            <a:spLocks noChangeArrowheads="1"/>
          </p:cNvSpPr>
          <p:nvPr/>
        </p:nvSpPr>
        <p:spPr bwMode="auto">
          <a:xfrm>
            <a:off x="0" y="65833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MS PGothic" panose="020B0600070205080204" pitchFamily="34" charset="-128"/>
              </a:rPr>
              <a:t>1-</a:t>
            </a:r>
            <a:fld id="{E5525E55-1414-4871-BA44-EE79E5BAE9B8}" type="slidenum">
              <a:rPr lang="en-US" altLang="en-US" sz="1200">
                <a:solidFill>
                  <a:srgbClr val="000000"/>
                </a:solidFill>
                <a:ea typeface="MS PGothic" panose="020B0600070205080204" pitchFamily="34" charset="-128"/>
              </a:rPr>
              <a:pPr eaLnBrk="1" hangingPunct="1">
                <a:spcBef>
                  <a:spcPct val="0"/>
                </a:spcBef>
                <a:buClrTx/>
                <a:buSzTx/>
                <a:buFontTx/>
                <a:buNone/>
              </a:pPr>
              <a:t>8</a:t>
            </a:fld>
            <a:endParaRPr lang="en-US" altLang="en-US" sz="2400">
              <a:ea typeface="MS PGothic" panose="020B0600070205080204" pitchFamily="34" charset="-128"/>
            </a:endParaRP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pPr eaLnBrk="1" hangingPunct="1"/>
            <a:r>
              <a:rPr lang="en-US" altLang="en-US" smtClean="0"/>
              <a:t>Chapter 1</a:t>
            </a:r>
            <a:br>
              <a:rPr lang="en-US" altLang="en-US" smtClean="0"/>
            </a:br>
            <a:r>
              <a:rPr lang="en-US" altLang="en-US" smtClean="0"/>
              <a:t>Exercises</a:t>
            </a:r>
            <a:br>
              <a:rPr lang="en-US" altLang="en-US" smtClean="0"/>
            </a:br>
            <a:endParaRPr lang="en-US" altLang="en-US" smtClean="0"/>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Ed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2642</TotalTime>
  <Words>2098</Words>
  <Application>Microsoft Office PowerPoint</Application>
  <PresentationFormat>On-screen Show (4:3)</PresentationFormat>
  <Paragraphs>183</Paragraphs>
  <Slides>12</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21" baseType="lpstr">
      <vt:lpstr>Arial</vt:lpstr>
      <vt:lpstr>Wingdings</vt:lpstr>
      <vt:lpstr>Arial Rounded MT Bold</vt:lpstr>
      <vt:lpstr>MS PGothic</vt:lpstr>
      <vt:lpstr>Calibri</vt:lpstr>
      <vt:lpstr>+mj-lt</vt:lpstr>
      <vt:lpstr>Edge</vt:lpstr>
      <vt:lpstr>Microsoft Office Excel Worksheet</vt:lpstr>
      <vt:lpstr>Microsoft Excel Worksheet</vt:lpstr>
      <vt:lpstr>Chapter 1</vt:lpstr>
      <vt:lpstr>Organizational Forms</vt:lpstr>
      <vt:lpstr>The Accounting System</vt:lpstr>
      <vt:lpstr>The Basic Accounting Equation</vt:lpstr>
      <vt:lpstr>Revenues, Expenses and Net Income</vt:lpstr>
      <vt:lpstr>Financial Statements</vt:lpstr>
      <vt:lpstr>Notes to the Financial Statements</vt:lpstr>
      <vt:lpstr>Ethical Conduct</vt:lpstr>
      <vt:lpstr>Chapter 1 Exercises </vt:lpstr>
      <vt:lpstr>PowerPoint Presentation</vt:lpstr>
      <vt:lpstr>PowerPoint Presentation</vt:lpstr>
      <vt:lpstr>PowerPoint Presentation</vt:lpstr>
    </vt:vector>
  </TitlesOfParts>
  <Company>Jon A. Booker, Ph.D., CPA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 A. Booker</dc:creator>
  <cp:lastModifiedBy>Hogan, Robert S</cp:lastModifiedBy>
  <cp:revision>414</cp:revision>
  <dcterms:created xsi:type="dcterms:W3CDTF">2004-06-28T16:23:55Z</dcterms:created>
  <dcterms:modified xsi:type="dcterms:W3CDTF">2018-08-21T12:27:20Z</dcterms:modified>
</cp:coreProperties>
</file>