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00" r:id="rId2"/>
    <p:sldId id="256" r:id="rId3"/>
    <p:sldId id="301" r:id="rId4"/>
    <p:sldId id="320" r:id="rId5"/>
    <p:sldId id="322" r:id="rId6"/>
    <p:sldId id="321" r:id="rId7"/>
    <p:sldId id="319" r:id="rId8"/>
    <p:sldId id="326" r:id="rId9"/>
    <p:sldId id="303" r:id="rId10"/>
    <p:sldId id="318" r:id="rId11"/>
    <p:sldId id="325" r:id="rId12"/>
    <p:sldId id="323" r:id="rId13"/>
    <p:sldId id="327" r:id="rId14"/>
    <p:sldId id="336" r:id="rId15"/>
    <p:sldId id="328" r:id="rId16"/>
    <p:sldId id="332" r:id="rId17"/>
    <p:sldId id="329" r:id="rId18"/>
    <p:sldId id="333" r:id="rId19"/>
    <p:sldId id="330" r:id="rId20"/>
    <p:sldId id="334" r:id="rId21"/>
    <p:sldId id="331" r:id="rId22"/>
    <p:sldId id="335" r:id="rId23"/>
    <p:sldId id="337" r:id="rId24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6139" y="0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435137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6139" y="9435137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8E980F57-AEAA-4D17-83DC-928AB40A3779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8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25621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54063"/>
            <a:ext cx="4965700" cy="372427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79479" y="4717568"/>
            <a:ext cx="5435497" cy="44689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3846139" y="0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435137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3846139" y="9435137"/>
            <a:ext cx="2948316" cy="496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036B95C-25FF-4BE4-9D16-B622681DC3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66735" y="744879"/>
            <a:ext cx="4459646" cy="372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79479" y="4717569"/>
            <a:ext cx="5435497" cy="184666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095C8-8F96-4484-9EA5-53FD43361BDC}" type="slidenum">
              <a:rPr lang="en-US" altLang="en-US" sz="1400" smtClean="0"/>
              <a:pPr>
                <a:spcBef>
                  <a:spcPct val="0"/>
                </a:spcBef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534025" cy="41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2931" y="5259155"/>
            <a:ext cx="5626395" cy="48892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 sz="1200" dirty="0" smtClean="0"/>
          </a:p>
          <a:p>
            <a:r>
              <a:rPr lang="en-NZ" sz="1200" dirty="0" smtClean="0"/>
              <a:t>Delegation (‘leave me alone’)</a:t>
            </a:r>
          </a:p>
          <a:p>
            <a:r>
              <a:rPr lang="en-NZ" sz="1200" dirty="0" smtClean="0"/>
              <a:t>The friend (‘be my buddy’)</a:t>
            </a:r>
          </a:p>
          <a:p>
            <a:r>
              <a:rPr lang="en-NZ" sz="1200" dirty="0" smtClean="0"/>
              <a:t>The expert guide (‘tell me what to do’)</a:t>
            </a:r>
          </a:p>
          <a:p>
            <a:r>
              <a:rPr lang="en-NZ" sz="1200" dirty="0" smtClean="0"/>
              <a:t>The coach (‘steer my ambition’)</a:t>
            </a:r>
          </a:p>
          <a:p>
            <a:r>
              <a:rPr lang="en-NZ" sz="1200" dirty="0" smtClean="0"/>
              <a:t>The quality controller (‘keep me sharp’) </a:t>
            </a:r>
          </a:p>
          <a:p>
            <a:r>
              <a:rPr lang="en-NZ" sz="1200" dirty="0" smtClean="0"/>
              <a:t>The editor (‘help me write’)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8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095C8-8F96-4484-9EA5-53FD43361BDC}" type="slidenum">
              <a:rPr lang="en-US" altLang="en-US" sz="1400" smtClean="0"/>
              <a:pPr>
                <a:spcBef>
                  <a:spcPct val="0"/>
                </a:spcBef>
              </a:pPr>
              <a:t>4</a:t>
            </a:fld>
            <a:endParaRPr lang="en-US" altLang="en-US" sz="1400" smtClean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534025" cy="41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2931" y="5259155"/>
            <a:ext cx="5626395" cy="48892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 sz="1200" dirty="0" smtClean="0"/>
          </a:p>
          <a:p>
            <a:r>
              <a:rPr lang="en-NZ" sz="1200" dirty="0" smtClean="0"/>
              <a:t>Delegation (‘leave me alone’)</a:t>
            </a:r>
          </a:p>
          <a:p>
            <a:r>
              <a:rPr lang="en-NZ" sz="1200" dirty="0" smtClean="0"/>
              <a:t>The friend (‘be my buddy’)</a:t>
            </a:r>
          </a:p>
          <a:p>
            <a:r>
              <a:rPr lang="en-NZ" sz="1200" dirty="0" smtClean="0"/>
              <a:t>The expert guide (‘tell me what to do’)</a:t>
            </a:r>
          </a:p>
          <a:p>
            <a:r>
              <a:rPr lang="en-NZ" sz="1200" dirty="0" smtClean="0"/>
              <a:t>The coach (‘steer my ambition’)</a:t>
            </a:r>
          </a:p>
          <a:p>
            <a:r>
              <a:rPr lang="en-NZ" sz="1200" dirty="0" smtClean="0"/>
              <a:t>The quality controller (‘keep me sharp’) </a:t>
            </a:r>
          </a:p>
          <a:p>
            <a:r>
              <a:rPr lang="en-NZ" sz="1200" dirty="0" smtClean="0"/>
              <a:t>The editor (‘help me write’)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5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095C8-8F96-4484-9EA5-53FD43361BDC}" type="slidenum">
              <a:rPr lang="en-US" altLang="en-US" sz="1400" smtClean="0"/>
              <a:pPr>
                <a:spcBef>
                  <a:spcPct val="0"/>
                </a:spcBef>
              </a:pPr>
              <a:t>5</a:t>
            </a:fld>
            <a:endParaRPr lang="en-US" altLang="en-US" sz="1400" smtClean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534025" cy="41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2931" y="5259155"/>
            <a:ext cx="5626395" cy="48892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 sz="1200" dirty="0" smtClean="0"/>
          </a:p>
          <a:p>
            <a:r>
              <a:rPr lang="en-NZ" sz="1200" dirty="0" smtClean="0"/>
              <a:t>Delegation (‘leave me alone’)</a:t>
            </a:r>
          </a:p>
          <a:p>
            <a:r>
              <a:rPr lang="en-NZ" sz="1200" dirty="0" smtClean="0"/>
              <a:t>The friend (‘be my buddy’)</a:t>
            </a:r>
          </a:p>
          <a:p>
            <a:r>
              <a:rPr lang="en-NZ" sz="1200" dirty="0" smtClean="0"/>
              <a:t>The expert guide (‘tell me what to do’)</a:t>
            </a:r>
          </a:p>
          <a:p>
            <a:r>
              <a:rPr lang="en-NZ" sz="1200" dirty="0" smtClean="0"/>
              <a:t>The coach (‘steer my ambition’)</a:t>
            </a:r>
          </a:p>
          <a:p>
            <a:r>
              <a:rPr lang="en-NZ" sz="1200" dirty="0" smtClean="0"/>
              <a:t>The quality controller (‘keep me sharp’) </a:t>
            </a:r>
          </a:p>
          <a:p>
            <a:r>
              <a:rPr lang="en-NZ" sz="1200" dirty="0" smtClean="0"/>
              <a:t>The editor (‘help me write’)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44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095C8-8F96-4484-9EA5-53FD43361BDC}" type="slidenum">
              <a:rPr lang="en-US" altLang="en-US" sz="1400" smtClean="0"/>
              <a:pPr>
                <a:spcBef>
                  <a:spcPct val="0"/>
                </a:spcBef>
              </a:pPr>
              <a:t>6</a:t>
            </a:fld>
            <a:endParaRPr lang="en-US" altLang="en-US" sz="1400" smtClean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534025" cy="41513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2931" y="5259155"/>
            <a:ext cx="5626395" cy="48892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NZ" sz="1200" dirty="0" smtClean="0"/>
          </a:p>
          <a:p>
            <a:r>
              <a:rPr lang="en-NZ" sz="1200" dirty="0" smtClean="0"/>
              <a:t>Delegation (‘leave me alone’)</a:t>
            </a:r>
          </a:p>
          <a:p>
            <a:r>
              <a:rPr lang="en-NZ" sz="1200" dirty="0" smtClean="0"/>
              <a:t>The friend (‘be my buddy’)</a:t>
            </a:r>
          </a:p>
          <a:p>
            <a:r>
              <a:rPr lang="en-NZ" sz="1200" dirty="0" smtClean="0"/>
              <a:t>The expert guide (‘tell me what to do’)</a:t>
            </a:r>
          </a:p>
          <a:p>
            <a:r>
              <a:rPr lang="en-NZ" sz="1200" dirty="0" smtClean="0"/>
              <a:t>The coach (‘steer my ambition’)</a:t>
            </a:r>
          </a:p>
          <a:p>
            <a:r>
              <a:rPr lang="en-NZ" sz="1200" dirty="0" smtClean="0"/>
              <a:t>The quality controller (‘keep me sharp’) </a:t>
            </a:r>
          </a:p>
          <a:p>
            <a:r>
              <a:rPr lang="en-NZ" sz="1200" dirty="0" smtClean="0"/>
              <a:t>The editor (‘help me write’)</a:t>
            </a:r>
          </a:p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722313"/>
            <a:ext cx="4813300" cy="3609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E01FD-62BB-4B2C-AFCF-21ACFDA917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7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7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5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3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0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5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1F46-DD8E-40EB-A3BC-0CC2BEA19466}" type="datetimeFigureOut">
              <a:rPr lang="en-NZ">
                <a:solidFill>
                  <a:prstClr val="black">
                    <a:tint val="75000"/>
                  </a:prstClr>
                </a:solidFill>
              </a:rPr>
              <a:pPr/>
              <a:t>15/07/2020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range.biolab.si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4463" y="6296006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https://</a:t>
            </a:r>
            <a:r>
              <a:rPr lang="en-NZ" dirty="0" smtClean="0"/>
              <a:t>xkcd.com/1875/</a:t>
            </a:r>
            <a:endParaRPr lang="en-NZ" dirty="0"/>
          </a:p>
        </p:txBody>
      </p:sp>
      <p:pic>
        <p:nvPicPr>
          <p:cNvPr id="6" name="Picture 2" descr="Computers vs Hum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1" y="518188"/>
            <a:ext cx="8474942" cy="41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932" y="6488668"/>
            <a:ext cx="690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https://medium.com/42ai/the-5-tribes-of-the-ml-world-670ebce96b4c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404" y="264406"/>
            <a:ext cx="2829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</a:rPr>
              <a:t>5 Tribes of AI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585" y="1666754"/>
            <a:ext cx="8183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/>
              <a:t>The purpose of Machine Learning, according to the author, is to create The Master Algorithm: an algorithm capable of finding knowledge and generalizing from any kind of data. The algorithm must use paradigms and techniques from each and every tribe.</a:t>
            </a:r>
          </a:p>
          <a:p>
            <a:endParaRPr lang="en-NZ" sz="2400" dirty="0"/>
          </a:p>
          <a:p>
            <a:r>
              <a:rPr lang="en-NZ" sz="2400" dirty="0"/>
              <a:t>“</a:t>
            </a:r>
            <a:r>
              <a:rPr lang="en-NZ" sz="2400" i="1" dirty="0"/>
              <a:t>One Algorithm to rule them all, One algorithm to find them,</a:t>
            </a:r>
          </a:p>
          <a:p>
            <a:r>
              <a:rPr lang="en-NZ" sz="2400" i="1" dirty="0"/>
              <a:t>One Algorithm to bring them all and in the darkness bind them,</a:t>
            </a:r>
          </a:p>
          <a:p>
            <a:r>
              <a:rPr lang="en-NZ" sz="2400" i="1" dirty="0"/>
              <a:t>In the Land of Learning where the Data lies</a:t>
            </a:r>
            <a:r>
              <a:rPr lang="en-NZ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0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932" y="6488668"/>
            <a:ext cx="690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https://medium.com/42ai/the-5-tribes-of-the-ml-world-670ebce96b4c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404" y="264406"/>
            <a:ext cx="2829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</a:rPr>
              <a:t>5 Tribes of AI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585" y="1666754"/>
            <a:ext cx="81833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800" dirty="0" smtClean="0"/>
              <a:t>filling </a:t>
            </a:r>
            <a:r>
              <a:rPr lang="en-NZ" sz="2800" dirty="0"/>
              <a:t>in gaps in existing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800" dirty="0"/>
              <a:t>mimicking the human brain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800" dirty="0"/>
              <a:t>simulating the evolutionary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800" dirty="0"/>
              <a:t>reducing uncertainties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800" dirty="0"/>
              <a:t>making contrast between old and new sets of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585" y="1073301"/>
            <a:ext cx="7089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400" dirty="0"/>
              <a:t>five basic methods of computer knowledge </a:t>
            </a:r>
            <a:r>
              <a:rPr lang="en-NZ" sz="2400" dirty="0" smtClean="0"/>
              <a:t>acquisition: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89146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340" y="5643716"/>
            <a:ext cx="2746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https://medium.com/42ai/the-5-tribes-of-the-ml-world-670ebce96b4c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405" y="264406"/>
            <a:ext cx="1603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</a:rPr>
              <a:t>5 Tribes of AI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6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9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04" y="264406"/>
            <a:ext cx="2829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>
                <a:solidFill>
                  <a:schemeClr val="accent6">
                    <a:lumMod val="75000"/>
                  </a:schemeClr>
                </a:solidFill>
              </a:rPr>
              <a:t>The Symbolists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404" y="976502"/>
            <a:ext cx="81601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/>
              <a:t>The </a:t>
            </a:r>
            <a:r>
              <a:rPr lang="en-NZ" sz="2800" dirty="0" smtClean="0"/>
              <a:t>Symbolises work </a:t>
            </a:r>
            <a:r>
              <a:rPr lang="en-NZ" sz="2800" dirty="0"/>
              <a:t>on the premise of inverse deduction.</a:t>
            </a:r>
          </a:p>
          <a:p>
            <a:r>
              <a:rPr lang="en-NZ" sz="2800" dirty="0"/>
              <a:t>Instead of starting with the premise and looking for the conclusions, inverse deduction starts with some premises and conclusions, and essentially works backward </a:t>
            </a:r>
            <a:r>
              <a:rPr lang="en-NZ" sz="2800" dirty="0" smtClean="0"/>
              <a:t>to fill </a:t>
            </a:r>
            <a:r>
              <a:rPr lang="en-NZ" sz="2800" dirty="0"/>
              <a:t>in the gaps. </a:t>
            </a:r>
            <a:endParaRPr lang="en-NZ" sz="2800" dirty="0" smtClean="0"/>
          </a:p>
          <a:p>
            <a:endParaRPr lang="en-NZ" sz="2800" dirty="0"/>
          </a:p>
          <a:p>
            <a:r>
              <a:rPr lang="en-NZ" sz="2800" dirty="0" smtClean="0"/>
              <a:t>The </a:t>
            </a:r>
            <a:r>
              <a:rPr lang="en-NZ" sz="2800" dirty="0"/>
              <a:t>system has to ask itself “what is the knowledge that is missing?” and acquire that knowledge through analysis of existing data sets.</a:t>
            </a:r>
          </a:p>
          <a:p>
            <a:r>
              <a:rPr lang="en-NZ" sz="2800" dirty="0"/>
              <a:t>“It’s an ever-growing virtual circle of knowledge</a:t>
            </a:r>
            <a:r>
              <a:rPr lang="en-NZ" sz="2800" dirty="0" smtClean="0"/>
              <a:t>,”</a:t>
            </a:r>
            <a:endParaRPr lang="en-NZ" sz="2800" dirty="0"/>
          </a:p>
        </p:txBody>
      </p:sp>
      <p:sp>
        <p:nvSpPr>
          <p:cNvPr id="3" name="Rectangle 2"/>
          <p:cNvSpPr/>
          <p:nvPr/>
        </p:nvSpPr>
        <p:spPr>
          <a:xfrm>
            <a:off x="1533644" y="6211669"/>
            <a:ext cx="818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http://www.dataversity.net/pedro-domingos-on-five-machine-learning-tribes/</a:t>
            </a:r>
          </a:p>
        </p:txBody>
      </p:sp>
    </p:spTree>
    <p:extLst>
      <p:ext uri="{BB962C8B-B14F-4D97-AF65-F5344CB8AC3E}">
        <p14:creationId xmlns:p14="http://schemas.microsoft.com/office/powerpoint/2010/main" val="31521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444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Inverse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Deduction (i.e. Induction)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4550" y="1943100"/>
            <a:ext cx="18004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tx2"/>
                </a:solidFill>
              </a:rPr>
              <a:t>Deduction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5322" y="2894186"/>
            <a:ext cx="286488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/>
              <a:t>     Socrates is human</a:t>
            </a:r>
          </a:p>
          <a:p>
            <a:r>
              <a:rPr lang="en-US" sz="2100"/>
              <a:t> +  Humans are mortal </a:t>
            </a:r>
            <a:r>
              <a:rPr lang="en-US" sz="2625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100"/>
              <a:t>―――――――――――</a:t>
            </a:r>
          </a:p>
          <a:p>
            <a:r>
              <a:rPr lang="en-US" sz="2100"/>
              <a:t> =                  </a:t>
            </a:r>
            <a:r>
              <a:rPr lang="en-US" sz="2625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42172" y="1943100"/>
            <a:ext cx="1670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tx2"/>
                </a:solidFill>
              </a:rPr>
              <a:t>Induction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3451" y="2888626"/>
            <a:ext cx="2864887" cy="1465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/>
              <a:t>     Socrates is human</a:t>
            </a:r>
          </a:p>
          <a:p>
            <a:r>
              <a:rPr lang="en-US" sz="2100"/>
              <a:t> +                  </a:t>
            </a:r>
            <a:r>
              <a:rPr lang="en-US" sz="2625">
                <a:solidFill>
                  <a:srgbClr val="FF0000"/>
                </a:solidFill>
              </a:rPr>
              <a:t>?</a:t>
            </a:r>
            <a:endParaRPr lang="en-US" sz="2625"/>
          </a:p>
          <a:p>
            <a:r>
              <a:rPr lang="en-US" sz="2100"/>
              <a:t>―――――――――――</a:t>
            </a:r>
          </a:p>
          <a:p>
            <a:r>
              <a:rPr lang="en-US" sz="2100"/>
              <a:t> =  Socrates is mortal</a:t>
            </a:r>
            <a:endParaRPr lang="en-US" sz="21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7350" y="3615748"/>
            <a:ext cx="2621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/>
              <a:t>――――――――――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5478" y="3608486"/>
            <a:ext cx="26212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/>
              <a:t>――――――――――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77" y="1122262"/>
            <a:ext cx="7030645" cy="563011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852213" y="3102015"/>
            <a:ext cx="0" cy="1523943"/>
            <a:chOff x="6852213" y="3102015"/>
            <a:chExt cx="0" cy="152394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6852213" y="3102015"/>
              <a:ext cx="0" cy="18519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852213" y="3752126"/>
              <a:ext cx="0" cy="18519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852213" y="4440763"/>
              <a:ext cx="0" cy="185195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0800000" flipH="1">
            <a:off x="2331940" y="3102015"/>
            <a:ext cx="1136248" cy="1523943"/>
            <a:chOff x="7004613" y="3254415"/>
            <a:chExt cx="0" cy="1523943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7004613" y="3254415"/>
              <a:ext cx="0" cy="185195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004613" y="3904526"/>
              <a:ext cx="0" cy="185195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004613" y="4593163"/>
              <a:ext cx="0" cy="185195"/>
            </a:xfrm>
            <a:prstGeom prst="straightConnector1">
              <a:avLst/>
            </a:prstGeom>
            <a:ln w="476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04" y="264406"/>
            <a:ext cx="2829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chemeClr val="accent6">
                    <a:lumMod val="75000"/>
                  </a:schemeClr>
                </a:solidFill>
              </a:rPr>
              <a:t>Connectionists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3404" y="976502"/>
            <a:ext cx="81601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smtClean="0"/>
              <a:t>“Connectionists</a:t>
            </a:r>
            <a:r>
              <a:rPr lang="en-NZ" sz="2800" dirty="0"/>
              <a:t>” </a:t>
            </a:r>
            <a:r>
              <a:rPr lang="en-NZ" sz="2800" dirty="0" smtClean="0"/>
              <a:t>want </a:t>
            </a:r>
            <a:r>
              <a:rPr lang="en-NZ" sz="2800" dirty="0"/>
              <a:t>to reverse engineer the brain.</a:t>
            </a:r>
          </a:p>
          <a:p>
            <a:endParaRPr lang="en-NZ" sz="2800" dirty="0"/>
          </a:p>
          <a:p>
            <a:r>
              <a:rPr lang="en-NZ" sz="2800" dirty="0" smtClean="0"/>
              <a:t>Create </a:t>
            </a:r>
            <a:r>
              <a:rPr lang="en-NZ" sz="2800" dirty="0"/>
              <a:t>artificial neurons and </a:t>
            </a:r>
            <a:r>
              <a:rPr lang="en-NZ" sz="2800" dirty="0" smtClean="0"/>
              <a:t>connect </a:t>
            </a:r>
            <a:r>
              <a:rPr lang="en-NZ" sz="2800" dirty="0"/>
              <a:t>them in a neural network. </a:t>
            </a:r>
            <a:endParaRPr lang="en-NZ" sz="2800" dirty="0" smtClean="0"/>
          </a:p>
          <a:p>
            <a:endParaRPr lang="en-NZ" sz="2800" dirty="0"/>
          </a:p>
          <a:p>
            <a:r>
              <a:rPr lang="en-NZ" sz="2800" dirty="0"/>
              <a:t>N</a:t>
            </a:r>
            <a:r>
              <a:rPr lang="en-NZ" sz="2800" dirty="0" smtClean="0"/>
              <a:t>eurons </a:t>
            </a:r>
            <a:r>
              <a:rPr lang="en-NZ" sz="2800" dirty="0"/>
              <a:t>work on a weighted value of inputs, and how binary results can be enhanced into a “continuous value” with methods like back propagation. All of this leads the computer to be able to learn more about a given set of information criteria – in this case, about what is and is not a cat, to be able to more correctly label random sets of images.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3644" y="6211669"/>
            <a:ext cx="818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http://www.dataversity.net/pedro-domingos-on-five-machine-learning-tribes/</a:t>
            </a:r>
          </a:p>
        </p:txBody>
      </p:sp>
    </p:spTree>
    <p:extLst>
      <p:ext uri="{BB962C8B-B14F-4D97-AF65-F5344CB8AC3E}">
        <p14:creationId xmlns:p14="http://schemas.microsoft.com/office/powerpoint/2010/main" val="707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An Artificial Neuron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774542"/>
            <a:ext cx="8408370" cy="31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04" y="264406"/>
            <a:ext cx="4796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NZ" sz="3200" b="1" dirty="0" err="1">
                <a:solidFill>
                  <a:schemeClr val="accent6">
                    <a:lumMod val="75000"/>
                  </a:schemeClr>
                </a:solidFill>
              </a:rPr>
              <a:t>Evolutionaries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3404" y="976502"/>
            <a:ext cx="81601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smtClean="0"/>
              <a:t>“Evolution </a:t>
            </a:r>
            <a:r>
              <a:rPr lang="en-NZ" sz="2800" dirty="0"/>
              <a:t>made your brain and everything else</a:t>
            </a:r>
            <a:r>
              <a:rPr lang="en-NZ" sz="2800" dirty="0" smtClean="0"/>
              <a:t>,”</a:t>
            </a:r>
          </a:p>
          <a:p>
            <a:endParaRPr lang="en-NZ" sz="2800" dirty="0"/>
          </a:p>
          <a:p>
            <a:r>
              <a:rPr lang="en-NZ" sz="2800" dirty="0" err="1"/>
              <a:t>E</a:t>
            </a:r>
            <a:r>
              <a:rPr lang="en-NZ" sz="2800" dirty="0" err="1" smtClean="0"/>
              <a:t>volutionaries</a:t>
            </a:r>
            <a:r>
              <a:rPr lang="en-NZ" sz="2800" dirty="0" smtClean="0"/>
              <a:t> </a:t>
            </a:r>
            <a:r>
              <a:rPr lang="en-NZ" sz="2800" dirty="0"/>
              <a:t>are applying the idea of genomes and DNA in the evolutionary process to data structures. </a:t>
            </a:r>
            <a:endParaRPr lang="en-NZ" sz="2800" dirty="0" smtClean="0"/>
          </a:p>
          <a:p>
            <a:endParaRPr lang="en-NZ" sz="2800" dirty="0"/>
          </a:p>
          <a:p>
            <a:r>
              <a:rPr lang="en-NZ" sz="2800" dirty="0" smtClean="0"/>
              <a:t>The </a:t>
            </a:r>
            <a:r>
              <a:rPr lang="en-NZ" sz="2800" dirty="0"/>
              <a:t>survival and offspring of units in an evolutionary model are the performance data. An algorithm for an evolutionary learning project would mimic those processes in key ways.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3644" y="6211669"/>
            <a:ext cx="8189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http://www.dataversity.net/pedro-domingos-on-five-machine-learning-tribes/</a:t>
            </a:r>
          </a:p>
        </p:txBody>
      </p:sp>
    </p:spTree>
    <p:extLst>
      <p:ext uri="{BB962C8B-B14F-4D97-AF65-F5344CB8AC3E}">
        <p14:creationId xmlns:p14="http://schemas.microsoft.com/office/powerpoint/2010/main" val="37058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Genetic Programming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71" y="2000251"/>
            <a:ext cx="5474459" cy="30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81" y="163859"/>
            <a:ext cx="4796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chemeClr val="accent6">
                    <a:lumMod val="75000"/>
                  </a:schemeClr>
                </a:solidFill>
              </a:rPr>
              <a:t>The Bayesians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381" y="733246"/>
            <a:ext cx="81601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smtClean="0"/>
              <a:t>Bayesian deal </a:t>
            </a:r>
            <a:r>
              <a:rPr lang="en-NZ" sz="2800" dirty="0"/>
              <a:t>in uncertainty and solutions. </a:t>
            </a:r>
            <a:endParaRPr lang="en-NZ" sz="2800" dirty="0" smtClean="0"/>
          </a:p>
          <a:p>
            <a:r>
              <a:rPr lang="en-NZ" sz="2800" dirty="0" smtClean="0"/>
              <a:t>Their </a:t>
            </a:r>
            <a:r>
              <a:rPr lang="en-NZ" sz="2800" dirty="0"/>
              <a:t>master algorithm solution is called probabilistic inference.</a:t>
            </a:r>
          </a:p>
          <a:p>
            <a:endParaRPr lang="en-NZ" sz="2800" dirty="0"/>
          </a:p>
          <a:p>
            <a:r>
              <a:rPr lang="en-NZ" sz="2800" dirty="0"/>
              <a:t>T</a:t>
            </a:r>
            <a:r>
              <a:rPr lang="en-NZ" sz="2800" dirty="0" smtClean="0"/>
              <a:t>ake </a:t>
            </a:r>
            <a:r>
              <a:rPr lang="en-NZ" sz="2800" dirty="0"/>
              <a:t>a hypothesis and apply a type of “a priori” thinking, believing that there will be some outcomes that are more likely. </a:t>
            </a:r>
            <a:endParaRPr lang="en-NZ" sz="2800" dirty="0" smtClean="0"/>
          </a:p>
          <a:p>
            <a:endParaRPr lang="en-NZ" sz="2800" dirty="0"/>
          </a:p>
          <a:p>
            <a:r>
              <a:rPr lang="en-NZ" sz="2800" dirty="0" smtClean="0"/>
              <a:t>Update </a:t>
            </a:r>
            <a:r>
              <a:rPr lang="en-NZ" sz="2800" dirty="0"/>
              <a:t>a hypothesis as </a:t>
            </a:r>
            <a:r>
              <a:rPr lang="en-NZ" sz="2800" dirty="0" smtClean="0"/>
              <a:t>you </a:t>
            </a:r>
            <a:r>
              <a:rPr lang="en-NZ" sz="2800" dirty="0"/>
              <a:t>see more </a:t>
            </a:r>
            <a:r>
              <a:rPr lang="en-NZ" sz="2800" dirty="0" smtClean="0"/>
              <a:t>data to make some hypotheses </a:t>
            </a:r>
            <a:r>
              <a:rPr lang="en-NZ" sz="2800" dirty="0"/>
              <a:t>become more likely than others</a:t>
            </a:r>
            <a:r>
              <a:rPr lang="en-NZ" sz="2800" dirty="0" smtClean="0"/>
              <a:t>.</a:t>
            </a:r>
            <a:endParaRPr lang="en-NZ" sz="2800" dirty="0"/>
          </a:p>
          <a:p>
            <a:endParaRPr lang="en-NZ" sz="2800" dirty="0"/>
          </a:p>
          <a:p>
            <a:r>
              <a:rPr lang="en-NZ" sz="2800" dirty="0" smtClean="0"/>
              <a:t>As a </a:t>
            </a:r>
            <a:r>
              <a:rPr lang="en-NZ" sz="2800" dirty="0"/>
              <a:t>sort of scientific process, the probabilistic models do bring a certain concrete result to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590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50843" y="759364"/>
            <a:ext cx="8174516" cy="51897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algn="ctr" fontAlgn="base"/>
            <a:r>
              <a:rPr lang="en-NZ" sz="5400" b="1" dirty="0">
                <a:solidFill>
                  <a:schemeClr val="accent6">
                    <a:lumMod val="75000"/>
                  </a:schemeClr>
                </a:solidFill>
              </a:rPr>
              <a:t>COMP </a:t>
            </a:r>
            <a:r>
              <a:rPr lang="en-NZ" sz="5400" b="1" dirty="0" smtClean="0">
                <a:solidFill>
                  <a:schemeClr val="accent6">
                    <a:lumMod val="75000"/>
                  </a:schemeClr>
                </a:solidFill>
              </a:rPr>
              <a:t>309</a:t>
            </a:r>
          </a:p>
          <a:p>
            <a:pPr algn="ctr" fontAlgn="base"/>
            <a:endParaRPr lang="en-NZ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t"/>
            <a:r>
              <a:rPr lang="en-NZ" sz="2800" b="1" dirty="0" smtClean="0"/>
              <a:t>Machine </a:t>
            </a:r>
            <a:r>
              <a:rPr lang="en-NZ" sz="2800" b="1" dirty="0"/>
              <a:t>Learning Tools and </a:t>
            </a:r>
            <a:r>
              <a:rPr lang="en-NZ" sz="2800" b="1" dirty="0" smtClean="0"/>
              <a:t>Techniques</a:t>
            </a:r>
          </a:p>
          <a:p>
            <a:pPr fontAlgn="t"/>
            <a:endParaRPr lang="en-NZ" sz="2400" b="1" dirty="0"/>
          </a:p>
          <a:p>
            <a:pPr fontAlgn="t"/>
            <a:r>
              <a:rPr lang="en-NZ" sz="2400" dirty="0"/>
              <a:t>This course explores a range of machine learning tools and techniques for analysing data and automatically generating applications. The course will address tools for classification, regression, clustering and text mining, and techniques for </a:t>
            </a:r>
            <a:r>
              <a:rPr lang="en-NZ" sz="2400" dirty="0" smtClean="0"/>
              <a:t>pre-processing </a:t>
            </a:r>
            <a:r>
              <a:rPr lang="en-NZ" sz="2400" dirty="0"/>
              <a:t>data and analysing the results of machine learning tools. Students will gain practical experience in applying a range of tools to a range of different data sets from different domains.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Probabilistic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02" y="2000250"/>
            <a:ext cx="490319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381" y="163859"/>
            <a:ext cx="4796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NZ" sz="3200" b="1" dirty="0" err="1">
                <a:solidFill>
                  <a:schemeClr val="accent6">
                    <a:lumMod val="75000"/>
                  </a:schemeClr>
                </a:solidFill>
              </a:rPr>
              <a:t>Analogizers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380" y="733246"/>
            <a:ext cx="88016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dirty="0" smtClean="0"/>
              <a:t>The </a:t>
            </a:r>
            <a:r>
              <a:rPr lang="en-NZ" sz="2800" dirty="0" err="1" smtClean="0"/>
              <a:t>analogizers</a:t>
            </a:r>
            <a:r>
              <a:rPr lang="en-NZ" sz="2800" dirty="0"/>
              <a:t>, or pioneers in the field of matching particular bits of data to each other. </a:t>
            </a:r>
            <a:endParaRPr lang="en-NZ" sz="2800" dirty="0" smtClean="0"/>
          </a:p>
          <a:p>
            <a:endParaRPr lang="en-NZ" sz="2800" dirty="0"/>
          </a:p>
          <a:p>
            <a:r>
              <a:rPr lang="en-NZ" sz="2800" dirty="0" smtClean="0"/>
              <a:t>“</a:t>
            </a:r>
            <a:r>
              <a:rPr lang="en-NZ" sz="2800" dirty="0"/>
              <a:t>all intelligence is nothing but analogy</a:t>
            </a:r>
            <a:r>
              <a:rPr lang="en-NZ" sz="2800" dirty="0" smtClean="0"/>
              <a:t>.”</a:t>
            </a:r>
            <a:r>
              <a:rPr lang="en-NZ" sz="2800" dirty="0"/>
              <a:t> </a:t>
            </a:r>
            <a:endParaRPr lang="en-NZ" sz="2800" dirty="0" smtClean="0"/>
          </a:p>
          <a:p>
            <a:pPr algn="r"/>
            <a:r>
              <a:rPr lang="en-NZ" sz="2800" dirty="0" smtClean="0"/>
              <a:t>Douglas </a:t>
            </a:r>
            <a:r>
              <a:rPr lang="en-NZ" sz="2800" dirty="0"/>
              <a:t>Hofstadter </a:t>
            </a:r>
          </a:p>
          <a:p>
            <a:endParaRPr lang="en-NZ" sz="2800" dirty="0" smtClean="0"/>
          </a:p>
          <a:p>
            <a:r>
              <a:rPr lang="en-NZ" sz="2800" dirty="0" smtClean="0"/>
              <a:t>The </a:t>
            </a:r>
            <a:r>
              <a:rPr lang="en-NZ" sz="2800" dirty="0"/>
              <a:t>master </a:t>
            </a:r>
            <a:r>
              <a:rPr lang="en-NZ" sz="2800" dirty="0" smtClean="0"/>
              <a:t>algorithm </a:t>
            </a:r>
            <a:r>
              <a:rPr lang="en-NZ" sz="2800" dirty="0"/>
              <a:t>is the “nearest </a:t>
            </a:r>
            <a:r>
              <a:rPr lang="en-NZ" sz="2800" dirty="0" err="1"/>
              <a:t>neighbor</a:t>
            </a:r>
            <a:r>
              <a:rPr lang="en-NZ" sz="2800" dirty="0"/>
              <a:t>” principle. </a:t>
            </a:r>
            <a:r>
              <a:rPr lang="en-NZ" sz="2800" dirty="0" smtClean="0"/>
              <a:t>“</a:t>
            </a:r>
            <a:r>
              <a:rPr lang="en-NZ" sz="2800" dirty="0"/>
              <a:t>generalizing from similarity</a:t>
            </a:r>
            <a:r>
              <a:rPr lang="en-NZ" sz="2800" dirty="0" smtClean="0"/>
              <a:t>”</a:t>
            </a:r>
          </a:p>
          <a:p>
            <a:endParaRPr lang="en-NZ" sz="2800" dirty="0"/>
          </a:p>
          <a:p>
            <a:r>
              <a:rPr lang="en-NZ" sz="2800" dirty="0"/>
              <a:t>It’s a very nice type of similarity-based </a:t>
            </a:r>
            <a:r>
              <a:rPr lang="en-NZ" sz="2800" dirty="0" smtClean="0"/>
              <a:t>learning and useful:</a:t>
            </a:r>
          </a:p>
          <a:p>
            <a:r>
              <a:rPr lang="en-NZ" sz="2800" dirty="0"/>
              <a:t>O</a:t>
            </a:r>
            <a:r>
              <a:rPr lang="en-NZ" sz="2800" dirty="0" smtClean="0"/>
              <a:t>ne </a:t>
            </a:r>
            <a:r>
              <a:rPr lang="en-NZ" sz="2800" dirty="0"/>
              <a:t>third of Amazon </a:t>
            </a:r>
            <a:r>
              <a:rPr lang="en-NZ" sz="2800" dirty="0" smtClean="0"/>
              <a:t>sales </a:t>
            </a:r>
            <a:r>
              <a:rPr lang="en-NZ" sz="2800" dirty="0"/>
              <a:t>are based </a:t>
            </a:r>
            <a:r>
              <a:rPr lang="en-NZ" sz="2800" dirty="0" smtClean="0"/>
              <a:t>on recommendations</a:t>
            </a:r>
            <a:r>
              <a:rPr lang="en-NZ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3644" y="6211669"/>
            <a:ext cx="7448310" cy="37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http://www.dataversity.net/pedro-domingos-on-five-machine-learning-tribes/</a:t>
            </a:r>
          </a:p>
        </p:txBody>
      </p:sp>
    </p:spTree>
    <p:extLst>
      <p:ext uri="{BB962C8B-B14F-4D97-AF65-F5344CB8AC3E}">
        <p14:creationId xmlns:p14="http://schemas.microsoft.com/office/powerpoint/2010/main" val="337339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246255"/>
            <a:ext cx="7886700" cy="64071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Kernel Machines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08" y="1142363"/>
            <a:ext cx="4643619" cy="43603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317" y="5434922"/>
            <a:ext cx="179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2704745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246255"/>
            <a:ext cx="7886700" cy="6224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Kernel Machines</a:t>
            </a:r>
          </a:p>
        </p:txBody>
      </p:sp>
      <p:pic>
        <p:nvPicPr>
          <p:cNvPr id="1027" name="Picture 3" descr="https://programmingsas.files.wordpress.com/2010/02/figur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75" b="49370"/>
          <a:stretch/>
        </p:blipFill>
        <p:spPr bwMode="auto">
          <a:xfrm>
            <a:off x="354331" y="1182466"/>
            <a:ext cx="4208526" cy="4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https://programmingsas.files.wordpress.com/2010/02/figur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0"/>
          <a:stretch/>
        </p:blipFill>
        <p:spPr bwMode="auto">
          <a:xfrm>
            <a:off x="354330" y="1273906"/>
            <a:ext cx="8446573" cy="4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5216" y="6488668"/>
            <a:ext cx="8558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https://programmingsas.wordpress.com/2010/02/06/sas-implementation-of-kernel-pca/</a:t>
            </a:r>
          </a:p>
        </p:txBody>
      </p:sp>
    </p:spTree>
    <p:extLst>
      <p:ext uri="{BB962C8B-B14F-4D97-AF65-F5344CB8AC3E}">
        <p14:creationId xmlns:p14="http://schemas.microsoft.com/office/powerpoint/2010/main" val="4209461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178018" y="388578"/>
            <a:ext cx="8752544" cy="71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8819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NZ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Machine Learning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28" y="1234158"/>
            <a:ext cx="8734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/>
              <a:t>An </a:t>
            </a:r>
            <a:r>
              <a:rPr lang="en-NZ" sz="2400" dirty="0"/>
              <a:t>exciting and potentially far-reaching development in computer science is the invention and application of methods of machine learning (ML). These enable a computer program to automatically analyse a large body of data and decide what information is most relevant</a:t>
            </a:r>
            <a:r>
              <a:rPr lang="en-NZ" sz="2400" dirty="0" smtClean="0"/>
              <a:t>.		 </a:t>
            </a:r>
            <a:r>
              <a:rPr lang="en-NZ" sz="2400" dirty="0"/>
              <a:t>https://www.cs.waikato.ac.nz/ml/index.html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6" y="3464829"/>
            <a:ext cx="2747300" cy="2718073"/>
          </a:xfrm>
          <a:prstGeom prst="rect">
            <a:avLst/>
          </a:prstGeom>
        </p:spPr>
      </p:pic>
      <p:pic>
        <p:nvPicPr>
          <p:cNvPr id="1026" name="Picture 2" descr="https://waikato.github.io/weka-site/images/wek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6" y="3502432"/>
            <a:ext cx="2680470" cy="26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136" y="3300238"/>
            <a:ext cx="4145765" cy="26947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66306" y="6030815"/>
            <a:ext cx="248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>
                <a:hlinkClick r:id="rId6"/>
              </a:rPr>
              <a:t>https://orange.biolab.si/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1909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178018" y="388578"/>
            <a:ext cx="8752544" cy="71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8819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NZ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What Is The Difference Between Artificial Intelligence And Machine Learning?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328" y="1818358"/>
            <a:ext cx="8734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Artificial Intelligence is the broader concept of machines being able to carry out tasks in a way that we would consider “smart”.</a:t>
            </a:r>
          </a:p>
          <a:p>
            <a:endParaRPr lang="en-NZ" sz="2400" dirty="0"/>
          </a:p>
          <a:p>
            <a:r>
              <a:rPr lang="en-NZ" sz="2400" dirty="0"/>
              <a:t>And,</a:t>
            </a:r>
          </a:p>
          <a:p>
            <a:endParaRPr lang="en-NZ" sz="2400" dirty="0"/>
          </a:p>
          <a:p>
            <a:r>
              <a:rPr lang="en-NZ" sz="2400" dirty="0"/>
              <a:t>Machine Learning is a current application of AI based around the idea that we should really just be able to give machines access to data and let them learn for themselves.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328" y="5735935"/>
            <a:ext cx="849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https://www.forbes.com/sites/bernardmarr/2016/12/06/what-is-the-difference-between-artificial-intelligence-and-machine-learning/</a:t>
            </a:r>
          </a:p>
        </p:txBody>
      </p:sp>
      <p:sp>
        <p:nvSpPr>
          <p:cNvPr id="4" name="Rectangle 3"/>
          <p:cNvSpPr/>
          <p:nvPr/>
        </p:nvSpPr>
        <p:spPr>
          <a:xfrm rot="20410062">
            <a:off x="2807914" y="2133489"/>
            <a:ext cx="4088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9600" dirty="0" smtClean="0">
                <a:ln>
                  <a:solidFill>
                    <a:schemeClr val="accent1">
                      <a:alpha val="43000"/>
                    </a:schemeClr>
                  </a:solidFill>
                </a:ln>
                <a:solidFill>
                  <a:srgbClr val="FF0000"/>
                </a:solidFill>
              </a:rPr>
              <a:t>Vague</a:t>
            </a:r>
            <a:endParaRPr lang="en-NZ" sz="9600" dirty="0">
              <a:ln>
                <a:solidFill>
                  <a:schemeClr val="accent1">
                    <a:alpha val="4300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6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178018" y="388578"/>
            <a:ext cx="8752544" cy="71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8819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NZ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Machine Learning?</a:t>
            </a:r>
            <a:endParaRPr lang="en-NZ" b="1" dirty="0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328" y="1818358"/>
            <a:ext cx="87348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Machine learning is the science of getting computers to act without being explicitly programmed. </a:t>
            </a:r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r>
              <a:rPr lang="en-NZ" sz="2400" dirty="0" smtClean="0"/>
              <a:t>In </a:t>
            </a:r>
            <a:r>
              <a:rPr lang="en-NZ" sz="2400" dirty="0"/>
              <a:t>the past decade, machine learning has given us self-driving cars, practical speech recognition, effective web search, and a vastly improved understanding of the human genome. Machine learning is so pervasive today that you probably use it dozens of times a day without knowing it.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328" y="6120518"/>
            <a:ext cx="8491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https://www.coursera.org/learn/machine-learning/</a:t>
            </a:r>
          </a:p>
        </p:txBody>
      </p:sp>
      <p:sp>
        <p:nvSpPr>
          <p:cNvPr id="4" name="Rectangle 3"/>
          <p:cNvSpPr/>
          <p:nvPr/>
        </p:nvSpPr>
        <p:spPr>
          <a:xfrm rot="20410062">
            <a:off x="2217605" y="2465331"/>
            <a:ext cx="4088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9600" dirty="0" smtClean="0">
                <a:ln>
                  <a:solidFill>
                    <a:schemeClr val="accent1">
                      <a:alpha val="43000"/>
                    </a:schemeClr>
                  </a:solidFill>
                </a:ln>
                <a:solidFill>
                  <a:srgbClr val="FF0000"/>
                </a:solidFill>
              </a:rPr>
              <a:t>General</a:t>
            </a:r>
            <a:endParaRPr lang="en-NZ" sz="9600" dirty="0">
              <a:ln>
                <a:solidFill>
                  <a:schemeClr val="accent1">
                    <a:alpha val="4300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59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"/>
          <p:cNvSpPr txBox="1">
            <a:spLocks noChangeArrowheads="1"/>
          </p:cNvSpPr>
          <p:nvPr/>
        </p:nvSpPr>
        <p:spPr bwMode="auto">
          <a:xfrm>
            <a:off x="178018" y="163366"/>
            <a:ext cx="8752544" cy="71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8819" rIns="81638" bIns="40819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NZ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Machine Learning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28" y="789326"/>
            <a:ext cx="87348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Machine learning is a method of data analysis that automates analytical model building. </a:t>
            </a:r>
            <a:endParaRPr lang="en-NZ" sz="2400" dirty="0" smtClean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endParaRPr lang="en-NZ" sz="2400" dirty="0" smtClean="0"/>
          </a:p>
          <a:p>
            <a:endParaRPr lang="en-NZ" sz="2400" dirty="0"/>
          </a:p>
          <a:p>
            <a:r>
              <a:rPr lang="en-NZ" sz="2400" dirty="0" smtClean="0"/>
              <a:t>It </a:t>
            </a:r>
            <a:r>
              <a:rPr lang="en-NZ" sz="2400" dirty="0"/>
              <a:t>is a branch of artificial intelligence based on the idea that systems can learn from data, identify patterns and make decisions with minimal human intervention.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8" y="1701065"/>
            <a:ext cx="6157732" cy="34558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6211669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https://www.sas.com/en_nz/insights/analytics/machine-learning.html</a:t>
            </a:r>
          </a:p>
        </p:txBody>
      </p:sp>
    </p:spTree>
    <p:extLst>
      <p:ext uri="{BB962C8B-B14F-4D97-AF65-F5344CB8AC3E}">
        <p14:creationId xmlns:p14="http://schemas.microsoft.com/office/powerpoint/2010/main" val="2648649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04" y="264406"/>
            <a:ext cx="3846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</a:rPr>
              <a:t>Machine learning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 descr="https://scontent.fakl7-1.fna.fbcdn.net/v/t1.0-9/35229531_10156368949251838_1835384631050895360_n.jpg?_nc_cat=0&amp;oh=03633aff44d7f96c37eb3e8a0b7a9255&amp;oe=5BAF96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9" y="1341624"/>
            <a:ext cx="8607169" cy="449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2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body" idx="1"/>
          </p:nvPr>
        </p:nvSpPr>
        <p:spPr bwMode="auto">
          <a:xfrm>
            <a:off x="457200" y="1464460"/>
            <a:ext cx="6858000" cy="24556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525"/>
              </a:spcBef>
              <a:buNone/>
            </a:pPr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Traditional Programming</a:t>
            </a:r>
          </a:p>
          <a:p>
            <a:pPr>
              <a:spcBef>
                <a:spcPts val="525"/>
              </a:spcBef>
              <a:buFontTx/>
              <a:buChar char="•"/>
            </a:pPr>
            <a:endParaRPr lang="en-US" altLang="en-US" sz="33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ts val="525"/>
              </a:spcBef>
              <a:buFontTx/>
              <a:buChar char="•"/>
            </a:pPr>
            <a:endParaRPr lang="en-US" alt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ts val="525"/>
              </a:spcBef>
              <a:buFontTx/>
              <a:buChar char="•"/>
            </a:pPr>
            <a:endParaRPr lang="en-US" alt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ts val="525"/>
              </a:spcBef>
              <a:buClr>
                <a:srgbClr val="333399"/>
              </a:buClr>
              <a:buNone/>
            </a:pPr>
            <a:endParaRPr lang="en-US" alt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ts val="525"/>
              </a:spcBef>
              <a:buNone/>
            </a:pPr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Machine Learning</a:t>
            </a:r>
            <a:endParaRPr lang="en-US" altLang="en-US" smtClean="0">
              <a:solidFill>
                <a:schemeClr val="accent1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52800" y="2057400"/>
            <a:ext cx="2667000" cy="1143000"/>
            <a:chOff x="0" y="0"/>
            <a:chExt cx="2667000" cy="1524000"/>
          </a:xfrm>
          <a:noFill/>
        </p:grpSpPr>
        <p:sp>
          <p:nvSpPr>
            <p:cNvPr id="9235" name="AutoShape 3"/>
            <p:cNvSpPr>
              <a:spLocks/>
            </p:cNvSpPr>
            <p:nvPr/>
          </p:nvSpPr>
          <p:spPr bwMode="auto">
            <a:xfrm>
              <a:off x="0" y="0"/>
              <a:ext cx="2667000" cy="1524000"/>
            </a:xfrm>
            <a:custGeom>
              <a:avLst/>
              <a:gdLst>
                <a:gd name="T0" fmla="*/ 164650208 w 21600"/>
                <a:gd name="T1" fmla="*/ 53763333 h 21600"/>
                <a:gd name="T2" fmla="*/ 164650208 w 21600"/>
                <a:gd name="T3" fmla="*/ 53763333 h 21600"/>
                <a:gd name="T4" fmla="*/ 164650208 w 21600"/>
                <a:gd name="T5" fmla="*/ 53763333 h 21600"/>
                <a:gd name="T6" fmla="*/ 164650208 w 21600"/>
                <a:gd name="T7" fmla="*/ 5376333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1350"/>
            </a:p>
          </p:txBody>
        </p:sp>
        <p:sp>
          <p:nvSpPr>
            <p:cNvPr id="9236" name="AutoShape 4"/>
            <p:cNvSpPr>
              <a:spLocks/>
            </p:cNvSpPr>
            <p:nvPr/>
          </p:nvSpPr>
          <p:spPr bwMode="auto">
            <a:xfrm>
              <a:off x="389254" y="487977"/>
              <a:ext cx="1888491" cy="548046"/>
            </a:xfrm>
            <a:custGeom>
              <a:avLst/>
              <a:gdLst>
                <a:gd name="T0" fmla="*/ 82555559 w 21600"/>
                <a:gd name="T1" fmla="*/ 6952649 h 21600"/>
                <a:gd name="T2" fmla="*/ 82555559 w 21600"/>
                <a:gd name="T3" fmla="*/ 6952649 h 21600"/>
                <a:gd name="T4" fmla="*/ 82555559 w 21600"/>
                <a:gd name="T5" fmla="*/ 6952649 h 21600"/>
                <a:gd name="T6" fmla="*/ 82555559 w 21600"/>
                <a:gd name="T7" fmla="*/ 695264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r>
                <a:rPr lang="en-US" altLang="en-US" sz="2400">
                  <a:solidFill>
                    <a:schemeClr val="tx1"/>
                  </a:solidFill>
                </a:rPr>
                <a:t>Computer</a:t>
              </a:r>
              <a:endParaRPr lang="en-US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2438400" y="24003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2438400" y="29146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6019800" y="257175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9223" name="AutoShape 8"/>
          <p:cNvSpPr>
            <a:spLocks/>
          </p:cNvSpPr>
          <p:nvPr/>
        </p:nvSpPr>
        <p:spPr bwMode="auto">
          <a:xfrm>
            <a:off x="1355726" y="2126456"/>
            <a:ext cx="962025" cy="410766"/>
          </a:xfrm>
          <a:custGeom>
            <a:avLst/>
            <a:gdLst>
              <a:gd name="T0" fmla="*/ 21423451 w 21600"/>
              <a:gd name="T1" fmla="*/ 6943568 h 21600"/>
              <a:gd name="T2" fmla="*/ 21423451 w 21600"/>
              <a:gd name="T3" fmla="*/ 6943568 h 21600"/>
              <a:gd name="T4" fmla="*/ 21423451 w 21600"/>
              <a:gd name="T5" fmla="*/ 6943568 h 21600"/>
              <a:gd name="T6" fmla="*/ 21423451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>
                <a:solidFill>
                  <a:schemeClr val="tx1"/>
                </a:solidFill>
              </a:rPr>
              <a:t>Data</a:t>
            </a:r>
            <a:endParaRPr lang="en-US" altLang="en-US" sz="1350">
              <a:solidFill>
                <a:schemeClr val="tx1"/>
              </a:solidFill>
            </a:endParaRPr>
          </a:p>
        </p:txBody>
      </p:sp>
      <p:sp>
        <p:nvSpPr>
          <p:cNvPr id="9224" name="AutoShape 9"/>
          <p:cNvSpPr>
            <a:spLocks/>
          </p:cNvSpPr>
          <p:nvPr/>
        </p:nvSpPr>
        <p:spPr bwMode="auto">
          <a:xfrm>
            <a:off x="533401" y="2628900"/>
            <a:ext cx="1814513" cy="457200"/>
          </a:xfrm>
          <a:custGeom>
            <a:avLst/>
            <a:gdLst>
              <a:gd name="T0" fmla="*/ 63949567 w 21600"/>
              <a:gd name="T1" fmla="*/ 6943568 h 21600"/>
              <a:gd name="T2" fmla="*/ 63949567 w 21600"/>
              <a:gd name="T3" fmla="*/ 6943568 h 21600"/>
              <a:gd name="T4" fmla="*/ 63949567 w 21600"/>
              <a:gd name="T5" fmla="*/ 6943568 h 21600"/>
              <a:gd name="T6" fmla="*/ 63949567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>
                <a:solidFill>
                  <a:schemeClr val="tx1"/>
                </a:solidFill>
              </a:rPr>
              <a:t>Algorithm</a:t>
            </a:r>
            <a:endParaRPr lang="en-US" altLang="en-US" sz="1350">
              <a:solidFill>
                <a:schemeClr val="tx1"/>
              </a:solidFill>
            </a:endParaRPr>
          </a:p>
        </p:txBody>
      </p:sp>
      <p:sp>
        <p:nvSpPr>
          <p:cNvPr id="9225" name="AutoShape 10"/>
          <p:cNvSpPr>
            <a:spLocks/>
          </p:cNvSpPr>
          <p:nvPr/>
        </p:nvSpPr>
        <p:spPr bwMode="auto">
          <a:xfrm>
            <a:off x="6781801" y="2343149"/>
            <a:ext cx="1323975" cy="967209"/>
          </a:xfrm>
          <a:custGeom>
            <a:avLst/>
            <a:gdLst>
              <a:gd name="T0" fmla="*/ 40576646 w 21600"/>
              <a:gd name="T1" fmla="*/ 6943568 h 21600"/>
              <a:gd name="T2" fmla="*/ 40576646 w 21600"/>
              <a:gd name="T3" fmla="*/ 6943568 h 21600"/>
              <a:gd name="T4" fmla="*/ 40576646 w 21600"/>
              <a:gd name="T5" fmla="*/ 6943568 h 21600"/>
              <a:gd name="T6" fmla="*/ 40576646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 dirty="0" smtClean="0">
                <a:solidFill>
                  <a:schemeClr val="tx1"/>
                </a:solidFill>
              </a:rPr>
              <a:t>Target Output</a:t>
            </a:r>
            <a:endParaRPr lang="en-US" altLang="en-US" sz="1350" dirty="0">
              <a:solidFill>
                <a:schemeClr val="tx1"/>
              </a:solidFill>
            </a:endParaRP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429000" y="4171950"/>
            <a:ext cx="2667000" cy="1143000"/>
            <a:chOff x="0" y="0"/>
            <a:chExt cx="2667000" cy="1524000"/>
          </a:xfrm>
          <a:noFill/>
        </p:grpSpPr>
        <p:sp>
          <p:nvSpPr>
            <p:cNvPr id="9233" name="AutoShape 12"/>
            <p:cNvSpPr>
              <a:spLocks/>
            </p:cNvSpPr>
            <p:nvPr/>
          </p:nvSpPr>
          <p:spPr bwMode="auto">
            <a:xfrm>
              <a:off x="0" y="0"/>
              <a:ext cx="2667000" cy="1524000"/>
            </a:xfrm>
            <a:custGeom>
              <a:avLst/>
              <a:gdLst>
                <a:gd name="T0" fmla="*/ 164650208 w 21600"/>
                <a:gd name="T1" fmla="*/ 53763333 h 21600"/>
                <a:gd name="T2" fmla="*/ 164650208 w 21600"/>
                <a:gd name="T3" fmla="*/ 53763333 h 21600"/>
                <a:gd name="T4" fmla="*/ 164650208 w 21600"/>
                <a:gd name="T5" fmla="*/ 53763333 h 21600"/>
                <a:gd name="T6" fmla="*/ 164650208 w 21600"/>
                <a:gd name="T7" fmla="*/ 53763333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 sz="1350"/>
            </a:p>
          </p:txBody>
        </p:sp>
        <p:sp>
          <p:nvSpPr>
            <p:cNvPr id="9234" name="AutoShape 13"/>
            <p:cNvSpPr>
              <a:spLocks/>
            </p:cNvSpPr>
            <p:nvPr/>
          </p:nvSpPr>
          <p:spPr bwMode="auto">
            <a:xfrm>
              <a:off x="389254" y="487977"/>
              <a:ext cx="1888491" cy="548046"/>
            </a:xfrm>
            <a:custGeom>
              <a:avLst/>
              <a:gdLst>
                <a:gd name="T0" fmla="*/ 82555559 w 21600"/>
                <a:gd name="T1" fmla="*/ 6952649 h 21600"/>
                <a:gd name="T2" fmla="*/ 82555559 w 21600"/>
                <a:gd name="T3" fmla="*/ 6952649 h 21600"/>
                <a:gd name="T4" fmla="*/ 82555559 w 21600"/>
                <a:gd name="T5" fmla="*/ 6952649 h 21600"/>
                <a:gd name="T6" fmla="*/ 82555559 w 21600"/>
                <a:gd name="T7" fmla="*/ 695264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216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r>
                <a:rPr lang="en-US" altLang="en-US" sz="2400">
                  <a:solidFill>
                    <a:schemeClr val="tx1"/>
                  </a:solidFill>
                </a:rPr>
                <a:t>Computer</a:t>
              </a:r>
              <a:endParaRPr lang="en-US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9227" name="Line 14"/>
          <p:cNvSpPr>
            <a:spLocks noChangeShapeType="1"/>
          </p:cNvSpPr>
          <p:nvPr/>
        </p:nvSpPr>
        <p:spPr bwMode="auto">
          <a:xfrm>
            <a:off x="2514600" y="45148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2514600" y="5029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9229" name="Line 16"/>
          <p:cNvSpPr>
            <a:spLocks noChangeShapeType="1"/>
          </p:cNvSpPr>
          <p:nvPr/>
        </p:nvSpPr>
        <p:spPr bwMode="auto">
          <a:xfrm>
            <a:off x="6096000" y="46863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9230" name="AutoShape 17"/>
          <p:cNvSpPr>
            <a:spLocks/>
          </p:cNvSpPr>
          <p:nvPr/>
        </p:nvSpPr>
        <p:spPr bwMode="auto">
          <a:xfrm>
            <a:off x="1431926" y="4241006"/>
            <a:ext cx="962025" cy="410766"/>
          </a:xfrm>
          <a:custGeom>
            <a:avLst/>
            <a:gdLst>
              <a:gd name="T0" fmla="*/ 21423451 w 21600"/>
              <a:gd name="T1" fmla="*/ 6943568 h 21600"/>
              <a:gd name="T2" fmla="*/ 21423451 w 21600"/>
              <a:gd name="T3" fmla="*/ 6943568 h 21600"/>
              <a:gd name="T4" fmla="*/ 21423451 w 21600"/>
              <a:gd name="T5" fmla="*/ 6943568 h 21600"/>
              <a:gd name="T6" fmla="*/ 21423451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>
                <a:solidFill>
                  <a:schemeClr val="tx1"/>
                </a:solidFill>
              </a:rPr>
              <a:t>Data</a:t>
            </a:r>
            <a:endParaRPr lang="en-US" altLang="en-US" sz="1350">
              <a:solidFill>
                <a:schemeClr val="tx1"/>
              </a:solidFill>
            </a:endParaRPr>
          </a:p>
        </p:txBody>
      </p:sp>
      <p:sp>
        <p:nvSpPr>
          <p:cNvPr id="9231" name="AutoShape 18"/>
          <p:cNvSpPr>
            <a:spLocks/>
          </p:cNvSpPr>
          <p:nvPr/>
        </p:nvSpPr>
        <p:spPr bwMode="auto">
          <a:xfrm>
            <a:off x="1066801" y="4800600"/>
            <a:ext cx="1323975" cy="410766"/>
          </a:xfrm>
          <a:custGeom>
            <a:avLst/>
            <a:gdLst>
              <a:gd name="T0" fmla="*/ 40576646 w 21600"/>
              <a:gd name="T1" fmla="*/ 6943568 h 21600"/>
              <a:gd name="T2" fmla="*/ 40576646 w 21600"/>
              <a:gd name="T3" fmla="*/ 6943568 h 21600"/>
              <a:gd name="T4" fmla="*/ 40576646 w 21600"/>
              <a:gd name="T5" fmla="*/ 6943568 h 21600"/>
              <a:gd name="T6" fmla="*/ 40576646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 dirty="0" smtClean="0">
                <a:solidFill>
                  <a:schemeClr val="tx1"/>
                </a:solidFill>
              </a:rPr>
              <a:t>Target Output</a:t>
            </a:r>
            <a:endParaRPr lang="en-US" altLang="en-US" sz="1350" dirty="0">
              <a:solidFill>
                <a:schemeClr val="tx1"/>
              </a:solidFill>
            </a:endParaRPr>
          </a:p>
        </p:txBody>
      </p:sp>
      <p:sp>
        <p:nvSpPr>
          <p:cNvPr id="9232" name="AutoShape 19"/>
          <p:cNvSpPr>
            <a:spLocks/>
          </p:cNvSpPr>
          <p:nvPr/>
        </p:nvSpPr>
        <p:spPr bwMode="auto">
          <a:xfrm>
            <a:off x="6858000" y="4457700"/>
            <a:ext cx="1828800" cy="400050"/>
          </a:xfrm>
          <a:custGeom>
            <a:avLst/>
            <a:gdLst>
              <a:gd name="T0" fmla="*/ 63949567 w 21600"/>
              <a:gd name="T1" fmla="*/ 6943568 h 21600"/>
              <a:gd name="T2" fmla="*/ 63949567 w 21600"/>
              <a:gd name="T3" fmla="*/ 6943568 h 21600"/>
              <a:gd name="T4" fmla="*/ 63949567 w 21600"/>
              <a:gd name="T5" fmla="*/ 6943568 h 21600"/>
              <a:gd name="T6" fmla="*/ 63949567 w 21600"/>
              <a:gd name="T7" fmla="*/ 69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89" tIns="34289" rIns="34289" bIns="34289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2400">
                <a:solidFill>
                  <a:schemeClr val="tx1"/>
                </a:solidFill>
              </a:rPr>
              <a:t>Algorithm</a:t>
            </a:r>
            <a:endParaRPr lang="en-US" altLang="en-US" sz="135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2054" y="6277626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006621"/>
                </a:solidFill>
                <a:latin typeface="arial" panose="020B0604020202020204" pitchFamily="34" charset="0"/>
              </a:rPr>
              <a:t>homes.cs.washington.edu/~</a:t>
            </a:r>
            <a:r>
              <a:rPr lang="en-NZ" dirty="0" err="1">
                <a:solidFill>
                  <a:srgbClr val="006621"/>
                </a:solidFill>
                <a:latin typeface="arial" panose="020B0604020202020204" pitchFamily="34" charset="0"/>
              </a:rPr>
              <a:t>pedrod</a:t>
            </a:r>
            <a:r>
              <a:rPr lang="en-NZ" dirty="0">
                <a:solidFill>
                  <a:srgbClr val="006621"/>
                </a:solidFill>
                <a:latin typeface="arial" panose="020B0604020202020204" pitchFamily="34" charset="0"/>
              </a:rPr>
              <a:t>/smlr.pptx</a:t>
            </a:r>
            <a:endParaRPr lang="en-NZ" dirty="0"/>
          </a:p>
        </p:txBody>
      </p:sp>
      <p:sp>
        <p:nvSpPr>
          <p:cNvPr id="22" name="Rectangle 21"/>
          <p:cNvSpPr/>
          <p:nvPr/>
        </p:nvSpPr>
        <p:spPr>
          <a:xfrm>
            <a:off x="-194634" y="209396"/>
            <a:ext cx="3846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</a:rPr>
              <a:t>Machine learning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62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1600/1*9-eSP2PN0hsgsEn408x_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62" y="264406"/>
            <a:ext cx="6071558" cy="607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41932" y="6488668"/>
            <a:ext cx="6902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https://medium.com/42ai/the-5-tribes-of-the-ml-world-670ebce96b4c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405" y="264406"/>
            <a:ext cx="1603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NZ" sz="3200" b="1" dirty="0" smtClean="0">
                <a:solidFill>
                  <a:schemeClr val="accent6">
                    <a:lumMod val="75000"/>
                  </a:schemeClr>
                </a:solidFill>
              </a:rPr>
              <a:t>5 Tribes of AI</a:t>
            </a:r>
            <a:endParaRPr lang="en-NZ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2494" r="31985" b="3291"/>
          <a:stretch/>
        </p:blipFill>
        <p:spPr>
          <a:xfrm>
            <a:off x="61253" y="2033286"/>
            <a:ext cx="2419109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1132</Words>
  <Application>Microsoft Office PowerPoint</Application>
  <PresentationFormat>On-screen Show (4:3)</PresentationFormat>
  <Paragraphs>171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</vt:lpstr>
      <vt:lpstr>Bitstream Vera Sans</vt:lpstr>
      <vt:lpstr>Calibri</vt:lpstr>
      <vt:lpstr>Calibri Light</vt:lpstr>
      <vt:lpstr>Gothic</vt:lpstr>
      <vt:lpstr>Helvetica</vt:lpstr>
      <vt:lpstr>Lucida Sans Unicode</vt:lpstr>
      <vt:lpstr>Lucidasans</vt:lpstr>
      <vt:lpstr>Times New Roman</vt:lpstr>
      <vt:lpstr>Utopia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Deduction (i.e. Induction)</vt:lpstr>
      <vt:lpstr>PowerPoint Presentation</vt:lpstr>
      <vt:lpstr>An Artificial Neuron</vt:lpstr>
      <vt:lpstr>PowerPoint Presentation</vt:lpstr>
      <vt:lpstr>Genetic Programming</vt:lpstr>
      <vt:lpstr>PowerPoint Presentation</vt:lpstr>
      <vt:lpstr>Probabilistic Inference</vt:lpstr>
      <vt:lpstr>PowerPoint Presentation</vt:lpstr>
      <vt:lpstr>Kernel Machines</vt:lpstr>
      <vt:lpstr>Kernel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Ian H. Witten</dc:creator>
  <cp:lastModifiedBy>Will Browne</cp:lastModifiedBy>
  <cp:revision>483</cp:revision>
  <cp:lastPrinted>2020-07-15T00:09:21Z</cp:lastPrinted>
  <dcterms:created xsi:type="dcterms:W3CDTF">1998-04-13T16:48:28Z</dcterms:created>
  <dcterms:modified xsi:type="dcterms:W3CDTF">2020-07-15T00:09:23Z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