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301" r:id="rId4"/>
    <p:sldId id="518" r:id="rId5"/>
    <p:sldId id="519" r:id="rId6"/>
    <p:sldId id="291" r:id="rId7"/>
    <p:sldId id="333" r:id="rId8"/>
    <p:sldId id="309" r:id="rId9"/>
    <p:sldId id="334" r:id="rId10"/>
    <p:sldId id="305" r:id="rId11"/>
    <p:sldId id="520" r:id="rId12"/>
    <p:sldId id="339" r:id="rId13"/>
    <p:sldId id="340" r:id="rId14"/>
    <p:sldId id="341" r:id="rId15"/>
    <p:sldId id="521" r:id="rId16"/>
    <p:sldId id="342" r:id="rId17"/>
    <p:sldId id="344" r:id="rId18"/>
    <p:sldId id="345" r:id="rId19"/>
    <p:sldId id="526" r:id="rId20"/>
    <p:sldId id="523" r:id="rId21"/>
    <p:sldId id="524" r:id="rId22"/>
    <p:sldId id="525" r:id="rId23"/>
    <p:sldId id="522" r:id="rId24"/>
  </p:sldIdLst>
  <p:sldSz cx="12188825" cy="6858000"/>
  <p:notesSz cx="6858000" cy="9144000"/>
  <p:defaultTextStyle>
    <a:defPPr>
      <a:defRPr lang="en-US"/>
    </a:defPPr>
    <a:lvl1pPr marL="0" algn="l" defTabSz="12172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625" algn="l" defTabSz="12172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249" algn="l" defTabSz="12172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5874" algn="l" defTabSz="12172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4499" algn="l" defTabSz="12172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3123" algn="l" defTabSz="12172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1748" algn="l" defTabSz="12172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0372" algn="l" defTabSz="12172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68997" algn="l" defTabSz="12172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9F1FF"/>
    <a:srgbClr val="B3EBFF"/>
    <a:srgbClr val="85DFFF"/>
    <a:srgbClr val="A3FFFF"/>
    <a:srgbClr val="66FFFF"/>
    <a:srgbClr val="61D6FF"/>
    <a:srgbClr val="303C18"/>
    <a:srgbClr val="425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83" autoAdjust="0"/>
  </p:normalViewPr>
  <p:slideViewPr>
    <p:cSldViewPr>
      <p:cViewPr varScale="1">
        <p:scale>
          <a:sx n="56" d="100"/>
          <a:sy n="56" d="100"/>
        </p:scale>
        <p:origin x="1048" y="4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DB2C9-CFBF-4527-BE2E-BB996C5EB2B9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72F33-FF74-459D-89C9-19F7A01448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3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72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625" algn="l" defTabSz="12172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249" algn="l" defTabSz="12172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5874" algn="l" defTabSz="12172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4499" algn="l" defTabSz="12172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3123" algn="l" defTabSz="12172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1748" algn="l" defTabSz="12172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0372" algn="l" defTabSz="12172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68997" algn="l" defTabSz="12172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3788" y="549275"/>
            <a:ext cx="4873625" cy="27416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University of Wales, Cardiff, U.K</a:t>
            </a: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72F33-FF74-459D-89C9-19F7A014480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propensity of a specific cognitive process, or a neural function, to be performed more efficiently and precisely by one hemisphere as compared to the other is called hemispheric lateralization. Hemispheres have distinct functionality, neurochemistry, </a:t>
            </a:r>
            <a:r>
              <a:rPr lang="en-US" dirty="0" err="1"/>
              <a:t>neuroanatomy</a:t>
            </a:r>
            <a:r>
              <a:rPr lang="en-US" dirty="0"/>
              <a:t>, and composition at micro-level. The analysis of the patients with severed corpus </a:t>
            </a:r>
            <a:r>
              <a:rPr lang="en-US" dirty="0" err="1"/>
              <a:t>callosum</a:t>
            </a:r>
            <a:r>
              <a:rPr lang="en-US" dirty="0"/>
              <a:t>, known as ``split-brain'' patients, has provided a striking demonstration of hemispheric lateralization. Since the left visual field is controlled by the right hemisphere. It has been reported that if an object, e.g. a key, is presented in the region of the left visual field. The split-brain patients can draw it by left hand as well as can distinguish the key from a collection of objects. However, the patients cannot say that they have seen a key because they are totally unaware that they saw the key.</a:t>
            </a:r>
          </a:p>
          <a:p>
            <a:endParaRPr lang="en-US" dirty="0"/>
          </a:p>
          <a:p>
            <a:r>
              <a:rPr lang="en-US" dirty="0"/>
              <a:t>Old fashioned</a:t>
            </a:r>
            <a:r>
              <a:rPr lang="en-US" baseline="0" dirty="0"/>
              <a:t> view of LH and RH brain not quite right e.g. change occurs in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72F33-FF74-459D-89C9-19F7A014480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10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propensity of a specific cognitive process, or a neural function, to be performed more efficiently and precisely by one hemisphere as compared to the other is called hemispheric lateralization. Hemispheres have distinct functionality, neurochemistry, </a:t>
            </a:r>
            <a:r>
              <a:rPr lang="en-US" dirty="0" err="1"/>
              <a:t>neuroanatomy</a:t>
            </a:r>
            <a:r>
              <a:rPr lang="en-US" dirty="0"/>
              <a:t>, and composition at micro-level. The analysis of the patients with severed corpus </a:t>
            </a:r>
            <a:r>
              <a:rPr lang="en-US" dirty="0" err="1"/>
              <a:t>callosum</a:t>
            </a:r>
            <a:r>
              <a:rPr lang="en-US" dirty="0"/>
              <a:t>, known as ``split-brain'' patients, has provided a striking demonstration of hemispheric lateralization. Since the left visual field is controlled by the right hemisphere. It has been reported that if an object, e.g. a key, is presented in the region of the left visual field. The split-brain patients can draw it by left hand as well as can distinguish the key from a collection of objects. However, the patients cannot say that they have seen a key because they are totally unaware that they saw the key.</a:t>
            </a:r>
          </a:p>
          <a:p>
            <a:endParaRPr lang="en-US" dirty="0"/>
          </a:p>
          <a:p>
            <a:r>
              <a:rPr lang="en-US" dirty="0"/>
              <a:t>Old fashioned</a:t>
            </a:r>
            <a:r>
              <a:rPr lang="en-US" baseline="0" dirty="0"/>
              <a:t> view of LH and RH brain not quite right e.g. change occurs in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72F33-FF74-459D-89C9-19F7A014480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propensity of a specific cognitive process, or a neural function, to be performed more efficiently and precisely by one hemisphere as compared to the other is called hemispheric lateralization. Hemispheres have distinct functionality, neurochemistry, </a:t>
            </a:r>
            <a:r>
              <a:rPr lang="en-US" dirty="0" err="1"/>
              <a:t>neuroanatomy</a:t>
            </a:r>
            <a:r>
              <a:rPr lang="en-US" dirty="0"/>
              <a:t>, and composition at micro-level. The analysis of the patients with severed corpus </a:t>
            </a:r>
            <a:r>
              <a:rPr lang="en-US" dirty="0" err="1"/>
              <a:t>callosum</a:t>
            </a:r>
            <a:r>
              <a:rPr lang="en-US" dirty="0"/>
              <a:t>, known as ``split-brain'' patients, has provided a striking demonstration of hemispheric lateralization. Since the left visual field is controlled by the right hemisphere. It has been reported that if an object, e.g. a key, is presented in the region of the left visual field. The split-brain patients can draw it by left hand as well as can distinguish the key from a collection of objects. However, the patients cannot say that they have seen a key because they are totally unaware that they saw the key.</a:t>
            </a:r>
          </a:p>
          <a:p>
            <a:endParaRPr lang="en-US" dirty="0"/>
          </a:p>
          <a:p>
            <a:r>
              <a:rPr lang="en-US" dirty="0"/>
              <a:t>Old fashioned</a:t>
            </a:r>
            <a:r>
              <a:rPr lang="en-US" baseline="0" dirty="0"/>
              <a:t> view of LH and RH brain not quite right e.g. change occurs in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72F33-FF74-459D-89C9-19F7A014480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10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propensity of a specific cognitive process, or a neural function, to be performed more efficiently and precisely by one hemisphere as compared to the other is called hemispheric lateralization. Hemispheres have distinct functionality, neurochemistry, </a:t>
            </a:r>
            <a:r>
              <a:rPr lang="en-US" dirty="0" err="1"/>
              <a:t>neuroanatomy</a:t>
            </a:r>
            <a:r>
              <a:rPr lang="en-US" dirty="0"/>
              <a:t>, and composition at micro-level. The analysis of the patients with severed corpus </a:t>
            </a:r>
            <a:r>
              <a:rPr lang="en-US" dirty="0" err="1"/>
              <a:t>callosum</a:t>
            </a:r>
            <a:r>
              <a:rPr lang="en-US" dirty="0"/>
              <a:t>, known as ``split-brain'' patients, has provided a striking demonstration of hemispheric lateralization. Since the left visual field is controlled by the right hemisphere. It has been reported that if an object, e.g. a key, is presented in the region of the left visual field. The split-brain patients can draw it by left hand as well as can distinguish the key from a collection of objects. However, the patients cannot say that they have seen a key because they are totally unaware that they saw the key.</a:t>
            </a:r>
          </a:p>
          <a:p>
            <a:endParaRPr lang="en-US" dirty="0"/>
          </a:p>
          <a:p>
            <a:r>
              <a:rPr lang="en-US" dirty="0"/>
              <a:t>Old fashioned</a:t>
            </a:r>
            <a:r>
              <a:rPr lang="en-US" baseline="0" dirty="0"/>
              <a:t> view of LH and RH brain not quite right e.g. change occurs in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72F33-FF74-459D-89C9-19F7A014480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0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72F33-FF74-459D-89C9-19F7A014480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17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72F33-FF74-459D-89C9-19F7A014480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72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72F33-FF74-459D-89C9-19F7A014480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55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propensity of a specific cognitive process, or a neural function, to be performed more efficiently and precisely by one hemisphere as compared to the other is called hemispheric lateralization. Hemispheres have distinct functionality, neurochemistry, </a:t>
            </a:r>
            <a:r>
              <a:rPr lang="en-US" dirty="0" err="1"/>
              <a:t>neuroanatomy</a:t>
            </a:r>
            <a:r>
              <a:rPr lang="en-US" dirty="0"/>
              <a:t>, and composition at micro-level. The analysis of the patients with severed corpus </a:t>
            </a:r>
            <a:r>
              <a:rPr lang="en-US" dirty="0" err="1"/>
              <a:t>callosum</a:t>
            </a:r>
            <a:r>
              <a:rPr lang="en-US" dirty="0"/>
              <a:t>, known as ``split-brain'' patients, has provided a striking demonstration of hemispheric lateralization. Since the left visual field is controlled by the right hemisphere. It has been reported that if an object, e.g. a key, is presented in the region of the left visual field. The split-brain patients can draw it by left hand as well as can distinguish the key from a collection of objects. However, the patients cannot say that they have seen a key because they are totally unaware that they saw the key.</a:t>
            </a:r>
          </a:p>
          <a:p>
            <a:endParaRPr lang="en-US" dirty="0"/>
          </a:p>
          <a:p>
            <a:r>
              <a:rPr lang="en-US" dirty="0"/>
              <a:t>Old fashioned</a:t>
            </a:r>
            <a:r>
              <a:rPr lang="en-US" baseline="0" dirty="0"/>
              <a:t> view of LH and RH brain not quite right e.g. change occurs in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72F33-FF74-459D-89C9-19F7A014480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40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propensity of a specific cognitive process, or a neural function, to be performed more efficiently and precisely by one hemisphere as compared to the other is called hemispheric lateralization. Hemispheres have distinct functionality, neurochemistry, </a:t>
            </a:r>
            <a:r>
              <a:rPr lang="en-US" dirty="0" err="1"/>
              <a:t>neuroanatomy</a:t>
            </a:r>
            <a:r>
              <a:rPr lang="en-US" dirty="0"/>
              <a:t>, and composition at micro-level. The analysis of the patients with severed corpus </a:t>
            </a:r>
            <a:r>
              <a:rPr lang="en-US" dirty="0" err="1"/>
              <a:t>callosum</a:t>
            </a:r>
            <a:r>
              <a:rPr lang="en-US" dirty="0"/>
              <a:t>, known as ``split-brain'' patients, has provided a striking demonstration of hemispheric lateralization. Since the left visual field is controlled by the right hemisphere. It has been reported that if an object, e.g. a key, is presented in the region of the left visual field. The split-brain patients can draw it by left hand as well as can distinguish the key from a collection of objects. However, the patients cannot say that they have seen a key because they are totally unaware that they saw the key.</a:t>
            </a:r>
          </a:p>
          <a:p>
            <a:endParaRPr lang="en-US" dirty="0"/>
          </a:p>
          <a:p>
            <a:r>
              <a:rPr lang="en-US" dirty="0"/>
              <a:t>Old fashioned</a:t>
            </a:r>
            <a:r>
              <a:rPr lang="en-US" baseline="0" dirty="0"/>
              <a:t> view of LH and RH brain not quite right e.g. change occurs in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72F33-FF74-459D-89C9-19F7A014480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13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propensity of a specific cognitive process, or a neural function, to be performed more efficiently and precisely by one hemisphere as compared to the other is called hemispheric lateralization. Hemispheres have distinct functionality, neurochemistry, </a:t>
            </a:r>
            <a:r>
              <a:rPr lang="en-US" dirty="0" err="1"/>
              <a:t>neuroanatomy</a:t>
            </a:r>
            <a:r>
              <a:rPr lang="en-US" dirty="0"/>
              <a:t>, and composition at micro-level. The analysis of the patients with severed corpus </a:t>
            </a:r>
            <a:r>
              <a:rPr lang="en-US" dirty="0" err="1"/>
              <a:t>callosum</a:t>
            </a:r>
            <a:r>
              <a:rPr lang="en-US" dirty="0"/>
              <a:t>, known as ``split-brain'' patients, has provided a striking demonstration of hemispheric lateralization. Since the left visual field is controlled by the right hemisphere. It has been reported that if an object, e.g. a key, is presented in the region of the left visual field. The split-brain patients can draw it by left hand as well as can distinguish the key from a collection of objects. However, the patients cannot say that they have seen a key because they are totally unaware that they saw the key.</a:t>
            </a:r>
          </a:p>
          <a:p>
            <a:endParaRPr lang="en-US" dirty="0"/>
          </a:p>
          <a:p>
            <a:r>
              <a:rPr lang="en-US" dirty="0"/>
              <a:t>Old fashioned</a:t>
            </a:r>
            <a:r>
              <a:rPr lang="en-US" baseline="0" dirty="0"/>
              <a:t> view of LH and RH brain not quite right e.g. change occurs in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72F33-FF74-459D-89C9-19F7A014480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70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propensity of a specific cognitive process, or a neural function, to be performed more efficiently and precisely by one hemisphere as compared to the other is called hemispheric lateralization. Hemispheres have distinct functionality, neurochemistry, </a:t>
            </a:r>
            <a:r>
              <a:rPr lang="en-US" dirty="0" err="1"/>
              <a:t>neuroanatomy</a:t>
            </a:r>
            <a:r>
              <a:rPr lang="en-US" dirty="0"/>
              <a:t>, and composition at micro-level. The analysis of the patients with severed corpus </a:t>
            </a:r>
            <a:r>
              <a:rPr lang="en-US" dirty="0" err="1"/>
              <a:t>callosum</a:t>
            </a:r>
            <a:r>
              <a:rPr lang="en-US" dirty="0"/>
              <a:t>, known as ``split-brain'' patients, has provided a striking demonstration of hemispheric lateralization. Since the left visual field is controlled by the right hemisphere. It has been reported that if an object, e.g. a key, is presented in the region of the left visual field. The split-brain patients can draw it by left hand as well as can distinguish the key from a collection of objects. However, the patients cannot say that they have seen a key because they are totally unaware that they saw the key.</a:t>
            </a:r>
          </a:p>
          <a:p>
            <a:endParaRPr lang="en-US" dirty="0"/>
          </a:p>
          <a:p>
            <a:r>
              <a:rPr lang="en-US" dirty="0"/>
              <a:t>Old fashioned</a:t>
            </a:r>
            <a:r>
              <a:rPr lang="en-US" baseline="0" dirty="0"/>
              <a:t> view of LH and RH brain not quite right e.g. change occurs in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72F33-FF74-459D-89C9-19F7A014480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77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propensity of a specific cognitive process, or a neural function, to be performed more efficiently and precisely by one hemisphere as compared to the other is called hemispheric lateralization. Hemispheres have distinct functionality, neurochemistry, </a:t>
            </a:r>
            <a:r>
              <a:rPr lang="en-US" dirty="0" err="1"/>
              <a:t>neuroanatomy</a:t>
            </a:r>
            <a:r>
              <a:rPr lang="en-US" dirty="0"/>
              <a:t>, and composition at micro-level. The analysis of the patients with severed corpus </a:t>
            </a:r>
            <a:r>
              <a:rPr lang="en-US" dirty="0" err="1"/>
              <a:t>callosum</a:t>
            </a:r>
            <a:r>
              <a:rPr lang="en-US" dirty="0"/>
              <a:t>, known as ``split-brain'' patients, has provided a striking demonstration of hemispheric lateralization. Since the left visual field is controlled by the right hemisphere. It has been reported that if an object, e.g. a key, is presented in the region of the left visual field. The split-brain patients can draw it by left hand as well as can distinguish the key from a collection of objects. However, the patients cannot say that they have seen a key because they are totally unaware that they saw the key.</a:t>
            </a:r>
          </a:p>
          <a:p>
            <a:endParaRPr lang="en-US" dirty="0"/>
          </a:p>
          <a:p>
            <a:r>
              <a:rPr lang="en-US" dirty="0"/>
              <a:t>Old fashioned</a:t>
            </a:r>
            <a:r>
              <a:rPr lang="en-US" baseline="0" dirty="0"/>
              <a:t> view of LH and RH brain not quite right e.g. change occurs in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72F33-FF74-459D-89C9-19F7A014480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8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>
            <a:spLocks noChangeArrowheads="1"/>
          </p:cNvSpPr>
          <p:nvPr userDrawn="1"/>
        </p:nvSpPr>
        <p:spPr bwMode="auto">
          <a:xfrm>
            <a:off x="0" y="0"/>
            <a:ext cx="4663918" cy="68516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E6"/>
              </a:gs>
            </a:gsLst>
            <a:lin ang="10800000" scaled="1"/>
          </a:gra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 userDrawn="1"/>
        </p:nvSpPr>
        <p:spPr bwMode="auto">
          <a:xfrm>
            <a:off x="2287521" y="1690688"/>
            <a:ext cx="9901304" cy="2527300"/>
          </a:xfrm>
          <a:prstGeom prst="rect">
            <a:avLst/>
          </a:prstGeom>
          <a:solidFill>
            <a:srgbClr val="00007D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auto">
          <a:xfrm>
            <a:off x="763920" y="3582988"/>
            <a:ext cx="759686" cy="635000"/>
          </a:xfrm>
          <a:prstGeom prst="rect">
            <a:avLst/>
          </a:prstGeom>
          <a:solidFill>
            <a:srgbClr val="9999CC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</a:endParaRPr>
          </a:p>
        </p:txBody>
      </p:sp>
      <p:sp>
        <p:nvSpPr>
          <p:cNvPr id="24" name="Rectangle 6"/>
          <p:cNvSpPr>
            <a:spLocks noChangeArrowheads="1"/>
          </p:cNvSpPr>
          <p:nvPr userDrawn="1"/>
        </p:nvSpPr>
        <p:spPr bwMode="auto">
          <a:xfrm>
            <a:off x="2287522" y="1690688"/>
            <a:ext cx="757569" cy="636588"/>
          </a:xfrm>
          <a:prstGeom prst="rect">
            <a:avLst/>
          </a:prstGeom>
          <a:solidFill>
            <a:srgbClr val="CCCCE6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</a:endParaRPr>
          </a:p>
        </p:txBody>
      </p:sp>
      <p:sp>
        <p:nvSpPr>
          <p:cNvPr id="25" name="Rectangle 7"/>
          <p:cNvSpPr>
            <a:spLocks noChangeArrowheads="1"/>
          </p:cNvSpPr>
          <p:nvPr userDrawn="1"/>
        </p:nvSpPr>
        <p:spPr bwMode="auto">
          <a:xfrm>
            <a:off x="3040860" y="1066800"/>
            <a:ext cx="772383" cy="628650"/>
          </a:xfrm>
          <a:prstGeom prst="rect">
            <a:avLst/>
          </a:prstGeom>
          <a:solidFill>
            <a:srgbClr val="CCCCE6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</a:endParaRPr>
          </a:p>
        </p:txBody>
      </p:sp>
      <p:sp>
        <p:nvSpPr>
          <p:cNvPr id="26" name="Rectangle 9"/>
          <p:cNvSpPr>
            <a:spLocks noChangeArrowheads="1"/>
          </p:cNvSpPr>
          <p:nvPr userDrawn="1"/>
        </p:nvSpPr>
        <p:spPr bwMode="auto">
          <a:xfrm>
            <a:off x="3040860" y="1690688"/>
            <a:ext cx="772383" cy="636588"/>
          </a:xfrm>
          <a:prstGeom prst="rect">
            <a:avLst/>
          </a:prstGeom>
          <a:solidFill>
            <a:srgbClr val="9999CC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</a:endParaRPr>
          </a:p>
        </p:txBody>
      </p:sp>
      <p:sp>
        <p:nvSpPr>
          <p:cNvPr id="27" name="Rectangle 10"/>
          <p:cNvSpPr>
            <a:spLocks noChangeArrowheads="1"/>
          </p:cNvSpPr>
          <p:nvPr userDrawn="1"/>
        </p:nvSpPr>
        <p:spPr bwMode="auto">
          <a:xfrm>
            <a:off x="1521489" y="2324103"/>
            <a:ext cx="770266" cy="627063"/>
          </a:xfrm>
          <a:prstGeom prst="rect">
            <a:avLst/>
          </a:prstGeom>
          <a:solidFill>
            <a:srgbClr val="CCCCE6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</a:endParaRPr>
          </a:p>
        </p:txBody>
      </p:sp>
      <p:sp>
        <p:nvSpPr>
          <p:cNvPr id="28" name="Rectangle 12"/>
          <p:cNvSpPr>
            <a:spLocks noChangeArrowheads="1"/>
          </p:cNvSpPr>
          <p:nvPr userDrawn="1"/>
        </p:nvSpPr>
        <p:spPr bwMode="auto">
          <a:xfrm>
            <a:off x="2287522" y="2324103"/>
            <a:ext cx="757569" cy="627063"/>
          </a:xfrm>
          <a:prstGeom prst="rect">
            <a:avLst/>
          </a:prstGeom>
          <a:solidFill>
            <a:srgbClr val="9999CC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</a:endParaRPr>
          </a:p>
        </p:txBody>
      </p:sp>
      <p:sp>
        <p:nvSpPr>
          <p:cNvPr id="29" name="Rectangle 14"/>
          <p:cNvSpPr>
            <a:spLocks noChangeArrowheads="1"/>
          </p:cNvSpPr>
          <p:nvPr userDrawn="1"/>
        </p:nvSpPr>
        <p:spPr bwMode="auto">
          <a:xfrm>
            <a:off x="1521489" y="2947991"/>
            <a:ext cx="770266" cy="638175"/>
          </a:xfrm>
          <a:prstGeom prst="rect">
            <a:avLst/>
          </a:prstGeom>
          <a:solidFill>
            <a:srgbClr val="9999CC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</a:endParaRPr>
          </a:p>
        </p:txBody>
      </p:sp>
      <p:sp>
        <p:nvSpPr>
          <p:cNvPr id="30" name="Rectangle 8"/>
          <p:cNvSpPr>
            <a:spLocks noChangeArrowheads="1"/>
          </p:cNvSpPr>
          <p:nvPr userDrawn="1"/>
        </p:nvSpPr>
        <p:spPr bwMode="auto">
          <a:xfrm>
            <a:off x="1521489" y="3582988"/>
            <a:ext cx="770266" cy="635000"/>
          </a:xfrm>
          <a:prstGeom prst="rect">
            <a:avLst/>
          </a:prstGeom>
          <a:solidFill>
            <a:srgbClr val="00007D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14E8-17C8-45B7-AA33-92AF2754C26F}" type="datetime1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absiddique@ecs.vus.ac.nz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7" y="2209807"/>
            <a:ext cx="10360501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6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4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3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1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0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68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1" name="Rectangle 11"/>
          <p:cNvSpPr>
            <a:spLocks noChangeArrowheads="1"/>
          </p:cNvSpPr>
          <p:nvPr userDrawn="1"/>
        </p:nvSpPr>
        <p:spPr bwMode="auto">
          <a:xfrm>
            <a:off x="2" y="2324103"/>
            <a:ext cx="768151" cy="627063"/>
          </a:xfrm>
          <a:prstGeom prst="rect">
            <a:avLst/>
          </a:prstGeom>
          <a:solidFill>
            <a:srgbClr val="00007D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5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5" y="274645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747B-BA37-4D1B-B22A-456E819D464A}" type="datetime1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absiddique@ecs.vus.ac.nz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E05C5-AC3A-4785-8459-36EFDAD85A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71253-7499-4BB2-A218-B6CD70458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63897-E1E7-45FC-BED6-ACAB066B3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981200"/>
            <a:ext cx="5383398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981200"/>
            <a:ext cx="5383398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F12E4-A722-4E99-A034-B61186AA7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12AB3-CAB5-4ACB-8CE0-9D7B0EAA1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8805A-725F-4779-B442-5DF51FF34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9814-B749-4FBD-989C-540745392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5DCDA-8A55-4E38-833A-D358323A3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1E341-5829-4C2B-818C-A114D2D5CB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6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9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862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24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587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449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31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174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03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689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CA03-6C1D-43D2-970F-B01F14E98B73}" type="datetime1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absiddique@ecs.vus.ac.nz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9A5EC-25DE-4734-9258-E91F7BE043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457200"/>
            <a:ext cx="2742486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457200"/>
            <a:ext cx="802431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A3742-C262-4589-8A24-E9674B2185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6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6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35B9-C45B-4BCA-8555-EFBF1E0CBC77}" type="datetime1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absiddique@ecs.vus.ac.nz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7" y="1535117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625" indent="0">
              <a:buNone/>
              <a:defRPr sz="2700" b="1"/>
            </a:lvl2pPr>
            <a:lvl3pPr marL="1217249" indent="0">
              <a:buNone/>
              <a:defRPr sz="2400" b="1"/>
            </a:lvl3pPr>
            <a:lvl4pPr marL="1825874" indent="0">
              <a:buNone/>
              <a:defRPr sz="2100" b="1"/>
            </a:lvl4pPr>
            <a:lvl5pPr marL="2434499" indent="0">
              <a:buNone/>
              <a:defRPr sz="2100" b="1"/>
            </a:lvl5pPr>
            <a:lvl6pPr marL="3043123" indent="0">
              <a:buNone/>
              <a:defRPr sz="2100" b="1"/>
            </a:lvl6pPr>
            <a:lvl7pPr marL="3651748" indent="0">
              <a:buNone/>
              <a:defRPr sz="2100" b="1"/>
            </a:lvl7pPr>
            <a:lvl8pPr marL="4260372" indent="0">
              <a:buNone/>
              <a:defRPr sz="2100" b="1"/>
            </a:lvl8pPr>
            <a:lvl9pPr marL="486899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7" y="2174876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62" y="1535117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625" indent="0">
              <a:buNone/>
              <a:defRPr sz="2700" b="1"/>
            </a:lvl2pPr>
            <a:lvl3pPr marL="1217249" indent="0">
              <a:buNone/>
              <a:defRPr sz="2400" b="1"/>
            </a:lvl3pPr>
            <a:lvl4pPr marL="1825874" indent="0">
              <a:buNone/>
              <a:defRPr sz="2100" b="1"/>
            </a:lvl4pPr>
            <a:lvl5pPr marL="2434499" indent="0">
              <a:buNone/>
              <a:defRPr sz="2100" b="1"/>
            </a:lvl5pPr>
            <a:lvl6pPr marL="3043123" indent="0">
              <a:buNone/>
              <a:defRPr sz="2100" b="1"/>
            </a:lvl6pPr>
            <a:lvl7pPr marL="3651748" indent="0">
              <a:buNone/>
              <a:defRPr sz="2100" b="1"/>
            </a:lvl7pPr>
            <a:lvl8pPr marL="4260372" indent="0">
              <a:buNone/>
              <a:defRPr sz="2100" b="1"/>
            </a:lvl8pPr>
            <a:lvl9pPr marL="486899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62" y="2174876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B247-80B4-49F0-934A-D3CCCF9AED89}" type="datetime1">
              <a:rPr lang="en-US" smtClean="0"/>
              <a:pPr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absiddique@ecs.vus.ac.nz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833D-2D82-4573-ADD9-81A0217D9593}" type="datetime1">
              <a:rPr lang="en-US" smtClean="0"/>
              <a:pPr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absiddique@ecs.vus.ac.nz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E754-DE4D-4257-8543-79A5A0A2DC6D}" type="datetime1">
              <a:rPr lang="en-US" smtClean="0"/>
              <a:pPr/>
              <a:t>7/17/2020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absiddique@ecs.vus.ac.nz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50" y="273055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6" y="273058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50" y="1435104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8625" indent="0">
              <a:buNone/>
              <a:defRPr sz="1600"/>
            </a:lvl2pPr>
            <a:lvl3pPr marL="1217249" indent="0">
              <a:buNone/>
              <a:defRPr sz="1300"/>
            </a:lvl3pPr>
            <a:lvl4pPr marL="1825874" indent="0">
              <a:buNone/>
              <a:defRPr sz="1200"/>
            </a:lvl4pPr>
            <a:lvl5pPr marL="2434499" indent="0">
              <a:buNone/>
              <a:defRPr sz="1200"/>
            </a:lvl5pPr>
            <a:lvl6pPr marL="3043123" indent="0">
              <a:buNone/>
              <a:defRPr sz="1200"/>
            </a:lvl6pPr>
            <a:lvl7pPr marL="3651748" indent="0">
              <a:buNone/>
              <a:defRPr sz="1200"/>
            </a:lvl7pPr>
            <a:lvl8pPr marL="4260372" indent="0">
              <a:buNone/>
              <a:defRPr sz="1200"/>
            </a:lvl8pPr>
            <a:lvl9pPr marL="486899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3DC3-AB1F-4263-9EAB-8D755B06DE9F}" type="datetime1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absiddique@ecs.vus.ac.nz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9" y="4800605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9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8625" indent="0">
              <a:buNone/>
              <a:defRPr sz="3700"/>
            </a:lvl2pPr>
            <a:lvl3pPr marL="1217249" indent="0">
              <a:buNone/>
              <a:defRPr sz="3200"/>
            </a:lvl3pPr>
            <a:lvl4pPr marL="1825874" indent="0">
              <a:buNone/>
              <a:defRPr sz="2700"/>
            </a:lvl4pPr>
            <a:lvl5pPr marL="2434499" indent="0">
              <a:buNone/>
              <a:defRPr sz="2700"/>
            </a:lvl5pPr>
            <a:lvl6pPr marL="3043123" indent="0">
              <a:buNone/>
              <a:defRPr sz="2700"/>
            </a:lvl6pPr>
            <a:lvl7pPr marL="3651748" indent="0">
              <a:buNone/>
              <a:defRPr sz="2700"/>
            </a:lvl7pPr>
            <a:lvl8pPr marL="4260372" indent="0">
              <a:buNone/>
              <a:defRPr sz="2700"/>
            </a:lvl8pPr>
            <a:lvl9pPr marL="486899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9" y="5367344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8625" indent="0">
              <a:buNone/>
              <a:defRPr sz="1600"/>
            </a:lvl2pPr>
            <a:lvl3pPr marL="1217249" indent="0">
              <a:buNone/>
              <a:defRPr sz="1300"/>
            </a:lvl3pPr>
            <a:lvl4pPr marL="1825874" indent="0">
              <a:buNone/>
              <a:defRPr sz="1200"/>
            </a:lvl4pPr>
            <a:lvl5pPr marL="2434499" indent="0">
              <a:buNone/>
              <a:defRPr sz="1200"/>
            </a:lvl5pPr>
            <a:lvl6pPr marL="3043123" indent="0">
              <a:buNone/>
              <a:defRPr sz="1200"/>
            </a:lvl6pPr>
            <a:lvl7pPr marL="3651748" indent="0">
              <a:buNone/>
              <a:defRPr sz="1200"/>
            </a:lvl7pPr>
            <a:lvl8pPr marL="4260372" indent="0">
              <a:buNone/>
              <a:defRPr sz="1200"/>
            </a:lvl8pPr>
            <a:lvl9pPr marL="486899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C7C9-CF40-422C-BC94-0A547967C1D9}" type="datetime1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absiddique@ecs.vus.ac.nz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9E4A-D96C-486A-B05F-7FBA9CDF45FF}" type="datetime1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absiddique@ecs.vus.ac.nz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1143000"/>
          </a:xfrm>
          <a:prstGeom prst="rect">
            <a:avLst/>
          </a:prstGeom>
        </p:spPr>
        <p:txBody>
          <a:bodyPr vert="horz" lIns="121725" tIns="60862" rIns="121725" bIns="6086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6"/>
            <a:ext cx="10969943" cy="4525963"/>
          </a:xfrm>
          <a:prstGeom prst="rect">
            <a:avLst/>
          </a:prstGeom>
        </p:spPr>
        <p:txBody>
          <a:bodyPr vert="horz" lIns="121725" tIns="60862" rIns="121725" bIns="6086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400806"/>
            <a:ext cx="2844059" cy="365125"/>
          </a:xfrm>
          <a:prstGeom prst="rect">
            <a:avLst/>
          </a:prstGeom>
        </p:spPr>
        <p:txBody>
          <a:bodyPr vert="horz" lIns="121725" tIns="60862" rIns="121725" bIns="6086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8326F-A379-4168-B276-88AAB29C3DB1}" type="datetime1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0938" y="6400800"/>
            <a:ext cx="3326074" cy="365125"/>
          </a:xfrm>
          <a:prstGeom prst="rect">
            <a:avLst/>
          </a:prstGeom>
        </p:spPr>
        <p:txBody>
          <a:bodyPr vert="horz" lIns="121725" tIns="60862" rIns="121725" bIns="60862" rtlCol="0" anchor="ctr"/>
          <a:lstStyle>
            <a:lvl1pPr algn="ctr">
              <a:defRPr sz="20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absiddique@ecs.vus.ac.nz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3090" y="6400800"/>
            <a:ext cx="1015735" cy="365125"/>
          </a:xfrm>
          <a:prstGeom prst="rect">
            <a:avLst/>
          </a:prstGeom>
        </p:spPr>
        <p:txBody>
          <a:bodyPr vert="horz" lIns="121725" tIns="60862" rIns="121725" bIns="60862" rtlCol="0" anchor="ctr"/>
          <a:lstStyle>
            <a:lvl1pPr algn="r">
              <a:defRPr sz="20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lvl1pPr algn="ctr" defTabSz="121724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468" indent="-456468" algn="l" defTabSz="121724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015" indent="-380390" algn="l" defTabSz="121724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1562" indent="-304312" algn="l" defTabSz="121724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0186" indent="-304312" algn="l" defTabSz="121724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38811" indent="-304312" algn="l" defTabSz="121724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7436" indent="-304312" algn="l" defTabSz="121724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6060" indent="-304312" algn="l" defTabSz="121724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4685" indent="-304312" algn="l" defTabSz="121724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3309" indent="-304312" algn="l" defTabSz="121724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2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625" algn="l" defTabSz="12172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249" algn="l" defTabSz="12172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874" algn="l" defTabSz="12172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4499" algn="l" defTabSz="12172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3123" algn="l" defTabSz="12172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1748" algn="l" defTabSz="12172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0372" algn="l" defTabSz="12172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68997" algn="l" defTabSz="12172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70812" y="63246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20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absiddique@ecs.vuw.ac.nz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71212" y="6324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2000">
                <a:solidFill>
                  <a:srgbClr val="002060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3A7D8B28-02F6-476F-AEEB-BC1C2E41514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 userDrawn="1"/>
        </p:nvGrpSpPr>
        <p:grpSpPr bwMode="auto">
          <a:xfrm>
            <a:off x="2" y="1"/>
            <a:ext cx="12188848" cy="546101"/>
            <a:chOff x="0" y="0"/>
            <a:chExt cx="5760" cy="344"/>
          </a:xfrm>
        </p:grpSpPr>
        <p:sp>
          <p:nvSpPr>
            <p:cNvPr id="62469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sz="2400"/>
            </a:p>
          </p:txBody>
        </p:sp>
        <p:sp>
          <p:nvSpPr>
            <p:cNvPr id="62470" name="Rectangle 6"/>
            <p:cNvSpPr>
              <a:spLocks noChangeArrowheads="1"/>
            </p:cNvSpPr>
            <p:nvPr userDrawn="1"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sz="2400"/>
            </a:p>
          </p:txBody>
        </p:sp>
        <p:sp>
          <p:nvSpPr>
            <p:cNvPr id="62471" name="Rectangle 7"/>
            <p:cNvSpPr>
              <a:spLocks noChangeArrowheads="1"/>
            </p:cNvSpPr>
            <p:nvPr userDrawn="1"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62472" name="Rectangle 8"/>
            <p:cNvSpPr>
              <a:spLocks noChangeArrowheads="1"/>
            </p:cNvSpPr>
            <p:nvPr userDrawn="1"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62473" name="Rectangle 9"/>
            <p:cNvSpPr>
              <a:spLocks noChangeArrowheads="1"/>
            </p:cNvSpPr>
            <p:nvPr userDrawn="1"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sz="18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62474" name="Rectangle 10"/>
            <p:cNvSpPr>
              <a:spLocks noChangeArrowheads="1"/>
            </p:cNvSpPr>
            <p:nvPr userDrawn="1"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62475" name="Rectangle 11"/>
            <p:cNvSpPr>
              <a:spLocks noChangeArrowheads="1"/>
            </p:cNvSpPr>
            <p:nvPr userDrawn="1"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sz="2400"/>
            </a:p>
          </p:txBody>
        </p:sp>
        <p:sp>
          <p:nvSpPr>
            <p:cNvPr id="62476" name="Rectangle 12"/>
            <p:cNvSpPr>
              <a:spLocks noChangeArrowheads="1"/>
            </p:cNvSpPr>
            <p:nvPr userDrawn="1"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sz="18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62477" name="Rectangle 13"/>
            <p:cNvSpPr>
              <a:spLocks noChangeArrowheads="1"/>
            </p:cNvSpPr>
            <p:nvPr userDrawn="1"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sz="180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307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457200"/>
            <a:ext cx="1096994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981200"/>
            <a:ext cx="1096994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248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1" y="6245225"/>
            <a:ext cx="2844059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waikato.ac.nz/ml/weka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en.wikipedia.org/wiki/Weka_(machine_learning)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3859799" y="1762131"/>
            <a:ext cx="8329030" cy="1046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 anchor="ctr"/>
          <a:lstStyle/>
          <a:p>
            <a:pPr algn="ctr">
              <a:spcBef>
                <a:spcPct val="0"/>
              </a:spcBef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4800" b="1" dirty="0">
                <a:solidFill>
                  <a:srgbClr val="FFFFFF"/>
                </a:solidFill>
                <a:latin typeface="Arial Black" pitchFamily="32" charset="0"/>
                <a:cs typeface="Times New Roman" pitchFamily="16" charset="0"/>
              </a:rPr>
              <a:t>Waikato Environment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853777" y="3429000"/>
            <a:ext cx="1033663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/>
          <a:lstStyle/>
          <a:p>
            <a:pPr algn="ctr">
              <a:spcBef>
                <a:spcPts val="1265"/>
              </a:spcBef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4800" dirty="0">
                <a:solidFill>
                  <a:srgbClr val="B3EBFF"/>
                </a:solidFill>
                <a:latin typeface="Arial Black" pitchFamily="32" charset="0"/>
              </a:rPr>
              <a:t>Knowledge Analysis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799355" y="2698756"/>
            <a:ext cx="5662725" cy="830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 anchor="ctr"/>
          <a:lstStyle/>
          <a:p>
            <a:pPr algn="ctr">
              <a:spcBef>
                <a:spcPct val="0"/>
              </a:spcBef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4800" b="1" dirty="0">
                <a:solidFill>
                  <a:srgbClr val="FFFFFF"/>
                </a:solidFill>
                <a:latin typeface="Edwardian Script ITC" pitchFamily="66" charset="0"/>
                <a:cs typeface="Times New Roman" pitchFamily="16" charset="0"/>
              </a:rPr>
              <a:t>For</a:t>
            </a:r>
          </a:p>
        </p:txBody>
      </p:sp>
      <p:pic>
        <p:nvPicPr>
          <p:cNvPr id="10" name="Picture 9" descr="Weka">
            <a:extLst>
              <a:ext uri="{FF2B5EF4-FFF2-40B4-BE49-F238E27FC236}">
                <a16:creationId xmlns:a16="http://schemas.microsoft.com/office/drawing/2014/main" id="{E7F0AF9F-D76A-463A-9D70-7C4553D23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4465643"/>
            <a:ext cx="3733800" cy="2169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absiddique@ecs.vus.ac.nz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08012" y="381000"/>
            <a:ext cx="48768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 anchor="ctr"/>
          <a:lstStyle/>
          <a:p>
            <a:pPr>
              <a:spcBef>
                <a:spcPct val="0"/>
              </a:spcBef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3600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Outline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8012" y="1682385"/>
            <a:ext cx="4722812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8012" y="2294977"/>
            <a:ext cx="5992839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Getting started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608011" y="3523154"/>
            <a:ext cx="6805427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Preprocessing	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08011" y="2910562"/>
            <a:ext cx="5992839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Exploring the Explorer</a:t>
            </a: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608013" y="4135746"/>
            <a:ext cx="4038600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Learning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EDBACF2-CE7D-426E-A357-5405914A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3" y="4748338"/>
            <a:ext cx="4038600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Visualization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C61467A-C44B-437F-BCAC-63865F73F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79" y="1069793"/>
            <a:ext cx="4722812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Rationale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8B6D0C-CCA0-42FB-A90F-DFB8D8279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1" y="5360930"/>
            <a:ext cx="5791200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Take Home Message</a:t>
            </a:r>
          </a:p>
        </p:txBody>
      </p:sp>
    </p:spTree>
    <p:extLst>
      <p:ext uri="{BB962C8B-B14F-4D97-AF65-F5344CB8AC3E}">
        <p14:creationId xmlns:p14="http://schemas.microsoft.com/office/powerpoint/2010/main" val="41102037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absiddique@ecs.vus.ac.nz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08012" y="609600"/>
            <a:ext cx="62484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 anchor="ctr"/>
          <a:lstStyle/>
          <a:p>
            <a:pPr>
              <a:spcBef>
                <a:spcPct val="0"/>
              </a:spcBef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4400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Getting Started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69912" y="2134574"/>
            <a:ext cx="6324600" cy="6798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3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Support 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08012" y="1447800"/>
            <a:ext cx="5715000" cy="6798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3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Installation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271A96C3-BCAD-4AE3-8B54-76DD8474D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4" y="2822549"/>
            <a:ext cx="6324600" cy="6798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3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Website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319D06-DDB4-4FDB-AB4E-A7485F8628EA}"/>
              </a:ext>
            </a:extLst>
          </p:cNvPr>
          <p:cNvSpPr/>
          <p:nvPr/>
        </p:nvSpPr>
        <p:spPr>
          <a:xfrm>
            <a:off x="1427724" y="3930373"/>
            <a:ext cx="97538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hlinkClick r:id="rId3"/>
              </a:rPr>
              <a:t>https://www.cs.waikato.ac.nz/ml/weka/</a:t>
            </a:r>
            <a:endParaRPr 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9C04D4-0BA3-44C1-9D45-CD7DE9D77153}"/>
              </a:ext>
            </a:extLst>
          </p:cNvPr>
          <p:cNvSpPr/>
          <p:nvPr/>
        </p:nvSpPr>
        <p:spPr>
          <a:xfrm>
            <a:off x="521163" y="5087034"/>
            <a:ext cx="11567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hlinkClick r:id="rId4"/>
              </a:rPr>
              <a:t>https://en.wikipedia.org/wiki/Weka_(machine_learning)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452333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absiddique@ecs.vus.ac.nz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08012" y="609600"/>
            <a:ext cx="62484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 anchor="ctr"/>
          <a:lstStyle/>
          <a:p>
            <a:pPr>
              <a:spcBef>
                <a:spcPct val="0"/>
              </a:spcBef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4400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Getting Started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6728BAF1-C43B-4296-BEB3-862C11F72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3" y="1524000"/>
            <a:ext cx="6248399" cy="4409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27798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absiddique@ecs.vus.ac.nz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08012" y="609600"/>
            <a:ext cx="62484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 anchor="ctr"/>
          <a:lstStyle/>
          <a:p>
            <a:pPr>
              <a:spcBef>
                <a:spcPct val="0"/>
              </a:spcBef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4400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Getting Started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08012" y="1447800"/>
            <a:ext cx="5715000" cy="6798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3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Data Formats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F35CB4-6D0B-4285-B678-A7785702556B}"/>
              </a:ext>
            </a:extLst>
          </p:cNvPr>
          <p:cNvSpPr/>
          <p:nvPr/>
        </p:nvSpPr>
        <p:spPr>
          <a:xfrm>
            <a:off x="1293812" y="2268585"/>
            <a:ext cx="4704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ARFF, CSV, C4.5, binary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695D8D4-6A3D-4105-9F4C-D6ACE528E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955635"/>
            <a:ext cx="5715000" cy="6798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3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Filters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61B881-2A19-4D67-83A7-902AB4CFDC4B}"/>
              </a:ext>
            </a:extLst>
          </p:cNvPr>
          <p:cNvSpPr/>
          <p:nvPr/>
        </p:nvSpPr>
        <p:spPr>
          <a:xfrm>
            <a:off x="1293811" y="3650690"/>
            <a:ext cx="7056162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Discretization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Normalization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Resampling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Attribute selection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Transforming &amp; combining attributes</a:t>
            </a:r>
          </a:p>
        </p:txBody>
      </p:sp>
    </p:spTree>
    <p:extLst>
      <p:ext uri="{BB962C8B-B14F-4D97-AF65-F5344CB8AC3E}">
        <p14:creationId xmlns:p14="http://schemas.microsoft.com/office/powerpoint/2010/main" val="242876043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absiddique@ecs.vus.ac.nz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08012" y="381000"/>
            <a:ext cx="48768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 anchor="ctr"/>
          <a:lstStyle/>
          <a:p>
            <a:pPr>
              <a:spcBef>
                <a:spcPct val="0"/>
              </a:spcBef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3600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Outline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8012" y="1682385"/>
            <a:ext cx="4722812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8012" y="2294977"/>
            <a:ext cx="5992839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Getting started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608011" y="3523154"/>
            <a:ext cx="6805427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Preprocessing	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08011" y="2910562"/>
            <a:ext cx="5992839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Exploring the Explorer</a:t>
            </a: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608013" y="4135746"/>
            <a:ext cx="4038600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Learning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EDBACF2-CE7D-426E-A357-5405914A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3" y="4748338"/>
            <a:ext cx="4038600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Visualization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C61467A-C44B-437F-BCAC-63865F73F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79" y="1069793"/>
            <a:ext cx="4722812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Rationale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8B6D0C-CCA0-42FB-A90F-DFB8D8279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1" y="5360930"/>
            <a:ext cx="5791200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Take Home Message</a:t>
            </a:r>
          </a:p>
        </p:txBody>
      </p:sp>
    </p:spTree>
    <p:extLst>
      <p:ext uri="{BB962C8B-B14F-4D97-AF65-F5344CB8AC3E}">
        <p14:creationId xmlns:p14="http://schemas.microsoft.com/office/powerpoint/2010/main" val="245012650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absiddique@ecs.vus.ac.nz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08012" y="609600"/>
            <a:ext cx="62484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 anchor="ctr"/>
          <a:lstStyle/>
          <a:p>
            <a:pPr>
              <a:spcBef>
                <a:spcPct val="0"/>
              </a:spcBef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4400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Explorer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947D98-3B7A-4717-AFBE-9DD0F9860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7" y="1375410"/>
            <a:ext cx="85788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23474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absiddique@ecs.vus.ac.nz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08012" y="609600"/>
            <a:ext cx="62484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 anchor="ctr"/>
          <a:lstStyle/>
          <a:p>
            <a:pPr>
              <a:spcBef>
                <a:spcPct val="0"/>
              </a:spcBef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4400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Explorer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B050E9E-7725-47AC-8D18-95CE8FD1D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1450571"/>
            <a:ext cx="10699590" cy="4340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51429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absiddique@ecs.vus.ac.nz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08012" y="609600"/>
            <a:ext cx="62484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 anchor="ctr"/>
          <a:lstStyle/>
          <a:p>
            <a:pPr>
              <a:spcBef>
                <a:spcPct val="0"/>
              </a:spcBef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4400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Explorer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5BCC4C25-1F75-4209-85E4-A6CABD182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2"/>
          <a:stretch>
            <a:fillRect/>
          </a:stretch>
        </p:blipFill>
        <p:spPr bwMode="auto">
          <a:xfrm>
            <a:off x="1827212" y="1362393"/>
            <a:ext cx="746760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46144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absiddique@ecs.vus.ac.nz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08012" y="381000"/>
            <a:ext cx="48768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 anchor="ctr"/>
          <a:lstStyle/>
          <a:p>
            <a:pPr>
              <a:spcBef>
                <a:spcPct val="0"/>
              </a:spcBef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3600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Outline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8012" y="1682385"/>
            <a:ext cx="4722812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8012" y="2294977"/>
            <a:ext cx="5992839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Getting started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608011" y="3523154"/>
            <a:ext cx="6805427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Preprocessing	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08011" y="2910562"/>
            <a:ext cx="5992839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Exploring the Explorer</a:t>
            </a: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608013" y="4135746"/>
            <a:ext cx="4038600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Learning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EDBACF2-CE7D-426E-A357-5405914A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3" y="4748338"/>
            <a:ext cx="4038600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Visualization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C61467A-C44B-437F-BCAC-63865F73F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79" y="1069793"/>
            <a:ext cx="4722812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Rationale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8B6D0C-CCA0-42FB-A90F-DFB8D8279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1" y="5360930"/>
            <a:ext cx="5791200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Take Home Message</a:t>
            </a:r>
          </a:p>
        </p:txBody>
      </p:sp>
    </p:spTree>
    <p:extLst>
      <p:ext uri="{BB962C8B-B14F-4D97-AF65-F5344CB8AC3E}">
        <p14:creationId xmlns:p14="http://schemas.microsoft.com/office/powerpoint/2010/main" val="39337329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absiddique@ecs.vus.ac.nz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8BF65488-87E9-4E20-9C85-D5C85D5DA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" y="417716"/>
            <a:ext cx="3657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 anchor="ctr"/>
          <a:lstStyle/>
          <a:p>
            <a:pPr>
              <a:spcBef>
                <a:spcPct val="0"/>
              </a:spcBef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3600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22F04E-D14E-4CEA-B02D-A1E4F0D759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2" t="1098" r="47499" b="28884"/>
          <a:stretch/>
        </p:blipFill>
        <p:spPr>
          <a:xfrm>
            <a:off x="2589212" y="1325880"/>
            <a:ext cx="6324600" cy="48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4365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absiddique@ecs.vus.ac.nz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08012" y="381000"/>
            <a:ext cx="48768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 anchor="ctr"/>
          <a:lstStyle/>
          <a:p>
            <a:pPr>
              <a:spcBef>
                <a:spcPct val="0"/>
              </a:spcBef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3600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Outline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8012" y="1682385"/>
            <a:ext cx="4722812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8012" y="2294977"/>
            <a:ext cx="5992839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Getting started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608011" y="3523154"/>
            <a:ext cx="6805427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Preprocessing	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08011" y="2910562"/>
            <a:ext cx="5992839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Exploring the Explorer</a:t>
            </a: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608013" y="4135746"/>
            <a:ext cx="4038600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Learning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EDBACF2-CE7D-426E-A357-5405914A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3" y="4748338"/>
            <a:ext cx="4038600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Visualization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C61467A-C44B-437F-BCAC-63865F73F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79" y="1069793"/>
            <a:ext cx="4722812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Rationale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8B6D0C-CCA0-42FB-A90F-DFB8D8279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1" y="5360930"/>
            <a:ext cx="5791200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Take Home Message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absiddique@ecs.vus.ac.nz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AA0C0-AE55-46CF-97DB-EDEE26C526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2" t="1098" r="46874" b="22215"/>
          <a:stretch/>
        </p:blipFill>
        <p:spPr>
          <a:xfrm>
            <a:off x="3351212" y="1182483"/>
            <a:ext cx="6400800" cy="5257801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61E499C2-FC1B-49E3-9B4F-FC72CA3D4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" y="417716"/>
            <a:ext cx="3657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 anchor="ctr"/>
          <a:lstStyle/>
          <a:p>
            <a:pPr>
              <a:spcBef>
                <a:spcPct val="0"/>
              </a:spcBef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3600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89190454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absiddique@ecs.vus.ac.nz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0DBA48-7797-4B02-A79A-1C555BBD75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8" b="5556"/>
          <a:stretch/>
        </p:blipFill>
        <p:spPr>
          <a:xfrm>
            <a:off x="1903412" y="1371362"/>
            <a:ext cx="9218612" cy="4846796"/>
          </a:xfrm>
          <a:prstGeom prst="rect">
            <a:avLst/>
          </a:prstGeom>
        </p:spPr>
      </p:pic>
      <p:sp>
        <p:nvSpPr>
          <p:cNvPr id="3" name="Text Box 1">
            <a:extLst>
              <a:ext uri="{FF2B5EF4-FFF2-40B4-BE49-F238E27FC236}">
                <a16:creationId xmlns:a16="http://schemas.microsoft.com/office/drawing/2014/main" id="{DC36FD7A-2EDD-4DCB-9290-8B2B2F5F5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" y="417716"/>
            <a:ext cx="3657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 anchor="ctr"/>
          <a:lstStyle/>
          <a:p>
            <a:pPr>
              <a:spcBef>
                <a:spcPct val="0"/>
              </a:spcBef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3600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209242268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absiddique@ecs.vus.ac.nz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Text Box 1">
            <a:extLst>
              <a:ext uri="{FF2B5EF4-FFF2-40B4-BE49-F238E27FC236}">
                <a16:creationId xmlns:a16="http://schemas.microsoft.com/office/drawing/2014/main" id="{FBA51168-5ECC-4422-A300-9E7C05843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" y="381000"/>
            <a:ext cx="6805426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 anchor="ctr"/>
          <a:lstStyle/>
          <a:p>
            <a:pPr>
              <a:spcBef>
                <a:spcPct val="0"/>
              </a:spcBef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3600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Take Home Message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807D067E-9599-4AEA-A98D-B3FB244AC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057" y="847922"/>
            <a:ext cx="3657155" cy="2581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">
            <a:extLst>
              <a:ext uri="{FF2B5EF4-FFF2-40B4-BE49-F238E27FC236}">
                <a16:creationId xmlns:a16="http://schemas.microsoft.com/office/drawing/2014/main" id="{74504799-ACC5-4D8C-9D25-302C31AD6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2876"/>
            <a:ext cx="7542212" cy="6181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729" tIns="62260" rIns="119729" bIns="6226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587" algn="l"/>
                <a:tab pos="1193264" algn="l"/>
                <a:tab pos="1790956" algn="l"/>
                <a:tab pos="2388643" algn="l"/>
                <a:tab pos="2986340" algn="l"/>
                <a:tab pos="3584026" algn="l"/>
                <a:tab pos="4181712" algn="l"/>
                <a:tab pos="4779397" algn="l"/>
                <a:tab pos="5377094" algn="l"/>
                <a:tab pos="5974781" algn="l"/>
                <a:tab pos="6572472" algn="l"/>
                <a:tab pos="7170155" algn="l"/>
                <a:tab pos="7767850" algn="l"/>
                <a:tab pos="8365544" algn="l"/>
                <a:tab pos="8963228" algn="l"/>
                <a:tab pos="9560920" algn="l"/>
                <a:tab pos="10158605" algn="l"/>
                <a:tab pos="10756302" algn="l"/>
                <a:tab pos="11353989" algn="l"/>
                <a:tab pos="11951674" algn="l"/>
              </a:tabLst>
            </a:pPr>
            <a:r>
              <a:rPr lang="en-US" sz="3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Weka is a Great Data Mining Tool</a:t>
            </a: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87AF5DFA-9993-4A31-A4FC-FB534B9E3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21" y="2121118"/>
            <a:ext cx="7185840" cy="5253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89941" tIns="46770" rIns="89941" bIns="46770">
            <a:spAutoFit/>
          </a:bodyPr>
          <a:lstStyle/>
          <a:p>
            <a:pPr marL="380905" indent="-380905" algn="just">
              <a:spcBef>
                <a:spcPts val="2000"/>
              </a:spcBef>
              <a:buFont typeface="Wingdings" panose="05000000000000000000" pitchFamily="2" charset="2"/>
              <a:buChar char="§"/>
              <a:tabLst>
                <a:tab pos="0" algn="l"/>
                <a:tab pos="447399" algn="l"/>
                <a:tab pos="896385" algn="l"/>
                <a:tab pos="1345372" algn="l"/>
                <a:tab pos="1794357" algn="l"/>
                <a:tab pos="2243342" algn="l"/>
                <a:tab pos="2692329" algn="l"/>
                <a:tab pos="3141308" algn="l"/>
                <a:tab pos="3590294" algn="l"/>
                <a:tab pos="4039286" algn="l"/>
                <a:tab pos="4488262" algn="l"/>
                <a:tab pos="4937253" algn="l"/>
                <a:tab pos="5386244" algn="l"/>
                <a:tab pos="5835218" algn="l"/>
                <a:tab pos="6284210" algn="l"/>
                <a:tab pos="6733202" algn="l"/>
                <a:tab pos="7182175" algn="l"/>
                <a:tab pos="7631164" algn="l"/>
                <a:tab pos="8080151" algn="l"/>
                <a:tab pos="8529133" algn="l"/>
                <a:tab pos="8978120" algn="l"/>
              </a:tabLst>
            </a:pP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Analyze the data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2993629A-2DE1-44D0-8B7A-92B622184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45" y="3443986"/>
            <a:ext cx="8710666" cy="5253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89941" tIns="46770" rIns="89941" bIns="46770">
            <a:spAutoFit/>
          </a:bodyPr>
          <a:lstStyle/>
          <a:p>
            <a:pPr marL="380905" indent="-380905" algn="just">
              <a:spcBef>
                <a:spcPts val="2000"/>
              </a:spcBef>
              <a:buFont typeface="Wingdings" panose="05000000000000000000" pitchFamily="2" charset="2"/>
              <a:buChar char="§"/>
              <a:tabLst>
                <a:tab pos="0" algn="l"/>
                <a:tab pos="447399" algn="l"/>
                <a:tab pos="896385" algn="l"/>
                <a:tab pos="1345372" algn="l"/>
                <a:tab pos="1794357" algn="l"/>
                <a:tab pos="2243342" algn="l"/>
                <a:tab pos="2692329" algn="l"/>
                <a:tab pos="3141308" algn="l"/>
                <a:tab pos="3590294" algn="l"/>
                <a:tab pos="4039286" algn="l"/>
                <a:tab pos="4488262" algn="l"/>
                <a:tab pos="4937253" algn="l"/>
                <a:tab pos="5386244" algn="l"/>
                <a:tab pos="5835218" algn="l"/>
                <a:tab pos="6284210" algn="l"/>
                <a:tab pos="6733202" algn="l"/>
                <a:tab pos="7182175" algn="l"/>
                <a:tab pos="7631164" algn="l"/>
                <a:tab pos="8080151" algn="l"/>
                <a:tab pos="8529133" algn="l"/>
                <a:tab pos="8978120" algn="l"/>
              </a:tabLst>
            </a:pP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Visualize Decision Trees</a:t>
            </a: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BEA31489-40CD-44B1-A521-18D15D3C5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45" y="2782552"/>
            <a:ext cx="9141619" cy="5253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89941" tIns="46770" rIns="89941" bIns="46770">
            <a:spAutoFit/>
          </a:bodyPr>
          <a:lstStyle/>
          <a:p>
            <a:pPr marL="380905" indent="-380905" algn="just">
              <a:spcBef>
                <a:spcPts val="2000"/>
              </a:spcBef>
              <a:buFont typeface="Wingdings" panose="05000000000000000000" pitchFamily="2" charset="2"/>
              <a:buChar char="§"/>
              <a:tabLst>
                <a:tab pos="0" algn="l"/>
                <a:tab pos="447399" algn="l"/>
                <a:tab pos="896385" algn="l"/>
                <a:tab pos="1345372" algn="l"/>
                <a:tab pos="1794357" algn="l"/>
                <a:tab pos="2243342" algn="l"/>
                <a:tab pos="2692329" algn="l"/>
                <a:tab pos="3141308" algn="l"/>
                <a:tab pos="3590294" algn="l"/>
                <a:tab pos="4039286" algn="l"/>
                <a:tab pos="4488262" algn="l"/>
                <a:tab pos="4937253" algn="l"/>
                <a:tab pos="5386244" algn="l"/>
                <a:tab pos="5835218" algn="l"/>
                <a:tab pos="6284210" algn="l"/>
                <a:tab pos="6733202" algn="l"/>
                <a:tab pos="7182175" algn="l"/>
                <a:tab pos="7631164" algn="l"/>
                <a:tab pos="8080151" algn="l"/>
                <a:tab pos="8529133" algn="l"/>
                <a:tab pos="8978120" algn="l"/>
              </a:tabLst>
            </a:pP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Visualize data patterns</a:t>
            </a:r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E8745B88-B86C-4036-BCCC-5C01711EA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44" y="4105420"/>
            <a:ext cx="8024867" cy="9562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89941" tIns="46770" rIns="89941" bIns="46770">
            <a:spAutoFit/>
          </a:bodyPr>
          <a:lstStyle/>
          <a:p>
            <a:pPr marL="380905" indent="-380905" algn="just">
              <a:spcBef>
                <a:spcPts val="2000"/>
              </a:spcBef>
              <a:buFont typeface="Wingdings" panose="05000000000000000000" pitchFamily="2" charset="2"/>
              <a:buChar char="§"/>
              <a:tabLst>
                <a:tab pos="0" algn="l"/>
                <a:tab pos="447399" algn="l"/>
                <a:tab pos="896385" algn="l"/>
                <a:tab pos="1345372" algn="l"/>
                <a:tab pos="1794357" algn="l"/>
                <a:tab pos="2243342" algn="l"/>
                <a:tab pos="2692329" algn="l"/>
                <a:tab pos="3141308" algn="l"/>
                <a:tab pos="3590294" algn="l"/>
                <a:tab pos="4039286" algn="l"/>
                <a:tab pos="4488262" algn="l"/>
                <a:tab pos="4937253" algn="l"/>
                <a:tab pos="5386244" algn="l"/>
                <a:tab pos="5835218" algn="l"/>
                <a:tab pos="6284210" algn="l"/>
                <a:tab pos="6733202" algn="l"/>
                <a:tab pos="7182175" algn="l"/>
                <a:tab pos="7631164" algn="l"/>
                <a:tab pos="8080151" algn="l"/>
                <a:tab pos="8529133" algn="l"/>
                <a:tab pos="8978120" algn="l"/>
              </a:tabLst>
            </a:pPr>
            <a:r>
              <a:rPr lang="en-US" sz="2800" b="1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A large collection of data mining tools can easily be applied on a variety of application</a:t>
            </a:r>
          </a:p>
        </p:txBody>
      </p:sp>
    </p:spTree>
    <p:extLst>
      <p:ext uri="{BB962C8B-B14F-4D97-AF65-F5344CB8AC3E}">
        <p14:creationId xmlns:p14="http://schemas.microsoft.com/office/powerpoint/2010/main" val="13191215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absiddique@ecs.vuw.ac.nz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57437" y="381794"/>
            <a:ext cx="4699185" cy="7186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729" tIns="62260" rIns="119729" bIns="62260" anchor="ctr"/>
          <a:lstStyle/>
          <a:p>
            <a:pPr>
              <a:spcBef>
                <a:spcPct val="0"/>
              </a:spcBef>
              <a:tabLst>
                <a:tab pos="0" algn="l"/>
                <a:tab pos="595587" algn="l"/>
                <a:tab pos="1193264" algn="l"/>
                <a:tab pos="1790956" algn="l"/>
                <a:tab pos="2388643" algn="l"/>
                <a:tab pos="2986340" algn="l"/>
                <a:tab pos="3584026" algn="l"/>
                <a:tab pos="4181712" algn="l"/>
                <a:tab pos="4779397" algn="l"/>
                <a:tab pos="5377094" algn="l"/>
                <a:tab pos="5974781" algn="l"/>
                <a:tab pos="6572472" algn="l"/>
                <a:tab pos="7170155" algn="l"/>
                <a:tab pos="7767850" algn="l"/>
                <a:tab pos="8365544" algn="l"/>
                <a:tab pos="8963228" algn="l"/>
                <a:tab pos="9560920" algn="l"/>
                <a:tab pos="10158605" algn="l"/>
                <a:tab pos="10756302" algn="l"/>
                <a:tab pos="11353989" algn="l"/>
                <a:tab pos="11951674" algn="l"/>
              </a:tabLst>
            </a:pPr>
            <a:r>
              <a:rPr lang="en-US" sz="3600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Rationale</a:t>
            </a:r>
            <a:endParaRPr lang="en-US" sz="3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" y="1238561"/>
            <a:ext cx="5417759" cy="6181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729" tIns="62260" rIns="119729" bIns="6226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587" algn="l"/>
                <a:tab pos="1193264" algn="l"/>
                <a:tab pos="1790956" algn="l"/>
                <a:tab pos="2388643" algn="l"/>
                <a:tab pos="2986340" algn="l"/>
                <a:tab pos="3584026" algn="l"/>
                <a:tab pos="4181712" algn="l"/>
                <a:tab pos="4779397" algn="l"/>
                <a:tab pos="5377094" algn="l"/>
                <a:tab pos="5974781" algn="l"/>
                <a:tab pos="6572472" algn="l"/>
                <a:tab pos="7170155" algn="l"/>
                <a:tab pos="7767850" algn="l"/>
                <a:tab pos="8365544" algn="l"/>
                <a:tab pos="8963228" algn="l"/>
                <a:tab pos="9560920" algn="l"/>
                <a:tab pos="10158605" algn="l"/>
                <a:tab pos="10756302" algn="l"/>
                <a:tab pos="11353989" algn="l"/>
                <a:tab pos="11951674" algn="l"/>
              </a:tabLst>
            </a:pPr>
            <a:r>
              <a:rPr lang="en-US" sz="3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Integral part of syllabus</a:t>
            </a: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0" y="6480314"/>
            <a:ext cx="2057400" cy="40223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89941" tIns="46770" rIns="89941" bIns="46770">
            <a:spAutoFit/>
          </a:bodyPr>
          <a:lstStyle/>
          <a:p>
            <a:pPr algn="just">
              <a:spcBef>
                <a:spcPts val="2000"/>
              </a:spcBef>
              <a:tabLst>
                <a:tab pos="0" algn="l"/>
                <a:tab pos="447399" algn="l"/>
                <a:tab pos="896385" algn="l"/>
                <a:tab pos="1345372" algn="l"/>
                <a:tab pos="1794357" algn="l"/>
                <a:tab pos="2243342" algn="l"/>
                <a:tab pos="2692329" algn="l"/>
                <a:tab pos="3141308" algn="l"/>
                <a:tab pos="3590294" algn="l"/>
                <a:tab pos="4039286" algn="l"/>
                <a:tab pos="4488262" algn="l"/>
                <a:tab pos="4937253" algn="l"/>
                <a:tab pos="5386244" algn="l"/>
                <a:tab pos="5835218" algn="l"/>
                <a:tab pos="6284210" algn="l"/>
                <a:tab pos="6733202" algn="l"/>
                <a:tab pos="7182175" algn="l"/>
                <a:tab pos="7631164" algn="l"/>
                <a:tab pos="8080151" algn="l"/>
                <a:tab pos="8529133" algn="l"/>
                <a:tab pos="8978120" algn="l"/>
              </a:tabLst>
            </a:pP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Source [1]</a:t>
            </a:r>
          </a:p>
        </p:txBody>
      </p:sp>
      <p:pic>
        <p:nvPicPr>
          <p:cNvPr id="16" name="Picture 15" descr="A picture containing food, light&#10;&#10;Description automatically generated">
            <a:extLst>
              <a:ext uri="{FF2B5EF4-FFF2-40B4-BE49-F238E27FC236}">
                <a16:creationId xmlns:a16="http://schemas.microsoft.com/office/drawing/2014/main" id="{619B6350-06D5-4D73-A10F-28C5431650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001" y="312647"/>
            <a:ext cx="1592750" cy="15927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888437A-DDB8-4F0B-98D8-4EE9EF951C3E}"/>
              </a:ext>
            </a:extLst>
          </p:cNvPr>
          <p:cNvSpPr txBox="1"/>
          <p:nvPr/>
        </p:nvSpPr>
        <p:spPr>
          <a:xfrm rot="20493278">
            <a:off x="5620074" y="1092970"/>
            <a:ext cx="1726750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99" b="1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Hmm….</a:t>
            </a:r>
            <a:endParaRPr lang="en-US" sz="3199" dirty="0">
              <a:solidFill>
                <a:srgbClr val="FF0066"/>
              </a:solidFill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45D721E-6F73-49AC-895F-516FBDC4D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98363"/>
            <a:ext cx="5180012" cy="6181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729" tIns="62260" rIns="119729" bIns="6226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587" algn="l"/>
                <a:tab pos="1193264" algn="l"/>
                <a:tab pos="1790956" algn="l"/>
                <a:tab pos="2388643" algn="l"/>
                <a:tab pos="2986340" algn="l"/>
                <a:tab pos="3584026" algn="l"/>
                <a:tab pos="4181712" algn="l"/>
                <a:tab pos="4779397" algn="l"/>
                <a:tab pos="5377094" algn="l"/>
                <a:tab pos="5974781" algn="l"/>
                <a:tab pos="6572472" algn="l"/>
                <a:tab pos="7170155" algn="l"/>
                <a:tab pos="7767850" algn="l"/>
                <a:tab pos="8365544" algn="l"/>
                <a:tab pos="8963228" algn="l"/>
                <a:tab pos="9560920" algn="l"/>
                <a:tab pos="10158605" algn="l"/>
                <a:tab pos="10756302" algn="l"/>
                <a:tab pos="11353989" algn="l"/>
                <a:tab pos="11951674" algn="l"/>
              </a:tabLst>
            </a:pPr>
            <a:r>
              <a:rPr lang="en-US" sz="3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Great Data Mining Tool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BECB551F-7AA5-4430-A450-222B83136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47" y="4766155"/>
            <a:ext cx="11530065" cy="9562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89941" tIns="46770" rIns="89941" bIns="46770">
            <a:spAutoFit/>
          </a:bodyPr>
          <a:lstStyle/>
          <a:p>
            <a:pPr marL="380905" indent="-380905" algn="just">
              <a:spcBef>
                <a:spcPts val="2000"/>
              </a:spcBef>
              <a:buFont typeface="Wingdings" panose="05000000000000000000" pitchFamily="2" charset="2"/>
              <a:buChar char="§"/>
              <a:tabLst>
                <a:tab pos="0" algn="l"/>
                <a:tab pos="447399" algn="l"/>
                <a:tab pos="896385" algn="l"/>
                <a:tab pos="1345372" algn="l"/>
                <a:tab pos="1794357" algn="l"/>
                <a:tab pos="2243342" algn="l"/>
                <a:tab pos="2692329" algn="l"/>
                <a:tab pos="3141308" algn="l"/>
                <a:tab pos="3590294" algn="l"/>
                <a:tab pos="4039286" algn="l"/>
                <a:tab pos="4488262" algn="l"/>
                <a:tab pos="4937253" algn="l"/>
                <a:tab pos="5386244" algn="l"/>
                <a:tab pos="5835218" algn="l"/>
                <a:tab pos="6284210" algn="l"/>
                <a:tab pos="6733202" algn="l"/>
                <a:tab pos="7182175" algn="l"/>
                <a:tab pos="7631164" algn="l"/>
                <a:tab pos="8080151" algn="l"/>
                <a:tab pos="8529133" algn="l"/>
                <a:tab pos="8978120" algn="l"/>
              </a:tabLst>
            </a:pP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 comprehensive collection of data preprocessing and modeling techniques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95B3339-9591-46B7-9736-E1BD3FDCE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21" y="2776605"/>
            <a:ext cx="7185840" cy="5253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89941" tIns="46770" rIns="89941" bIns="46770">
            <a:spAutoFit/>
          </a:bodyPr>
          <a:lstStyle/>
          <a:p>
            <a:pPr marL="380905" indent="-380905" algn="just">
              <a:spcBef>
                <a:spcPts val="2000"/>
              </a:spcBef>
              <a:buFont typeface="Wingdings" panose="05000000000000000000" pitchFamily="2" charset="2"/>
              <a:buChar char="§"/>
              <a:tabLst>
                <a:tab pos="0" algn="l"/>
                <a:tab pos="447399" algn="l"/>
                <a:tab pos="896385" algn="l"/>
                <a:tab pos="1345372" algn="l"/>
                <a:tab pos="1794357" algn="l"/>
                <a:tab pos="2243342" algn="l"/>
                <a:tab pos="2692329" algn="l"/>
                <a:tab pos="3141308" algn="l"/>
                <a:tab pos="3590294" algn="l"/>
                <a:tab pos="4039286" algn="l"/>
                <a:tab pos="4488262" algn="l"/>
                <a:tab pos="4937253" algn="l"/>
                <a:tab pos="5386244" algn="l"/>
                <a:tab pos="5835218" algn="l"/>
                <a:tab pos="6284210" algn="l"/>
                <a:tab pos="6733202" algn="l"/>
                <a:tab pos="7182175" algn="l"/>
                <a:tab pos="7631164" algn="l"/>
                <a:tab pos="8080151" algn="l"/>
                <a:tab pos="8529133" algn="l"/>
                <a:tab pos="8978120" algn="l"/>
              </a:tabLst>
            </a:pP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Applied in real-life applications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6CC598F5-E471-4850-BA20-261D6CAD4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45" y="4099473"/>
            <a:ext cx="8710666" cy="5253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89941" tIns="46770" rIns="89941" bIns="46770">
            <a:spAutoFit/>
          </a:bodyPr>
          <a:lstStyle/>
          <a:p>
            <a:pPr marL="380905" indent="-380905" algn="just">
              <a:spcBef>
                <a:spcPts val="2000"/>
              </a:spcBef>
              <a:buFont typeface="Wingdings" panose="05000000000000000000" pitchFamily="2" charset="2"/>
              <a:buChar char="§"/>
              <a:tabLst>
                <a:tab pos="0" algn="l"/>
                <a:tab pos="447399" algn="l"/>
                <a:tab pos="896385" algn="l"/>
                <a:tab pos="1345372" algn="l"/>
                <a:tab pos="1794357" algn="l"/>
                <a:tab pos="2243342" algn="l"/>
                <a:tab pos="2692329" algn="l"/>
                <a:tab pos="3141308" algn="l"/>
                <a:tab pos="3590294" algn="l"/>
                <a:tab pos="4039286" algn="l"/>
                <a:tab pos="4488262" algn="l"/>
                <a:tab pos="4937253" algn="l"/>
                <a:tab pos="5386244" algn="l"/>
                <a:tab pos="5835218" algn="l"/>
                <a:tab pos="6284210" algn="l"/>
                <a:tab pos="6733202" algn="l"/>
                <a:tab pos="7182175" algn="l"/>
                <a:tab pos="7631164" algn="l"/>
                <a:tab pos="8080151" algn="l"/>
                <a:tab pos="8529133" algn="l"/>
                <a:tab pos="8978120" algn="l"/>
              </a:tabLst>
            </a:pP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Ease of use due to its graphical user interfaces</a:t>
            </a: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1FB96E1A-20FD-42BF-B70E-0FEA5CCDF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45" y="3438039"/>
            <a:ext cx="9141619" cy="5253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89941" tIns="46770" rIns="89941" bIns="46770">
            <a:spAutoFit/>
          </a:bodyPr>
          <a:lstStyle/>
          <a:p>
            <a:pPr marL="380905" indent="-380905" algn="just">
              <a:spcBef>
                <a:spcPts val="2000"/>
              </a:spcBef>
              <a:buFont typeface="Wingdings" panose="05000000000000000000" pitchFamily="2" charset="2"/>
              <a:buChar char="§"/>
              <a:tabLst>
                <a:tab pos="0" algn="l"/>
                <a:tab pos="447399" algn="l"/>
                <a:tab pos="896385" algn="l"/>
                <a:tab pos="1345372" algn="l"/>
                <a:tab pos="1794357" algn="l"/>
                <a:tab pos="2243342" algn="l"/>
                <a:tab pos="2692329" algn="l"/>
                <a:tab pos="3141308" algn="l"/>
                <a:tab pos="3590294" algn="l"/>
                <a:tab pos="4039286" algn="l"/>
                <a:tab pos="4488262" algn="l"/>
                <a:tab pos="4937253" algn="l"/>
                <a:tab pos="5386244" algn="l"/>
                <a:tab pos="5835218" algn="l"/>
                <a:tab pos="6284210" algn="l"/>
                <a:tab pos="6733202" algn="l"/>
                <a:tab pos="7182175" algn="l"/>
                <a:tab pos="7631164" algn="l"/>
                <a:tab pos="8080151" algn="l"/>
                <a:tab pos="8529133" algn="l"/>
                <a:tab pos="8978120" algn="l"/>
              </a:tabLst>
            </a:pP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Freely available under GNU license</a:t>
            </a:r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CC580183-AD21-4E24-986B-D83E63D51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45" y="5838678"/>
            <a:ext cx="5383398" cy="5253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89941" tIns="46770" rIns="89941" bIns="46770">
            <a:spAutoFit/>
          </a:bodyPr>
          <a:lstStyle/>
          <a:p>
            <a:pPr marL="380905" indent="-380905" algn="just">
              <a:spcBef>
                <a:spcPts val="2000"/>
              </a:spcBef>
              <a:buFont typeface="Wingdings" panose="05000000000000000000" pitchFamily="2" charset="2"/>
              <a:buChar char="§"/>
              <a:tabLst>
                <a:tab pos="0" algn="l"/>
                <a:tab pos="447399" algn="l"/>
                <a:tab pos="896385" algn="l"/>
                <a:tab pos="1345372" algn="l"/>
                <a:tab pos="1794357" algn="l"/>
                <a:tab pos="2243342" algn="l"/>
                <a:tab pos="2692329" algn="l"/>
                <a:tab pos="3141308" algn="l"/>
                <a:tab pos="3590294" algn="l"/>
                <a:tab pos="4039286" algn="l"/>
                <a:tab pos="4488262" algn="l"/>
                <a:tab pos="4937253" algn="l"/>
                <a:tab pos="5386244" algn="l"/>
                <a:tab pos="5835218" algn="l"/>
                <a:tab pos="6284210" algn="l"/>
                <a:tab pos="6733202" algn="l"/>
                <a:tab pos="7182175" algn="l"/>
                <a:tab pos="7631164" algn="l"/>
                <a:tab pos="8080151" algn="l"/>
                <a:tab pos="8529133" algn="l"/>
                <a:tab pos="8978120" algn="l"/>
              </a:tabLst>
            </a:pP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Jobs hunting</a:t>
            </a:r>
          </a:p>
        </p:txBody>
      </p:sp>
    </p:spTree>
    <p:extLst>
      <p:ext uri="{BB962C8B-B14F-4D97-AF65-F5344CB8AC3E}">
        <p14:creationId xmlns:p14="http://schemas.microsoft.com/office/powerpoint/2010/main" val="20449908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2" grpId="0"/>
      <p:bldP spid="23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absiddique@ecs.vus.ac.nz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08012" y="381000"/>
            <a:ext cx="48768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 anchor="ctr"/>
          <a:lstStyle/>
          <a:p>
            <a:pPr>
              <a:spcBef>
                <a:spcPct val="0"/>
              </a:spcBef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3600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Outline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8012" y="1682385"/>
            <a:ext cx="4722812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8012" y="2294977"/>
            <a:ext cx="5992839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Getting started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608011" y="3523154"/>
            <a:ext cx="6805427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Preprocessing	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08011" y="2910562"/>
            <a:ext cx="5992839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Exploring the Explorer</a:t>
            </a: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608013" y="4135746"/>
            <a:ext cx="4038600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Learning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EDBACF2-CE7D-426E-A357-5405914A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3" y="4748338"/>
            <a:ext cx="4038600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Visualization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C61467A-C44B-437F-BCAC-63865F73F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79" y="1069793"/>
            <a:ext cx="4722812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Rationale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8B6D0C-CCA0-42FB-A90F-DFB8D8279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1" y="5360930"/>
            <a:ext cx="5791200" cy="556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>
              <a:spcBef>
                <a:spcPts val="2662"/>
              </a:spcBef>
              <a:buFont typeface="Wingdings" charset="2"/>
              <a:buChar char="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Take Home Message</a:t>
            </a:r>
          </a:p>
        </p:txBody>
      </p:sp>
    </p:spTree>
    <p:extLst>
      <p:ext uri="{BB962C8B-B14F-4D97-AF65-F5344CB8AC3E}">
        <p14:creationId xmlns:p14="http://schemas.microsoft.com/office/powerpoint/2010/main" val="27912565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83FBCF78-107D-4178-9088-98E3A08EE9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B689E5-AD77-4EEE-A49F-E21B008DC2AB}" type="datetime1">
              <a:rPr lang="en-US" altLang="en-US" b="0"/>
              <a:pPr/>
              <a:t>7/17/2020</a:t>
            </a:fld>
            <a:endParaRPr lang="en-US" altLang="en-US" b="0"/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6BD585A4-9BB2-4DEA-A65C-88F0324A4A9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103812" y="6248400"/>
            <a:ext cx="2895600" cy="457200"/>
          </a:xfrm>
          <a:prstGeom prst="rect">
            <a:avLst/>
          </a:prstGeom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/>
              <a:t>University of Waikato</a:t>
            </a:r>
          </a:p>
        </p:txBody>
      </p:sp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A324F303-D0D9-4DEF-8571-FA181FA7DC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0C493C-4B70-44B6-A232-FC4AF8048A40}" type="slidenum">
              <a:rPr lang="en-US" altLang="en-US" b="0"/>
              <a:pPr/>
              <a:t>5</a:t>
            </a:fld>
            <a:endParaRPr lang="en-US" altLang="en-US" b="0"/>
          </a:p>
        </p:txBody>
      </p:sp>
      <p:pic>
        <p:nvPicPr>
          <p:cNvPr id="18437" name="Picture 4" descr="mcarthur-large">
            <a:extLst>
              <a:ext uri="{FF2B5EF4-FFF2-40B4-BE49-F238E27FC236}">
                <a16:creationId xmlns:a16="http://schemas.microsoft.com/office/drawing/2014/main" id="{F814B158-9262-4FB8-8948-08B1560A0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604" y="1295400"/>
            <a:ext cx="8112807" cy="542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Oval 8">
            <a:extLst>
              <a:ext uri="{FF2B5EF4-FFF2-40B4-BE49-F238E27FC236}">
                <a16:creationId xmlns:a16="http://schemas.microsoft.com/office/drawing/2014/main" id="{AA0EAB26-91B6-41BA-BAA8-6E2BBEDE9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2" y="2209800"/>
            <a:ext cx="609600" cy="6096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8F44D4BD-4F63-47D0-A921-33931EDC1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" y="381000"/>
            <a:ext cx="48768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 anchor="ctr"/>
          <a:lstStyle/>
          <a:p>
            <a:pPr>
              <a:spcBef>
                <a:spcPct val="0"/>
              </a:spcBef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3600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Introduction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>
            <a:extLst>
              <a:ext uri="{FF2B5EF4-FFF2-40B4-BE49-F238E27FC236}">
                <a16:creationId xmlns:a16="http://schemas.microsoft.com/office/drawing/2014/main" id="{F358CB3B-D2E6-468B-BCF5-59D16E29DE6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5A51D9-A421-4374-AACE-4BD8FA166ED5}" type="datetime1">
              <a:rPr lang="en-US" altLang="en-US" b="0"/>
              <a:pPr/>
              <a:t>7/17/2020</a:t>
            </a:fld>
            <a:endParaRPr lang="en-US" altLang="en-US" b="0"/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771B0EC5-9124-43A6-B1E7-559D479CC20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103812" y="6248400"/>
            <a:ext cx="2895600" cy="457200"/>
          </a:xfrm>
          <a:prstGeom prst="rect">
            <a:avLst/>
          </a:prstGeom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/>
              <a:t>University of Waikato</a:t>
            </a:r>
          </a:p>
        </p:txBody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4E6669E9-2023-4FC1-ADF7-762DCB48F3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54357A-60C6-44AA-AC5C-AB72AC4164C8}" type="slidenum">
              <a:rPr lang="en-US" altLang="en-US" b="0"/>
              <a:pPr/>
              <a:t>6</a:t>
            </a:fld>
            <a:endParaRPr lang="en-US" altLang="en-US" b="0"/>
          </a:p>
        </p:txBody>
      </p:sp>
      <p:pic>
        <p:nvPicPr>
          <p:cNvPr id="21509" name="Picture 4" descr="pastedGraphic2">
            <a:extLst>
              <a:ext uri="{FF2B5EF4-FFF2-40B4-BE49-F238E27FC236}">
                <a16:creationId xmlns:a16="http://schemas.microsoft.com/office/drawing/2014/main" id="{97EF770F-DE1D-48DC-A7C8-242C9A498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3" y="1600200"/>
            <a:ext cx="26193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5" descr="pastedGraphic1">
            <a:extLst>
              <a:ext uri="{FF2B5EF4-FFF2-40B4-BE49-F238E27FC236}">
                <a16:creationId xmlns:a16="http://schemas.microsoft.com/office/drawing/2014/main" id="{D206F64B-C17C-4F51-AC92-2F3C1FA58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2" y="1652589"/>
            <a:ext cx="6096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Line 6">
            <a:extLst>
              <a:ext uri="{FF2B5EF4-FFF2-40B4-BE49-F238E27FC236}">
                <a16:creationId xmlns:a16="http://schemas.microsoft.com/office/drawing/2014/main" id="{1FDBB630-D420-4CA7-AF88-DC361E01E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6812" y="2286000"/>
            <a:ext cx="1143000" cy="381000"/>
          </a:xfrm>
          <a:prstGeom prst="line">
            <a:avLst/>
          </a:prstGeom>
          <a:noFill/>
          <a:ln w="222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1512" name="Line 7">
            <a:extLst>
              <a:ext uri="{FF2B5EF4-FFF2-40B4-BE49-F238E27FC236}">
                <a16:creationId xmlns:a16="http://schemas.microsoft.com/office/drawing/2014/main" id="{C28419F2-3F61-4E85-A33E-F7F11D8ACC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6812" y="2286000"/>
            <a:ext cx="1143000" cy="381000"/>
          </a:xfrm>
          <a:prstGeom prst="line">
            <a:avLst/>
          </a:prstGeom>
          <a:noFill/>
          <a:ln w="222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1513" name="Text Box 9">
            <a:extLst>
              <a:ext uri="{FF2B5EF4-FFF2-40B4-BE49-F238E27FC236}">
                <a16:creationId xmlns:a16="http://schemas.microsoft.com/office/drawing/2014/main" id="{561CC41B-2339-4500-B0B3-30987C37C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8061" y="2625375"/>
            <a:ext cx="128240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Hamilton</a:t>
            </a:r>
          </a:p>
        </p:txBody>
      </p:sp>
      <p:pic>
        <p:nvPicPr>
          <p:cNvPr id="21514" name="Picture 15" descr="temp2">
            <a:extLst>
              <a:ext uri="{FF2B5EF4-FFF2-40B4-BE49-F238E27FC236}">
                <a16:creationId xmlns:a16="http://schemas.microsoft.com/office/drawing/2014/main" id="{57E0BB5B-F1B2-4DF7-88FF-AF7FF5A95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2667000"/>
            <a:ext cx="381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54B1AFE4-798F-438C-B3D8-53F8FEFC3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" y="381000"/>
            <a:ext cx="48768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 anchor="ctr"/>
          <a:lstStyle/>
          <a:p>
            <a:pPr>
              <a:spcBef>
                <a:spcPct val="0"/>
              </a:spcBef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3600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Introduction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absiddique@ecs.vus.ac.nz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8012" y="1280755"/>
            <a:ext cx="11277600" cy="11107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 marL="457200" indent="-457200">
              <a:spcBef>
                <a:spcPts val="2662"/>
              </a:spcBef>
              <a:buFont typeface="Wingdings" panose="05000000000000000000" pitchFamily="2" charset="2"/>
              <a:buChar char="Ø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3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Collection of state-of-the-art machine learning algorithms and data processing tools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FCBB1E0-F789-46A1-9888-5D98CAA22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514567"/>
            <a:ext cx="11277600" cy="11107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 marL="457200" indent="-457200">
              <a:spcBef>
                <a:spcPts val="2662"/>
              </a:spcBef>
              <a:buFont typeface="Wingdings" panose="05000000000000000000" pitchFamily="2" charset="2"/>
              <a:buChar char="Ø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3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Support for the whole process of experimental data mining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44FED85-07C4-4885-B4C3-52D0EBB06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3707064"/>
            <a:ext cx="11277600" cy="61825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 marL="457200" indent="-457200">
              <a:spcBef>
                <a:spcPts val="2662"/>
              </a:spcBef>
              <a:buFont typeface="Wingdings" panose="05000000000000000000" pitchFamily="2" charset="2"/>
              <a:buChar char="Ø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3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Preparation of input data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549AA837-5EF4-46F9-8932-A5AF49722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4343400"/>
            <a:ext cx="11277600" cy="61825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 marL="457200" indent="-457200">
              <a:spcBef>
                <a:spcPts val="2662"/>
              </a:spcBef>
              <a:buFont typeface="Wingdings" panose="05000000000000000000" pitchFamily="2" charset="2"/>
              <a:buChar char="Ø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3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Statistical evaluation of learning schemes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BAFB74B-47A3-42EB-9182-CA7140BDF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4" y="5049764"/>
            <a:ext cx="11277600" cy="61825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 marL="457200" indent="-457200">
              <a:spcBef>
                <a:spcPts val="2662"/>
              </a:spcBef>
              <a:buFont typeface="Wingdings" panose="05000000000000000000" pitchFamily="2" charset="2"/>
              <a:buChar char="Ø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3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Visualization of input data and the result of learning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225B4483-CB98-45A8-8B00-B9F9F46F5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" y="381000"/>
            <a:ext cx="48768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 anchor="ctr"/>
          <a:lstStyle/>
          <a:p>
            <a:pPr>
              <a:spcBef>
                <a:spcPct val="0"/>
              </a:spcBef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3600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Introduction 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. .</a:t>
            </a:r>
            <a:endParaRPr lang="en-US" sz="3600" dirty="0">
              <a:solidFill>
                <a:srgbClr val="002060"/>
              </a:solidFill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absiddique@ecs.vus.ac.nz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8012" y="1106472"/>
            <a:ext cx="11277600" cy="38756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9808" tIns="62300" rIns="119808" bIns="62300">
            <a:spAutoFit/>
          </a:bodyPr>
          <a:lstStyle/>
          <a:p>
            <a:pPr marL="571500" indent="-571500">
              <a:lnSpc>
                <a:spcPct val="110000"/>
              </a:lnSpc>
              <a:spcBef>
                <a:spcPts val="2662"/>
              </a:spcBef>
              <a:buFont typeface="Wingdings" panose="05000000000000000000" pitchFamily="2" charset="2"/>
              <a:buChar char="Ø"/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altLang="en-US" sz="3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49 data preprocessing tools</a:t>
            </a:r>
          </a:p>
          <a:p>
            <a:pPr marL="571500" indent="-5715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en-US" sz="3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76 classification/regression algorithms</a:t>
            </a:r>
          </a:p>
          <a:p>
            <a:pPr marL="571500" indent="-5715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en-US" sz="3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8 clustering algorithms</a:t>
            </a:r>
          </a:p>
          <a:p>
            <a:pPr marL="571500" indent="-5715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en-US" sz="3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15 attribute/subset evaluators</a:t>
            </a:r>
          </a:p>
          <a:p>
            <a:pPr marL="571500" indent="-5715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en-US" sz="3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10 search algorithms for feature selection</a:t>
            </a:r>
          </a:p>
          <a:p>
            <a:pPr marL="571500" indent="-5715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en-US" sz="3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 algorithms for finding association rules</a:t>
            </a:r>
          </a:p>
          <a:p>
            <a:pPr marL="571500" indent="-5715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en-US" sz="3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 graphical user interfaces</a:t>
            </a:r>
            <a:endParaRPr lang="en-US" sz="36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4BCA2A-E3D3-4A73-A73C-8C9139B85F23}"/>
              </a:ext>
            </a:extLst>
          </p:cNvPr>
          <p:cNvSpPr/>
          <p:nvPr/>
        </p:nvSpPr>
        <p:spPr>
          <a:xfrm>
            <a:off x="608012" y="4982098"/>
            <a:ext cx="10477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1525" lvl="1" indent="-342900"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“The Explorer” (exploratory data analysis)</a:t>
            </a:r>
          </a:p>
          <a:p>
            <a:pPr marL="951525" lvl="1" indent="-342900"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“The Experimenter” (experimental environment)</a:t>
            </a:r>
          </a:p>
          <a:p>
            <a:pPr marL="951525" lvl="1" indent="-342900"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“The </a:t>
            </a:r>
            <a:r>
              <a:rPr lang="en-US" altLang="en-US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KnowledgeFlow</a:t>
            </a:r>
            <a:r>
              <a:rPr lang="en-US" alt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” (new process model inspired interface)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2F62B79F-F2D4-4B6C-B893-07E0966CF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" y="381000"/>
            <a:ext cx="48768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 anchor="ctr"/>
          <a:lstStyle/>
          <a:p>
            <a:pPr>
              <a:spcBef>
                <a:spcPct val="0"/>
              </a:spcBef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3600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Introduction 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. .</a:t>
            </a:r>
            <a:endParaRPr lang="en-US" sz="3600" dirty="0">
              <a:solidFill>
                <a:srgbClr val="002060"/>
              </a:solidFill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57559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absiddique@ecs.vus.ac.nz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141412" y="1519535"/>
            <a:ext cx="3235931" cy="4616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/>
              <a:t>I</a:t>
            </a:r>
            <a:r>
              <a:rPr lang="sl-SI" altLang="en-US" sz="2400" dirty="0"/>
              <a:t>dentify a problem</a:t>
            </a:r>
            <a:endParaRPr lang="en-US" altLang="en-US" sz="2400" dirty="0"/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1494262" y="2252662"/>
            <a:ext cx="2237595" cy="1785938"/>
            <a:chOff x="47" y="2874"/>
            <a:chExt cx="1232" cy="1125"/>
          </a:xfrm>
        </p:grpSpPr>
        <p:sp>
          <p:nvSpPr>
            <p:cNvPr id="9" name="AutoShape 14"/>
            <p:cNvSpPr>
              <a:spLocks noChangeArrowheads="1"/>
            </p:cNvSpPr>
            <p:nvPr/>
          </p:nvSpPr>
          <p:spPr bwMode="auto">
            <a:xfrm>
              <a:off x="415" y="2874"/>
              <a:ext cx="394" cy="522"/>
            </a:xfrm>
            <a:prstGeom prst="downArrow">
              <a:avLst>
                <a:gd name="adj1" fmla="val 50000"/>
                <a:gd name="adj2" fmla="val 33122"/>
              </a:avLst>
            </a:prstGeom>
            <a:solidFill>
              <a:srgbClr val="008000">
                <a:alpha val="50999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7" y="3476"/>
              <a:ext cx="1232" cy="5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dirty="0"/>
                <a:t>T</a:t>
              </a:r>
              <a:r>
                <a:rPr lang="sl-SI" altLang="en-US" sz="2400" dirty="0"/>
                <a:t>ransform into data</a:t>
              </a:r>
              <a:endParaRPr lang="en-US" altLang="en-US" sz="2400" dirty="0"/>
            </a:p>
          </p:txBody>
        </p:sp>
      </p:grp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836612" y="4960203"/>
            <a:ext cx="4038600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/>
              <a:t>C</a:t>
            </a:r>
            <a:r>
              <a:rPr lang="sl-SI" altLang="en-US" sz="2400" dirty="0"/>
              <a:t>hoose appropriate DM technique</a:t>
            </a:r>
            <a:endParaRPr lang="en-US" altLang="en-US" sz="2400" dirty="0"/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 rot="16200000">
            <a:off x="5831567" y="4211004"/>
            <a:ext cx="625475" cy="2299882"/>
          </a:xfrm>
          <a:prstGeom prst="downArrow">
            <a:avLst>
              <a:gd name="adj1" fmla="val 50000"/>
              <a:gd name="adj2" fmla="val 33122"/>
            </a:avLst>
          </a:prstGeom>
          <a:solidFill>
            <a:srgbClr val="008000">
              <a:alpha val="50999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7848600" y="3424237"/>
            <a:ext cx="2436812" cy="461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/>
              <a:t>E</a:t>
            </a:r>
            <a:r>
              <a:rPr lang="sl-SI" altLang="en-US" sz="2400" dirty="0"/>
              <a:t>valuat</a:t>
            </a:r>
            <a:r>
              <a:rPr lang="en-US" altLang="en-US" sz="2400" dirty="0"/>
              <a:t>ion</a:t>
            </a:r>
          </a:p>
        </p:txBody>
      </p:sp>
      <p:grpSp>
        <p:nvGrpSpPr>
          <p:cNvPr id="21" name="Group 29"/>
          <p:cNvGrpSpPr>
            <a:grpSpLocks/>
          </p:cNvGrpSpPr>
          <p:nvPr/>
        </p:nvGrpSpPr>
        <p:grpSpPr bwMode="auto">
          <a:xfrm>
            <a:off x="7261224" y="1371600"/>
            <a:ext cx="3328988" cy="1715793"/>
            <a:chOff x="2064" y="2296"/>
            <a:chExt cx="1678" cy="930"/>
          </a:xfrm>
        </p:grpSpPr>
        <p:sp>
          <p:nvSpPr>
            <p:cNvPr id="22" name="AutoShape 16"/>
            <p:cNvSpPr>
              <a:spLocks noChangeArrowheads="1"/>
            </p:cNvSpPr>
            <p:nvPr/>
          </p:nvSpPr>
          <p:spPr bwMode="auto">
            <a:xfrm rot="10800000">
              <a:off x="2789" y="2704"/>
              <a:ext cx="394" cy="522"/>
            </a:xfrm>
            <a:prstGeom prst="downArrow">
              <a:avLst>
                <a:gd name="adj1" fmla="val 50000"/>
                <a:gd name="adj2" fmla="val 33122"/>
              </a:avLst>
            </a:prstGeom>
            <a:solidFill>
              <a:srgbClr val="008000">
                <a:alpha val="50999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2064" y="2296"/>
              <a:ext cx="1678" cy="2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dirty="0"/>
                <a:t>I</a:t>
              </a:r>
              <a:r>
                <a:rPr lang="sl-SI" altLang="en-US" sz="2400" dirty="0"/>
                <a:t>nterpretation</a:t>
              </a:r>
              <a:endParaRPr lang="en-US" altLang="en-US" sz="2400" dirty="0"/>
            </a:p>
          </p:txBody>
        </p:sp>
      </p:grp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7528049" y="5084461"/>
            <a:ext cx="351039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/>
              <a:t>A</a:t>
            </a:r>
            <a:r>
              <a:rPr lang="sl-SI" altLang="en-US" sz="2400" dirty="0"/>
              <a:t>pply to data</a:t>
            </a:r>
            <a:endParaRPr lang="en-US" altLang="en-US" sz="2400" dirty="0"/>
          </a:p>
        </p:txBody>
      </p:sp>
      <p:sp>
        <p:nvSpPr>
          <p:cNvPr id="29" name="AutoShape 14"/>
          <p:cNvSpPr>
            <a:spLocks noChangeArrowheads="1"/>
          </p:cNvSpPr>
          <p:nvPr/>
        </p:nvSpPr>
        <p:spPr bwMode="auto">
          <a:xfrm>
            <a:off x="2178417" y="4048125"/>
            <a:ext cx="715595" cy="828675"/>
          </a:xfrm>
          <a:prstGeom prst="downArrow">
            <a:avLst>
              <a:gd name="adj1" fmla="val 50000"/>
              <a:gd name="adj2" fmla="val 33122"/>
            </a:avLst>
          </a:prstGeom>
          <a:solidFill>
            <a:srgbClr val="008000">
              <a:alpha val="50999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AutoShape 16"/>
          <p:cNvSpPr>
            <a:spLocks noChangeArrowheads="1"/>
          </p:cNvSpPr>
          <p:nvPr/>
        </p:nvSpPr>
        <p:spPr bwMode="auto">
          <a:xfrm rot="10800000">
            <a:off x="8761412" y="3989941"/>
            <a:ext cx="781657" cy="963058"/>
          </a:xfrm>
          <a:prstGeom prst="downArrow">
            <a:avLst>
              <a:gd name="adj1" fmla="val 50000"/>
              <a:gd name="adj2" fmla="val 33122"/>
            </a:avLst>
          </a:prstGeom>
          <a:solidFill>
            <a:srgbClr val="008000">
              <a:alpha val="50999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ounded Rectangle 1"/>
          <p:cNvSpPr/>
          <p:nvPr/>
        </p:nvSpPr>
        <p:spPr bwMode="auto">
          <a:xfrm>
            <a:off x="150812" y="3538537"/>
            <a:ext cx="11353800" cy="3471863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Ø"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531812" y="3165517"/>
            <a:ext cx="10896600" cy="2701883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Ø"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 Box 1">
            <a:extLst>
              <a:ext uri="{FF2B5EF4-FFF2-40B4-BE49-F238E27FC236}">
                <a16:creationId xmlns:a16="http://schemas.microsoft.com/office/drawing/2014/main" id="{C5A456D8-341B-4D18-B89C-D1CAC0840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" y="381000"/>
            <a:ext cx="48768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9808" tIns="62300" rIns="119808" bIns="62300" anchor="ctr"/>
          <a:lstStyle/>
          <a:p>
            <a:pPr>
              <a:spcBef>
                <a:spcPct val="0"/>
              </a:spcBef>
              <a:tabLst>
                <a:tab pos="0" algn="l"/>
                <a:tab pos="595945" algn="l"/>
                <a:tab pos="1194004" algn="l"/>
                <a:tab pos="1792061" algn="l"/>
                <a:tab pos="2390120" algn="l"/>
                <a:tab pos="2988178" algn="l"/>
                <a:tab pos="3586237" algn="l"/>
                <a:tab pos="4184294" algn="l"/>
                <a:tab pos="4782353" algn="l"/>
                <a:tab pos="5380411" algn="l"/>
                <a:tab pos="5978470" algn="l"/>
                <a:tab pos="6576527" algn="l"/>
                <a:tab pos="7174586" algn="l"/>
                <a:tab pos="7772644" algn="l"/>
                <a:tab pos="8370703" algn="l"/>
                <a:tab pos="8968760" algn="l"/>
                <a:tab pos="9566819" algn="l"/>
                <a:tab pos="10164877" algn="l"/>
                <a:tab pos="10762936" algn="l"/>
                <a:tab pos="11360993" algn="l"/>
                <a:tab pos="11959052" algn="l"/>
              </a:tabLst>
            </a:pPr>
            <a:r>
              <a:rPr lang="en-US" sz="3600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Introduction 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. .</a:t>
            </a:r>
            <a:endParaRPr lang="en-US" sz="3600" dirty="0">
              <a:solidFill>
                <a:srgbClr val="002060"/>
              </a:solidFill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se 2007">
  <a:themeElements>
    <a:clrScheme name="case 2007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case 20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Char char="Ø"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Char char="Ø"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se 2007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e 2007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e 2007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e 2007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e 2007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e 2007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e 2007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e 2007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e 2007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e 2007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e 2007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e 2007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5362</TotalTime>
  <Words>2214</Words>
  <Application>Microsoft Office PowerPoint</Application>
  <PresentationFormat>Custom</PresentationFormat>
  <Paragraphs>198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Edwardian Script ITC</vt:lpstr>
      <vt:lpstr>Times New Roman</vt:lpstr>
      <vt:lpstr>Wingdings</vt:lpstr>
      <vt:lpstr>Office Theme</vt:lpstr>
      <vt:lpstr>case 2007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Abubakar</dc:creator>
  <cp:lastModifiedBy>Abubakar Siddque</cp:lastModifiedBy>
  <cp:revision>227</cp:revision>
  <dcterms:created xsi:type="dcterms:W3CDTF">2006-08-16T00:00:00Z</dcterms:created>
  <dcterms:modified xsi:type="dcterms:W3CDTF">2020-07-17T01:54:54Z</dcterms:modified>
</cp:coreProperties>
</file>