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94" r:id="rId2"/>
    <p:sldId id="295" r:id="rId3"/>
    <p:sldId id="297" r:id="rId4"/>
    <p:sldId id="301" r:id="rId5"/>
    <p:sldId id="296" r:id="rId6"/>
    <p:sldId id="304" r:id="rId7"/>
    <p:sldId id="305" r:id="rId8"/>
    <p:sldId id="306" r:id="rId9"/>
    <p:sldId id="307" r:id="rId10"/>
    <p:sldId id="302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1"/>
    <a:srgbClr val="FFD9D5"/>
    <a:srgbClr val="FFCAC1"/>
    <a:srgbClr val="F9FAC6"/>
    <a:srgbClr val="F6F7CB"/>
    <a:srgbClr val="F6FDC5"/>
    <a:srgbClr val="B0EEF6"/>
    <a:srgbClr val="B7EFF7"/>
    <a:srgbClr val="A8E7EE"/>
    <a:srgbClr val="A5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96525" autoAdjust="0"/>
  </p:normalViewPr>
  <p:slideViewPr>
    <p:cSldViewPr>
      <p:cViewPr varScale="1">
        <p:scale>
          <a:sx n="97" d="100"/>
          <a:sy n="97" d="100"/>
        </p:scale>
        <p:origin x="200" y="1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E9D47-A5E2-4416-924B-D108B50498DE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49F50-0211-4302-8A79-63D7B7674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69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9F50-0211-4302-8A79-63D7B7674E8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38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05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46229" y="3395645"/>
            <a:ext cx="4666890" cy="17605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0"/>
              <a:buNone/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90553" y="1072835"/>
            <a:ext cx="8124017" cy="1905000"/>
          </a:xfrm>
        </p:spPr>
        <p:txBody>
          <a:bodyPr>
            <a:normAutofit/>
          </a:bodyPr>
          <a:lstStyle>
            <a:lvl1pPr>
              <a:defRPr sz="4400" b="0">
                <a:solidFill>
                  <a:srgbClr val="095821"/>
                </a:solidFill>
                <a:latin typeface="+mj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grpSp>
        <p:nvGrpSpPr>
          <p:cNvPr id="5" name="グループ化 4"/>
          <p:cNvGrpSpPr>
            <a:grpSpLocks noChangeAspect="1"/>
          </p:cNvGrpSpPr>
          <p:nvPr userDrawn="1"/>
        </p:nvGrpSpPr>
        <p:grpSpPr>
          <a:xfrm>
            <a:off x="8609066" y="5670524"/>
            <a:ext cx="360841" cy="360000"/>
            <a:chOff x="227759" y="1080738"/>
            <a:chExt cx="4272233" cy="4262252"/>
          </a:xfrm>
        </p:grpSpPr>
        <p:sp>
          <p:nvSpPr>
            <p:cNvPr id="6" name="正方形/長方形 5"/>
            <p:cNvSpPr/>
            <p:nvPr/>
          </p:nvSpPr>
          <p:spPr>
            <a:xfrm>
              <a:off x="227759" y="1080739"/>
              <a:ext cx="602916" cy="1887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897076" y="1080738"/>
              <a:ext cx="602916" cy="1887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897075" y="3455952"/>
              <a:ext cx="602916" cy="1887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27759" y="3455953"/>
              <a:ext cx="602916" cy="1887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59701" y="1080738"/>
              <a:ext cx="3384376" cy="6139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59701" y="4729013"/>
              <a:ext cx="3384376" cy="6139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939272" y="1808323"/>
              <a:ext cx="2862037" cy="282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8494"/>
            <a:ext cx="1622425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85509" y="46755"/>
            <a:ext cx="8389458" cy="76517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0000" y="1224000"/>
            <a:ext cx="8280000" cy="52200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5509" y="119485"/>
            <a:ext cx="8389458" cy="76517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4"/>
          <p:cNvSpPr>
            <a:spLocks noGrp="1"/>
          </p:cNvSpPr>
          <p:nvPr>
            <p:ph idx="1"/>
          </p:nvPr>
        </p:nvSpPr>
        <p:spPr>
          <a:xfrm>
            <a:off x="457872" y="1561514"/>
            <a:ext cx="8280000" cy="494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494949"/>
              </a:buClr>
              <a:defRPr>
                <a:solidFill>
                  <a:srgbClr val="494949"/>
                </a:solidFill>
              </a:defRPr>
            </a:lvl1pPr>
            <a:lvl2pPr>
              <a:buClr>
                <a:srgbClr val="494949"/>
              </a:buClr>
              <a:defRPr>
                <a:solidFill>
                  <a:srgbClr val="494949"/>
                </a:solidFill>
              </a:defRPr>
            </a:lvl2pPr>
            <a:lvl3pPr>
              <a:buClr>
                <a:srgbClr val="494949"/>
              </a:buClr>
              <a:defRPr>
                <a:solidFill>
                  <a:srgbClr val="494949"/>
                </a:solidFill>
              </a:defRPr>
            </a:lvl3pPr>
            <a:lvl4pPr>
              <a:buClr>
                <a:srgbClr val="494949"/>
              </a:buClr>
              <a:defRPr>
                <a:solidFill>
                  <a:srgbClr val="494949"/>
                </a:solidFill>
              </a:defRPr>
            </a:lvl4pPr>
            <a:lvl5pPr>
              <a:buClr>
                <a:srgbClr val="494949"/>
              </a:buClr>
              <a:defRPr>
                <a:solidFill>
                  <a:srgbClr val="494949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tIns="180000" bIns="10800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76377" y="1168879"/>
            <a:ext cx="4038600" cy="3244371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93254" y="1168879"/>
            <a:ext cx="4038600" cy="3244371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707366" y="4528867"/>
            <a:ext cx="8341743" cy="222561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タイトル プレースホルダー 3"/>
          <p:cNvSpPr>
            <a:spLocks noGrp="1"/>
          </p:cNvSpPr>
          <p:nvPr>
            <p:ph type="title"/>
          </p:nvPr>
        </p:nvSpPr>
        <p:spPr>
          <a:xfrm>
            <a:off x="559119" y="166381"/>
            <a:ext cx="8389458" cy="918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76377" y="1198440"/>
            <a:ext cx="4038600" cy="2748766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93254" y="1198440"/>
            <a:ext cx="4038600" cy="2748766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sz="half" idx="12"/>
          </p:nvPr>
        </p:nvSpPr>
        <p:spPr>
          <a:xfrm>
            <a:off x="773501" y="4068042"/>
            <a:ext cx="4038600" cy="2748766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コンテンツ プレースホルダー 3"/>
          <p:cNvSpPr>
            <a:spLocks noGrp="1"/>
          </p:cNvSpPr>
          <p:nvPr>
            <p:ph sz="half" idx="13"/>
          </p:nvPr>
        </p:nvSpPr>
        <p:spPr>
          <a:xfrm>
            <a:off x="4990378" y="4068042"/>
            <a:ext cx="4038600" cy="2748766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9" name="タイトル プレースホルダー 3"/>
          <p:cNvSpPr>
            <a:spLocks noGrp="1"/>
          </p:cNvSpPr>
          <p:nvPr>
            <p:ph type="title"/>
          </p:nvPr>
        </p:nvSpPr>
        <p:spPr>
          <a:xfrm>
            <a:off x="559119" y="166381"/>
            <a:ext cx="8389458" cy="918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86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4988" y="127633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84988" y="191609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981439" y="127633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981439" y="191609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3"/>
          <p:cNvSpPr>
            <a:spLocks noGrp="1"/>
          </p:cNvSpPr>
          <p:nvPr>
            <p:ph type="title"/>
          </p:nvPr>
        </p:nvSpPr>
        <p:spPr>
          <a:xfrm>
            <a:off x="559119" y="166381"/>
            <a:ext cx="8389458" cy="918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780" y="1220926"/>
            <a:ext cx="3008313" cy="69099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03630" y="1215732"/>
            <a:ext cx="5111750" cy="4962381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5780" y="1911923"/>
            <a:ext cx="3008313" cy="426619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662892" y="1272101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71518" y="5483200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385509" y="51950"/>
            <a:ext cx="8389458" cy="76517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3244" y="-26672"/>
            <a:ext cx="7953555" cy="904701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079" y="6343011"/>
            <a:ext cx="646113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2600" b="1">
                <a:solidFill>
                  <a:schemeClr val="tx1"/>
                </a:solidFill>
                <a:latin typeface="Times New Roman" panose="02020603050405020304" pitchFamily="18" charset="0"/>
                <a:ea typeface="游ゴシック Medium" panose="020B0500000000000000" pitchFamily="50" charset="-128"/>
                <a:cs typeface="Times New Roman" panose="02020603050405020304" pitchFamily="18" charset="0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プレースホルダー 3"/>
          <p:cNvSpPr>
            <a:spLocks noGrp="1"/>
          </p:cNvSpPr>
          <p:nvPr>
            <p:ph type="title"/>
          </p:nvPr>
        </p:nvSpPr>
        <p:spPr>
          <a:xfrm>
            <a:off x="229303" y="34067"/>
            <a:ext cx="8249601" cy="918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>
          <a:xfrm>
            <a:off x="480768" y="1585898"/>
            <a:ext cx="8280000" cy="494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3" name="二等辺三角形 2"/>
          <p:cNvSpPr/>
          <p:nvPr/>
        </p:nvSpPr>
        <p:spPr bwMode="auto">
          <a:xfrm rot="16200000">
            <a:off x="8863783" y="997138"/>
            <a:ext cx="309324" cy="260353"/>
          </a:xfrm>
          <a:prstGeom prst="triangle">
            <a:avLst/>
          </a:prstGeom>
          <a:solidFill>
            <a:schemeClr val="bg1"/>
          </a:solidFill>
          <a:ln w="12700" cmpd="sng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Segoe UI" panose="020B0502040204020203" pitchFamily="34" charset="0"/>
              <a:ea typeface="游ゴシック Medium" panose="020B0500000000000000" pitchFamily="50" charset="-128"/>
              <a:cs typeface="ＭＳ Ｐゴシック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1060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000" b="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n"/>
        <a:defRPr kumimoji="1" sz="320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80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n"/>
        <a:defRPr kumimoji="1" sz="240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40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836712"/>
            <a:ext cx="7524328" cy="155963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b="1">
                <a:latin typeface="HG丸ｺﾞｼｯｸM-PRO" pitchFamily="50" charset="-128"/>
                <a:ea typeface="HG丸ｺﾞｼｯｸM-PRO" pitchFamily="50" charset="-128"/>
              </a:rPr>
              <a:t>機械学習汎用システム</a:t>
            </a:r>
            <a:endParaRPr kumimoji="1" lang="ja-JP" altLang="en-US" b="1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215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B6EA44A-8B19-4B9B-BE5C-3C7636CF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321" y="134562"/>
            <a:ext cx="6787224" cy="918007"/>
          </a:xfrm>
        </p:spPr>
        <p:txBody>
          <a:bodyPr/>
          <a:lstStyle/>
          <a:p>
            <a:r>
              <a:rPr kumimoji="1" lang="ja-JP" altLang="en-US" dirty="0"/>
              <a:t>プログラム動作環境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25437D-19B6-4548-B438-BF67468C5F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0E4F28-010E-4078-A8EB-83C009CB0B57}"/>
              </a:ext>
            </a:extLst>
          </p:cNvPr>
          <p:cNvSpPr txBox="1"/>
          <p:nvPr/>
        </p:nvSpPr>
        <p:spPr>
          <a:xfrm>
            <a:off x="899592" y="1196752"/>
            <a:ext cx="748883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en-US" altLang="ja-JP" sz="2400" dirty="0">
                <a:ea typeface="游ゴシック Medium" panose="020B0500000000000000" pitchFamily="50" charset="-128"/>
              </a:rPr>
              <a:t>Python  Ver.3.6</a:t>
            </a:r>
          </a:p>
          <a:p>
            <a:endParaRPr kumimoji="1" lang="en-US" altLang="ja-JP" sz="700" dirty="0">
              <a:ea typeface="游ゴシック Medium" panose="020B05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sz="2400" dirty="0" err="1">
                <a:ea typeface="游ゴシック Medium" panose="020B0500000000000000" pitchFamily="50" charset="-128"/>
              </a:rPr>
              <a:t>tensorflow</a:t>
            </a:r>
            <a:r>
              <a:rPr lang="en-US" altLang="ja-JP" sz="2400" dirty="0">
                <a:ea typeface="游ゴシック Medium" panose="020B0500000000000000" pitchFamily="50" charset="-128"/>
              </a:rPr>
              <a:t>  Ver.2.3.0</a:t>
            </a:r>
          </a:p>
          <a:p>
            <a:endParaRPr lang="en-US" altLang="ja-JP" sz="700" dirty="0">
              <a:ea typeface="游ゴシック Medium" panose="020B05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en-US" altLang="ja-JP" sz="2400" dirty="0" err="1">
                <a:ea typeface="游ゴシック Medium" panose="020B0500000000000000" pitchFamily="50" charset="-128"/>
              </a:rPr>
              <a:t>keras</a:t>
            </a:r>
            <a:r>
              <a:rPr kumimoji="1" lang="en-US" altLang="ja-JP" sz="2400" dirty="0">
                <a:ea typeface="游ゴシック Medium" panose="020B0500000000000000" pitchFamily="50" charset="-128"/>
              </a:rPr>
              <a:t>  Ver.2.4.3</a:t>
            </a:r>
          </a:p>
          <a:p>
            <a:endParaRPr kumimoji="1" lang="en-US" altLang="ja-JP" sz="700" dirty="0">
              <a:ea typeface="游ゴシック Medium" panose="020B05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sz="2400" dirty="0">
                <a:ea typeface="游ゴシック Medium" panose="020B0500000000000000" pitchFamily="50" charset="-128"/>
              </a:rPr>
              <a:t>s</a:t>
            </a:r>
            <a:r>
              <a:rPr kumimoji="1" lang="en-US" altLang="ja-JP" sz="2400" dirty="0">
                <a:ea typeface="游ゴシック Medium" panose="020B0500000000000000" pitchFamily="50" charset="-128"/>
              </a:rPr>
              <a:t>cikit-learn  Ver.0.24.2</a:t>
            </a:r>
          </a:p>
          <a:p>
            <a:endParaRPr kumimoji="1" lang="en-US" altLang="ja-JP" sz="700" dirty="0">
              <a:ea typeface="游ゴシック Medium" panose="020B05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sz="2400" dirty="0" err="1">
                <a:ea typeface="游ゴシック Medium" panose="020B0500000000000000" pitchFamily="50" charset="-128"/>
              </a:rPr>
              <a:t>numpy</a:t>
            </a:r>
            <a:r>
              <a:rPr lang="en-US" altLang="ja-JP" sz="2400" dirty="0">
                <a:ea typeface="游ゴシック Medium" panose="020B0500000000000000" pitchFamily="50" charset="-128"/>
              </a:rPr>
              <a:t>  Ver.1.17.0</a:t>
            </a:r>
          </a:p>
          <a:p>
            <a:endParaRPr lang="en-US" altLang="ja-JP" sz="700" dirty="0">
              <a:ea typeface="游ゴシック Medium" panose="020B05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sz="2400" dirty="0" err="1">
                <a:ea typeface="游ゴシック Medium" panose="020B0500000000000000" pitchFamily="50" charset="-128"/>
              </a:rPr>
              <a:t>opencv</a:t>
            </a:r>
            <a:r>
              <a:rPr lang="en-US" altLang="ja-JP" sz="2400" dirty="0">
                <a:ea typeface="游ゴシック Medium" panose="020B0500000000000000" pitchFamily="50" charset="-128"/>
              </a:rPr>
              <a:t>  Ver.4.0.1</a:t>
            </a:r>
          </a:p>
          <a:p>
            <a:endParaRPr lang="en-US" altLang="ja-JP" sz="700" dirty="0">
              <a:ea typeface="游ゴシック Medium" panose="020B05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sz="2400" dirty="0">
                <a:ea typeface="游ゴシック Medium" panose="020B0500000000000000" pitchFamily="50" charset="-128"/>
              </a:rPr>
              <a:t>m</a:t>
            </a:r>
            <a:r>
              <a:rPr kumimoji="1" lang="en-US" altLang="ja-JP" sz="2400" dirty="0">
                <a:ea typeface="游ゴシック Medium" panose="020B0500000000000000" pitchFamily="50" charset="-128"/>
              </a:rPr>
              <a:t>atplotlib  Ver.3.3.4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kumimoji="1" lang="en-US" altLang="ja-JP" sz="700" dirty="0">
              <a:ea typeface="游ゴシック Medium" panose="020B05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sz="2400" dirty="0">
                <a:ea typeface="游ゴシック Medium" panose="020B0500000000000000" pitchFamily="50" charset="-128"/>
              </a:rPr>
              <a:t>p</a:t>
            </a:r>
            <a:r>
              <a:rPr kumimoji="1" lang="en-US" altLang="ja-JP" sz="2400" dirty="0">
                <a:ea typeface="游ゴシック Medium" panose="020B0500000000000000" pitchFamily="50" charset="-128"/>
              </a:rPr>
              <a:t>illow</a:t>
            </a:r>
            <a:r>
              <a:rPr kumimoji="1" lang="ja-JP" altLang="en-US" sz="2400" dirty="0">
                <a:ea typeface="游ゴシック Medium" panose="020B0500000000000000" pitchFamily="50" charset="-128"/>
              </a:rPr>
              <a:t>　</a:t>
            </a:r>
            <a:r>
              <a:rPr kumimoji="1" lang="en-US" altLang="ja-JP" sz="2400" dirty="0">
                <a:ea typeface="游ゴシック Medium" panose="020B0500000000000000" pitchFamily="50" charset="-128"/>
              </a:rPr>
              <a:t>Ver.8.3.1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ja-JP" sz="2400" dirty="0">
              <a:ea typeface="游ゴシック Medium" panose="020B0500000000000000" pitchFamily="50" charset="-128"/>
            </a:endParaRPr>
          </a:p>
          <a:p>
            <a:r>
              <a:rPr lang="en-US" altLang="ja-JP" sz="2000" dirty="0">
                <a:ea typeface="游ゴシック Medium" panose="020B0500000000000000" pitchFamily="50" charset="-128"/>
              </a:rPr>
              <a:t>※Python Ver.3.8 ,  </a:t>
            </a:r>
            <a:r>
              <a:rPr lang="en-US" altLang="ja-JP" sz="2000" dirty="0" err="1">
                <a:ea typeface="游ゴシック Medium" panose="020B0500000000000000" pitchFamily="50" charset="-128"/>
              </a:rPr>
              <a:t>numpy</a:t>
            </a:r>
            <a:r>
              <a:rPr lang="en-US" altLang="ja-JP" sz="2000" dirty="0">
                <a:ea typeface="游ゴシック Medium" panose="020B0500000000000000" pitchFamily="50" charset="-128"/>
              </a:rPr>
              <a:t> Ver.1.20.3</a:t>
            </a:r>
            <a:r>
              <a:rPr lang="ja-JP" altLang="en-US" sz="2000" dirty="0">
                <a:ea typeface="游ゴシック Medium" panose="020B0500000000000000" pitchFamily="50" charset="-128"/>
              </a:rPr>
              <a:t>でも動作確認済み</a:t>
            </a:r>
            <a:endParaRPr kumimoji="1" lang="ja-JP" altLang="en-US" sz="2000" dirty="0"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985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3F9CFA8-6D30-431A-AD6C-9C273125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161745"/>
            <a:ext cx="6643208" cy="918007"/>
          </a:xfrm>
        </p:spPr>
        <p:txBody>
          <a:bodyPr>
            <a:normAutofit/>
          </a:bodyPr>
          <a:lstStyle/>
          <a:p>
            <a:r>
              <a:rPr lang="ja-JP" altLang="en-US" dirty="0"/>
              <a:t>開発内容（システム構成）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E950FC-8E04-42E4-B2BE-66E9DDF665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BFD58-B2CA-47DE-9CF0-10AC2BA1830C}"/>
              </a:ext>
            </a:extLst>
          </p:cNvPr>
          <p:cNvSpPr txBox="1"/>
          <p:nvPr/>
        </p:nvSpPr>
        <p:spPr>
          <a:xfrm>
            <a:off x="635254" y="1170705"/>
            <a:ext cx="2151159" cy="400110"/>
          </a:xfrm>
          <a:prstGeom prst="rect">
            <a:avLst/>
          </a:prstGeom>
          <a:noFill/>
          <a:ln w="254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対象画像入力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D48EAB9F-316A-40A4-92D2-DB92A92D3A13}"/>
              </a:ext>
            </a:extLst>
          </p:cNvPr>
          <p:cNvSpPr/>
          <p:nvPr/>
        </p:nvSpPr>
        <p:spPr>
          <a:xfrm>
            <a:off x="635254" y="1653294"/>
            <a:ext cx="1997979" cy="184666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7F5CBF-D01F-43E4-B2BD-FE15175CED79}"/>
              </a:ext>
            </a:extLst>
          </p:cNvPr>
          <p:cNvSpPr txBox="1"/>
          <p:nvPr/>
        </p:nvSpPr>
        <p:spPr>
          <a:xfrm>
            <a:off x="612042" y="2841801"/>
            <a:ext cx="2151159" cy="4001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ea typeface="游ゴシック Medium" panose="020B0500000000000000" pitchFamily="50" charset="-128"/>
              </a:rPr>
              <a:t>画像の前処理</a:t>
            </a:r>
            <a:endParaRPr kumimoji="1" lang="ja-JP" altLang="en-US" sz="2000" b="1" dirty="0">
              <a:solidFill>
                <a:schemeClr val="bg1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10C7EE-218A-4F9B-B2E2-8ED701207170}"/>
              </a:ext>
            </a:extLst>
          </p:cNvPr>
          <p:cNvSpPr txBox="1"/>
          <p:nvPr/>
        </p:nvSpPr>
        <p:spPr>
          <a:xfrm>
            <a:off x="612043" y="2121721"/>
            <a:ext cx="2151158" cy="4001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ea typeface="游ゴシック Medium" panose="020B0500000000000000" pitchFamily="50" charset="-128"/>
              </a:rPr>
              <a:t>画像の水増し</a:t>
            </a:r>
            <a:endParaRPr kumimoji="1" lang="ja-JP" altLang="en-US" sz="2000" b="1" dirty="0">
              <a:solidFill>
                <a:schemeClr val="bg1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3562F5-0C78-4927-8CF4-DE5DD73A237B}"/>
              </a:ext>
            </a:extLst>
          </p:cNvPr>
          <p:cNvSpPr txBox="1"/>
          <p:nvPr/>
        </p:nvSpPr>
        <p:spPr>
          <a:xfrm>
            <a:off x="612042" y="4790615"/>
            <a:ext cx="2151159" cy="707886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CNN</a:t>
            </a:r>
            <a:r>
              <a:rPr kumimoji="1" lang="ja-JP" altLang="en-US" sz="2000" b="1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パラメータ</a:t>
            </a:r>
            <a:endParaRPr kumimoji="1" lang="en-US" altLang="ja-JP" sz="2000" b="1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  <a:p>
            <a:pPr algn="ctr"/>
            <a:r>
              <a:rPr kumimoji="1" lang="ja-JP" altLang="en-US" sz="2000" b="1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チューニング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A19FF06-864A-4FA9-B8E1-9E35F6D5F90C}"/>
              </a:ext>
            </a:extLst>
          </p:cNvPr>
          <p:cNvSpPr txBox="1"/>
          <p:nvPr/>
        </p:nvSpPr>
        <p:spPr>
          <a:xfrm>
            <a:off x="612043" y="6053226"/>
            <a:ext cx="2216880" cy="400110"/>
          </a:xfrm>
          <a:prstGeom prst="rect">
            <a:avLst/>
          </a:prstGeom>
          <a:noFill/>
          <a:ln w="254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CNN</a:t>
            </a:r>
            <a:r>
              <a:rPr lang="ja-JP" altLang="en-US" sz="20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学習処理</a:t>
            </a:r>
            <a:endParaRPr kumimoji="1" lang="ja-JP" altLang="en-US" sz="20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D724457-886D-4911-9A4F-8857FBC7DAE3}"/>
              </a:ext>
            </a:extLst>
          </p:cNvPr>
          <p:cNvSpPr txBox="1"/>
          <p:nvPr/>
        </p:nvSpPr>
        <p:spPr>
          <a:xfrm>
            <a:off x="1403648" y="2447973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2D4E97"/>
                </a:solidFill>
                <a:ea typeface="游ゴシック Medium" panose="020B0500000000000000" pitchFamily="50" charset="-128"/>
              </a:rPr>
              <a:t>＋</a:t>
            </a:r>
          </a:p>
        </p:txBody>
      </p:sp>
      <p:sp>
        <p:nvSpPr>
          <p:cNvPr id="18" name="テキスト ボックス 16">
            <a:extLst>
              <a:ext uri="{FF2B5EF4-FFF2-40B4-BE49-F238E27FC236}">
                <a16:creationId xmlns:a16="http://schemas.microsoft.com/office/drawing/2014/main" id="{C1CEAF3B-B4C9-49E4-943F-EE4ECB5DCBA6}"/>
              </a:ext>
            </a:extLst>
          </p:cNvPr>
          <p:cNvSpPr txBox="1"/>
          <p:nvPr/>
        </p:nvSpPr>
        <p:spPr>
          <a:xfrm>
            <a:off x="3568678" y="4790634"/>
            <a:ext cx="4603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畳み込み層，プーリング層，ドロップアウト層，</a:t>
            </a:r>
            <a:r>
              <a:rPr kumimoji="1"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全結合層，出力層　</a:t>
            </a:r>
            <a:endParaRPr kumimoji="1" lang="en-US" altLang="ja-JP" sz="16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19" name="テキスト ボックス 16">
            <a:extLst>
              <a:ext uri="{FF2B5EF4-FFF2-40B4-BE49-F238E27FC236}">
                <a16:creationId xmlns:a16="http://schemas.microsoft.com/office/drawing/2014/main" id="{CA1E7FFB-C8BD-4D82-BC43-4D98A2C87E9E}"/>
              </a:ext>
            </a:extLst>
          </p:cNvPr>
          <p:cNvSpPr txBox="1"/>
          <p:nvPr/>
        </p:nvSpPr>
        <p:spPr>
          <a:xfrm>
            <a:off x="3568678" y="1827435"/>
            <a:ext cx="5429998" cy="13234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画像サイズ変更</a:t>
            </a:r>
            <a:r>
              <a:rPr kumimoji="1" lang="en-US" altLang="ja-JP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(</a:t>
            </a:r>
            <a:r>
              <a:rPr kumimoji="1" lang="ja-JP" altLang="en-US" sz="1400" dirty="0">
                <a:ea typeface="游ゴシック Medium" panose="020B0500000000000000" pitchFamily="50" charset="-128"/>
              </a:rPr>
              <a:t>パディング</a:t>
            </a:r>
            <a:r>
              <a:rPr kumimoji="1" lang="en-US" altLang="ja-JP" sz="1400" dirty="0">
                <a:ea typeface="游ゴシック Medium" panose="020B0500000000000000" pitchFamily="50" charset="-128"/>
              </a:rPr>
              <a:t>, </a:t>
            </a:r>
            <a:r>
              <a:rPr kumimoji="1" lang="ja-JP" altLang="en-US" sz="1400" dirty="0">
                <a:ea typeface="游ゴシック Medium" panose="020B0500000000000000" pitchFamily="50" charset="-128"/>
              </a:rPr>
              <a:t>リサイズ</a:t>
            </a:r>
            <a:r>
              <a:rPr lang="en-US" altLang="ja-JP" sz="1400" dirty="0">
                <a:ea typeface="游ゴシック Medium" panose="020B0500000000000000" pitchFamily="50" charset="-128"/>
              </a:rPr>
              <a:t>,</a:t>
            </a:r>
            <a:r>
              <a:rPr kumimoji="1" lang="en-US" altLang="ja-JP" sz="1400" dirty="0">
                <a:ea typeface="游ゴシック Medium" panose="020B0500000000000000" pitchFamily="50" charset="-128"/>
              </a:rPr>
              <a:t> Center Crop</a:t>
            </a:r>
            <a:r>
              <a:rPr lang="en-US" altLang="ja-JP" sz="1400" dirty="0">
                <a:ea typeface="游ゴシック Medium" panose="020B0500000000000000" pitchFamily="50" charset="-128"/>
              </a:rPr>
              <a:t>, </a:t>
            </a:r>
          </a:p>
          <a:p>
            <a:r>
              <a:rPr kumimoji="1" lang="en-US" altLang="ja-JP" sz="1400" dirty="0">
                <a:ea typeface="游ゴシック Medium" panose="020B0500000000000000" pitchFamily="50" charset="-128"/>
              </a:rPr>
              <a:t>Random Crop</a:t>
            </a:r>
            <a:r>
              <a:rPr lang="en-US" altLang="ja-JP" sz="1400" dirty="0">
                <a:ea typeface="游ゴシック Medium" panose="020B0500000000000000" pitchFamily="50" charset="-128"/>
              </a:rPr>
              <a:t>, </a:t>
            </a:r>
            <a:r>
              <a:rPr kumimoji="1" lang="en-US" altLang="ja-JP" sz="1400" dirty="0">
                <a:ea typeface="游ゴシック Medium" panose="020B0500000000000000" pitchFamily="50" charset="-128"/>
              </a:rPr>
              <a:t>Scale Augmentation</a:t>
            </a:r>
            <a:r>
              <a:rPr lang="en-US" altLang="ja-JP" sz="1400" dirty="0">
                <a:ea typeface="游ゴシック Medium" panose="020B0500000000000000" pitchFamily="50" charset="-128"/>
              </a:rPr>
              <a:t>, </a:t>
            </a:r>
            <a:r>
              <a:rPr kumimoji="1" lang="en-US" altLang="ja-JP" sz="1400" dirty="0">
                <a:ea typeface="游ゴシック Medium" panose="020B0500000000000000" pitchFamily="50" charset="-128"/>
              </a:rPr>
              <a:t>Aspect Ratio Augmentation</a:t>
            </a:r>
            <a:r>
              <a:rPr lang="en-US" altLang="ja-JP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)</a:t>
            </a:r>
            <a:r>
              <a:rPr kumimoji="1"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，</a:t>
            </a:r>
            <a:endParaRPr kumimoji="1" lang="en-US" altLang="ja-JP" sz="16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  <a:p>
            <a:r>
              <a:rPr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回転，上下反転，左右反転，垂直移動，水平移動，</a:t>
            </a:r>
            <a:endParaRPr lang="en-US" altLang="ja-JP" sz="16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  <a:p>
            <a:r>
              <a:rPr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拡大縮小，</a:t>
            </a:r>
            <a:r>
              <a:rPr kumimoji="1"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二値化</a:t>
            </a:r>
            <a:r>
              <a:rPr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，平滑化，輝度・コントラスト調整，</a:t>
            </a:r>
            <a:endParaRPr lang="en-US" altLang="ja-JP" sz="16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  <a:p>
            <a:r>
              <a:rPr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ノイズ，色相シフト，歪み処理，</a:t>
            </a:r>
            <a:endParaRPr lang="en-US" altLang="ja-JP" sz="16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396019" y="1922723"/>
            <a:ext cx="2592288" cy="1512167"/>
          </a:xfrm>
          <a:prstGeom prst="roundRect">
            <a:avLst/>
          </a:prstGeom>
          <a:ln w="28575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47864" y="438886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0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【</a:t>
            </a:r>
            <a:r>
              <a:rPr lang="ja-JP" altLang="en-US" sz="20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層の変更項目</a:t>
            </a:r>
            <a:r>
              <a:rPr lang="en-US" altLang="ja-JP" sz="20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】</a:t>
            </a:r>
            <a:endParaRPr lang="ja-JP" altLang="en-US" sz="20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93562F5-0C78-4927-8CF4-DE5DD73A237B}"/>
              </a:ext>
            </a:extLst>
          </p:cNvPr>
          <p:cNvSpPr txBox="1"/>
          <p:nvPr/>
        </p:nvSpPr>
        <p:spPr>
          <a:xfrm>
            <a:off x="599476" y="3873818"/>
            <a:ext cx="2151159" cy="400110"/>
          </a:xfrm>
          <a:prstGeom prst="rect">
            <a:avLst/>
          </a:prstGeom>
          <a:noFill/>
          <a:ln w="254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学習用画像出力</a:t>
            </a:r>
            <a:endParaRPr kumimoji="1" lang="ja-JP" altLang="en-US" sz="20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468027" y="4659027"/>
            <a:ext cx="2448272" cy="971062"/>
          </a:xfrm>
          <a:prstGeom prst="roundRect">
            <a:avLst/>
          </a:prstGeom>
          <a:ln w="28575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568678" y="3689153"/>
            <a:ext cx="5580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16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※</a:t>
            </a:r>
            <a:r>
              <a:rPr lang="ja-JP" altLang="en-US" sz="16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各種パラメータと処理の複数選択</a:t>
            </a:r>
            <a:r>
              <a:rPr lang="en-US" altLang="ja-JP" sz="16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/</a:t>
            </a:r>
            <a:r>
              <a:rPr lang="ja-JP" altLang="en-US" sz="16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変更が可能</a:t>
            </a:r>
          </a:p>
          <a:p>
            <a:pPr lvl="0"/>
            <a:r>
              <a:rPr lang="ja-JP" altLang="en-US" sz="16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  （</a:t>
            </a:r>
            <a:r>
              <a:rPr lang="en-US" altLang="ja-JP" sz="16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P.3 ,P.4</a:t>
            </a:r>
            <a:r>
              <a:rPr lang="ja-JP" altLang="en-US" sz="16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参照）</a:t>
            </a:r>
            <a:endParaRPr lang="en-US" altLang="ja-JP" sz="1600" dirty="0">
              <a:solidFill>
                <a:srgbClr val="FF0000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27" name="線吹き出し 1 (枠付き) 26"/>
          <p:cNvSpPr/>
          <p:nvPr/>
        </p:nvSpPr>
        <p:spPr>
          <a:xfrm>
            <a:off x="3568678" y="1827435"/>
            <a:ext cx="5429998" cy="1309465"/>
          </a:xfrm>
          <a:prstGeom prst="borderCallout1">
            <a:avLst>
              <a:gd name="adj1" fmla="val 14839"/>
              <a:gd name="adj2" fmla="val -923"/>
              <a:gd name="adj3" fmla="val 38201"/>
              <a:gd name="adj4" fmla="val -16509"/>
            </a:avLst>
          </a:prstGeom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28" name="線吹き出し 1 (枠付き) 27"/>
          <p:cNvSpPr/>
          <p:nvPr/>
        </p:nvSpPr>
        <p:spPr>
          <a:xfrm>
            <a:off x="3568678" y="3289301"/>
            <a:ext cx="5429997" cy="391856"/>
          </a:xfrm>
          <a:prstGeom prst="borderCallout1">
            <a:avLst>
              <a:gd name="adj1" fmla="val 40004"/>
              <a:gd name="adj2" fmla="val -758"/>
              <a:gd name="adj3" fmla="val -66157"/>
              <a:gd name="adj4" fmla="val -16987"/>
            </a:avLst>
          </a:prstGeom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635896" y="3342602"/>
            <a:ext cx="5328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水増し画像に対する前処理</a:t>
            </a:r>
            <a:r>
              <a:rPr lang="en-US" altLang="ja-JP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(</a:t>
            </a:r>
            <a:r>
              <a:rPr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白色化</a:t>
            </a:r>
            <a:r>
              <a:rPr lang="en-US" altLang="ja-JP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,</a:t>
            </a:r>
            <a:r>
              <a:rPr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正規化</a:t>
            </a:r>
            <a:r>
              <a:rPr lang="en-US" altLang="ja-JP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,</a:t>
            </a:r>
            <a:r>
              <a:rPr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平均値除去</a:t>
            </a:r>
            <a:r>
              <a:rPr lang="en-US" altLang="ja-JP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)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3347864" y="13455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000" dirty="0">
                <a:ea typeface="游ゴシック Medium" panose="020B0500000000000000" pitchFamily="50" charset="-128"/>
              </a:rPr>
              <a:t>【</a:t>
            </a:r>
            <a:r>
              <a:rPr lang="ja-JP" altLang="en-US" sz="2000" dirty="0">
                <a:ea typeface="游ゴシック Medium" panose="020B0500000000000000" pitchFamily="50" charset="-128"/>
              </a:rPr>
              <a:t>各種選択項目</a:t>
            </a:r>
            <a:r>
              <a:rPr lang="en-US" altLang="ja-JP" sz="2000" dirty="0">
                <a:ea typeface="游ゴシック Medium" panose="020B0500000000000000" pitchFamily="50" charset="-128"/>
              </a:rPr>
              <a:t>】</a:t>
            </a:r>
            <a:endParaRPr lang="ja-JP" altLang="en-US" sz="2000" dirty="0">
              <a:ea typeface="游ゴシック Medium" panose="020B0500000000000000" pitchFamily="50" charset="-128"/>
            </a:endParaRPr>
          </a:p>
        </p:txBody>
      </p:sp>
      <p:sp>
        <p:nvSpPr>
          <p:cNvPr id="31" name="線吹き出し 1 (枠付き) 30"/>
          <p:cNvSpPr/>
          <p:nvPr/>
        </p:nvSpPr>
        <p:spPr>
          <a:xfrm>
            <a:off x="3534492" y="4788972"/>
            <a:ext cx="5464184" cy="586437"/>
          </a:xfrm>
          <a:prstGeom prst="borderCallout1">
            <a:avLst>
              <a:gd name="adj1" fmla="val 14839"/>
              <a:gd name="adj2" fmla="val -923"/>
              <a:gd name="adj3" fmla="val 44025"/>
              <a:gd name="adj4" fmla="val -16380"/>
            </a:avLst>
          </a:prstGeom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534492" y="5420037"/>
            <a:ext cx="52859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16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※</a:t>
            </a:r>
            <a:r>
              <a:rPr lang="ja-JP" altLang="en-US" sz="16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各層の層数とパラメータの変更が可能（</a:t>
            </a:r>
            <a:r>
              <a:rPr lang="en-US" altLang="ja-JP" sz="16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P.5 ,P.6</a:t>
            </a:r>
            <a:r>
              <a:rPr lang="ja-JP" altLang="en-US" sz="16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参照）</a:t>
            </a:r>
          </a:p>
        </p:txBody>
      </p:sp>
      <p:sp>
        <p:nvSpPr>
          <p:cNvPr id="33" name="矢印: 下 6">
            <a:extLst>
              <a:ext uri="{FF2B5EF4-FFF2-40B4-BE49-F238E27FC236}">
                <a16:creationId xmlns:a16="http://schemas.microsoft.com/office/drawing/2014/main" id="{D48EAB9F-316A-40A4-92D2-DB92A92D3A13}"/>
              </a:ext>
            </a:extLst>
          </p:cNvPr>
          <p:cNvSpPr/>
          <p:nvPr/>
        </p:nvSpPr>
        <p:spPr>
          <a:xfrm>
            <a:off x="693173" y="3529823"/>
            <a:ext cx="1997979" cy="184666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34" name="矢印: 下 6">
            <a:extLst>
              <a:ext uri="{FF2B5EF4-FFF2-40B4-BE49-F238E27FC236}">
                <a16:creationId xmlns:a16="http://schemas.microsoft.com/office/drawing/2014/main" id="{D48EAB9F-316A-40A4-92D2-DB92A92D3A13}"/>
              </a:ext>
            </a:extLst>
          </p:cNvPr>
          <p:cNvSpPr/>
          <p:nvPr/>
        </p:nvSpPr>
        <p:spPr>
          <a:xfrm>
            <a:off x="722015" y="4388863"/>
            <a:ext cx="1997979" cy="184666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35" name="矢印: 下 6">
            <a:extLst>
              <a:ext uri="{FF2B5EF4-FFF2-40B4-BE49-F238E27FC236}">
                <a16:creationId xmlns:a16="http://schemas.microsoft.com/office/drawing/2014/main" id="{D48EAB9F-316A-40A4-92D2-DB92A92D3A13}"/>
              </a:ext>
            </a:extLst>
          </p:cNvPr>
          <p:cNvSpPr/>
          <p:nvPr/>
        </p:nvSpPr>
        <p:spPr>
          <a:xfrm>
            <a:off x="750857" y="5758591"/>
            <a:ext cx="1997979" cy="184666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245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86D17BF-D894-48C2-8DA8-B782E794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104" y="152780"/>
            <a:ext cx="7148339" cy="918007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水増し・前</a:t>
            </a:r>
            <a:r>
              <a:rPr kumimoji="1" lang="ja-JP" altLang="en-US" dirty="0"/>
              <a:t>処理の流れ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76FB2A-234D-4260-BA38-7C5CA337AB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672D7B-397C-4869-B7E0-F32CF8805011}"/>
              </a:ext>
            </a:extLst>
          </p:cNvPr>
          <p:cNvSpPr txBox="1"/>
          <p:nvPr/>
        </p:nvSpPr>
        <p:spPr>
          <a:xfrm>
            <a:off x="1181392" y="1268760"/>
            <a:ext cx="4923988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ea typeface="游ゴシック Medium" panose="020B0500000000000000" pitchFamily="50" charset="-128"/>
              </a:rPr>
              <a:t>画像サイズ変更</a:t>
            </a:r>
            <a:endParaRPr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344F8-6025-4FCB-B6D2-6E57B1E294DD}"/>
              </a:ext>
            </a:extLst>
          </p:cNvPr>
          <p:cNvSpPr txBox="1"/>
          <p:nvPr/>
        </p:nvSpPr>
        <p:spPr>
          <a:xfrm>
            <a:off x="1409912" y="5528992"/>
            <a:ext cx="936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游ゴシック Medium" panose="020B0500000000000000" pitchFamily="50" charset="-128"/>
              </a:rPr>
              <a:t>白色化</a:t>
            </a:r>
            <a:endParaRPr kumimoji="1"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7A0A788-4289-4E29-AA74-FAE6D8E9902F}"/>
              </a:ext>
            </a:extLst>
          </p:cNvPr>
          <p:cNvSpPr txBox="1"/>
          <p:nvPr/>
        </p:nvSpPr>
        <p:spPr>
          <a:xfrm>
            <a:off x="2777960" y="5528992"/>
            <a:ext cx="1368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游ゴシック Medium" panose="020B0500000000000000" pitchFamily="50" charset="-128"/>
              </a:rPr>
              <a:t>平均値除去</a:t>
            </a:r>
            <a:endParaRPr kumimoji="1"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8A3283-D40F-47A9-806C-776EF3083F47}"/>
              </a:ext>
            </a:extLst>
          </p:cNvPr>
          <p:cNvSpPr txBox="1"/>
          <p:nvPr/>
        </p:nvSpPr>
        <p:spPr>
          <a:xfrm>
            <a:off x="4578008" y="5528992"/>
            <a:ext cx="936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ea typeface="游ゴシック Medium" panose="020B0500000000000000" pitchFamily="50" charset="-128"/>
              </a:rPr>
              <a:t>正規化</a:t>
            </a:r>
            <a:endParaRPr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B61E8FF-B7C1-4571-BB4D-3C90279C5FE9}"/>
              </a:ext>
            </a:extLst>
          </p:cNvPr>
          <p:cNvSpPr txBox="1"/>
          <p:nvPr/>
        </p:nvSpPr>
        <p:spPr>
          <a:xfrm>
            <a:off x="2345912" y="55289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ea typeface="游ゴシック Medium" panose="020B0500000000000000" pitchFamily="50" charset="-128"/>
              </a:rPr>
              <a:t>／</a:t>
            </a:r>
            <a:endParaRPr kumimoji="1" lang="ja-JP" altLang="en-US" dirty="0">
              <a:ea typeface="游ゴシック Medium" panose="020B0500000000000000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9DF4C86-C02C-4F4C-B2BB-00C75CD2EAE2}"/>
              </a:ext>
            </a:extLst>
          </p:cNvPr>
          <p:cNvSpPr/>
          <p:nvPr/>
        </p:nvSpPr>
        <p:spPr>
          <a:xfrm>
            <a:off x="1104741" y="5301304"/>
            <a:ext cx="4994716" cy="864000"/>
          </a:xfrm>
          <a:prstGeom prst="roundRect">
            <a:avLst/>
          </a:prstGeom>
          <a:ln w="25400"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F957E2-9F1F-4998-BE59-8927A1F2CA05}"/>
              </a:ext>
            </a:extLst>
          </p:cNvPr>
          <p:cNvSpPr txBox="1"/>
          <p:nvPr/>
        </p:nvSpPr>
        <p:spPr>
          <a:xfrm>
            <a:off x="1216582" y="2459345"/>
            <a:ext cx="684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ea typeface="游ゴシック Medium" panose="020B0500000000000000" pitchFamily="50" charset="-128"/>
              </a:rPr>
              <a:t>回転</a:t>
            </a:r>
            <a:endParaRPr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5B063F-D5F3-4720-90FE-58EFA74E3A40}"/>
              </a:ext>
            </a:extLst>
          </p:cNvPr>
          <p:cNvSpPr txBox="1"/>
          <p:nvPr/>
        </p:nvSpPr>
        <p:spPr>
          <a:xfrm>
            <a:off x="2137866" y="2459053"/>
            <a:ext cx="684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游ゴシック Medium" panose="020B0500000000000000" pitchFamily="50" charset="-128"/>
              </a:rPr>
              <a:t>反転</a:t>
            </a:r>
            <a:endParaRPr kumimoji="1"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2685A52-C9D1-4C2A-A863-499310576EC3}"/>
              </a:ext>
            </a:extLst>
          </p:cNvPr>
          <p:cNvSpPr txBox="1"/>
          <p:nvPr/>
        </p:nvSpPr>
        <p:spPr>
          <a:xfrm>
            <a:off x="3147366" y="3050157"/>
            <a:ext cx="936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ea typeface="游ゴシック Medium" panose="020B0500000000000000" pitchFamily="50" charset="-128"/>
              </a:rPr>
              <a:t>ノイズ</a:t>
            </a:r>
            <a:endParaRPr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00075DE-8945-48F3-9DB8-68857587E11F}"/>
              </a:ext>
            </a:extLst>
          </p:cNvPr>
          <p:cNvSpPr txBox="1"/>
          <p:nvPr/>
        </p:nvSpPr>
        <p:spPr>
          <a:xfrm>
            <a:off x="1190302" y="3050157"/>
            <a:ext cx="1836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游ゴシック Medium" panose="020B0500000000000000" pitchFamily="50" charset="-128"/>
              </a:rPr>
              <a:t>画像を歪ませる</a:t>
            </a:r>
            <a:endParaRPr kumimoji="1"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9CC97D-18E8-4866-B989-EC30ED2B5D1C}"/>
              </a:ext>
            </a:extLst>
          </p:cNvPr>
          <p:cNvSpPr txBox="1"/>
          <p:nvPr/>
        </p:nvSpPr>
        <p:spPr>
          <a:xfrm>
            <a:off x="3071930" y="2459345"/>
            <a:ext cx="1512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游ゴシック Medium" panose="020B0500000000000000" pitchFamily="50" charset="-128"/>
              </a:rPr>
              <a:t>移動</a:t>
            </a:r>
            <a:r>
              <a:rPr kumimoji="1" lang="en-US" altLang="ja-JP" dirty="0">
                <a:ea typeface="游ゴシック Medium" panose="020B0500000000000000" pitchFamily="50" charset="-128"/>
              </a:rPr>
              <a:t>(</a:t>
            </a:r>
            <a:r>
              <a:rPr kumimoji="1" lang="ja-JP" altLang="en-US" dirty="0">
                <a:ea typeface="游ゴシック Medium" panose="020B0500000000000000" pitchFamily="50" charset="-128"/>
              </a:rPr>
              <a:t>シフト</a:t>
            </a:r>
            <a:r>
              <a:rPr kumimoji="1" lang="en-US" altLang="ja-JP" dirty="0">
                <a:ea typeface="游ゴシック Medium" panose="020B0500000000000000" pitchFamily="50" charset="-128"/>
              </a:rPr>
              <a:t>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980EA44-FCD4-4BE4-9B1A-E3C340A775F8}"/>
              </a:ext>
            </a:extLst>
          </p:cNvPr>
          <p:cNvSpPr txBox="1"/>
          <p:nvPr/>
        </p:nvSpPr>
        <p:spPr>
          <a:xfrm>
            <a:off x="4204430" y="3051704"/>
            <a:ext cx="1764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游ゴシック Medium" panose="020B0500000000000000" pitchFamily="50" charset="-128"/>
              </a:rPr>
              <a:t>平滑化</a:t>
            </a:r>
            <a:r>
              <a:rPr kumimoji="1" lang="en-US" altLang="ja-JP" dirty="0">
                <a:ea typeface="游ゴシック Medium" panose="020B0500000000000000" pitchFamily="50" charset="-128"/>
              </a:rPr>
              <a:t>(</a:t>
            </a:r>
            <a:r>
              <a:rPr kumimoji="1" lang="ja-JP" altLang="en-US" dirty="0">
                <a:ea typeface="游ゴシック Medium" panose="020B0500000000000000" pitchFamily="50" charset="-128"/>
              </a:rPr>
              <a:t>ぼかし</a:t>
            </a:r>
            <a:r>
              <a:rPr kumimoji="1" lang="en-US" altLang="ja-JP" dirty="0">
                <a:ea typeface="游ゴシック Medium" panose="020B0500000000000000" pitchFamily="50" charset="-128"/>
              </a:rPr>
              <a:t>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C8EB294-93D2-4A87-813E-72E00ABB9D97}"/>
              </a:ext>
            </a:extLst>
          </p:cNvPr>
          <p:cNvSpPr txBox="1"/>
          <p:nvPr/>
        </p:nvSpPr>
        <p:spPr>
          <a:xfrm>
            <a:off x="1216582" y="3674799"/>
            <a:ext cx="936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游ゴシック Medium" panose="020B0500000000000000" pitchFamily="50" charset="-128"/>
              </a:rPr>
              <a:t>二値化</a:t>
            </a:r>
            <a:endParaRPr kumimoji="1"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802EEA6-E351-4548-AE06-19ACEEFBEAD3}"/>
              </a:ext>
            </a:extLst>
          </p:cNvPr>
          <p:cNvSpPr txBox="1"/>
          <p:nvPr/>
        </p:nvSpPr>
        <p:spPr>
          <a:xfrm>
            <a:off x="5497449" y="3675091"/>
            <a:ext cx="468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游ゴシック Medium" panose="020B0500000000000000" pitchFamily="50" charset="-128"/>
              </a:rPr>
              <a:t>色</a:t>
            </a:r>
            <a:endParaRPr kumimoji="1"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A4CAA56-3AD8-47AB-9C9D-60FFB09A70F7}"/>
              </a:ext>
            </a:extLst>
          </p:cNvPr>
          <p:cNvSpPr txBox="1"/>
          <p:nvPr/>
        </p:nvSpPr>
        <p:spPr>
          <a:xfrm>
            <a:off x="4816430" y="2451530"/>
            <a:ext cx="1152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游ゴシック Medium" panose="020B0500000000000000" pitchFamily="50" charset="-128"/>
              </a:rPr>
              <a:t>拡大縮小</a:t>
            </a:r>
            <a:endParaRPr kumimoji="1"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0537073-B2E2-4AEF-8DC2-B2CE4287CF31}"/>
              </a:ext>
            </a:extLst>
          </p:cNvPr>
          <p:cNvSpPr/>
          <p:nvPr/>
        </p:nvSpPr>
        <p:spPr>
          <a:xfrm>
            <a:off x="1064820" y="2328021"/>
            <a:ext cx="5040560" cy="1886119"/>
          </a:xfrm>
          <a:prstGeom prst="roundRect">
            <a:avLst/>
          </a:prstGeom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A99270-9244-4442-AB26-306DC19F8080}"/>
              </a:ext>
            </a:extLst>
          </p:cNvPr>
          <p:cNvSpPr txBox="1"/>
          <p:nvPr/>
        </p:nvSpPr>
        <p:spPr>
          <a:xfrm>
            <a:off x="1006020" y="4299306"/>
            <a:ext cx="134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追加で他の処理の組み合わせ可</a:t>
            </a:r>
          </a:p>
        </p:txBody>
      </p:sp>
      <p:sp>
        <p:nvSpPr>
          <p:cNvPr id="31" name="矢印: 下 6">
            <a:extLst>
              <a:ext uri="{FF2B5EF4-FFF2-40B4-BE49-F238E27FC236}">
                <a16:creationId xmlns:a16="http://schemas.microsoft.com/office/drawing/2014/main" id="{D48EAB9F-316A-40A4-92D2-DB92A92D3A13}"/>
              </a:ext>
            </a:extLst>
          </p:cNvPr>
          <p:cNvSpPr/>
          <p:nvPr/>
        </p:nvSpPr>
        <p:spPr>
          <a:xfrm>
            <a:off x="2414996" y="2028607"/>
            <a:ext cx="1997979" cy="184666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231319" y="1211461"/>
            <a:ext cx="2313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画像サイズ変更手法選択</a:t>
            </a:r>
            <a:endParaRPr lang="en-US" altLang="ja-JP" sz="14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  <a:p>
            <a:pPr lvl="0"/>
            <a:r>
              <a:rPr lang="ja-JP" altLang="en-US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例）手法：</a:t>
            </a:r>
            <a:r>
              <a:rPr lang="en-US" altLang="ja-JP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Center Crop</a:t>
            </a:r>
            <a:endParaRPr lang="ja-JP" altLang="en-US" sz="14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7E72AC4-AF59-4142-B095-96048979381A}"/>
              </a:ext>
            </a:extLst>
          </p:cNvPr>
          <p:cNvSpPr txBox="1"/>
          <p:nvPr/>
        </p:nvSpPr>
        <p:spPr>
          <a:xfrm>
            <a:off x="2403131" y="3675090"/>
            <a:ext cx="2849599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ea typeface="游ゴシック Medium" panose="020B0500000000000000" pitchFamily="50" charset="-128"/>
              </a:rPr>
              <a:t>輝度・コントラスト調整</a:t>
            </a:r>
            <a:endParaRPr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228184" y="2165643"/>
            <a:ext cx="25202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・各処理を複数選択可</a:t>
            </a:r>
            <a:endParaRPr lang="en-US" altLang="ja-JP" sz="14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  <a:p>
            <a:pPr lvl="0"/>
            <a:r>
              <a:rPr lang="ja-JP" altLang="en-US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・各処理から</a:t>
            </a:r>
            <a:r>
              <a:rPr lang="en-US" altLang="ja-JP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1</a:t>
            </a:r>
            <a:r>
              <a:rPr lang="ja-JP" altLang="en-US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手法を選択</a:t>
            </a:r>
          </a:p>
          <a:p>
            <a:pPr lvl="0"/>
            <a:r>
              <a:rPr lang="ja-JP" altLang="en-US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例）処理：平滑化</a:t>
            </a:r>
            <a:r>
              <a:rPr lang="en-US" altLang="ja-JP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, </a:t>
            </a:r>
          </a:p>
          <a:p>
            <a:pPr lvl="0"/>
            <a:r>
              <a:rPr lang="ja-JP" altLang="en-US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　　手法：平均値フィルタ，</a:t>
            </a:r>
            <a:endParaRPr lang="en-US" altLang="ja-JP" sz="14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  <a:p>
            <a:pPr lvl="0"/>
            <a:r>
              <a:rPr lang="ja-JP" altLang="en-US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　　処理：二値化</a:t>
            </a:r>
            <a:r>
              <a:rPr lang="en-US" altLang="ja-JP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, </a:t>
            </a:r>
          </a:p>
          <a:p>
            <a:pPr lvl="0"/>
            <a:r>
              <a:rPr lang="ja-JP" altLang="en-US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　　手法：大津の二値化　</a:t>
            </a:r>
            <a:endParaRPr lang="en-US" altLang="ja-JP" sz="14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  <a:p>
            <a:pPr lvl="0"/>
            <a:r>
              <a:rPr lang="ja-JP" altLang="en-US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　など</a:t>
            </a:r>
            <a:endParaRPr lang="en-US" altLang="ja-JP" sz="14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  <a:p>
            <a:pPr lvl="0"/>
            <a:r>
              <a:rPr lang="ja-JP" altLang="en-US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・上下反転と左右反転，</a:t>
            </a:r>
            <a:endParaRPr lang="en-US" altLang="ja-JP" sz="14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  <a:p>
            <a:pPr lvl="0"/>
            <a:r>
              <a:rPr lang="ja-JP" altLang="en-US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　垂直移動と水平移動は，</a:t>
            </a:r>
            <a:endParaRPr lang="en-US" altLang="ja-JP" sz="14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  <a:p>
            <a:pPr lvl="0"/>
            <a:r>
              <a:rPr lang="ja-JP" altLang="en-US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　同時選択可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6201355" y="5256250"/>
            <a:ext cx="228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altLang="ja-JP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1</a:t>
            </a:r>
            <a:r>
              <a:rPr lang="ja-JP" altLang="en-US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処理を選択</a:t>
            </a:r>
            <a:endParaRPr lang="en-US" altLang="ja-JP" sz="14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ja-JP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1</a:t>
            </a:r>
            <a:r>
              <a:rPr lang="ja-JP" altLang="en-US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手法を選択</a:t>
            </a:r>
            <a:endParaRPr lang="en-US" altLang="ja-JP" sz="14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  <a:p>
            <a:pPr lvl="0"/>
            <a:r>
              <a:rPr lang="ja-JP" altLang="en-US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例）処理：白色化</a:t>
            </a:r>
            <a:r>
              <a:rPr lang="en-US" altLang="ja-JP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, </a:t>
            </a:r>
          </a:p>
          <a:p>
            <a:pPr lvl="0"/>
            <a:r>
              <a:rPr lang="ja-JP" altLang="en-US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　　手法：</a:t>
            </a:r>
            <a:r>
              <a:rPr lang="en-US" altLang="ja-JP" sz="14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ZCA</a:t>
            </a:r>
            <a:endParaRPr lang="ja-JP" altLang="en-US" sz="14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35" name="矢印: 下 6">
            <a:extLst>
              <a:ext uri="{FF2B5EF4-FFF2-40B4-BE49-F238E27FC236}">
                <a16:creationId xmlns:a16="http://schemas.microsoft.com/office/drawing/2014/main" id="{D48EAB9F-316A-40A4-92D2-DB92A92D3A13}"/>
              </a:ext>
            </a:extLst>
          </p:cNvPr>
          <p:cNvSpPr/>
          <p:nvPr/>
        </p:nvSpPr>
        <p:spPr>
          <a:xfrm>
            <a:off x="2429386" y="4312124"/>
            <a:ext cx="1997979" cy="184666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B61E8FF-B7C1-4571-BB4D-3C90279C5FE9}"/>
              </a:ext>
            </a:extLst>
          </p:cNvPr>
          <p:cNvSpPr txBox="1"/>
          <p:nvPr/>
        </p:nvSpPr>
        <p:spPr>
          <a:xfrm>
            <a:off x="4145960" y="55486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ea typeface="游ゴシック Medium" panose="020B0500000000000000" pitchFamily="50" charset="-128"/>
              </a:rPr>
              <a:t>／</a:t>
            </a:r>
            <a:endParaRPr kumimoji="1" lang="ja-JP" altLang="en-US" dirty="0">
              <a:ea typeface="游ゴシック Medium" panose="020B0500000000000000" pitchFamily="50" charset="-128"/>
            </a:endParaRPr>
          </a:p>
        </p:txBody>
      </p:sp>
      <p:cxnSp>
        <p:nvCxnSpPr>
          <p:cNvPr id="38" name="カギ線コネクタ 37"/>
          <p:cNvCxnSpPr>
            <a:stCxn id="35" idx="2"/>
            <a:endCxn id="31" idx="0"/>
          </p:cNvCxnSpPr>
          <p:nvPr/>
        </p:nvCxnSpPr>
        <p:spPr bwMode="auto">
          <a:xfrm rot="5400000" flipH="1">
            <a:off x="2187089" y="3255504"/>
            <a:ext cx="2468183" cy="14390"/>
          </a:xfrm>
          <a:prstGeom prst="bentConnector5">
            <a:avLst>
              <a:gd name="adj1" fmla="val -9262"/>
              <a:gd name="adj2" fmla="val 18137047"/>
              <a:gd name="adj3" fmla="val 109262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正方形/長方形 52"/>
          <p:cNvSpPr/>
          <p:nvPr/>
        </p:nvSpPr>
        <p:spPr>
          <a:xfrm>
            <a:off x="997705" y="4828575"/>
            <a:ext cx="877163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前処理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959406" y="1936274"/>
            <a:ext cx="1392428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水増し処理</a:t>
            </a:r>
          </a:p>
        </p:txBody>
      </p:sp>
      <p:sp>
        <p:nvSpPr>
          <p:cNvPr id="55" name="左中かっこ 54"/>
          <p:cNvSpPr/>
          <p:nvPr/>
        </p:nvSpPr>
        <p:spPr bwMode="auto">
          <a:xfrm>
            <a:off x="6057339" y="2262162"/>
            <a:ext cx="288032" cy="2049961"/>
          </a:xfrm>
          <a:prstGeom prst="leftBrace">
            <a:avLst>
              <a:gd name="adj1" fmla="val 40576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左中かっこ 55"/>
          <p:cNvSpPr/>
          <p:nvPr/>
        </p:nvSpPr>
        <p:spPr bwMode="auto">
          <a:xfrm>
            <a:off x="6034983" y="1268760"/>
            <a:ext cx="288032" cy="408623"/>
          </a:xfrm>
          <a:prstGeom prst="leftBrace">
            <a:avLst>
              <a:gd name="adj1" fmla="val 1562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左中かっこ 56"/>
          <p:cNvSpPr/>
          <p:nvPr/>
        </p:nvSpPr>
        <p:spPr bwMode="auto">
          <a:xfrm>
            <a:off x="6057339" y="5301303"/>
            <a:ext cx="173980" cy="864001"/>
          </a:xfrm>
          <a:prstGeom prst="leftBrace">
            <a:avLst>
              <a:gd name="adj1" fmla="val 40576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3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3F9CFA8-6D30-431A-AD6C-9C273125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92" y="197605"/>
            <a:ext cx="8249601" cy="759119"/>
          </a:xfrm>
        </p:spPr>
        <p:txBody>
          <a:bodyPr>
            <a:noAutofit/>
          </a:bodyPr>
          <a:lstStyle/>
          <a:p>
            <a:r>
              <a:rPr lang="ja-JP" altLang="en-US" dirty="0"/>
              <a:t>水増し</a:t>
            </a:r>
            <a:r>
              <a:rPr kumimoji="1" lang="ja-JP" altLang="en-US" dirty="0"/>
              <a:t>・</a:t>
            </a:r>
            <a:r>
              <a:rPr lang="ja-JP" altLang="en-US" dirty="0"/>
              <a:t>前処理の</a:t>
            </a:r>
            <a:r>
              <a:rPr kumimoji="1" lang="ja-JP" altLang="en-US" dirty="0"/>
              <a:t>各種</a:t>
            </a:r>
            <a:r>
              <a:rPr lang="ja-JP" altLang="en-US" dirty="0"/>
              <a:t>項目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E950FC-8E04-42E4-B2BE-66E9DDF665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8375" y="6320933"/>
            <a:ext cx="646113" cy="492443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9F30D06-7A00-4830-806C-B6BAF61E756D}"/>
              </a:ext>
            </a:extLst>
          </p:cNvPr>
          <p:cNvSpPr txBox="1"/>
          <p:nvPr/>
        </p:nvSpPr>
        <p:spPr>
          <a:xfrm>
            <a:off x="467544" y="1408373"/>
            <a:ext cx="2564963" cy="153233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ea typeface="游ゴシック Medium" panose="020B0500000000000000" pitchFamily="50" charset="-128"/>
              </a:rPr>
              <a:t>パディング</a:t>
            </a:r>
            <a:endParaRPr kumimoji="1" lang="en-US" altLang="ja-JP" sz="1400" dirty="0">
              <a:ea typeface="游ゴシック Medium" panose="020B0500000000000000" pitchFamily="50" charset="-128"/>
            </a:endParaRPr>
          </a:p>
          <a:p>
            <a:r>
              <a:rPr lang="ja-JP" altLang="en-US" sz="1400" dirty="0">
                <a:ea typeface="游ゴシック Medium" panose="020B0500000000000000" pitchFamily="50" charset="-128"/>
              </a:rPr>
              <a:t>リサイズ</a:t>
            </a:r>
            <a:endParaRPr lang="en-US" altLang="ja-JP" sz="1400" dirty="0">
              <a:ea typeface="游ゴシック Medium" panose="020B0500000000000000" pitchFamily="50" charset="-128"/>
            </a:endParaRPr>
          </a:p>
          <a:p>
            <a:r>
              <a:rPr lang="en-US" altLang="ja-JP" sz="1400" dirty="0">
                <a:ea typeface="游ゴシック Medium" panose="020B0500000000000000" pitchFamily="50" charset="-128"/>
              </a:rPr>
              <a:t>Center Crop</a:t>
            </a:r>
          </a:p>
          <a:p>
            <a:r>
              <a:rPr kumimoji="1" lang="en-US" altLang="ja-JP" sz="1400" dirty="0">
                <a:ea typeface="游ゴシック Medium" panose="020B0500000000000000" pitchFamily="50" charset="-128"/>
              </a:rPr>
              <a:t>Random Crop</a:t>
            </a:r>
          </a:p>
          <a:p>
            <a:r>
              <a:rPr lang="en-US" altLang="ja-JP" sz="1400" dirty="0">
                <a:ea typeface="游ゴシック Medium" panose="020B0500000000000000" pitchFamily="50" charset="-128"/>
              </a:rPr>
              <a:t>Scale Augmentation</a:t>
            </a:r>
          </a:p>
          <a:p>
            <a:r>
              <a:rPr kumimoji="1" lang="en-US" altLang="ja-JP" sz="1400" dirty="0">
                <a:ea typeface="游ゴシック Medium" panose="020B0500000000000000" pitchFamily="50" charset="-128"/>
              </a:rPr>
              <a:t>Aspect Ratio Augmentation</a:t>
            </a:r>
            <a:endParaRPr kumimoji="1" lang="ja-JP" altLang="en-US" sz="1400" dirty="0">
              <a:ea typeface="游ゴシック Medium" panose="020B05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35DAC3-63B0-4AFD-BC65-522ADDBF7339}"/>
              </a:ext>
            </a:extLst>
          </p:cNvPr>
          <p:cNvSpPr txBox="1"/>
          <p:nvPr/>
        </p:nvSpPr>
        <p:spPr>
          <a:xfrm>
            <a:off x="3187931" y="1409834"/>
            <a:ext cx="1872000" cy="57888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ea typeface="游ゴシック Medium" panose="020B0500000000000000" pitchFamily="50" charset="-128"/>
              </a:rPr>
              <a:t>はみ出して回転</a:t>
            </a:r>
            <a:endParaRPr kumimoji="1" lang="en-US" altLang="ja-JP" sz="1400" dirty="0">
              <a:ea typeface="游ゴシック Medium" panose="020B0500000000000000" pitchFamily="50" charset="-128"/>
            </a:endParaRPr>
          </a:p>
          <a:p>
            <a:r>
              <a:rPr lang="ja-JP" altLang="en-US" sz="1400" dirty="0">
                <a:ea typeface="游ゴシック Medium" panose="020B0500000000000000" pitchFamily="50" charset="-128"/>
              </a:rPr>
              <a:t>はみ出さずに回転</a:t>
            </a:r>
            <a:endParaRPr kumimoji="1" lang="ja-JP" altLang="en-US" sz="1400" dirty="0">
              <a:ea typeface="游ゴシック Medium" panose="020B05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A38F5B-7C01-4A11-9220-824D40C2C5DD}"/>
              </a:ext>
            </a:extLst>
          </p:cNvPr>
          <p:cNvSpPr txBox="1"/>
          <p:nvPr/>
        </p:nvSpPr>
        <p:spPr>
          <a:xfrm>
            <a:off x="5038965" y="5874454"/>
            <a:ext cx="2700000" cy="578882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ea typeface="游ゴシック Medium" panose="020B0500000000000000" pitchFamily="50" charset="-128"/>
              </a:rPr>
              <a:t>Mean Subtraction</a:t>
            </a:r>
          </a:p>
          <a:p>
            <a:r>
              <a:rPr kumimoji="1" lang="en-US" altLang="ja-JP" sz="1400" dirty="0">
                <a:ea typeface="游ゴシック Medium" panose="020B0500000000000000" pitchFamily="50" charset="-128"/>
              </a:rPr>
              <a:t>Per-pixel Mean Subtraction</a:t>
            </a:r>
            <a:endParaRPr kumimoji="1" lang="ja-JP" altLang="en-US" sz="1400" dirty="0">
              <a:ea typeface="游ゴシック Medium" panose="020B05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42F54-5C46-44D4-A878-D8E342B213DF}"/>
              </a:ext>
            </a:extLst>
          </p:cNvPr>
          <p:cNvSpPr txBox="1"/>
          <p:nvPr/>
        </p:nvSpPr>
        <p:spPr>
          <a:xfrm>
            <a:off x="1367696" y="5650615"/>
            <a:ext cx="2232000" cy="817245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ea typeface="游ゴシック Medium" panose="020B0500000000000000" pitchFamily="50" charset="-128"/>
              </a:rPr>
              <a:t>正規化</a:t>
            </a:r>
            <a:r>
              <a:rPr kumimoji="1" lang="en-US" altLang="ja-JP" sz="1400" dirty="0">
                <a:ea typeface="游ゴシック Medium" panose="020B0500000000000000" pitchFamily="50" charset="-128"/>
              </a:rPr>
              <a:t>(</a:t>
            </a:r>
            <a:r>
              <a:rPr kumimoji="1" lang="ja-JP" altLang="en-US" sz="1400" dirty="0">
                <a:ea typeface="游ゴシック Medium" panose="020B0500000000000000" pitchFamily="50" charset="-128"/>
              </a:rPr>
              <a:t>最大値最小値</a:t>
            </a:r>
            <a:r>
              <a:rPr kumimoji="1" lang="en-US" altLang="ja-JP" sz="1400" dirty="0">
                <a:ea typeface="游ゴシック Medium" panose="020B0500000000000000" pitchFamily="50" charset="-128"/>
              </a:rPr>
              <a:t>)</a:t>
            </a:r>
          </a:p>
          <a:p>
            <a:r>
              <a:rPr kumimoji="1" lang="ja-JP" altLang="en-US" sz="1400" dirty="0">
                <a:ea typeface="游ゴシック Medium" panose="020B0500000000000000" pitchFamily="50" charset="-128"/>
              </a:rPr>
              <a:t>正規化</a:t>
            </a:r>
            <a:r>
              <a:rPr kumimoji="1" lang="en-US" altLang="ja-JP" sz="1400" dirty="0">
                <a:ea typeface="游ゴシック Medium" panose="020B0500000000000000" pitchFamily="50" charset="-128"/>
              </a:rPr>
              <a:t>(255</a:t>
            </a:r>
            <a:r>
              <a:rPr kumimoji="1" lang="ja-JP" altLang="en-US" sz="1400" dirty="0">
                <a:ea typeface="游ゴシック Medium" panose="020B0500000000000000" pitchFamily="50" charset="-128"/>
              </a:rPr>
              <a:t>で割る</a:t>
            </a:r>
            <a:r>
              <a:rPr kumimoji="1" lang="en-US" altLang="ja-JP" sz="1400" dirty="0">
                <a:ea typeface="游ゴシック Medium" panose="020B0500000000000000" pitchFamily="50" charset="-128"/>
              </a:rPr>
              <a:t>)</a:t>
            </a:r>
          </a:p>
          <a:p>
            <a:r>
              <a:rPr lang="ja-JP" altLang="en-US" sz="1400" dirty="0">
                <a:ea typeface="游ゴシック Medium" panose="020B0500000000000000" pitchFamily="50" charset="-128"/>
              </a:rPr>
              <a:t>標準化</a:t>
            </a:r>
            <a:endParaRPr kumimoji="1" lang="ja-JP" altLang="en-US" sz="1400" dirty="0">
              <a:ea typeface="游ゴシック Medium" panose="020B05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D05AA8-594A-4A30-87B0-C6333001F846}"/>
              </a:ext>
            </a:extLst>
          </p:cNvPr>
          <p:cNvSpPr txBox="1"/>
          <p:nvPr/>
        </p:nvSpPr>
        <p:spPr>
          <a:xfrm>
            <a:off x="3689974" y="5874454"/>
            <a:ext cx="1260000" cy="578882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ea typeface="游ゴシック Medium" panose="020B0500000000000000" pitchFamily="50" charset="-128"/>
              </a:rPr>
              <a:t>PCA</a:t>
            </a:r>
            <a:r>
              <a:rPr lang="ja-JP" altLang="en-US" sz="1400" dirty="0">
                <a:ea typeface="游ゴシック Medium" panose="020B0500000000000000" pitchFamily="50" charset="-128"/>
              </a:rPr>
              <a:t>白色化</a:t>
            </a:r>
            <a:endParaRPr lang="en-US" altLang="ja-JP" sz="1400" dirty="0">
              <a:ea typeface="游ゴシック Medium" panose="020B0500000000000000" pitchFamily="50" charset="-128"/>
            </a:endParaRPr>
          </a:p>
          <a:p>
            <a:r>
              <a:rPr kumimoji="1" lang="en-US" altLang="ja-JP" sz="1400" dirty="0">
                <a:ea typeface="游ゴシック Medium" panose="020B0500000000000000" pitchFamily="50" charset="-128"/>
              </a:rPr>
              <a:t>ZCA</a:t>
            </a:r>
            <a:r>
              <a:rPr kumimoji="1" lang="ja-JP" altLang="en-US" sz="1400" dirty="0">
                <a:ea typeface="游ゴシック Medium" panose="020B0500000000000000" pitchFamily="50" charset="-128"/>
              </a:rPr>
              <a:t>白色化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956CDE2-45AF-4B28-9F8F-5A956EB7E523}"/>
              </a:ext>
            </a:extLst>
          </p:cNvPr>
          <p:cNvSpPr txBox="1"/>
          <p:nvPr/>
        </p:nvSpPr>
        <p:spPr>
          <a:xfrm>
            <a:off x="467544" y="3400896"/>
            <a:ext cx="2592288" cy="1055608"/>
          </a:xfrm>
          <a:prstGeom prst="roundRect">
            <a:avLst/>
          </a:prstGeom>
          <a:noFill/>
          <a:ln w="25400">
            <a:solidFill>
              <a:schemeClr val="bg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ea typeface="游ゴシック Medium" panose="020B0500000000000000" pitchFamily="50" charset="-128"/>
              </a:rPr>
              <a:t>二値化</a:t>
            </a:r>
            <a:r>
              <a:rPr lang="en-US" altLang="ja-JP" sz="1400" dirty="0">
                <a:ea typeface="游ゴシック Medium" panose="020B0500000000000000" pitchFamily="50" charset="-128"/>
              </a:rPr>
              <a:t>(</a:t>
            </a:r>
            <a:r>
              <a:rPr lang="ja-JP" altLang="en-US" sz="1400" dirty="0">
                <a:ea typeface="游ゴシック Medium" panose="020B0500000000000000" pitchFamily="50" charset="-128"/>
              </a:rPr>
              <a:t>ノーマル</a:t>
            </a:r>
            <a:r>
              <a:rPr lang="en-US" altLang="ja-JP" sz="1400" dirty="0">
                <a:ea typeface="游ゴシック Medium" panose="020B0500000000000000" pitchFamily="50" charset="-128"/>
              </a:rPr>
              <a:t>)</a:t>
            </a:r>
          </a:p>
          <a:p>
            <a:r>
              <a:rPr kumimoji="1" lang="ja-JP" altLang="en-US" sz="1400" dirty="0">
                <a:ea typeface="游ゴシック Medium" panose="020B0500000000000000" pitchFamily="50" charset="-128"/>
              </a:rPr>
              <a:t>大津の二値化</a:t>
            </a:r>
            <a:endParaRPr kumimoji="1" lang="en-US" altLang="ja-JP" sz="1400" dirty="0">
              <a:ea typeface="游ゴシック Medium" panose="020B0500000000000000" pitchFamily="50" charset="-128"/>
            </a:endParaRPr>
          </a:p>
          <a:p>
            <a:r>
              <a:rPr kumimoji="1" lang="en-US" altLang="ja-JP" sz="1400" dirty="0">
                <a:ea typeface="游ゴシック Medium" panose="020B0500000000000000" pitchFamily="50" charset="-128"/>
              </a:rPr>
              <a:t>Adaptive threshold(mean)</a:t>
            </a:r>
          </a:p>
          <a:p>
            <a:r>
              <a:rPr kumimoji="1" lang="en-US" altLang="ja-JP" sz="1400" dirty="0">
                <a:ea typeface="游ゴシック Medium" panose="020B0500000000000000" pitchFamily="50" charset="-128"/>
              </a:rPr>
              <a:t>Adaptive threshold(gaussian)</a:t>
            </a:r>
            <a:endParaRPr kumimoji="1" lang="ja-JP" altLang="en-US" sz="1400" dirty="0">
              <a:ea typeface="游ゴシック Medium" panose="020B05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C0CCB52-AC77-412B-8672-1FE2E71A1210}"/>
              </a:ext>
            </a:extLst>
          </p:cNvPr>
          <p:cNvSpPr txBox="1"/>
          <p:nvPr/>
        </p:nvSpPr>
        <p:spPr>
          <a:xfrm>
            <a:off x="3395437" y="2501861"/>
            <a:ext cx="1491778" cy="81724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ea typeface="游ゴシック Medium" panose="020B0500000000000000" pitchFamily="50" charset="-128"/>
              </a:rPr>
              <a:t>アフィン変換</a:t>
            </a:r>
            <a:endParaRPr lang="en-US" altLang="ja-JP" sz="1400" dirty="0">
              <a:ea typeface="游ゴシック Medium" panose="020B0500000000000000" pitchFamily="50" charset="-128"/>
            </a:endParaRPr>
          </a:p>
          <a:p>
            <a:r>
              <a:rPr kumimoji="1" lang="ja-JP" altLang="en-US" sz="1400" dirty="0">
                <a:ea typeface="游ゴシック Medium" panose="020B0500000000000000" pitchFamily="50" charset="-128"/>
              </a:rPr>
              <a:t>射影変換</a:t>
            </a:r>
            <a:endParaRPr kumimoji="1" lang="en-US" altLang="ja-JP" sz="1400" dirty="0">
              <a:ea typeface="游ゴシック Medium" panose="020B0500000000000000" pitchFamily="50" charset="-128"/>
            </a:endParaRPr>
          </a:p>
          <a:p>
            <a:r>
              <a:rPr lang="ja-JP" altLang="en-US" sz="1400" dirty="0">
                <a:ea typeface="游ゴシック Medium" panose="020B0500000000000000" pitchFamily="50" charset="-128"/>
              </a:rPr>
              <a:t>シアー変換</a:t>
            </a:r>
            <a:endParaRPr kumimoji="1" lang="en-US" altLang="ja-JP" sz="1400" dirty="0">
              <a:ea typeface="游ゴシック Medium" panose="020B05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6ED9B5-70CE-4075-A0B5-F7FCD16E94FA}"/>
              </a:ext>
            </a:extLst>
          </p:cNvPr>
          <p:cNvSpPr txBox="1"/>
          <p:nvPr/>
        </p:nvSpPr>
        <p:spPr>
          <a:xfrm>
            <a:off x="7056472" y="1193934"/>
            <a:ext cx="1764000" cy="578882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ea typeface="游ゴシック Medium" panose="020B0500000000000000" pitchFamily="50" charset="-128"/>
              </a:rPr>
              <a:t>ガウシアンノイズ</a:t>
            </a:r>
            <a:endParaRPr kumimoji="1" lang="en-US" altLang="ja-JP" sz="1400" dirty="0">
              <a:ea typeface="游ゴシック Medium" panose="020B0500000000000000" pitchFamily="50" charset="-128"/>
            </a:endParaRPr>
          </a:p>
          <a:p>
            <a:r>
              <a:rPr lang="ja-JP" altLang="en-US" sz="1400" dirty="0">
                <a:ea typeface="游ゴシック Medium" panose="020B0500000000000000" pitchFamily="50" charset="-128"/>
              </a:rPr>
              <a:t>インパルスノイズ</a:t>
            </a:r>
            <a:endParaRPr kumimoji="1" lang="ja-JP" altLang="en-US" sz="1400" dirty="0">
              <a:ea typeface="游ゴシック Medium" panose="020B05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0E15A3-E8C0-4558-BA0B-B206C523FA78}"/>
              </a:ext>
            </a:extLst>
          </p:cNvPr>
          <p:cNvSpPr txBox="1"/>
          <p:nvPr/>
        </p:nvSpPr>
        <p:spPr>
          <a:xfrm>
            <a:off x="7495987" y="3642206"/>
            <a:ext cx="1080000" cy="578882"/>
          </a:xfrm>
          <a:prstGeom prst="roundRect">
            <a:avLst/>
          </a:prstGeom>
          <a:noFill/>
          <a:ln w="25400"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ea typeface="游ゴシック Medium" panose="020B0500000000000000" pitchFamily="50" charset="-128"/>
              </a:rPr>
              <a:t>拡大のみ</a:t>
            </a:r>
            <a:endParaRPr lang="en-US" altLang="ja-JP" sz="1400" dirty="0">
              <a:ea typeface="游ゴシック Medium" panose="020B0500000000000000" pitchFamily="50" charset="-128"/>
            </a:endParaRPr>
          </a:p>
          <a:p>
            <a:r>
              <a:rPr kumimoji="1" lang="ja-JP" altLang="en-US" sz="1400" dirty="0">
                <a:ea typeface="游ゴシック Medium" panose="020B0500000000000000" pitchFamily="50" charset="-128"/>
              </a:rPr>
              <a:t>拡大縮小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77C8E2-8576-4785-930C-00F637767B02}"/>
              </a:ext>
            </a:extLst>
          </p:cNvPr>
          <p:cNvSpPr txBox="1"/>
          <p:nvPr/>
        </p:nvSpPr>
        <p:spPr>
          <a:xfrm>
            <a:off x="5450711" y="1409834"/>
            <a:ext cx="1080000" cy="578882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ea typeface="游ゴシック Medium" panose="020B0500000000000000" pitchFamily="50" charset="-128"/>
              </a:rPr>
              <a:t>上下反転</a:t>
            </a:r>
            <a:endParaRPr kumimoji="1" lang="en-US" altLang="ja-JP" sz="1400" dirty="0">
              <a:ea typeface="游ゴシック Medium" panose="020B0500000000000000" pitchFamily="50" charset="-128"/>
            </a:endParaRPr>
          </a:p>
          <a:p>
            <a:r>
              <a:rPr lang="ja-JP" altLang="en-US" sz="1400" dirty="0">
                <a:ea typeface="游ゴシック Medium" panose="020B0500000000000000" pitchFamily="50" charset="-128"/>
              </a:rPr>
              <a:t>左右反転</a:t>
            </a:r>
            <a:endParaRPr kumimoji="1" lang="ja-JP" altLang="en-US" sz="1400" dirty="0">
              <a:ea typeface="游ゴシック Medium" panose="020B05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0ED4335-494B-4B9F-8CCE-942231B528B3}"/>
              </a:ext>
            </a:extLst>
          </p:cNvPr>
          <p:cNvSpPr txBox="1"/>
          <p:nvPr/>
        </p:nvSpPr>
        <p:spPr>
          <a:xfrm>
            <a:off x="5436180" y="2515898"/>
            <a:ext cx="1080120" cy="578882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ea typeface="游ゴシック Medium" panose="020B0500000000000000" pitchFamily="50" charset="-128"/>
              </a:rPr>
              <a:t>垂直移動</a:t>
            </a:r>
            <a:endParaRPr lang="en-US" altLang="ja-JP" sz="1400" dirty="0">
              <a:ea typeface="游ゴシック Medium" panose="020B0500000000000000" pitchFamily="50" charset="-128"/>
            </a:endParaRPr>
          </a:p>
          <a:p>
            <a:r>
              <a:rPr kumimoji="1" lang="ja-JP" altLang="en-US" sz="1400" dirty="0">
                <a:ea typeface="游ゴシック Medium" panose="020B0500000000000000" pitchFamily="50" charset="-128"/>
              </a:rPr>
              <a:t>水平移動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87D017-E794-4147-969C-938E221922D5}"/>
              </a:ext>
            </a:extLst>
          </p:cNvPr>
          <p:cNvSpPr txBox="1"/>
          <p:nvPr/>
        </p:nvSpPr>
        <p:spPr>
          <a:xfrm>
            <a:off x="7354392" y="4278565"/>
            <a:ext cx="1260000" cy="340519"/>
          </a:xfrm>
          <a:prstGeom prst="round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ea typeface="游ゴシック Medium" panose="020B0500000000000000" pitchFamily="50" charset="-128"/>
              </a:rPr>
              <a:t>色相</a:t>
            </a:r>
            <a:r>
              <a:rPr kumimoji="1" lang="ja-JP" altLang="en-US" sz="1400" dirty="0">
                <a:ea typeface="游ゴシック Medium" panose="020B0500000000000000" pitchFamily="50" charset="-128"/>
              </a:rPr>
              <a:t>シフト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86D239B-4EBA-4DCA-AE2D-DE1441BC506F}"/>
              </a:ext>
            </a:extLst>
          </p:cNvPr>
          <p:cNvSpPr txBox="1"/>
          <p:nvPr/>
        </p:nvSpPr>
        <p:spPr>
          <a:xfrm>
            <a:off x="692507" y="1067012"/>
            <a:ext cx="1836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ea typeface="游ゴシック Medium" panose="020B0500000000000000" pitchFamily="50" charset="-128"/>
              </a:rPr>
              <a:t>画像サイズ変更</a:t>
            </a:r>
            <a:endParaRPr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0ECC0E-04CE-4A4C-9BC3-1AA4FB3D5438}"/>
              </a:ext>
            </a:extLst>
          </p:cNvPr>
          <p:cNvSpPr txBox="1"/>
          <p:nvPr/>
        </p:nvSpPr>
        <p:spPr>
          <a:xfrm>
            <a:off x="3368112" y="1066242"/>
            <a:ext cx="684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ea typeface="游ゴシック Medium" panose="020B0500000000000000" pitchFamily="50" charset="-128"/>
              </a:rPr>
              <a:t>回転</a:t>
            </a:r>
            <a:endParaRPr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7FA94E7-4ECA-4C43-AB65-B09A3A3CCABE}"/>
              </a:ext>
            </a:extLst>
          </p:cNvPr>
          <p:cNvSpPr txBox="1"/>
          <p:nvPr/>
        </p:nvSpPr>
        <p:spPr>
          <a:xfrm>
            <a:off x="5695652" y="5507050"/>
            <a:ext cx="1368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游ゴシック Medium" panose="020B0500000000000000" pitchFamily="50" charset="-128"/>
              </a:rPr>
              <a:t>平均値除去</a:t>
            </a:r>
            <a:endParaRPr kumimoji="1"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33501D-CCDF-42A1-89E1-EF2079E20245}"/>
              </a:ext>
            </a:extLst>
          </p:cNvPr>
          <p:cNvSpPr txBox="1"/>
          <p:nvPr/>
        </p:nvSpPr>
        <p:spPr>
          <a:xfrm>
            <a:off x="3198001" y="2162644"/>
            <a:ext cx="1836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游ゴシック Medium" panose="020B0500000000000000" pitchFamily="50" charset="-128"/>
              </a:rPr>
              <a:t>画像を歪ませる</a:t>
            </a:r>
            <a:endParaRPr kumimoji="1"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7295108-0604-4A79-BF1D-4283941C8FC5}"/>
              </a:ext>
            </a:extLst>
          </p:cNvPr>
          <p:cNvSpPr txBox="1"/>
          <p:nvPr/>
        </p:nvSpPr>
        <p:spPr>
          <a:xfrm>
            <a:off x="1619672" y="5300408"/>
            <a:ext cx="936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ea typeface="游ゴシック Medium" panose="020B0500000000000000" pitchFamily="50" charset="-128"/>
              </a:rPr>
              <a:t>正規化</a:t>
            </a:r>
            <a:endParaRPr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846D9CC-100B-4248-AD3D-6C43C039F8F6}"/>
              </a:ext>
            </a:extLst>
          </p:cNvPr>
          <p:cNvSpPr txBox="1"/>
          <p:nvPr/>
        </p:nvSpPr>
        <p:spPr>
          <a:xfrm>
            <a:off x="5648711" y="1074564"/>
            <a:ext cx="684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游ゴシック Medium" panose="020B0500000000000000" pitchFamily="50" charset="-128"/>
              </a:rPr>
              <a:t>反転</a:t>
            </a:r>
            <a:endParaRPr kumimoji="1"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4F6D415-8B06-4410-8AD6-BDACD762FB71}"/>
              </a:ext>
            </a:extLst>
          </p:cNvPr>
          <p:cNvSpPr txBox="1"/>
          <p:nvPr/>
        </p:nvSpPr>
        <p:spPr>
          <a:xfrm>
            <a:off x="3849487" y="5504720"/>
            <a:ext cx="936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游ゴシック Medium" panose="020B0500000000000000" pitchFamily="50" charset="-128"/>
              </a:rPr>
              <a:t>白色化</a:t>
            </a:r>
            <a:endParaRPr kumimoji="1"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E72AC4-AF59-4142-B095-96048979381A}"/>
              </a:ext>
            </a:extLst>
          </p:cNvPr>
          <p:cNvSpPr txBox="1"/>
          <p:nvPr/>
        </p:nvSpPr>
        <p:spPr>
          <a:xfrm>
            <a:off x="694811" y="3049401"/>
            <a:ext cx="936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游ゴシック Medium" panose="020B0500000000000000" pitchFamily="50" charset="-128"/>
              </a:rPr>
              <a:t>二値化</a:t>
            </a:r>
            <a:endParaRPr kumimoji="1"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DBF6BD7-7383-4A6A-948B-E8CD9827C2CD}"/>
              </a:ext>
            </a:extLst>
          </p:cNvPr>
          <p:cNvSpPr txBox="1"/>
          <p:nvPr/>
        </p:nvSpPr>
        <p:spPr>
          <a:xfrm>
            <a:off x="7486197" y="858664"/>
            <a:ext cx="936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ea typeface="游ゴシック Medium" panose="020B0500000000000000" pitchFamily="50" charset="-128"/>
              </a:rPr>
              <a:t>ノイズ</a:t>
            </a:r>
            <a:endParaRPr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2AEC9C-35FE-4A61-960C-1FF4B0B963E4}"/>
              </a:ext>
            </a:extLst>
          </p:cNvPr>
          <p:cNvSpPr txBox="1"/>
          <p:nvPr/>
        </p:nvSpPr>
        <p:spPr>
          <a:xfrm>
            <a:off x="5220240" y="2162643"/>
            <a:ext cx="1512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游ゴシック Medium" panose="020B0500000000000000" pitchFamily="50" charset="-128"/>
              </a:rPr>
              <a:t>移動</a:t>
            </a:r>
            <a:r>
              <a:rPr kumimoji="1" lang="en-US" altLang="ja-JP" dirty="0">
                <a:ea typeface="游ゴシック Medium" panose="020B0500000000000000" pitchFamily="50" charset="-128"/>
              </a:rPr>
              <a:t>(</a:t>
            </a:r>
            <a:r>
              <a:rPr kumimoji="1" lang="ja-JP" altLang="en-US" dirty="0">
                <a:ea typeface="游ゴシック Medium" panose="020B0500000000000000" pitchFamily="50" charset="-128"/>
              </a:rPr>
              <a:t>シフト</a:t>
            </a:r>
            <a:r>
              <a:rPr kumimoji="1" lang="en-US" altLang="ja-JP" dirty="0">
                <a:ea typeface="游ゴシック Medium" panose="020B0500000000000000" pitchFamily="50" charset="-128"/>
              </a:rPr>
              <a:t>)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920A179-0BA7-47E2-BC48-2C30E4210924}"/>
              </a:ext>
            </a:extLst>
          </p:cNvPr>
          <p:cNvSpPr txBox="1"/>
          <p:nvPr/>
        </p:nvSpPr>
        <p:spPr>
          <a:xfrm>
            <a:off x="7020400" y="3305591"/>
            <a:ext cx="1152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游ゴシック Medium" panose="020B0500000000000000" pitchFamily="50" charset="-128"/>
              </a:rPr>
              <a:t>拡大縮小</a:t>
            </a:r>
            <a:endParaRPr kumimoji="1"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1BAA2BC-CCA8-4D39-BCCF-459A910C7563}"/>
              </a:ext>
            </a:extLst>
          </p:cNvPr>
          <p:cNvSpPr txBox="1"/>
          <p:nvPr/>
        </p:nvSpPr>
        <p:spPr>
          <a:xfrm>
            <a:off x="3203848" y="3429000"/>
            <a:ext cx="2772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E49F610-3A44-48EB-B03A-E475ED53F96B}"/>
              </a:ext>
            </a:extLst>
          </p:cNvPr>
          <p:cNvSpPr txBox="1"/>
          <p:nvPr/>
        </p:nvSpPr>
        <p:spPr>
          <a:xfrm>
            <a:off x="6948264" y="4244513"/>
            <a:ext cx="468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游ゴシック Medium" panose="020B0500000000000000" pitchFamily="50" charset="-128"/>
              </a:rPr>
              <a:t>色</a:t>
            </a:r>
            <a:endParaRPr kumimoji="1"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956CDE2-45AF-4B28-9F8F-5A956EB7E523}"/>
              </a:ext>
            </a:extLst>
          </p:cNvPr>
          <p:cNvSpPr txBox="1"/>
          <p:nvPr/>
        </p:nvSpPr>
        <p:spPr>
          <a:xfrm>
            <a:off x="3228099" y="3794093"/>
            <a:ext cx="3537135" cy="817245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ea typeface="游ゴシック Medium" panose="020B0500000000000000" pitchFamily="50" charset="-128"/>
              </a:rPr>
              <a:t>積和演算による輝度・コントラスト調整</a:t>
            </a:r>
            <a:endParaRPr lang="en-US" altLang="ja-JP" sz="1400" dirty="0">
              <a:ea typeface="游ゴシック Medium" panose="020B0500000000000000" pitchFamily="50" charset="-128"/>
            </a:endParaRPr>
          </a:p>
          <a:p>
            <a:r>
              <a:rPr lang="ja-JP" altLang="en-US" sz="1400" dirty="0">
                <a:ea typeface="游ゴシック Medium" panose="020B0500000000000000" pitchFamily="50" charset="-128"/>
              </a:rPr>
              <a:t>ガンマ補正による輝度の調整</a:t>
            </a:r>
            <a:endParaRPr lang="en-US" altLang="ja-JP" sz="1400" dirty="0">
              <a:ea typeface="游ゴシック Medium" panose="020B0500000000000000" pitchFamily="50" charset="-128"/>
            </a:endParaRPr>
          </a:p>
          <a:p>
            <a:r>
              <a:rPr lang="en-US" altLang="ja-JP" sz="1400" dirty="0">
                <a:ea typeface="游ゴシック Medium" panose="020B0500000000000000" pitchFamily="50" charset="-128"/>
              </a:rPr>
              <a:t>PCA Color Augmentation(</a:t>
            </a:r>
            <a:r>
              <a:rPr lang="ja-JP" altLang="en-US" sz="1400" dirty="0">
                <a:ea typeface="游ゴシック Medium" panose="020B0500000000000000" pitchFamily="50" charset="-128"/>
              </a:rPr>
              <a:t>輝度自動調節</a:t>
            </a:r>
            <a:r>
              <a:rPr lang="en-US" altLang="ja-JP" sz="1400" dirty="0">
                <a:ea typeface="游ゴシック Medium" panose="020B0500000000000000" pitchFamily="50" charset="-128"/>
              </a:rPr>
              <a:t>)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7E72AC4-AF59-4142-B095-96048979381A}"/>
              </a:ext>
            </a:extLst>
          </p:cNvPr>
          <p:cNvSpPr txBox="1"/>
          <p:nvPr/>
        </p:nvSpPr>
        <p:spPr>
          <a:xfrm>
            <a:off x="3326155" y="3439035"/>
            <a:ext cx="2849599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ea typeface="游ゴシック Medium" panose="020B0500000000000000" pitchFamily="50" charset="-128"/>
              </a:rPr>
              <a:t>輝度・コントラスト調整</a:t>
            </a:r>
            <a:endParaRPr lang="en-US" altLang="ja-JP" dirty="0">
              <a:ea typeface="游ゴシック Medium" panose="020B0500000000000000" pitchFamily="50" charset="-128"/>
            </a:endParaRPr>
          </a:p>
        </p:txBody>
      </p:sp>
      <p:cxnSp>
        <p:nvCxnSpPr>
          <p:cNvPr id="21" name="直線コネクタ 20"/>
          <p:cNvCxnSpPr/>
          <p:nvPr/>
        </p:nvCxnSpPr>
        <p:spPr bwMode="auto">
          <a:xfrm>
            <a:off x="1367696" y="4917825"/>
            <a:ext cx="643069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正方形/長方形 43"/>
          <p:cNvSpPr/>
          <p:nvPr/>
        </p:nvSpPr>
        <p:spPr>
          <a:xfrm>
            <a:off x="593303" y="454849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000" b="1" dirty="0">
                <a:solidFill>
                  <a:srgbClr val="0000FF"/>
                </a:solidFill>
                <a:ea typeface="游ゴシック Medium" panose="020B0500000000000000" pitchFamily="50" charset="-128"/>
              </a:rPr>
              <a:t>水増し</a:t>
            </a:r>
            <a:endParaRPr lang="en-US" altLang="ja-JP" sz="2000" b="1" dirty="0">
              <a:solidFill>
                <a:srgbClr val="0000FF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93303" y="4971785"/>
            <a:ext cx="45111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00FF"/>
                </a:solidFill>
                <a:ea typeface="游ゴシック Medium" panose="020B0500000000000000" pitchFamily="50" charset="-128"/>
              </a:rPr>
              <a:t>前処理</a:t>
            </a:r>
            <a:endParaRPr lang="en-US" altLang="ja-JP" sz="2000" b="1" dirty="0">
              <a:solidFill>
                <a:srgbClr val="0000FF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9184121-33EE-41B9-95BF-265AA76E5174}"/>
              </a:ext>
            </a:extLst>
          </p:cNvPr>
          <p:cNvSpPr txBox="1"/>
          <p:nvPr/>
        </p:nvSpPr>
        <p:spPr>
          <a:xfrm>
            <a:off x="6948264" y="2181615"/>
            <a:ext cx="2071771" cy="1055608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ea typeface="游ゴシック Medium" panose="020B0500000000000000" pitchFamily="50" charset="-128"/>
              </a:rPr>
              <a:t>平均値フィルタ</a:t>
            </a:r>
            <a:endParaRPr kumimoji="1" lang="en-US" altLang="ja-JP" sz="1400" dirty="0">
              <a:ea typeface="游ゴシック Medium" panose="020B0500000000000000" pitchFamily="50" charset="-128"/>
            </a:endParaRPr>
          </a:p>
          <a:p>
            <a:r>
              <a:rPr lang="ja-JP" altLang="en-US" sz="1400" dirty="0">
                <a:ea typeface="游ゴシック Medium" panose="020B0500000000000000" pitchFamily="50" charset="-128"/>
              </a:rPr>
              <a:t>ガウシアンフィルタ</a:t>
            </a:r>
            <a:endParaRPr lang="en-US" altLang="ja-JP" sz="1400" dirty="0">
              <a:ea typeface="游ゴシック Medium" panose="020B0500000000000000" pitchFamily="50" charset="-128"/>
            </a:endParaRPr>
          </a:p>
          <a:p>
            <a:r>
              <a:rPr kumimoji="1" lang="ja-JP" altLang="en-US" sz="1400" dirty="0">
                <a:ea typeface="游ゴシック Medium" panose="020B0500000000000000" pitchFamily="50" charset="-128"/>
              </a:rPr>
              <a:t>中央値フィルタ</a:t>
            </a:r>
            <a:endParaRPr kumimoji="1" lang="en-US" altLang="ja-JP" sz="1400" dirty="0">
              <a:ea typeface="游ゴシック Medium" panose="020B0500000000000000" pitchFamily="50" charset="-128"/>
            </a:endParaRPr>
          </a:p>
          <a:p>
            <a:r>
              <a:rPr lang="ja-JP" altLang="en-US" sz="1400" dirty="0">
                <a:ea typeface="游ゴシック Medium" panose="020B0500000000000000" pitchFamily="50" charset="-128"/>
              </a:rPr>
              <a:t>バイラテラルフィルタ</a:t>
            </a:r>
            <a:endParaRPr kumimoji="1" lang="ja-JP" altLang="en-US" sz="1400" dirty="0">
              <a:ea typeface="游ゴシック Medium" panose="020B0500000000000000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C08B4C-977B-46FD-B65B-A3DB727280B2}"/>
              </a:ext>
            </a:extLst>
          </p:cNvPr>
          <p:cNvSpPr txBox="1"/>
          <p:nvPr/>
        </p:nvSpPr>
        <p:spPr>
          <a:xfrm>
            <a:off x="7092280" y="1844824"/>
            <a:ext cx="1764000" cy="40862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游ゴシック Medium" panose="020B0500000000000000" pitchFamily="50" charset="-128"/>
              </a:rPr>
              <a:t>平滑化</a:t>
            </a:r>
            <a:r>
              <a:rPr kumimoji="1" lang="en-US" altLang="ja-JP" dirty="0">
                <a:ea typeface="游ゴシック Medium" panose="020B0500000000000000" pitchFamily="50" charset="-128"/>
              </a:rPr>
              <a:t>(</a:t>
            </a:r>
            <a:r>
              <a:rPr kumimoji="1" lang="ja-JP" altLang="en-US" dirty="0">
                <a:ea typeface="游ゴシック Medium" panose="020B0500000000000000" pitchFamily="50" charset="-128"/>
              </a:rPr>
              <a:t>ぼかし</a:t>
            </a:r>
            <a:r>
              <a:rPr kumimoji="1" lang="en-US" altLang="ja-JP" dirty="0">
                <a:ea typeface="游ゴシック Medium" panose="020B0500000000000000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402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9EB18ECD-382B-4DEF-B827-D4138EBC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68" y="134562"/>
            <a:ext cx="7776864" cy="918007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sz="3600" dirty="0"/>
              <a:t>CNN</a:t>
            </a:r>
            <a:r>
              <a:rPr kumimoji="1" lang="ja-JP" altLang="en-US" sz="3600" dirty="0"/>
              <a:t>各種層の変更とパラメータ調整①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C46625-CB7A-4865-985E-4C42A374A859}"/>
              </a:ext>
            </a:extLst>
          </p:cNvPr>
          <p:cNvSpPr txBox="1"/>
          <p:nvPr/>
        </p:nvSpPr>
        <p:spPr>
          <a:xfrm>
            <a:off x="682697" y="3212976"/>
            <a:ext cx="1783141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90000" tIns="0" rIns="90000" bIns="0" rtlCol="0">
            <a:spAutoFit/>
          </a:bodyPr>
          <a:lstStyle/>
          <a:p>
            <a:r>
              <a:rPr lang="ja-JP" altLang="en-US" sz="2000" dirty="0">
                <a:ea typeface="游ゴシック Medium" panose="020B0500000000000000" pitchFamily="50" charset="-128"/>
              </a:rPr>
              <a:t>プーリング層</a:t>
            </a:r>
            <a:endParaRPr lang="en-US" altLang="ja-JP" sz="2000" dirty="0">
              <a:ea typeface="游ゴシック Medium" panose="020B0500000000000000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B21BD6-ECB4-42D3-B180-052C7C58C8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E9D545-9EBD-4E1A-B764-8AE52EEF7095}"/>
              </a:ext>
            </a:extLst>
          </p:cNvPr>
          <p:cNvSpPr txBox="1"/>
          <p:nvPr/>
        </p:nvSpPr>
        <p:spPr>
          <a:xfrm>
            <a:off x="395536" y="1447339"/>
            <a:ext cx="7794794" cy="153233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18000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>
                <a:ea typeface="游ゴシック Medium" panose="020B0500000000000000" pitchFamily="50" charset="-128"/>
              </a:rPr>
              <a:t>層数と入れる場所の変更</a:t>
            </a:r>
            <a:endParaRPr lang="en-US" altLang="ja-JP" dirty="0">
              <a:ea typeface="游ゴシック Medium" panose="020B05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dirty="0">
                <a:ea typeface="游ゴシック Medium" panose="020B0500000000000000" pitchFamily="50" charset="-128"/>
              </a:rPr>
              <a:t>フィルタカーネルサイズの変更（</a:t>
            </a:r>
            <a:r>
              <a:rPr kumimoji="1" lang="en-US" altLang="ja-JP" dirty="0">
                <a:ea typeface="游ゴシック Medium" panose="020B0500000000000000" pitchFamily="50" charset="-128"/>
              </a:rPr>
              <a:t>3×3</a:t>
            </a:r>
            <a:r>
              <a:rPr kumimoji="1" lang="ja-JP" altLang="en-US" dirty="0">
                <a:ea typeface="游ゴシック Medium" panose="020B0500000000000000" pitchFamily="50" charset="-128"/>
              </a:rPr>
              <a:t>，</a:t>
            </a:r>
            <a:r>
              <a:rPr kumimoji="1" lang="en-US" altLang="ja-JP" dirty="0">
                <a:ea typeface="游ゴシック Medium" panose="020B0500000000000000" pitchFamily="50" charset="-128"/>
              </a:rPr>
              <a:t>4×4 </a:t>
            </a:r>
            <a:r>
              <a:rPr lang="ja-JP" altLang="en-US" dirty="0">
                <a:ea typeface="游ゴシック Medium" panose="020B0500000000000000" pitchFamily="50" charset="-128"/>
              </a:rPr>
              <a:t>程度</a:t>
            </a:r>
            <a:r>
              <a:rPr kumimoji="1" lang="ja-JP" altLang="en-US" dirty="0">
                <a:ea typeface="游ゴシック Medium" panose="020B0500000000000000" pitchFamily="50" charset="-128"/>
              </a:rPr>
              <a:t>）</a:t>
            </a:r>
            <a:endParaRPr kumimoji="1" lang="en-US" altLang="ja-JP" dirty="0">
              <a:ea typeface="游ゴシック Medium" panose="020B05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dirty="0">
                <a:ea typeface="游ゴシック Medium" panose="020B0500000000000000" pitchFamily="50" charset="-128"/>
              </a:rPr>
              <a:t>ストライドの変更（</a:t>
            </a:r>
            <a:r>
              <a:rPr kumimoji="1" lang="en-US" altLang="ja-JP" dirty="0">
                <a:ea typeface="游ゴシック Medium" panose="020B0500000000000000" pitchFamily="50" charset="-128"/>
              </a:rPr>
              <a:t>1</a:t>
            </a:r>
            <a:r>
              <a:rPr kumimoji="1" lang="ja-JP" altLang="en-US" dirty="0">
                <a:ea typeface="游ゴシック Medium" panose="020B0500000000000000" pitchFamily="50" charset="-128"/>
              </a:rPr>
              <a:t>以上）</a:t>
            </a:r>
            <a:endParaRPr kumimoji="1" lang="en-US" altLang="ja-JP" dirty="0">
              <a:ea typeface="游ゴシック Medium" panose="020B05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>
                <a:ea typeface="游ゴシック Medium" panose="020B0500000000000000" pitchFamily="50" charset="-128"/>
              </a:rPr>
              <a:t>活性化関数の選択（</a:t>
            </a:r>
            <a:r>
              <a:rPr lang="en-US" altLang="ja-JP" dirty="0" err="1">
                <a:ea typeface="游ゴシック Medium" panose="020B0500000000000000" pitchFamily="50" charset="-128"/>
              </a:rPr>
              <a:t>ReLU</a:t>
            </a:r>
            <a:r>
              <a:rPr lang="en-US" altLang="ja-JP" dirty="0">
                <a:ea typeface="游ゴシック Medium" panose="020B0500000000000000" pitchFamily="50" charset="-128"/>
              </a:rPr>
              <a:t>,</a:t>
            </a:r>
            <a:r>
              <a:rPr lang="ja-JP" altLang="en-US" dirty="0">
                <a:ea typeface="游ゴシック Medium" panose="020B0500000000000000" pitchFamily="50" charset="-128"/>
              </a:rPr>
              <a:t> </a:t>
            </a:r>
            <a:r>
              <a:rPr lang="en-US" altLang="ja-JP" dirty="0">
                <a:ea typeface="游ゴシック Medium" panose="020B0500000000000000" pitchFamily="50" charset="-128"/>
              </a:rPr>
              <a:t>Sigmoid,</a:t>
            </a:r>
            <a:r>
              <a:rPr lang="ja-JP" altLang="en-US" dirty="0">
                <a:ea typeface="游ゴシック Medium" panose="020B0500000000000000" pitchFamily="50" charset="-128"/>
              </a:rPr>
              <a:t> </a:t>
            </a:r>
            <a:r>
              <a:rPr lang="en-US" altLang="ja-JP" dirty="0">
                <a:ea typeface="游ゴシック Medium" panose="020B0500000000000000" pitchFamily="50" charset="-128"/>
              </a:rPr>
              <a:t>tanh,</a:t>
            </a:r>
            <a:r>
              <a:rPr lang="ja-JP" altLang="en-US" dirty="0">
                <a:ea typeface="游ゴシック Medium" panose="020B0500000000000000" pitchFamily="50" charset="-128"/>
              </a:rPr>
              <a:t> </a:t>
            </a:r>
            <a:r>
              <a:rPr lang="en-US" altLang="ja-JP" dirty="0" err="1">
                <a:ea typeface="游ゴシック Medium" panose="020B0500000000000000" pitchFamily="50" charset="-128"/>
              </a:rPr>
              <a:t>LeakyReLU</a:t>
            </a:r>
            <a:r>
              <a:rPr lang="en-US" altLang="ja-JP" dirty="0">
                <a:ea typeface="游ゴシック Medium" panose="020B0500000000000000" pitchFamily="50" charset="-128"/>
              </a:rPr>
              <a:t>,</a:t>
            </a:r>
            <a:r>
              <a:rPr lang="ja-JP" altLang="en-US" dirty="0">
                <a:ea typeface="游ゴシック Medium" panose="020B0500000000000000" pitchFamily="50" charset="-128"/>
              </a:rPr>
              <a:t> </a:t>
            </a:r>
            <a:r>
              <a:rPr lang="en-US" altLang="ja-JP" dirty="0" err="1">
                <a:ea typeface="游ゴシック Medium" panose="020B0500000000000000" pitchFamily="50" charset="-128"/>
              </a:rPr>
              <a:t>elu</a:t>
            </a:r>
            <a:r>
              <a:rPr lang="en-US" altLang="ja-JP" dirty="0">
                <a:ea typeface="游ゴシック Medium" panose="020B0500000000000000" pitchFamily="50" charset="-128"/>
              </a:rPr>
              <a:t>,</a:t>
            </a:r>
            <a:r>
              <a:rPr lang="ja-JP" altLang="en-US" dirty="0">
                <a:ea typeface="游ゴシック Medium" panose="020B0500000000000000" pitchFamily="50" charset="-128"/>
              </a:rPr>
              <a:t> </a:t>
            </a:r>
            <a:r>
              <a:rPr lang="en-US" altLang="ja-JP" dirty="0" err="1">
                <a:ea typeface="游ゴシック Medium" panose="020B0500000000000000" pitchFamily="50" charset="-128"/>
              </a:rPr>
              <a:t>selu</a:t>
            </a:r>
            <a:r>
              <a:rPr lang="ja-JP" altLang="en-US" dirty="0">
                <a:ea typeface="游ゴシック Medium" panose="020B0500000000000000" pitchFamily="50" charset="-128"/>
              </a:rPr>
              <a:t>）</a:t>
            </a:r>
            <a:endParaRPr lang="en-US" altLang="ja-JP" dirty="0">
              <a:ea typeface="游ゴシック Medium" panose="020B05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>
                <a:ea typeface="游ゴシック Medium" panose="020B0500000000000000" pitchFamily="50" charset="-128"/>
              </a:rPr>
              <a:t>特徴マップ数の変更</a:t>
            </a:r>
            <a:endParaRPr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B73770F-6BE7-488E-AC84-277565C3C6CD}"/>
              </a:ext>
            </a:extLst>
          </p:cNvPr>
          <p:cNvSpPr txBox="1"/>
          <p:nvPr/>
        </p:nvSpPr>
        <p:spPr>
          <a:xfrm>
            <a:off x="682697" y="1133709"/>
            <a:ext cx="1495109" cy="34051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ja-JP" altLang="en-US" sz="2000" dirty="0">
                <a:ea typeface="游ゴシック Medium" panose="020B0500000000000000" pitchFamily="50" charset="-128"/>
              </a:rPr>
              <a:t>畳み込み層</a:t>
            </a:r>
            <a:endParaRPr lang="en-US" altLang="ja-JP" sz="2000" dirty="0">
              <a:ea typeface="游ゴシック Medium" panose="020B05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B36F6B-F155-4338-B55D-339D5F9ED027}"/>
              </a:ext>
            </a:extLst>
          </p:cNvPr>
          <p:cNvSpPr txBox="1"/>
          <p:nvPr/>
        </p:nvSpPr>
        <p:spPr>
          <a:xfrm>
            <a:off x="395537" y="3535277"/>
            <a:ext cx="7794794" cy="9194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18000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>
                <a:ea typeface="游ゴシック Medium" panose="020B0500000000000000" pitchFamily="50" charset="-128"/>
              </a:rPr>
              <a:t>層数と入れる場所の変更</a:t>
            </a:r>
            <a:endParaRPr kumimoji="1" lang="en-US" altLang="ja-JP" dirty="0">
              <a:ea typeface="游ゴシック Medium" panose="020B05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>
                <a:ea typeface="游ゴシック Medium" panose="020B0500000000000000" pitchFamily="50" charset="-128"/>
              </a:rPr>
              <a:t>プーリングの手法を選択（最大値プーリング</a:t>
            </a:r>
            <a:r>
              <a:rPr lang="en-US" altLang="ja-JP" dirty="0">
                <a:ea typeface="游ゴシック Medium" panose="020B0500000000000000" pitchFamily="50" charset="-128"/>
              </a:rPr>
              <a:t>, </a:t>
            </a:r>
            <a:r>
              <a:rPr lang="ja-JP" altLang="en-US" dirty="0">
                <a:ea typeface="游ゴシック Medium" panose="020B0500000000000000" pitchFamily="50" charset="-128"/>
              </a:rPr>
              <a:t>平均値プーリング）</a:t>
            </a:r>
            <a:endParaRPr lang="en-US" altLang="ja-JP" dirty="0">
              <a:ea typeface="游ゴシック Medium" panose="020B05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>
                <a:ea typeface="游ゴシック Medium" panose="020B0500000000000000" pitchFamily="50" charset="-128"/>
              </a:rPr>
              <a:t>プーリングカーネルサイズの変更（</a:t>
            </a:r>
            <a:r>
              <a:rPr lang="en-US" altLang="ja-JP" dirty="0">
                <a:ea typeface="游ゴシック Medium" panose="020B0500000000000000" pitchFamily="50" charset="-128"/>
              </a:rPr>
              <a:t>2×2</a:t>
            </a:r>
            <a:r>
              <a:rPr lang="ja-JP" altLang="en-US" dirty="0">
                <a:ea typeface="游ゴシック Medium" panose="020B0500000000000000" pitchFamily="50" charset="-128"/>
              </a:rPr>
              <a:t>，</a:t>
            </a:r>
            <a:r>
              <a:rPr lang="en-US" altLang="ja-JP" dirty="0">
                <a:ea typeface="游ゴシック Medium" panose="020B0500000000000000" pitchFamily="50" charset="-128"/>
              </a:rPr>
              <a:t>3×3</a:t>
            </a:r>
            <a:r>
              <a:rPr lang="ja-JP" altLang="en-US" dirty="0">
                <a:ea typeface="游ゴシック Medium" panose="020B0500000000000000" pitchFamily="50" charset="-128"/>
              </a:rPr>
              <a:t>）</a:t>
            </a:r>
            <a:endParaRPr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8963D1B-BCC6-47CB-8EAB-3ABCF59EA839}"/>
              </a:ext>
            </a:extLst>
          </p:cNvPr>
          <p:cNvSpPr txBox="1"/>
          <p:nvPr/>
        </p:nvSpPr>
        <p:spPr>
          <a:xfrm>
            <a:off x="403920" y="5030384"/>
            <a:ext cx="7794794" cy="6129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18000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>
                <a:ea typeface="游ゴシック Medium" panose="020B0500000000000000" pitchFamily="50" charset="-128"/>
              </a:rPr>
              <a:t>層数と入れる場所の変更</a:t>
            </a:r>
            <a:endParaRPr lang="en-US" altLang="ja-JP" dirty="0">
              <a:ea typeface="游ゴシック Medium" panose="020B05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>
                <a:ea typeface="游ゴシック Medium" panose="020B0500000000000000" pitchFamily="50" charset="-128"/>
              </a:rPr>
              <a:t>ドロップアウト率の変更（</a:t>
            </a:r>
            <a:r>
              <a:rPr lang="en-US" altLang="ja-JP" dirty="0">
                <a:ea typeface="游ゴシック Medium" panose="020B0500000000000000" pitchFamily="50" charset="-128"/>
              </a:rPr>
              <a:t>10%</a:t>
            </a:r>
            <a:r>
              <a:rPr lang="ja-JP" altLang="en-US" dirty="0">
                <a:ea typeface="游ゴシック Medium" panose="020B0500000000000000" pitchFamily="50" charset="-128"/>
              </a:rPr>
              <a:t>～</a:t>
            </a:r>
            <a:r>
              <a:rPr lang="en-US" altLang="ja-JP" dirty="0">
                <a:ea typeface="游ゴシック Medium" panose="020B0500000000000000" pitchFamily="50" charset="-128"/>
              </a:rPr>
              <a:t>50%</a:t>
            </a:r>
            <a:r>
              <a:rPr lang="ja-JP" altLang="en-US" dirty="0">
                <a:ea typeface="游ゴシック Medium" panose="020B0500000000000000" pitchFamily="50" charset="-128"/>
              </a:rPr>
              <a:t>での使用が一般的）</a:t>
            </a:r>
            <a:endParaRPr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FFF540-C9DC-48FD-95F4-65917A987B89}"/>
              </a:ext>
            </a:extLst>
          </p:cNvPr>
          <p:cNvSpPr txBox="1"/>
          <p:nvPr/>
        </p:nvSpPr>
        <p:spPr>
          <a:xfrm>
            <a:off x="682697" y="4709092"/>
            <a:ext cx="2287197" cy="3405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0000" tIns="0" rIns="90000" bIns="0" rtlCol="0">
            <a:spAutoFit/>
          </a:bodyPr>
          <a:lstStyle/>
          <a:p>
            <a:r>
              <a:rPr lang="ja-JP" altLang="en-US" sz="2000" dirty="0">
                <a:ea typeface="游ゴシック Medium" panose="020B0500000000000000" pitchFamily="50" charset="-128"/>
              </a:rPr>
              <a:t>ドロップアウト層</a:t>
            </a:r>
            <a:endParaRPr lang="en-US" altLang="ja-JP" sz="2000" dirty="0"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746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BBD5AEE3-BE17-4279-B4B7-82F46BEB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91" y="233753"/>
            <a:ext cx="8249601" cy="720080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CNN</a:t>
            </a:r>
            <a:r>
              <a:rPr lang="ja-JP" altLang="en-US" sz="3200" dirty="0"/>
              <a:t>各種層の変更とパラメータ調整②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85C6D1-F178-4385-8A34-952A233D7F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612D1A-FB66-4930-B84B-EF551A986B24}"/>
              </a:ext>
            </a:extLst>
          </p:cNvPr>
          <p:cNvSpPr txBox="1"/>
          <p:nvPr/>
        </p:nvSpPr>
        <p:spPr>
          <a:xfrm>
            <a:off x="402758" y="2837899"/>
            <a:ext cx="8345705" cy="612934"/>
          </a:xfrm>
          <a:prstGeom prst="roundRect">
            <a:avLst/>
          </a:prstGeom>
          <a:solidFill>
            <a:srgbClr val="29C7FF"/>
          </a:solidFill>
          <a:ln>
            <a:solidFill>
              <a:srgbClr val="29C7FF"/>
            </a:solidFill>
          </a:ln>
        </p:spPr>
        <p:txBody>
          <a:bodyPr wrap="square" lIns="18000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>
                <a:ea typeface="游ゴシック Medium" panose="020B0500000000000000" pitchFamily="50" charset="-128"/>
              </a:rPr>
              <a:t>活性化関数</a:t>
            </a:r>
            <a:endParaRPr lang="en-US" altLang="ja-JP" dirty="0">
              <a:ea typeface="游ゴシック Medium" panose="020B0500000000000000" pitchFamily="50" charset="-128"/>
            </a:endParaRPr>
          </a:p>
          <a:p>
            <a:r>
              <a:rPr lang="en-US" altLang="ja-JP" dirty="0">
                <a:ea typeface="游ゴシック Medium" panose="020B0500000000000000" pitchFamily="50" charset="-128"/>
              </a:rPr>
              <a:t>   (</a:t>
            </a:r>
            <a:r>
              <a:rPr lang="ja-JP" altLang="en-US" dirty="0">
                <a:ea typeface="游ゴシック Medium" panose="020B0500000000000000" pitchFamily="50" charset="-128"/>
              </a:rPr>
              <a:t>二値分類：シグモイド関数</a:t>
            </a:r>
            <a:r>
              <a:rPr lang="en-US" altLang="ja-JP" dirty="0">
                <a:ea typeface="游ゴシック Medium" panose="020B0500000000000000" pitchFamily="50" charset="-128"/>
              </a:rPr>
              <a:t>, </a:t>
            </a:r>
            <a:r>
              <a:rPr lang="ja-JP" altLang="en-US" dirty="0">
                <a:ea typeface="游ゴシック Medium" panose="020B0500000000000000" pitchFamily="50" charset="-128"/>
              </a:rPr>
              <a:t>多クラス分類：ソフトマックス関数</a:t>
            </a:r>
            <a:r>
              <a:rPr lang="en-US" altLang="ja-JP" dirty="0">
                <a:ea typeface="游ゴシック Medium" panose="020B0500000000000000" pitchFamily="50" charset="-128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C4C8D9-E232-427E-BDC0-3CBFBAC2C27A}"/>
              </a:ext>
            </a:extLst>
          </p:cNvPr>
          <p:cNvSpPr txBox="1"/>
          <p:nvPr/>
        </p:nvSpPr>
        <p:spPr>
          <a:xfrm>
            <a:off x="632647" y="2520372"/>
            <a:ext cx="2283169" cy="340519"/>
          </a:xfrm>
          <a:prstGeom prst="roundRect">
            <a:avLst/>
          </a:prstGeom>
          <a:solidFill>
            <a:srgbClr val="29C7FF"/>
          </a:solidFill>
          <a:ln>
            <a:solidFill>
              <a:srgbClr val="29C7FF"/>
            </a:solidFill>
          </a:ln>
        </p:spPr>
        <p:txBody>
          <a:bodyPr wrap="square" tIns="0" bIns="0" rtlCol="0">
            <a:spAutoFit/>
          </a:bodyPr>
          <a:lstStyle/>
          <a:p>
            <a:r>
              <a:rPr kumimoji="1" lang="ja-JP" altLang="en-US" sz="2000" dirty="0">
                <a:ea typeface="游ゴシック Medium" panose="020B0500000000000000" pitchFamily="50" charset="-128"/>
              </a:rPr>
              <a:t>出力層（全結合）</a:t>
            </a:r>
            <a:endParaRPr kumimoji="1" lang="en-US" altLang="ja-JP" sz="2000" dirty="0">
              <a:ea typeface="游ゴシック Medium" panose="020B05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26B959-3F2F-4F48-A864-18718A3F7295}"/>
              </a:ext>
            </a:extLst>
          </p:cNvPr>
          <p:cNvSpPr txBox="1"/>
          <p:nvPr/>
        </p:nvSpPr>
        <p:spPr>
          <a:xfrm>
            <a:off x="402758" y="3929593"/>
            <a:ext cx="8345706" cy="2451735"/>
          </a:xfrm>
          <a:prstGeom prst="roundRect">
            <a:avLst/>
          </a:prstGeom>
          <a:solidFill>
            <a:srgbClr val="FFC165"/>
          </a:solidFill>
          <a:ln>
            <a:solidFill>
              <a:srgbClr val="FFC165"/>
            </a:solidFill>
          </a:ln>
        </p:spPr>
        <p:txBody>
          <a:bodyPr wrap="square" lIns="18000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dirty="0">
                <a:ea typeface="游ゴシック Medium" panose="020B0500000000000000" pitchFamily="50" charset="-128"/>
              </a:rPr>
              <a:t>損失関数</a:t>
            </a:r>
            <a:endParaRPr lang="en-US" altLang="ja-JP" dirty="0">
              <a:ea typeface="游ゴシック Medium" panose="020B0500000000000000" pitchFamily="50" charset="-128"/>
            </a:endParaRPr>
          </a:p>
          <a:p>
            <a:r>
              <a:rPr lang="ja-JP" altLang="en-US" dirty="0">
                <a:ea typeface="游ゴシック Medium" panose="020B0500000000000000" pitchFamily="50" charset="-128"/>
              </a:rPr>
              <a:t>　</a:t>
            </a:r>
            <a:r>
              <a:rPr lang="en-US" altLang="ja-JP" dirty="0"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ea typeface="游ゴシック Medium" panose="020B0500000000000000" pitchFamily="50" charset="-128"/>
              </a:rPr>
              <a:t>二値分類：</a:t>
            </a:r>
            <a:r>
              <a:rPr lang="en-US" altLang="ja-JP" dirty="0">
                <a:ea typeface="游ゴシック Medium" panose="020B0500000000000000" pitchFamily="50" charset="-128"/>
              </a:rPr>
              <a:t>Binary cross entropy, </a:t>
            </a:r>
            <a:r>
              <a:rPr lang="ja-JP" altLang="en-US" dirty="0">
                <a:ea typeface="游ゴシック Medium" panose="020B0500000000000000" pitchFamily="50" charset="-128"/>
              </a:rPr>
              <a:t>多クラス分類：</a:t>
            </a:r>
            <a:r>
              <a:rPr lang="en-US" altLang="ja-JP" dirty="0">
                <a:ea typeface="游ゴシック Medium" panose="020B0500000000000000" pitchFamily="50" charset="-128"/>
              </a:rPr>
              <a:t>Categorical cross entropy 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dirty="0">
                <a:ea typeface="游ゴシック Medium" panose="020B0500000000000000" pitchFamily="50" charset="-128"/>
              </a:rPr>
              <a:t>エポック数の変更</a:t>
            </a:r>
            <a:endParaRPr lang="en-US" altLang="ja-JP" dirty="0">
              <a:ea typeface="游ゴシック Medium" panose="020B05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dirty="0">
                <a:ea typeface="游ゴシック Medium" panose="020B0500000000000000" pitchFamily="50" charset="-128"/>
              </a:rPr>
              <a:t>バッチサイズの変更</a:t>
            </a:r>
            <a:endParaRPr lang="en-US" altLang="ja-JP" dirty="0">
              <a:ea typeface="游ゴシック Medium" panose="020B05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dirty="0">
                <a:ea typeface="游ゴシック Medium" panose="020B0500000000000000" pitchFamily="50" charset="-128"/>
              </a:rPr>
              <a:t>オプティマイザの選択</a:t>
            </a:r>
            <a:endParaRPr kumimoji="1" lang="en-US" altLang="ja-JP" dirty="0">
              <a:ea typeface="游ゴシック Medium" panose="020B0500000000000000" pitchFamily="50" charset="-128"/>
            </a:endParaRPr>
          </a:p>
          <a:p>
            <a:r>
              <a:rPr lang="ja-JP" altLang="en-US" dirty="0">
                <a:ea typeface="游ゴシック Medium" panose="020B0500000000000000" pitchFamily="50" charset="-128"/>
              </a:rPr>
              <a:t>　</a:t>
            </a:r>
            <a:r>
              <a:rPr kumimoji="1" lang="ja-JP" altLang="en-US" dirty="0">
                <a:ea typeface="游ゴシック Medium" panose="020B0500000000000000" pitchFamily="50" charset="-128"/>
              </a:rPr>
              <a:t>（</a:t>
            </a:r>
            <a:r>
              <a:rPr lang="en-US" altLang="ja-JP" dirty="0">
                <a:ea typeface="游ゴシック Medium" panose="020B0500000000000000" pitchFamily="50" charset="-128"/>
              </a:rPr>
              <a:t>Adam, </a:t>
            </a:r>
            <a:r>
              <a:rPr lang="en-US" altLang="ja-JP" dirty="0" err="1">
                <a:ea typeface="游ゴシック Medium" panose="020B0500000000000000" pitchFamily="50" charset="-128"/>
              </a:rPr>
              <a:t>Nadam</a:t>
            </a:r>
            <a:r>
              <a:rPr lang="en-US" altLang="ja-JP" dirty="0">
                <a:ea typeface="游ゴシック Medium" panose="020B0500000000000000" pitchFamily="50" charset="-128"/>
              </a:rPr>
              <a:t>, </a:t>
            </a:r>
            <a:r>
              <a:rPr lang="en-US" altLang="ja-JP" dirty="0" err="1">
                <a:ea typeface="游ゴシック Medium" panose="020B0500000000000000" pitchFamily="50" charset="-128"/>
              </a:rPr>
              <a:t>RMSProp</a:t>
            </a:r>
            <a:r>
              <a:rPr lang="en-US" altLang="ja-JP" dirty="0">
                <a:ea typeface="游ゴシック Medium" panose="020B0500000000000000" pitchFamily="50" charset="-128"/>
              </a:rPr>
              <a:t>, </a:t>
            </a:r>
            <a:r>
              <a:rPr lang="en-US" altLang="ja-JP" dirty="0" err="1">
                <a:ea typeface="游ゴシック Medium" panose="020B0500000000000000" pitchFamily="50" charset="-128"/>
              </a:rPr>
              <a:t>Adamax</a:t>
            </a:r>
            <a:r>
              <a:rPr lang="en-US" altLang="ja-JP" dirty="0">
                <a:ea typeface="游ゴシック Medium" panose="020B0500000000000000" pitchFamily="50" charset="-128"/>
              </a:rPr>
              <a:t>, </a:t>
            </a:r>
            <a:r>
              <a:rPr lang="en-US" altLang="ja-JP" dirty="0" err="1">
                <a:ea typeface="游ゴシック Medium" panose="020B0500000000000000" pitchFamily="50" charset="-128"/>
              </a:rPr>
              <a:t>Adagrad</a:t>
            </a:r>
            <a:r>
              <a:rPr lang="en-US" altLang="ja-JP" dirty="0">
                <a:ea typeface="游ゴシック Medium" panose="020B0500000000000000" pitchFamily="50" charset="-128"/>
              </a:rPr>
              <a:t>, SGD</a:t>
            </a:r>
            <a:r>
              <a:rPr kumimoji="1" lang="ja-JP" altLang="en-US" dirty="0">
                <a:ea typeface="游ゴシック Medium" panose="020B0500000000000000" pitchFamily="50" charset="-128"/>
              </a:rPr>
              <a:t>）</a:t>
            </a:r>
            <a:endParaRPr lang="en-US" altLang="ja-JP" dirty="0">
              <a:ea typeface="游ゴシック Medium" panose="020B05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dirty="0" err="1">
                <a:ea typeface="游ゴシック Medium" panose="020B0500000000000000" pitchFamily="50" charset="-128"/>
              </a:rPr>
              <a:t>EarlyStopping</a:t>
            </a:r>
            <a:r>
              <a:rPr lang="ja-JP" altLang="en-US" dirty="0">
                <a:ea typeface="游ゴシック Medium" panose="020B0500000000000000" pitchFamily="50" charset="-128"/>
              </a:rPr>
              <a:t>（使用する</a:t>
            </a:r>
            <a:r>
              <a:rPr lang="en-US" altLang="ja-JP" dirty="0">
                <a:ea typeface="游ゴシック Medium" panose="020B0500000000000000" pitchFamily="50" charset="-128"/>
              </a:rPr>
              <a:t>/</a:t>
            </a:r>
            <a:r>
              <a:rPr lang="ja-JP" altLang="en-US" dirty="0">
                <a:ea typeface="游ゴシック Medium" panose="020B0500000000000000" pitchFamily="50" charset="-128"/>
              </a:rPr>
              <a:t>しないの選択）</a:t>
            </a:r>
            <a:endParaRPr kumimoji="1" lang="en-US" altLang="ja-JP" dirty="0">
              <a:ea typeface="游ゴシック Medium" panose="020B05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dirty="0">
                <a:ea typeface="游ゴシック Medium" panose="020B0500000000000000" pitchFamily="50" charset="-128"/>
              </a:rPr>
              <a:t>学習後のモデルを保存するパスの入力</a:t>
            </a:r>
            <a:endParaRPr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2D190DB-0814-4FFD-9F8A-C785ACCAD189}"/>
              </a:ext>
            </a:extLst>
          </p:cNvPr>
          <p:cNvSpPr txBox="1"/>
          <p:nvPr/>
        </p:nvSpPr>
        <p:spPr>
          <a:xfrm>
            <a:off x="632647" y="3624934"/>
            <a:ext cx="3096344" cy="340519"/>
          </a:xfrm>
          <a:prstGeom prst="roundRect">
            <a:avLst/>
          </a:prstGeom>
          <a:solidFill>
            <a:srgbClr val="FFC165"/>
          </a:solidFill>
          <a:ln>
            <a:solidFill>
              <a:srgbClr val="FFC165"/>
            </a:solidFill>
          </a:ln>
        </p:spPr>
        <p:txBody>
          <a:bodyPr wrap="square" tIns="0" bIns="0" rtlCol="0">
            <a:spAutoFit/>
          </a:bodyPr>
          <a:lstStyle/>
          <a:p>
            <a:r>
              <a:rPr kumimoji="1" lang="ja-JP" altLang="en-US" sz="2000" dirty="0">
                <a:ea typeface="游ゴシック Medium" panose="020B0500000000000000" pitchFamily="50" charset="-128"/>
              </a:rPr>
              <a:t>その他</a:t>
            </a:r>
            <a:r>
              <a:rPr kumimoji="1" lang="en-US" altLang="ja-JP" sz="2000" dirty="0">
                <a:ea typeface="游ゴシック Medium" panose="020B0500000000000000" pitchFamily="50" charset="-128"/>
              </a:rPr>
              <a:t>CNN</a:t>
            </a:r>
            <a:r>
              <a:rPr kumimoji="1" lang="ja-JP" altLang="en-US" sz="2000" dirty="0">
                <a:ea typeface="游ゴシック Medium" panose="020B0500000000000000" pitchFamily="50" charset="-128"/>
              </a:rPr>
              <a:t>のパラメータ</a:t>
            </a:r>
            <a:endParaRPr kumimoji="1" lang="en-US" altLang="ja-JP" sz="2000" dirty="0">
              <a:ea typeface="游ゴシック Medium" panose="020B05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B11EA1-DBD0-47B1-8037-EEB724F84BA2}"/>
              </a:ext>
            </a:extLst>
          </p:cNvPr>
          <p:cNvSpPr txBox="1"/>
          <p:nvPr/>
        </p:nvSpPr>
        <p:spPr>
          <a:xfrm>
            <a:off x="403919" y="1429479"/>
            <a:ext cx="8344543" cy="919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lIns="18000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>
                <a:ea typeface="游ゴシック Medium" panose="020B0500000000000000" pitchFamily="50" charset="-128"/>
              </a:rPr>
              <a:t>層数の変更</a:t>
            </a:r>
            <a:endParaRPr lang="en-US" altLang="ja-JP" dirty="0">
              <a:ea typeface="游ゴシック Medium" panose="020B05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>
                <a:ea typeface="游ゴシック Medium" panose="020B0500000000000000" pitchFamily="50" charset="-128"/>
              </a:rPr>
              <a:t>ノード数の変更</a:t>
            </a:r>
            <a:endParaRPr lang="en-US" altLang="ja-JP" dirty="0">
              <a:ea typeface="游ゴシック Medium" panose="020B05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>
                <a:ea typeface="游ゴシック Medium" panose="020B0500000000000000" pitchFamily="50" charset="-128"/>
              </a:rPr>
              <a:t>活性化関数の選択（</a:t>
            </a:r>
            <a:r>
              <a:rPr lang="en-US" altLang="ja-JP" dirty="0" err="1">
                <a:ea typeface="游ゴシック Medium" panose="020B0500000000000000" pitchFamily="50" charset="-128"/>
              </a:rPr>
              <a:t>ReLU</a:t>
            </a:r>
            <a:r>
              <a:rPr lang="en-US" altLang="ja-JP" dirty="0">
                <a:ea typeface="游ゴシック Medium" panose="020B0500000000000000" pitchFamily="50" charset="-128"/>
              </a:rPr>
              <a:t>,</a:t>
            </a:r>
            <a:r>
              <a:rPr lang="ja-JP" altLang="en-US" dirty="0">
                <a:ea typeface="游ゴシック Medium" panose="020B0500000000000000" pitchFamily="50" charset="-128"/>
              </a:rPr>
              <a:t> </a:t>
            </a:r>
            <a:r>
              <a:rPr lang="en-US" altLang="ja-JP" dirty="0">
                <a:ea typeface="游ゴシック Medium" panose="020B0500000000000000" pitchFamily="50" charset="-128"/>
              </a:rPr>
              <a:t>Sigmoid,</a:t>
            </a:r>
            <a:r>
              <a:rPr lang="ja-JP" altLang="en-US" dirty="0">
                <a:ea typeface="游ゴシック Medium" panose="020B0500000000000000" pitchFamily="50" charset="-128"/>
              </a:rPr>
              <a:t> </a:t>
            </a:r>
            <a:r>
              <a:rPr lang="en-US" altLang="ja-JP" dirty="0">
                <a:ea typeface="游ゴシック Medium" panose="020B0500000000000000" pitchFamily="50" charset="-128"/>
              </a:rPr>
              <a:t>tanh,</a:t>
            </a:r>
            <a:r>
              <a:rPr lang="ja-JP" altLang="en-US" dirty="0">
                <a:ea typeface="游ゴシック Medium" panose="020B0500000000000000" pitchFamily="50" charset="-128"/>
              </a:rPr>
              <a:t> </a:t>
            </a:r>
            <a:r>
              <a:rPr lang="en-US" altLang="ja-JP" dirty="0" err="1">
                <a:ea typeface="游ゴシック Medium" panose="020B0500000000000000" pitchFamily="50" charset="-128"/>
              </a:rPr>
              <a:t>LeakyReLU</a:t>
            </a:r>
            <a:r>
              <a:rPr lang="en-US" altLang="ja-JP" dirty="0">
                <a:ea typeface="游ゴシック Medium" panose="020B0500000000000000" pitchFamily="50" charset="-128"/>
              </a:rPr>
              <a:t>,</a:t>
            </a:r>
            <a:r>
              <a:rPr lang="ja-JP" altLang="en-US" dirty="0">
                <a:ea typeface="游ゴシック Medium" panose="020B0500000000000000" pitchFamily="50" charset="-128"/>
              </a:rPr>
              <a:t> </a:t>
            </a:r>
            <a:r>
              <a:rPr lang="en-US" altLang="ja-JP" dirty="0" err="1">
                <a:ea typeface="游ゴシック Medium" panose="020B0500000000000000" pitchFamily="50" charset="-128"/>
              </a:rPr>
              <a:t>elu</a:t>
            </a:r>
            <a:r>
              <a:rPr lang="en-US" altLang="ja-JP" dirty="0">
                <a:ea typeface="游ゴシック Medium" panose="020B0500000000000000" pitchFamily="50" charset="-128"/>
              </a:rPr>
              <a:t>,</a:t>
            </a:r>
            <a:r>
              <a:rPr lang="ja-JP" altLang="en-US" dirty="0">
                <a:ea typeface="游ゴシック Medium" panose="020B0500000000000000" pitchFamily="50" charset="-128"/>
              </a:rPr>
              <a:t> </a:t>
            </a:r>
            <a:r>
              <a:rPr lang="en-US" altLang="ja-JP" dirty="0" err="1">
                <a:ea typeface="游ゴシック Medium" panose="020B0500000000000000" pitchFamily="50" charset="-128"/>
              </a:rPr>
              <a:t>selu</a:t>
            </a:r>
            <a:r>
              <a:rPr lang="ja-JP" altLang="en-US" dirty="0">
                <a:ea typeface="游ゴシック Medium" panose="020B0500000000000000" pitchFamily="50" charset="-128"/>
              </a:rPr>
              <a:t>）</a:t>
            </a:r>
            <a:endParaRPr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DA1D337-3486-4AB0-BA0A-3261C45806B3}"/>
              </a:ext>
            </a:extLst>
          </p:cNvPr>
          <p:cNvSpPr txBox="1"/>
          <p:nvPr/>
        </p:nvSpPr>
        <p:spPr>
          <a:xfrm>
            <a:off x="701499" y="1124744"/>
            <a:ext cx="1296144" cy="34051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tIns="0" bIns="0" rtlCol="0">
            <a:spAutoFit/>
          </a:bodyPr>
          <a:lstStyle/>
          <a:p>
            <a:r>
              <a:rPr kumimoji="1" lang="ja-JP" altLang="en-US" sz="2000" dirty="0">
                <a:ea typeface="游ゴシック Medium" panose="020B0500000000000000" pitchFamily="50" charset="-128"/>
              </a:rPr>
              <a:t>全結合層</a:t>
            </a:r>
          </a:p>
        </p:txBody>
      </p:sp>
    </p:spTree>
    <p:extLst>
      <p:ext uri="{BB962C8B-B14F-4D97-AF65-F5344CB8AC3E}">
        <p14:creationId xmlns:p14="http://schemas.microsoft.com/office/powerpoint/2010/main" val="199379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58792464-5540-4962-B7CE-E4E53099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34729"/>
            <a:ext cx="4270689" cy="918007"/>
          </a:xfrm>
        </p:spPr>
        <p:txBody>
          <a:bodyPr/>
          <a:lstStyle/>
          <a:p>
            <a:r>
              <a:rPr kumimoji="1" lang="en-US" altLang="ja-JP" dirty="0"/>
              <a:t>VGG16</a:t>
            </a:r>
            <a:r>
              <a:rPr kumimoji="1" lang="ja-JP" altLang="en-US" dirty="0"/>
              <a:t>作成方法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01CDF8-77EC-4444-BC40-6CDCDB4E57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A1C3BE-D8A1-495A-99D2-4847A11CB28A}"/>
              </a:ext>
            </a:extLst>
          </p:cNvPr>
          <p:cNvSpPr txBox="1"/>
          <p:nvPr/>
        </p:nvSpPr>
        <p:spPr>
          <a:xfrm>
            <a:off x="179512" y="1133709"/>
            <a:ext cx="1800200" cy="2383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ja-JP" altLang="en-US" sz="1400" dirty="0">
                <a:ea typeface="游ゴシック Medium" panose="020B0500000000000000" pitchFamily="50" charset="-128"/>
              </a:rPr>
              <a:t>畳み込み層 </a:t>
            </a:r>
            <a:r>
              <a:rPr lang="en-US" altLang="ja-JP" sz="14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3×3</a:t>
            </a:r>
            <a:r>
              <a:rPr lang="en-US" altLang="ja-JP" sz="1400" dirty="0">
                <a:ea typeface="游ゴシック Medium" panose="020B0500000000000000" pitchFamily="50" charset="-128"/>
              </a:rPr>
              <a:t>, </a:t>
            </a:r>
            <a:r>
              <a:rPr lang="en-US" altLang="ja-JP" sz="1400" dirty="0">
                <a:solidFill>
                  <a:srgbClr val="00B050"/>
                </a:solidFill>
                <a:ea typeface="游ゴシック Medium" panose="020B0500000000000000" pitchFamily="50" charset="-128"/>
              </a:rPr>
              <a:t>64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C238D3-0695-4B5B-BC4F-AFE5BB0ABAD0}"/>
              </a:ext>
            </a:extLst>
          </p:cNvPr>
          <p:cNvSpPr txBox="1"/>
          <p:nvPr/>
        </p:nvSpPr>
        <p:spPr>
          <a:xfrm>
            <a:off x="179512" y="1606461"/>
            <a:ext cx="1800200" cy="2383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ja-JP" altLang="en-US" sz="1400" dirty="0">
                <a:ea typeface="游ゴシック Medium" panose="020B0500000000000000" pitchFamily="50" charset="-128"/>
              </a:rPr>
              <a:t>畳み込み層 </a:t>
            </a:r>
            <a:r>
              <a:rPr lang="en-US" altLang="ja-JP" sz="14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3×3</a:t>
            </a:r>
            <a:r>
              <a:rPr lang="en-US" altLang="ja-JP" sz="1400" dirty="0">
                <a:ea typeface="游ゴシック Medium" panose="020B0500000000000000" pitchFamily="50" charset="-128"/>
              </a:rPr>
              <a:t>, </a:t>
            </a:r>
            <a:r>
              <a:rPr lang="en-US" altLang="ja-JP" sz="1400" dirty="0">
                <a:solidFill>
                  <a:srgbClr val="00B050"/>
                </a:solidFill>
                <a:ea typeface="游ゴシック Medium" panose="020B0500000000000000" pitchFamily="50" charset="-128"/>
              </a:rPr>
              <a:t>64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24EBA2-C3A9-4B05-9E06-718A1D0A106E}"/>
              </a:ext>
            </a:extLst>
          </p:cNvPr>
          <p:cNvSpPr txBox="1"/>
          <p:nvPr/>
        </p:nvSpPr>
        <p:spPr>
          <a:xfrm>
            <a:off x="53426" y="2123891"/>
            <a:ext cx="2052084" cy="2383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90000" tIns="0" rIns="90000" bIns="0" rtlCol="0">
            <a:spAutoFit/>
          </a:bodyPr>
          <a:lstStyle/>
          <a:p>
            <a:r>
              <a:rPr lang="ja-JP" altLang="en-US" sz="1400" dirty="0">
                <a:solidFill>
                  <a:srgbClr val="00CCFF"/>
                </a:solidFill>
                <a:ea typeface="游ゴシック Medium" panose="020B0500000000000000" pitchFamily="50" charset="-128"/>
              </a:rPr>
              <a:t>最大値</a:t>
            </a:r>
            <a:r>
              <a:rPr lang="ja-JP" altLang="en-US" sz="1400" dirty="0">
                <a:ea typeface="游ゴシック Medium" panose="020B0500000000000000" pitchFamily="50" charset="-128"/>
              </a:rPr>
              <a:t>プーリング</a:t>
            </a:r>
            <a:r>
              <a:rPr lang="en-US" altLang="ja-JP" sz="1400" dirty="0">
                <a:ea typeface="游ゴシック Medium" panose="020B0500000000000000" pitchFamily="50" charset="-128"/>
              </a:rPr>
              <a:t> </a:t>
            </a:r>
            <a:r>
              <a:rPr lang="en-US" altLang="ja-JP" sz="1400" dirty="0">
                <a:solidFill>
                  <a:schemeClr val="bg2"/>
                </a:solidFill>
                <a:ea typeface="游ゴシック Medium" panose="020B0500000000000000" pitchFamily="50" charset="-128"/>
              </a:rPr>
              <a:t>2×2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732368-9677-49D6-B417-435E99449804}"/>
              </a:ext>
            </a:extLst>
          </p:cNvPr>
          <p:cNvSpPr txBox="1"/>
          <p:nvPr/>
        </p:nvSpPr>
        <p:spPr>
          <a:xfrm>
            <a:off x="107504" y="2636912"/>
            <a:ext cx="1903069" cy="2383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ja-JP" altLang="en-US" sz="1400" dirty="0">
                <a:ea typeface="游ゴシック Medium" panose="020B0500000000000000" pitchFamily="50" charset="-128"/>
              </a:rPr>
              <a:t>畳み込み層 </a:t>
            </a:r>
            <a:r>
              <a:rPr lang="en-US" altLang="ja-JP" sz="14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3×3</a:t>
            </a:r>
            <a:r>
              <a:rPr lang="en-US" altLang="ja-JP" sz="1400" dirty="0">
                <a:ea typeface="游ゴシック Medium" panose="020B0500000000000000" pitchFamily="50" charset="-128"/>
              </a:rPr>
              <a:t>, </a:t>
            </a:r>
            <a:r>
              <a:rPr lang="en-US" altLang="ja-JP" sz="1400" dirty="0">
                <a:solidFill>
                  <a:srgbClr val="00B050"/>
                </a:solidFill>
                <a:ea typeface="游ゴシック Medium" panose="020B0500000000000000" pitchFamily="50" charset="-128"/>
              </a:rPr>
              <a:t>128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727180-BACB-423E-8AAC-FAA5BBABC47C}"/>
              </a:ext>
            </a:extLst>
          </p:cNvPr>
          <p:cNvSpPr txBox="1"/>
          <p:nvPr/>
        </p:nvSpPr>
        <p:spPr>
          <a:xfrm>
            <a:off x="107504" y="3140968"/>
            <a:ext cx="1903069" cy="2383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ja-JP" altLang="en-US" sz="1400" dirty="0">
                <a:ea typeface="游ゴシック Medium" panose="020B0500000000000000" pitchFamily="50" charset="-128"/>
              </a:rPr>
              <a:t>畳み込み層 </a:t>
            </a:r>
            <a:r>
              <a:rPr lang="en-US" altLang="ja-JP" sz="14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3×3</a:t>
            </a:r>
            <a:r>
              <a:rPr lang="en-US" altLang="ja-JP" sz="1400" dirty="0">
                <a:ea typeface="游ゴシック Medium" panose="020B0500000000000000" pitchFamily="50" charset="-128"/>
              </a:rPr>
              <a:t>, </a:t>
            </a:r>
            <a:r>
              <a:rPr lang="en-US" altLang="ja-JP" sz="1400" dirty="0">
                <a:solidFill>
                  <a:srgbClr val="00B050"/>
                </a:solidFill>
                <a:ea typeface="游ゴシック Medium" panose="020B0500000000000000" pitchFamily="50" charset="-128"/>
              </a:rPr>
              <a:t>128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B1EBB7-D0C2-46CF-B324-E50EA99CD6C4}"/>
              </a:ext>
            </a:extLst>
          </p:cNvPr>
          <p:cNvSpPr txBox="1"/>
          <p:nvPr/>
        </p:nvSpPr>
        <p:spPr>
          <a:xfrm>
            <a:off x="107504" y="4149080"/>
            <a:ext cx="1903069" cy="2383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ja-JP" altLang="en-US" sz="1400" dirty="0">
                <a:ea typeface="游ゴシック Medium" panose="020B0500000000000000" pitchFamily="50" charset="-128"/>
              </a:rPr>
              <a:t>畳み込み層 </a:t>
            </a:r>
            <a:r>
              <a:rPr lang="en-US" altLang="ja-JP" sz="14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3×3</a:t>
            </a:r>
            <a:r>
              <a:rPr lang="en-US" altLang="ja-JP" sz="1400" dirty="0">
                <a:ea typeface="游ゴシック Medium" panose="020B0500000000000000" pitchFamily="50" charset="-128"/>
              </a:rPr>
              <a:t>, </a:t>
            </a:r>
            <a:r>
              <a:rPr lang="en-US" altLang="ja-JP" sz="1400" dirty="0">
                <a:solidFill>
                  <a:srgbClr val="00B050"/>
                </a:solidFill>
                <a:ea typeface="游ゴシック Medium" panose="020B0500000000000000" pitchFamily="50" charset="-128"/>
              </a:rPr>
              <a:t>256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03FC4F5-87C8-4EE4-8A0B-3E642A3D3B60}"/>
              </a:ext>
            </a:extLst>
          </p:cNvPr>
          <p:cNvSpPr txBox="1"/>
          <p:nvPr/>
        </p:nvSpPr>
        <p:spPr>
          <a:xfrm>
            <a:off x="107504" y="4653136"/>
            <a:ext cx="1903069" cy="2383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ja-JP" altLang="en-US" sz="1400" dirty="0">
                <a:ea typeface="游ゴシック Medium" panose="020B0500000000000000" pitchFamily="50" charset="-128"/>
              </a:rPr>
              <a:t>畳み込み層 </a:t>
            </a:r>
            <a:r>
              <a:rPr lang="en-US" altLang="ja-JP" sz="14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3×3</a:t>
            </a:r>
            <a:r>
              <a:rPr lang="en-US" altLang="ja-JP" sz="1400" dirty="0">
                <a:ea typeface="游ゴシック Medium" panose="020B0500000000000000" pitchFamily="50" charset="-128"/>
              </a:rPr>
              <a:t>, </a:t>
            </a:r>
            <a:r>
              <a:rPr lang="en-US" altLang="ja-JP" sz="1400" dirty="0">
                <a:solidFill>
                  <a:srgbClr val="00B050"/>
                </a:solidFill>
                <a:ea typeface="游ゴシック Medium" panose="020B0500000000000000" pitchFamily="50" charset="-128"/>
              </a:rPr>
              <a:t>256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10AB87E-E1B3-4611-BD25-ED76DA4AF072}"/>
              </a:ext>
            </a:extLst>
          </p:cNvPr>
          <p:cNvSpPr txBox="1"/>
          <p:nvPr/>
        </p:nvSpPr>
        <p:spPr>
          <a:xfrm>
            <a:off x="107504" y="5206861"/>
            <a:ext cx="1903069" cy="2383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ja-JP" altLang="en-US" sz="1400" dirty="0">
                <a:ea typeface="游ゴシック Medium" panose="020B0500000000000000" pitchFamily="50" charset="-128"/>
              </a:rPr>
              <a:t>畳み込み層 </a:t>
            </a:r>
            <a:r>
              <a:rPr lang="en-US" altLang="ja-JP" sz="14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3×3</a:t>
            </a:r>
            <a:r>
              <a:rPr lang="en-US" altLang="ja-JP" sz="1400" dirty="0">
                <a:ea typeface="游ゴシック Medium" panose="020B0500000000000000" pitchFamily="50" charset="-128"/>
              </a:rPr>
              <a:t>, </a:t>
            </a:r>
            <a:r>
              <a:rPr lang="en-US" altLang="ja-JP" sz="1400" dirty="0">
                <a:solidFill>
                  <a:srgbClr val="00B050"/>
                </a:solidFill>
                <a:ea typeface="游ゴシック Medium" panose="020B0500000000000000" pitchFamily="50" charset="-128"/>
              </a:rPr>
              <a:t>256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2A997E-DF99-465C-92A1-40A5E4471B14}"/>
              </a:ext>
            </a:extLst>
          </p:cNvPr>
          <p:cNvSpPr txBox="1"/>
          <p:nvPr/>
        </p:nvSpPr>
        <p:spPr>
          <a:xfrm>
            <a:off x="2267744" y="1124744"/>
            <a:ext cx="1903069" cy="2383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ja-JP" altLang="en-US" sz="1400" dirty="0">
                <a:ea typeface="游ゴシック Medium" panose="020B0500000000000000" pitchFamily="50" charset="-128"/>
              </a:rPr>
              <a:t>畳み込み層 </a:t>
            </a:r>
            <a:r>
              <a:rPr lang="en-US" altLang="ja-JP" sz="14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3×3</a:t>
            </a:r>
            <a:r>
              <a:rPr lang="en-US" altLang="ja-JP" sz="1400" dirty="0">
                <a:ea typeface="游ゴシック Medium" panose="020B0500000000000000" pitchFamily="50" charset="-128"/>
              </a:rPr>
              <a:t>, </a:t>
            </a:r>
            <a:r>
              <a:rPr lang="en-US" altLang="ja-JP" sz="1400" dirty="0">
                <a:solidFill>
                  <a:srgbClr val="00B050"/>
                </a:solidFill>
                <a:ea typeface="游ゴシック Medium" panose="020B0500000000000000" pitchFamily="50" charset="-128"/>
              </a:rPr>
              <a:t>512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B97A0B6-0D06-463D-BECA-3A0FFD0A250A}"/>
              </a:ext>
            </a:extLst>
          </p:cNvPr>
          <p:cNvSpPr txBox="1"/>
          <p:nvPr/>
        </p:nvSpPr>
        <p:spPr>
          <a:xfrm>
            <a:off x="2285674" y="1601617"/>
            <a:ext cx="1903069" cy="2383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ja-JP" altLang="en-US" sz="1400" dirty="0">
                <a:ea typeface="游ゴシック Medium" panose="020B0500000000000000" pitchFamily="50" charset="-128"/>
              </a:rPr>
              <a:t>畳み込み層 </a:t>
            </a:r>
            <a:r>
              <a:rPr lang="en-US" altLang="ja-JP" sz="14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3×3</a:t>
            </a:r>
            <a:r>
              <a:rPr lang="en-US" altLang="ja-JP" sz="1400" dirty="0">
                <a:ea typeface="游ゴシック Medium" panose="020B0500000000000000" pitchFamily="50" charset="-128"/>
              </a:rPr>
              <a:t>, </a:t>
            </a:r>
            <a:r>
              <a:rPr lang="en-US" altLang="ja-JP" sz="1400" dirty="0">
                <a:solidFill>
                  <a:srgbClr val="00B050"/>
                </a:solidFill>
                <a:ea typeface="游ゴシック Medium" panose="020B0500000000000000" pitchFamily="50" charset="-128"/>
              </a:rPr>
              <a:t>512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DC5AE9C-FA55-49A4-B7D8-2918F1818BE4}"/>
              </a:ext>
            </a:extLst>
          </p:cNvPr>
          <p:cNvSpPr txBox="1"/>
          <p:nvPr/>
        </p:nvSpPr>
        <p:spPr>
          <a:xfrm>
            <a:off x="2285674" y="2105673"/>
            <a:ext cx="1903069" cy="2383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ja-JP" altLang="en-US" sz="1400" dirty="0">
                <a:ea typeface="游ゴシック Medium" panose="020B0500000000000000" pitchFamily="50" charset="-128"/>
              </a:rPr>
              <a:t>畳み込み層 </a:t>
            </a:r>
            <a:r>
              <a:rPr lang="en-US" altLang="ja-JP" sz="14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3×3</a:t>
            </a:r>
            <a:r>
              <a:rPr lang="en-US" altLang="ja-JP" sz="1400" dirty="0">
                <a:ea typeface="游ゴシック Medium" panose="020B0500000000000000" pitchFamily="50" charset="-128"/>
              </a:rPr>
              <a:t>, </a:t>
            </a:r>
            <a:r>
              <a:rPr lang="en-US" altLang="ja-JP" sz="1400" dirty="0">
                <a:solidFill>
                  <a:srgbClr val="00B050"/>
                </a:solidFill>
                <a:ea typeface="游ゴシック Medium" panose="020B0500000000000000" pitchFamily="50" charset="-128"/>
              </a:rPr>
              <a:t>512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0F855EB-861C-477C-B11A-419A47F83D75}"/>
              </a:ext>
            </a:extLst>
          </p:cNvPr>
          <p:cNvSpPr txBox="1"/>
          <p:nvPr/>
        </p:nvSpPr>
        <p:spPr>
          <a:xfrm>
            <a:off x="2303604" y="3113785"/>
            <a:ext cx="1903069" cy="2383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ja-JP" altLang="en-US" sz="1400" dirty="0">
                <a:ea typeface="游ゴシック Medium" panose="020B0500000000000000" pitchFamily="50" charset="-128"/>
              </a:rPr>
              <a:t>畳み込み層 </a:t>
            </a:r>
            <a:r>
              <a:rPr lang="en-US" altLang="ja-JP" sz="14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3×3</a:t>
            </a:r>
            <a:r>
              <a:rPr lang="en-US" altLang="ja-JP" sz="1400" dirty="0">
                <a:ea typeface="游ゴシック Medium" panose="020B0500000000000000" pitchFamily="50" charset="-128"/>
              </a:rPr>
              <a:t>, </a:t>
            </a:r>
            <a:r>
              <a:rPr lang="en-US" altLang="ja-JP" sz="1400" dirty="0">
                <a:solidFill>
                  <a:srgbClr val="00B050"/>
                </a:solidFill>
                <a:ea typeface="游ゴシック Medium" panose="020B0500000000000000" pitchFamily="50" charset="-128"/>
              </a:rPr>
              <a:t>512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2EE3830-D9AC-44B3-9AFC-9542342997FD}"/>
              </a:ext>
            </a:extLst>
          </p:cNvPr>
          <p:cNvSpPr txBox="1"/>
          <p:nvPr/>
        </p:nvSpPr>
        <p:spPr>
          <a:xfrm>
            <a:off x="2312569" y="3617841"/>
            <a:ext cx="1903069" cy="2383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ja-JP" altLang="en-US" sz="1400" dirty="0">
                <a:ea typeface="游ゴシック Medium" panose="020B0500000000000000" pitchFamily="50" charset="-128"/>
              </a:rPr>
              <a:t>畳み込み層 </a:t>
            </a:r>
            <a:r>
              <a:rPr lang="en-US" altLang="ja-JP" sz="14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3×3</a:t>
            </a:r>
            <a:r>
              <a:rPr lang="en-US" altLang="ja-JP" sz="1400" dirty="0">
                <a:ea typeface="游ゴシック Medium" panose="020B0500000000000000" pitchFamily="50" charset="-128"/>
              </a:rPr>
              <a:t>, </a:t>
            </a:r>
            <a:r>
              <a:rPr lang="en-US" altLang="ja-JP" sz="1400" dirty="0">
                <a:solidFill>
                  <a:srgbClr val="00B050"/>
                </a:solidFill>
                <a:ea typeface="游ゴシック Medium" panose="020B0500000000000000" pitchFamily="50" charset="-128"/>
              </a:rPr>
              <a:t>512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3BD9449-54F1-4E0C-991D-090C95610F0A}"/>
              </a:ext>
            </a:extLst>
          </p:cNvPr>
          <p:cNvSpPr txBox="1"/>
          <p:nvPr/>
        </p:nvSpPr>
        <p:spPr>
          <a:xfrm>
            <a:off x="2299926" y="4144236"/>
            <a:ext cx="1903069" cy="2383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ja-JP" altLang="en-US" sz="1400" dirty="0">
                <a:ea typeface="游ゴシック Medium" panose="020B0500000000000000" pitchFamily="50" charset="-128"/>
              </a:rPr>
              <a:t>畳み込み層 </a:t>
            </a:r>
            <a:r>
              <a:rPr lang="en-US" altLang="ja-JP" sz="14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3×3</a:t>
            </a:r>
            <a:r>
              <a:rPr lang="en-US" altLang="ja-JP" sz="1400" dirty="0">
                <a:ea typeface="游ゴシック Medium" panose="020B0500000000000000" pitchFamily="50" charset="-128"/>
              </a:rPr>
              <a:t>, </a:t>
            </a:r>
            <a:r>
              <a:rPr lang="en-US" altLang="ja-JP" sz="1400" dirty="0">
                <a:solidFill>
                  <a:srgbClr val="00B050"/>
                </a:solidFill>
                <a:ea typeface="游ゴシック Medium" panose="020B0500000000000000" pitchFamily="50" charset="-128"/>
              </a:rPr>
              <a:t>512</a:t>
            </a:r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E1766A66-715D-4AA8-BE15-933A3032E3CE}"/>
              </a:ext>
            </a:extLst>
          </p:cNvPr>
          <p:cNvSpPr/>
          <p:nvPr/>
        </p:nvSpPr>
        <p:spPr>
          <a:xfrm>
            <a:off x="755576" y="1412776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8A466541-BE2E-49F0-8281-1FF4176E97EE}"/>
              </a:ext>
            </a:extLst>
          </p:cNvPr>
          <p:cNvSpPr/>
          <p:nvPr/>
        </p:nvSpPr>
        <p:spPr>
          <a:xfrm>
            <a:off x="755576" y="1912444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05A348EA-FB6F-4285-8ED9-21F6F5D5C7F1}"/>
              </a:ext>
            </a:extLst>
          </p:cNvPr>
          <p:cNvSpPr/>
          <p:nvPr/>
        </p:nvSpPr>
        <p:spPr>
          <a:xfrm>
            <a:off x="755576" y="2420888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F5937C94-733A-47BE-8065-50F15FEE16D6}"/>
              </a:ext>
            </a:extLst>
          </p:cNvPr>
          <p:cNvSpPr/>
          <p:nvPr/>
        </p:nvSpPr>
        <p:spPr>
          <a:xfrm>
            <a:off x="755576" y="2924944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32" name="矢印: 下 31">
            <a:extLst>
              <a:ext uri="{FF2B5EF4-FFF2-40B4-BE49-F238E27FC236}">
                <a16:creationId xmlns:a16="http://schemas.microsoft.com/office/drawing/2014/main" id="{E713F3D0-7C10-4AEC-B5A5-0947F127CF40}"/>
              </a:ext>
            </a:extLst>
          </p:cNvPr>
          <p:cNvSpPr/>
          <p:nvPr/>
        </p:nvSpPr>
        <p:spPr>
          <a:xfrm>
            <a:off x="755576" y="3429000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298DB70-CEC6-4260-8825-AFB4DAFB94A4}"/>
              </a:ext>
            </a:extLst>
          </p:cNvPr>
          <p:cNvSpPr/>
          <p:nvPr/>
        </p:nvSpPr>
        <p:spPr>
          <a:xfrm>
            <a:off x="755576" y="3933056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BF5327C3-6560-4776-9C8D-98ADCB9874AE}"/>
              </a:ext>
            </a:extLst>
          </p:cNvPr>
          <p:cNvSpPr/>
          <p:nvPr/>
        </p:nvSpPr>
        <p:spPr>
          <a:xfrm>
            <a:off x="755576" y="4437112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DA0B290F-14DB-487C-881B-C06C6BA16669}"/>
              </a:ext>
            </a:extLst>
          </p:cNvPr>
          <p:cNvSpPr/>
          <p:nvPr/>
        </p:nvSpPr>
        <p:spPr>
          <a:xfrm>
            <a:off x="755576" y="4968063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AEF5E117-0C80-4253-8D25-BE5EAD190C5C}"/>
              </a:ext>
            </a:extLst>
          </p:cNvPr>
          <p:cNvSpPr/>
          <p:nvPr/>
        </p:nvSpPr>
        <p:spPr>
          <a:xfrm>
            <a:off x="755576" y="5512844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7FF3CE1-3749-4516-9073-6EDFC8572498}"/>
              </a:ext>
            </a:extLst>
          </p:cNvPr>
          <p:cNvSpPr txBox="1"/>
          <p:nvPr/>
        </p:nvSpPr>
        <p:spPr>
          <a:xfrm>
            <a:off x="2573706" y="5184087"/>
            <a:ext cx="1314362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tIns="0" bIns="0" rtlCol="0">
            <a:spAutoFit/>
          </a:bodyPr>
          <a:lstStyle/>
          <a:p>
            <a:r>
              <a:rPr kumimoji="1" lang="ja-JP" altLang="en-US" sz="1400" dirty="0">
                <a:ea typeface="游ゴシック Medium" panose="020B0500000000000000" pitchFamily="50" charset="-128"/>
              </a:rPr>
              <a:t>全結合層</a:t>
            </a:r>
            <a:r>
              <a:rPr kumimoji="1" lang="en-US" altLang="ja-JP" sz="1400" dirty="0">
                <a:solidFill>
                  <a:schemeClr val="accent1">
                    <a:lumMod val="50000"/>
                  </a:schemeClr>
                </a:solidFill>
                <a:ea typeface="游ゴシック Medium" panose="020B0500000000000000" pitchFamily="50" charset="-128"/>
              </a:rPr>
              <a:t>4096</a:t>
            </a:r>
            <a:endParaRPr kumimoji="1" lang="ja-JP" altLang="en-US" sz="1400" dirty="0">
              <a:solidFill>
                <a:schemeClr val="accent1">
                  <a:lumMod val="50000"/>
                </a:schemeClr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42BE62C-4578-435E-B5C4-7B0F3886029F}"/>
              </a:ext>
            </a:extLst>
          </p:cNvPr>
          <p:cNvSpPr txBox="1"/>
          <p:nvPr/>
        </p:nvSpPr>
        <p:spPr>
          <a:xfrm>
            <a:off x="2564741" y="5724003"/>
            <a:ext cx="1314362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tIns="0" bIns="0" rtlCol="0">
            <a:spAutoFit/>
          </a:bodyPr>
          <a:lstStyle/>
          <a:p>
            <a:r>
              <a:rPr kumimoji="1" lang="ja-JP" altLang="en-US" sz="1400" dirty="0">
                <a:ea typeface="游ゴシック Medium" panose="020B0500000000000000" pitchFamily="50" charset="-128"/>
              </a:rPr>
              <a:t>全結合層</a:t>
            </a:r>
            <a:r>
              <a:rPr kumimoji="1" lang="en-US" altLang="ja-JP" sz="1400" dirty="0">
                <a:solidFill>
                  <a:schemeClr val="accent1">
                    <a:lumMod val="50000"/>
                  </a:schemeClr>
                </a:solidFill>
                <a:ea typeface="游ゴシック Medium" panose="020B0500000000000000" pitchFamily="50" charset="-128"/>
              </a:rPr>
              <a:t>4096</a:t>
            </a:r>
            <a:endParaRPr kumimoji="1" lang="ja-JP" altLang="en-US" sz="1400" dirty="0">
              <a:solidFill>
                <a:schemeClr val="accent1">
                  <a:lumMod val="50000"/>
                </a:schemeClr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3F2A24D7-3C3B-4AAA-BF9F-B10772198331}"/>
              </a:ext>
            </a:extLst>
          </p:cNvPr>
          <p:cNvSpPr/>
          <p:nvPr/>
        </p:nvSpPr>
        <p:spPr>
          <a:xfrm>
            <a:off x="2918316" y="1407932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DFF950F1-565F-40D4-B2CE-C2409857C6AF}"/>
              </a:ext>
            </a:extLst>
          </p:cNvPr>
          <p:cNvSpPr/>
          <p:nvPr/>
        </p:nvSpPr>
        <p:spPr>
          <a:xfrm>
            <a:off x="2933746" y="1907600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B7A94FCC-2AD6-4FAA-AB0E-004092E23008}"/>
              </a:ext>
            </a:extLst>
          </p:cNvPr>
          <p:cNvSpPr/>
          <p:nvPr/>
        </p:nvSpPr>
        <p:spPr>
          <a:xfrm>
            <a:off x="2933746" y="2411656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42" name="矢印: 下 41">
            <a:extLst>
              <a:ext uri="{FF2B5EF4-FFF2-40B4-BE49-F238E27FC236}">
                <a16:creationId xmlns:a16="http://schemas.microsoft.com/office/drawing/2014/main" id="{55ACD0B1-900E-426E-BF37-90AE946462B0}"/>
              </a:ext>
            </a:extLst>
          </p:cNvPr>
          <p:cNvSpPr/>
          <p:nvPr/>
        </p:nvSpPr>
        <p:spPr>
          <a:xfrm>
            <a:off x="2933746" y="2915712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8C56E114-BF06-4EFF-A185-9408385B94DF}"/>
              </a:ext>
            </a:extLst>
          </p:cNvPr>
          <p:cNvSpPr/>
          <p:nvPr/>
        </p:nvSpPr>
        <p:spPr>
          <a:xfrm>
            <a:off x="2933746" y="3419768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5BC793E3-6972-470A-B78D-550C55EC907D}"/>
              </a:ext>
            </a:extLst>
          </p:cNvPr>
          <p:cNvSpPr/>
          <p:nvPr/>
        </p:nvSpPr>
        <p:spPr>
          <a:xfrm>
            <a:off x="2933746" y="3923824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45" name="矢印: 下 44">
            <a:extLst>
              <a:ext uri="{FF2B5EF4-FFF2-40B4-BE49-F238E27FC236}">
                <a16:creationId xmlns:a16="http://schemas.microsoft.com/office/drawing/2014/main" id="{4BFCAEB4-AFCA-4A3F-A25C-565DEE318E98}"/>
              </a:ext>
            </a:extLst>
          </p:cNvPr>
          <p:cNvSpPr/>
          <p:nvPr/>
        </p:nvSpPr>
        <p:spPr>
          <a:xfrm>
            <a:off x="2933746" y="4427880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24B5E9D8-39DC-4825-8703-16F4C0F0A1E1}"/>
              </a:ext>
            </a:extLst>
          </p:cNvPr>
          <p:cNvSpPr/>
          <p:nvPr/>
        </p:nvSpPr>
        <p:spPr>
          <a:xfrm>
            <a:off x="2933746" y="4936324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E31BB18C-8803-4906-B12B-E5387951D8D8}"/>
              </a:ext>
            </a:extLst>
          </p:cNvPr>
          <p:cNvSpPr/>
          <p:nvPr/>
        </p:nvSpPr>
        <p:spPr>
          <a:xfrm>
            <a:off x="2918316" y="5508000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48" name="矢印: 下 47">
            <a:extLst>
              <a:ext uri="{FF2B5EF4-FFF2-40B4-BE49-F238E27FC236}">
                <a16:creationId xmlns:a16="http://schemas.microsoft.com/office/drawing/2014/main" id="{E9220881-1097-4B16-B23D-330540B0FD1D}"/>
              </a:ext>
            </a:extLst>
          </p:cNvPr>
          <p:cNvSpPr/>
          <p:nvPr/>
        </p:nvSpPr>
        <p:spPr>
          <a:xfrm>
            <a:off x="2933746" y="6021288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1384D98-3B12-45A0-AC30-C2E9E2038092}"/>
              </a:ext>
            </a:extLst>
          </p:cNvPr>
          <p:cNvSpPr txBox="1"/>
          <p:nvPr/>
        </p:nvSpPr>
        <p:spPr>
          <a:xfrm>
            <a:off x="2846596" y="6237312"/>
            <a:ext cx="744475" cy="238363"/>
          </a:xfrm>
          <a:prstGeom prst="roundRect">
            <a:avLst/>
          </a:prstGeom>
          <a:solidFill>
            <a:srgbClr val="29C7FF"/>
          </a:solidFill>
          <a:ln>
            <a:solidFill>
              <a:srgbClr val="29C7FF"/>
            </a:solidFill>
          </a:ln>
        </p:spPr>
        <p:txBody>
          <a:bodyPr wrap="square" tIns="0" bIns="0" rtlCol="0">
            <a:spAutoFit/>
          </a:bodyPr>
          <a:lstStyle/>
          <a:p>
            <a:r>
              <a:rPr kumimoji="1" lang="ja-JP" altLang="en-US" sz="1400" dirty="0">
                <a:ea typeface="游ゴシック Medium" panose="020B0500000000000000" pitchFamily="50" charset="-128"/>
              </a:rPr>
              <a:t>出力層</a:t>
            </a:r>
            <a:endParaRPr kumimoji="1" lang="en-US" altLang="ja-JP" sz="1400" dirty="0">
              <a:ea typeface="游ゴシック Medium" panose="020B0500000000000000" pitchFamily="50" charset="-128"/>
            </a:endParaRP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2EDC33D4-76FD-4E49-AF28-8F256024B365}"/>
              </a:ext>
            </a:extLst>
          </p:cNvPr>
          <p:cNvSpPr/>
          <p:nvPr/>
        </p:nvSpPr>
        <p:spPr>
          <a:xfrm>
            <a:off x="755576" y="6021288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57" name="矢印: 下 56">
            <a:extLst>
              <a:ext uri="{FF2B5EF4-FFF2-40B4-BE49-F238E27FC236}">
                <a16:creationId xmlns:a16="http://schemas.microsoft.com/office/drawing/2014/main" id="{98430EAD-8C77-48A8-A101-0FF2F5FC3337}"/>
              </a:ext>
            </a:extLst>
          </p:cNvPr>
          <p:cNvSpPr/>
          <p:nvPr/>
        </p:nvSpPr>
        <p:spPr>
          <a:xfrm>
            <a:off x="2933746" y="908720"/>
            <a:ext cx="591494" cy="148404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6A76092-1994-4F9B-96A3-7C41D92D1D50}"/>
              </a:ext>
            </a:extLst>
          </p:cNvPr>
          <p:cNvSpPr txBox="1"/>
          <p:nvPr/>
        </p:nvSpPr>
        <p:spPr>
          <a:xfrm>
            <a:off x="4283968" y="854643"/>
            <a:ext cx="466183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游ゴシック Medium" panose="020B0500000000000000" pitchFamily="50" charset="-128"/>
              </a:rPr>
              <a:t>VGG16</a:t>
            </a:r>
            <a:r>
              <a:rPr kumimoji="1" lang="ja-JP" altLang="en-US" dirty="0">
                <a:ea typeface="游ゴシック Medium" panose="020B0500000000000000" pitchFamily="50" charset="-128"/>
              </a:rPr>
              <a:t>作成入力例</a:t>
            </a:r>
            <a:endParaRPr kumimoji="1" lang="en-US" altLang="ja-JP" dirty="0">
              <a:ea typeface="游ゴシック Medium" panose="020B0500000000000000" pitchFamily="50" charset="-128"/>
            </a:endParaRPr>
          </a:p>
          <a:p>
            <a:endParaRPr kumimoji="1" lang="en-US" altLang="ja-JP" sz="800" dirty="0">
              <a:ea typeface="游ゴシック Medium" panose="020B0500000000000000" pitchFamily="50" charset="-128"/>
            </a:endParaRPr>
          </a:p>
          <a:p>
            <a:r>
              <a:rPr kumimoji="1" lang="ja-JP" altLang="en-US" sz="1200" dirty="0">
                <a:ea typeface="游ゴシック Medium" panose="020B0500000000000000" pitchFamily="50" charset="-128"/>
              </a:rPr>
              <a:t>学習画像のデータセットを入力</a:t>
            </a:r>
            <a:r>
              <a:rPr kumimoji="1" lang="en-US" altLang="ja-JP" sz="1200" dirty="0">
                <a:ea typeface="游ゴシック Medium" panose="020B0500000000000000" pitchFamily="50" charset="-128"/>
              </a:rPr>
              <a:t>(</a:t>
            </a:r>
            <a:r>
              <a:rPr kumimoji="1" lang="en-US" altLang="ja-JP" sz="1200" dirty="0" err="1">
                <a:ea typeface="游ゴシック Medium" panose="020B0500000000000000" pitchFamily="50" charset="-128"/>
              </a:rPr>
              <a:t>npz</a:t>
            </a:r>
            <a:r>
              <a:rPr kumimoji="1" lang="ja-JP" altLang="en-US" sz="1200" dirty="0">
                <a:ea typeface="游ゴシック Medium" panose="020B0500000000000000" pitchFamily="50" charset="-128"/>
              </a:rPr>
              <a:t>ファイル</a:t>
            </a:r>
            <a:r>
              <a:rPr kumimoji="1" lang="en-US" altLang="ja-JP" sz="1200" dirty="0">
                <a:ea typeface="游ゴシック Medium" panose="020B0500000000000000" pitchFamily="50" charset="-128"/>
              </a:rPr>
              <a:t>): </a:t>
            </a:r>
          </a:p>
          <a:p>
            <a:r>
              <a:rPr kumimoji="1" lang="ja-JP" altLang="en-US" sz="1200" dirty="0">
                <a:ea typeface="游ゴシック Medium" panose="020B0500000000000000" pitchFamily="50" charset="-128"/>
              </a:rPr>
              <a:t>テスト画像のデータセットを入力</a:t>
            </a:r>
            <a:r>
              <a:rPr kumimoji="1" lang="en-US" altLang="ja-JP" sz="1200" dirty="0">
                <a:ea typeface="游ゴシック Medium" panose="020B0500000000000000" pitchFamily="50" charset="-128"/>
              </a:rPr>
              <a:t>(</a:t>
            </a:r>
            <a:r>
              <a:rPr kumimoji="1" lang="en-US" altLang="ja-JP" sz="1200" dirty="0" err="1">
                <a:ea typeface="游ゴシック Medium" panose="020B0500000000000000" pitchFamily="50" charset="-128"/>
              </a:rPr>
              <a:t>npz</a:t>
            </a:r>
            <a:r>
              <a:rPr kumimoji="1" lang="ja-JP" altLang="en-US" sz="1200" dirty="0">
                <a:ea typeface="游ゴシック Medium" panose="020B0500000000000000" pitchFamily="50" charset="-128"/>
              </a:rPr>
              <a:t>ファイル</a:t>
            </a:r>
            <a:r>
              <a:rPr kumimoji="1" lang="en-US" altLang="ja-JP" sz="1200" dirty="0">
                <a:ea typeface="游ゴシック Medium" panose="020B0500000000000000" pitchFamily="50" charset="-128"/>
              </a:rPr>
              <a:t>): </a:t>
            </a:r>
          </a:p>
          <a:p>
            <a:endParaRPr kumimoji="1" lang="en-US" altLang="ja-JP" sz="1200" dirty="0">
              <a:ea typeface="游ゴシック Medium" panose="020B0500000000000000" pitchFamily="50" charset="-128"/>
            </a:endParaRPr>
          </a:p>
          <a:p>
            <a:r>
              <a:rPr kumimoji="1" lang="en-US" altLang="ja-JP" sz="1200" dirty="0">
                <a:ea typeface="游ゴシック Medium" panose="020B0500000000000000" pitchFamily="50" charset="-128"/>
              </a:rPr>
              <a:t>Conv</a:t>
            </a:r>
            <a:r>
              <a:rPr kumimoji="1" lang="ja-JP" altLang="en-US" sz="1200" dirty="0">
                <a:ea typeface="游ゴシック Medium" panose="020B0500000000000000" pitchFamily="50" charset="-128"/>
              </a:rPr>
              <a:t>層と</a:t>
            </a:r>
            <a:r>
              <a:rPr kumimoji="1" lang="en-US" altLang="ja-JP" sz="1200" dirty="0">
                <a:ea typeface="游ゴシック Medium" panose="020B0500000000000000" pitchFamily="50" charset="-128"/>
              </a:rPr>
              <a:t>Pooling</a:t>
            </a:r>
            <a:r>
              <a:rPr kumimoji="1" lang="ja-JP" altLang="en-US" sz="1200" dirty="0">
                <a:ea typeface="游ゴシック Medium" panose="020B0500000000000000" pitchFamily="50" charset="-128"/>
              </a:rPr>
              <a:t>層と</a:t>
            </a:r>
            <a:r>
              <a:rPr kumimoji="1" lang="en-US" altLang="ja-JP" sz="1200" dirty="0">
                <a:ea typeface="游ゴシック Medium" panose="020B0500000000000000" pitchFamily="50" charset="-128"/>
              </a:rPr>
              <a:t>Dropout</a:t>
            </a:r>
            <a:r>
              <a:rPr kumimoji="1" lang="ja-JP" altLang="en-US" sz="1200" dirty="0">
                <a:ea typeface="游ゴシック Medium" panose="020B0500000000000000" pitchFamily="50" charset="-128"/>
              </a:rPr>
              <a:t>層を入力</a:t>
            </a:r>
            <a:r>
              <a:rPr kumimoji="1" lang="en-US" altLang="ja-JP" sz="1200" dirty="0">
                <a:ea typeface="游ゴシック Medium" panose="020B0500000000000000" pitchFamily="50" charset="-128"/>
              </a:rPr>
              <a:t>(CNN</a:t>
            </a:r>
            <a:r>
              <a:rPr kumimoji="1" lang="ja-JP" altLang="en-US" sz="1200" dirty="0">
                <a:ea typeface="游ゴシック Medium" panose="020B0500000000000000" pitchFamily="50" charset="-128"/>
              </a:rPr>
              <a:t>前半</a:t>
            </a:r>
            <a:r>
              <a:rPr kumimoji="1" lang="en-US" altLang="ja-JP" sz="1200" dirty="0">
                <a:ea typeface="游ゴシック Medium" panose="020B0500000000000000" pitchFamily="50" charset="-128"/>
              </a:rPr>
              <a:t>)</a:t>
            </a:r>
          </a:p>
          <a:p>
            <a:r>
              <a:rPr lang="en-US" altLang="ja-JP" sz="1200" dirty="0">
                <a:solidFill>
                  <a:schemeClr val="bg2">
                    <a:lumMod val="40000"/>
                    <a:lumOff val="60000"/>
                  </a:schemeClr>
                </a:solidFill>
                <a:ea typeface="游ゴシック Medium" panose="020B0500000000000000" pitchFamily="50" charset="-128"/>
              </a:rPr>
              <a:t>2</a:t>
            </a:r>
            <a:r>
              <a:rPr lang="en-US" altLang="ja-JP" sz="1200" dirty="0">
                <a:ea typeface="游ゴシック Medium" panose="020B0500000000000000" pitchFamily="50" charset="-128"/>
              </a:rPr>
              <a:t> </a:t>
            </a:r>
            <a:r>
              <a:rPr lang="en-US" altLang="ja-JP" sz="1200" dirty="0">
                <a:solidFill>
                  <a:schemeClr val="accent5">
                    <a:lumMod val="75000"/>
                  </a:schemeClr>
                </a:solidFill>
                <a:ea typeface="游ゴシック Medium" panose="020B0500000000000000" pitchFamily="50" charset="-128"/>
              </a:rPr>
              <a:t>1</a:t>
            </a:r>
            <a:r>
              <a:rPr lang="en-US" altLang="ja-JP" sz="1200" dirty="0">
                <a:ea typeface="游ゴシック Medium" panose="020B0500000000000000" pitchFamily="50" charset="-128"/>
              </a:rPr>
              <a:t> 0 </a:t>
            </a:r>
            <a:r>
              <a:rPr lang="en-US" altLang="ja-JP" sz="1200" dirty="0">
                <a:solidFill>
                  <a:schemeClr val="bg2">
                    <a:lumMod val="40000"/>
                    <a:lumOff val="60000"/>
                  </a:schemeClr>
                </a:solidFill>
                <a:ea typeface="游ゴシック Medium" panose="020B0500000000000000" pitchFamily="50" charset="-128"/>
              </a:rPr>
              <a:t>2</a:t>
            </a:r>
            <a:r>
              <a:rPr lang="en-US" altLang="ja-JP" sz="1200" dirty="0">
                <a:ea typeface="游ゴシック Medium" panose="020B0500000000000000" pitchFamily="50" charset="-128"/>
              </a:rPr>
              <a:t> </a:t>
            </a:r>
            <a:r>
              <a:rPr lang="en-US" altLang="ja-JP" sz="1200" dirty="0">
                <a:solidFill>
                  <a:schemeClr val="accent5">
                    <a:lumMod val="75000"/>
                  </a:schemeClr>
                </a:solidFill>
                <a:ea typeface="游ゴシック Medium" panose="020B0500000000000000" pitchFamily="50" charset="-128"/>
              </a:rPr>
              <a:t>1</a:t>
            </a:r>
            <a:r>
              <a:rPr lang="en-US" altLang="ja-JP" sz="1200" dirty="0">
                <a:ea typeface="游ゴシック Medium" panose="020B0500000000000000" pitchFamily="50" charset="-128"/>
              </a:rPr>
              <a:t> 0 </a:t>
            </a:r>
            <a:r>
              <a:rPr lang="en-US" altLang="ja-JP" sz="1200" dirty="0">
                <a:solidFill>
                  <a:schemeClr val="bg2">
                    <a:lumMod val="40000"/>
                    <a:lumOff val="60000"/>
                  </a:schemeClr>
                </a:solidFill>
                <a:ea typeface="游ゴシック Medium" panose="020B0500000000000000" pitchFamily="50" charset="-128"/>
              </a:rPr>
              <a:t>3</a:t>
            </a:r>
            <a:r>
              <a:rPr lang="en-US" altLang="ja-JP" sz="1200" dirty="0">
                <a:ea typeface="游ゴシック Medium" panose="020B0500000000000000" pitchFamily="50" charset="-128"/>
              </a:rPr>
              <a:t> </a:t>
            </a:r>
            <a:r>
              <a:rPr lang="en-US" altLang="ja-JP" sz="1200" dirty="0">
                <a:solidFill>
                  <a:schemeClr val="accent5">
                    <a:lumMod val="75000"/>
                  </a:schemeClr>
                </a:solidFill>
                <a:ea typeface="游ゴシック Medium" panose="020B0500000000000000" pitchFamily="50" charset="-128"/>
              </a:rPr>
              <a:t>1</a:t>
            </a:r>
            <a:r>
              <a:rPr lang="en-US" altLang="ja-JP" sz="1200" dirty="0">
                <a:ea typeface="游ゴシック Medium" panose="020B0500000000000000" pitchFamily="50" charset="-128"/>
              </a:rPr>
              <a:t> 0 </a:t>
            </a:r>
            <a:r>
              <a:rPr lang="en-US" altLang="ja-JP" sz="1200" dirty="0">
                <a:solidFill>
                  <a:schemeClr val="bg2">
                    <a:lumMod val="40000"/>
                    <a:lumOff val="60000"/>
                  </a:schemeClr>
                </a:solidFill>
                <a:ea typeface="游ゴシック Medium" panose="020B0500000000000000" pitchFamily="50" charset="-128"/>
              </a:rPr>
              <a:t>3 </a:t>
            </a:r>
            <a:r>
              <a:rPr lang="en-US" altLang="ja-JP" sz="1200" dirty="0">
                <a:solidFill>
                  <a:schemeClr val="accent5">
                    <a:lumMod val="75000"/>
                  </a:schemeClr>
                </a:solidFill>
                <a:ea typeface="游ゴシック Medium" panose="020B0500000000000000" pitchFamily="50" charset="-128"/>
              </a:rPr>
              <a:t>1</a:t>
            </a:r>
            <a:r>
              <a:rPr lang="en-US" altLang="ja-JP" sz="1200" dirty="0">
                <a:ea typeface="游ゴシック Medium" panose="020B0500000000000000" pitchFamily="50" charset="-128"/>
              </a:rPr>
              <a:t> 0 </a:t>
            </a:r>
            <a:r>
              <a:rPr lang="en-US" altLang="ja-JP" sz="1200" dirty="0">
                <a:solidFill>
                  <a:schemeClr val="bg2">
                    <a:lumMod val="40000"/>
                    <a:lumOff val="60000"/>
                  </a:schemeClr>
                </a:solidFill>
                <a:ea typeface="游ゴシック Medium" panose="020B0500000000000000" pitchFamily="50" charset="-128"/>
              </a:rPr>
              <a:t>3</a:t>
            </a:r>
            <a:r>
              <a:rPr lang="en-US" altLang="ja-JP" sz="1200" dirty="0">
                <a:ea typeface="游ゴシック Medium" panose="020B0500000000000000" pitchFamily="50" charset="-128"/>
              </a:rPr>
              <a:t> </a:t>
            </a:r>
            <a:r>
              <a:rPr lang="en-US" altLang="ja-JP" sz="1200" dirty="0">
                <a:solidFill>
                  <a:schemeClr val="accent5">
                    <a:lumMod val="75000"/>
                  </a:schemeClr>
                </a:solidFill>
                <a:ea typeface="游ゴシック Medium" panose="020B0500000000000000" pitchFamily="50" charset="-128"/>
              </a:rPr>
              <a:t>1</a:t>
            </a:r>
            <a:r>
              <a:rPr lang="en-US" altLang="ja-JP" sz="1200" dirty="0">
                <a:ea typeface="游ゴシック Medium" panose="020B0500000000000000" pitchFamily="50" charset="-128"/>
              </a:rPr>
              <a:t> 0</a:t>
            </a:r>
          </a:p>
          <a:p>
            <a:endParaRPr kumimoji="1" lang="en-US" altLang="ja-JP" sz="400" dirty="0">
              <a:ea typeface="游ゴシック Medium" panose="020B0500000000000000" pitchFamily="50" charset="-128"/>
            </a:endParaRPr>
          </a:p>
          <a:p>
            <a:r>
              <a:rPr kumimoji="1" lang="ja-JP" altLang="en-US" sz="1200" dirty="0">
                <a:ea typeface="游ゴシック Medium" panose="020B0500000000000000" pitchFamily="50" charset="-128"/>
              </a:rPr>
              <a:t>畳み込みのカーネルサイズを入力</a:t>
            </a:r>
            <a:r>
              <a:rPr kumimoji="1" lang="en-US" altLang="ja-JP" sz="1200" dirty="0">
                <a:ea typeface="游ゴシック Medium" panose="020B0500000000000000" pitchFamily="50" charset="-128"/>
              </a:rPr>
              <a:t>: </a:t>
            </a:r>
            <a:r>
              <a:rPr lang="en-US" altLang="ja-JP" sz="1200" dirty="0">
                <a:solidFill>
                  <a:srgbClr val="FF0000"/>
                </a:solidFill>
                <a:ea typeface="游ゴシック Medium" panose="020B0500000000000000" pitchFamily="50" charset="-128"/>
              </a:rPr>
              <a:t>3</a:t>
            </a:r>
          </a:p>
          <a:p>
            <a:r>
              <a:rPr lang="ja-JP" altLang="en-US" sz="1200" dirty="0">
                <a:ea typeface="游ゴシック Medium" panose="020B0500000000000000" pitchFamily="50" charset="-128"/>
              </a:rPr>
              <a:t>畳み込みのストライドを入力</a:t>
            </a:r>
            <a:r>
              <a:rPr lang="en-US" altLang="ja-JP" sz="1200" dirty="0">
                <a:ea typeface="游ゴシック Medium" panose="020B0500000000000000" pitchFamily="50" charset="-128"/>
              </a:rPr>
              <a:t>:</a:t>
            </a:r>
            <a:r>
              <a:rPr lang="ja-JP" altLang="en-US" sz="1200" dirty="0">
                <a:ea typeface="游ゴシック Medium" panose="020B0500000000000000" pitchFamily="50" charset="-128"/>
              </a:rPr>
              <a:t> </a:t>
            </a:r>
            <a:r>
              <a:rPr lang="en-US" altLang="ja-JP" sz="1200" dirty="0">
                <a:ea typeface="游ゴシック Medium" panose="020B0500000000000000" pitchFamily="50" charset="-128"/>
              </a:rPr>
              <a:t>1</a:t>
            </a:r>
          </a:p>
          <a:p>
            <a:r>
              <a:rPr lang="ja-JP" altLang="en-US" sz="1200" dirty="0">
                <a:ea typeface="游ゴシック Medium" panose="020B0500000000000000" pitchFamily="50" charset="-128"/>
              </a:rPr>
              <a:t>畳み込みの特徴マップ数の決め方</a:t>
            </a:r>
            <a:r>
              <a:rPr lang="en-US" altLang="ja-JP" sz="1200" dirty="0">
                <a:ea typeface="游ゴシック Medium" panose="020B0500000000000000" pitchFamily="50" charset="-128"/>
              </a:rPr>
              <a:t>: 2</a:t>
            </a:r>
          </a:p>
          <a:p>
            <a:r>
              <a:rPr lang="en-US" altLang="ja-JP" sz="1200" dirty="0">
                <a:ea typeface="游ゴシック Medium" panose="020B0500000000000000" pitchFamily="50" charset="-128"/>
              </a:rPr>
              <a:t>1</a:t>
            </a:r>
            <a:r>
              <a:rPr lang="ja-JP" altLang="en-US" sz="1200" dirty="0">
                <a:ea typeface="游ゴシック Medium" panose="020B0500000000000000" pitchFamily="50" charset="-128"/>
              </a:rPr>
              <a:t>ユニット目の畳み込みの特徴マップ数を入力</a:t>
            </a:r>
            <a:r>
              <a:rPr lang="en-US" altLang="ja-JP" sz="1200" dirty="0">
                <a:ea typeface="游ゴシック Medium" panose="020B0500000000000000" pitchFamily="50" charset="-128"/>
              </a:rPr>
              <a:t>: </a:t>
            </a:r>
            <a:r>
              <a:rPr lang="en-US" altLang="ja-JP" sz="1200" dirty="0">
                <a:solidFill>
                  <a:srgbClr val="00B050"/>
                </a:solidFill>
                <a:ea typeface="游ゴシック Medium" panose="020B0500000000000000" pitchFamily="50" charset="-128"/>
              </a:rPr>
              <a:t>64</a:t>
            </a:r>
          </a:p>
          <a:p>
            <a:r>
              <a:rPr lang="en-US" altLang="ja-JP" sz="1200" dirty="0">
                <a:ea typeface="游ゴシック Medium" panose="020B0500000000000000" pitchFamily="50" charset="-128"/>
              </a:rPr>
              <a:t>2</a:t>
            </a:r>
            <a:r>
              <a:rPr lang="ja-JP" altLang="en-US" sz="1200" dirty="0">
                <a:ea typeface="游ゴシック Medium" panose="020B0500000000000000" pitchFamily="50" charset="-128"/>
              </a:rPr>
              <a:t>ユニット目の畳み込みの特徴マップ数を入力</a:t>
            </a:r>
            <a:r>
              <a:rPr lang="en-US" altLang="ja-JP" sz="1200" dirty="0">
                <a:ea typeface="游ゴシック Medium" panose="020B0500000000000000" pitchFamily="50" charset="-128"/>
              </a:rPr>
              <a:t>: </a:t>
            </a:r>
            <a:r>
              <a:rPr lang="en-US" altLang="ja-JP" sz="1200" dirty="0">
                <a:solidFill>
                  <a:srgbClr val="00B050"/>
                </a:solidFill>
                <a:ea typeface="游ゴシック Medium" panose="020B0500000000000000" pitchFamily="50" charset="-128"/>
              </a:rPr>
              <a:t>128</a:t>
            </a:r>
          </a:p>
          <a:p>
            <a:r>
              <a:rPr lang="en-US" altLang="ja-JP" sz="1200" dirty="0">
                <a:ea typeface="游ゴシック Medium" panose="020B0500000000000000" pitchFamily="50" charset="-128"/>
              </a:rPr>
              <a:t>3</a:t>
            </a:r>
            <a:r>
              <a:rPr lang="ja-JP" altLang="en-US" sz="1200" dirty="0">
                <a:ea typeface="游ゴシック Medium" panose="020B0500000000000000" pitchFamily="50" charset="-128"/>
              </a:rPr>
              <a:t>ユニット目の畳み込みの特徴マップ数を入力</a:t>
            </a:r>
            <a:r>
              <a:rPr lang="en-US" altLang="ja-JP" sz="1200" dirty="0">
                <a:ea typeface="游ゴシック Medium" panose="020B0500000000000000" pitchFamily="50" charset="-128"/>
              </a:rPr>
              <a:t>: </a:t>
            </a:r>
            <a:r>
              <a:rPr lang="en-US" altLang="ja-JP" sz="1200" dirty="0">
                <a:solidFill>
                  <a:srgbClr val="00B050"/>
                </a:solidFill>
                <a:ea typeface="游ゴシック Medium" panose="020B0500000000000000" pitchFamily="50" charset="-128"/>
              </a:rPr>
              <a:t>256</a:t>
            </a:r>
          </a:p>
          <a:p>
            <a:r>
              <a:rPr lang="en-US" altLang="ja-JP" sz="1200" dirty="0">
                <a:ea typeface="游ゴシック Medium" panose="020B0500000000000000" pitchFamily="50" charset="-128"/>
              </a:rPr>
              <a:t>4</a:t>
            </a:r>
            <a:r>
              <a:rPr lang="ja-JP" altLang="en-US" sz="1200" dirty="0">
                <a:ea typeface="游ゴシック Medium" panose="020B0500000000000000" pitchFamily="50" charset="-128"/>
              </a:rPr>
              <a:t>ユニット目の畳み込みの特徴マップ数を入力</a:t>
            </a:r>
            <a:r>
              <a:rPr lang="en-US" altLang="ja-JP" sz="1200" dirty="0">
                <a:ea typeface="游ゴシック Medium" panose="020B0500000000000000" pitchFamily="50" charset="-128"/>
              </a:rPr>
              <a:t>: </a:t>
            </a:r>
            <a:r>
              <a:rPr lang="en-US" altLang="ja-JP" sz="1200" dirty="0">
                <a:solidFill>
                  <a:srgbClr val="00B050"/>
                </a:solidFill>
                <a:ea typeface="游ゴシック Medium" panose="020B0500000000000000" pitchFamily="50" charset="-128"/>
              </a:rPr>
              <a:t>512</a:t>
            </a:r>
          </a:p>
          <a:p>
            <a:r>
              <a:rPr lang="en-US" altLang="ja-JP" sz="1200" dirty="0">
                <a:ea typeface="游ゴシック Medium" panose="020B0500000000000000" pitchFamily="50" charset="-128"/>
              </a:rPr>
              <a:t>5</a:t>
            </a:r>
            <a:r>
              <a:rPr lang="ja-JP" altLang="en-US" sz="1200" dirty="0">
                <a:ea typeface="游ゴシック Medium" panose="020B0500000000000000" pitchFamily="50" charset="-128"/>
              </a:rPr>
              <a:t>ユニット目の畳み込みの特徴マップ数を入力</a:t>
            </a:r>
            <a:r>
              <a:rPr lang="en-US" altLang="ja-JP" sz="1200" dirty="0">
                <a:ea typeface="游ゴシック Medium" panose="020B0500000000000000" pitchFamily="50" charset="-128"/>
              </a:rPr>
              <a:t>: </a:t>
            </a:r>
            <a:r>
              <a:rPr lang="en-US" altLang="ja-JP" sz="1200" dirty="0">
                <a:solidFill>
                  <a:srgbClr val="00B050"/>
                </a:solidFill>
                <a:ea typeface="游ゴシック Medium" panose="020B0500000000000000" pitchFamily="50" charset="-128"/>
              </a:rPr>
              <a:t>512</a:t>
            </a:r>
          </a:p>
          <a:p>
            <a:r>
              <a:rPr lang="ja-JP" altLang="en-US" sz="1200" dirty="0">
                <a:ea typeface="游ゴシック Medium" panose="020B0500000000000000" pitchFamily="50" charset="-128"/>
              </a:rPr>
              <a:t>活性化関数を選択</a:t>
            </a:r>
            <a:r>
              <a:rPr lang="en-US" altLang="ja-JP" sz="1200" dirty="0">
                <a:ea typeface="游ゴシック Medium" panose="020B0500000000000000" pitchFamily="50" charset="-128"/>
              </a:rPr>
              <a:t>(1</a:t>
            </a:r>
            <a:r>
              <a:rPr lang="ja-JP" altLang="en-US" sz="1200" dirty="0">
                <a:ea typeface="游ゴシック Medium" panose="020B0500000000000000" pitchFamily="50" charset="-128"/>
              </a:rPr>
              <a:t>～</a:t>
            </a:r>
            <a:r>
              <a:rPr lang="en-US" altLang="ja-JP" sz="1200" dirty="0">
                <a:ea typeface="游ゴシック Medium" panose="020B0500000000000000" pitchFamily="50" charset="-128"/>
              </a:rPr>
              <a:t>6): 1</a:t>
            </a:r>
          </a:p>
          <a:p>
            <a:r>
              <a:rPr lang="ja-JP" altLang="en-US" sz="1200" dirty="0">
                <a:ea typeface="游ゴシック Medium" panose="020B0500000000000000" pitchFamily="50" charset="-128"/>
              </a:rPr>
              <a:t>プーリング手法を選択</a:t>
            </a:r>
            <a:r>
              <a:rPr lang="en-US" altLang="ja-JP" sz="1200" dirty="0">
                <a:ea typeface="游ゴシック Medium" panose="020B0500000000000000" pitchFamily="50" charset="-128"/>
              </a:rPr>
              <a:t>(1,2): </a:t>
            </a:r>
            <a:r>
              <a:rPr lang="en-US" altLang="ja-JP" sz="1200" dirty="0">
                <a:solidFill>
                  <a:srgbClr val="00CCFF"/>
                </a:solidFill>
                <a:ea typeface="游ゴシック Medium" panose="020B0500000000000000" pitchFamily="50" charset="-128"/>
              </a:rPr>
              <a:t>1</a:t>
            </a:r>
          </a:p>
          <a:p>
            <a:r>
              <a:rPr lang="ja-JP" altLang="en-US" sz="1200" dirty="0">
                <a:ea typeface="游ゴシック Medium" panose="020B0500000000000000" pitchFamily="50" charset="-128"/>
              </a:rPr>
              <a:t>プーリングサイズを入力</a:t>
            </a:r>
            <a:r>
              <a:rPr lang="en-US" altLang="ja-JP" sz="1200" dirty="0">
                <a:ea typeface="游ゴシック Medium" panose="020B0500000000000000" pitchFamily="50" charset="-128"/>
              </a:rPr>
              <a:t>: </a:t>
            </a:r>
            <a:r>
              <a:rPr lang="en-US" altLang="ja-JP" sz="1200" dirty="0">
                <a:solidFill>
                  <a:schemeClr val="bg2"/>
                </a:solidFill>
                <a:ea typeface="游ゴシック Medium" panose="020B0500000000000000" pitchFamily="50" charset="-128"/>
              </a:rPr>
              <a:t>2</a:t>
            </a:r>
            <a:endParaRPr lang="en-US" altLang="ja-JP" sz="1200" dirty="0">
              <a:ea typeface="游ゴシック Medium" panose="020B0500000000000000" pitchFamily="50" charset="-128"/>
            </a:endParaRPr>
          </a:p>
          <a:p>
            <a:r>
              <a:rPr lang="ja-JP" altLang="en-US" sz="1200" dirty="0">
                <a:ea typeface="游ゴシック Medium" panose="020B0500000000000000" pitchFamily="50" charset="-128"/>
              </a:rPr>
              <a:t>全結合層と</a:t>
            </a:r>
            <a:r>
              <a:rPr lang="en-US" altLang="ja-JP" sz="1200" dirty="0">
                <a:ea typeface="游ゴシック Medium" panose="020B0500000000000000" pitchFamily="50" charset="-128"/>
              </a:rPr>
              <a:t>Dropout</a:t>
            </a:r>
            <a:r>
              <a:rPr lang="ja-JP" altLang="en-US" sz="1200" dirty="0">
                <a:ea typeface="游ゴシック Medium" panose="020B0500000000000000" pitchFamily="50" charset="-128"/>
              </a:rPr>
              <a:t>層を入力</a:t>
            </a:r>
            <a:r>
              <a:rPr lang="en-US" altLang="ja-JP" sz="1200" dirty="0">
                <a:ea typeface="游ゴシック Medium" panose="020B0500000000000000" pitchFamily="50" charset="-128"/>
              </a:rPr>
              <a:t>(CNN</a:t>
            </a:r>
            <a:r>
              <a:rPr lang="ja-JP" altLang="en-US" sz="1200" dirty="0">
                <a:ea typeface="游ゴシック Medium" panose="020B0500000000000000" pitchFamily="50" charset="-128"/>
              </a:rPr>
              <a:t>後半</a:t>
            </a:r>
            <a:r>
              <a:rPr lang="en-US" altLang="ja-JP" sz="1200" dirty="0">
                <a:ea typeface="游ゴシック Medium" panose="020B0500000000000000" pitchFamily="50" charset="-128"/>
              </a:rPr>
              <a:t>)</a:t>
            </a:r>
          </a:p>
          <a:p>
            <a:r>
              <a:rPr lang="en-US" altLang="ja-JP" sz="1200" dirty="0">
                <a:solidFill>
                  <a:schemeClr val="tx2">
                    <a:lumMod val="60000"/>
                    <a:lumOff val="40000"/>
                  </a:schemeClr>
                </a:solidFill>
                <a:ea typeface="游ゴシック Medium" panose="020B0500000000000000" pitchFamily="50" charset="-128"/>
              </a:rPr>
              <a:t>2</a:t>
            </a:r>
            <a:r>
              <a:rPr lang="en-US" altLang="ja-JP" sz="1200" dirty="0">
                <a:ea typeface="游ゴシック Medium" panose="020B0500000000000000" pitchFamily="50" charset="-128"/>
              </a:rPr>
              <a:t> 0</a:t>
            </a:r>
          </a:p>
          <a:p>
            <a:endParaRPr lang="en-US" altLang="ja-JP" sz="400" dirty="0">
              <a:ea typeface="游ゴシック Medium" panose="020B0500000000000000" pitchFamily="50" charset="-128"/>
            </a:endParaRPr>
          </a:p>
          <a:p>
            <a:r>
              <a:rPr lang="ja-JP" altLang="en-US" sz="1200" dirty="0">
                <a:ea typeface="游ゴシック Medium" panose="020B0500000000000000" pitchFamily="50" charset="-128"/>
              </a:rPr>
              <a:t>全結合層のノード数の決め方</a:t>
            </a:r>
            <a:r>
              <a:rPr lang="en-US" altLang="ja-JP" sz="1200" dirty="0">
                <a:ea typeface="游ゴシック Medium" panose="020B0500000000000000" pitchFamily="50" charset="-128"/>
              </a:rPr>
              <a:t>: 2</a:t>
            </a:r>
          </a:p>
          <a:p>
            <a:r>
              <a:rPr lang="en-US" altLang="ja-JP" sz="1200" dirty="0">
                <a:ea typeface="游ゴシック Medium" panose="020B0500000000000000" pitchFamily="50" charset="-128"/>
              </a:rPr>
              <a:t>1</a:t>
            </a:r>
            <a:r>
              <a:rPr lang="ja-JP" altLang="en-US" sz="1200" dirty="0">
                <a:ea typeface="游ゴシック Medium" panose="020B0500000000000000" pitchFamily="50" charset="-128"/>
              </a:rPr>
              <a:t>層目の全結合層のノード数を入力</a:t>
            </a:r>
            <a:r>
              <a:rPr lang="en-US" altLang="ja-JP" sz="1200" dirty="0">
                <a:ea typeface="游ゴシック Medium" panose="020B0500000000000000" pitchFamily="50" charset="-128"/>
              </a:rPr>
              <a:t>: </a:t>
            </a:r>
            <a:r>
              <a:rPr lang="en-US" altLang="ja-JP" sz="1200" dirty="0">
                <a:solidFill>
                  <a:schemeClr val="accent1">
                    <a:lumMod val="50000"/>
                  </a:schemeClr>
                </a:solidFill>
                <a:ea typeface="游ゴシック Medium" panose="020B0500000000000000" pitchFamily="50" charset="-128"/>
              </a:rPr>
              <a:t>4096</a:t>
            </a:r>
          </a:p>
          <a:p>
            <a:r>
              <a:rPr lang="en-US" altLang="ja-JP" sz="1200" dirty="0">
                <a:ea typeface="游ゴシック Medium" panose="020B0500000000000000" pitchFamily="50" charset="-128"/>
              </a:rPr>
              <a:t>2</a:t>
            </a:r>
            <a:r>
              <a:rPr lang="ja-JP" altLang="en-US" sz="1200" dirty="0">
                <a:ea typeface="游ゴシック Medium" panose="020B0500000000000000" pitchFamily="50" charset="-128"/>
              </a:rPr>
              <a:t>層目の全結合層のノード数を入力</a:t>
            </a:r>
            <a:r>
              <a:rPr lang="en-US" altLang="ja-JP" sz="1200" dirty="0">
                <a:ea typeface="游ゴシック Medium" panose="020B0500000000000000" pitchFamily="50" charset="-128"/>
              </a:rPr>
              <a:t>: </a:t>
            </a:r>
            <a:r>
              <a:rPr lang="en-US" altLang="ja-JP" sz="1200" dirty="0">
                <a:solidFill>
                  <a:schemeClr val="accent1">
                    <a:lumMod val="50000"/>
                  </a:schemeClr>
                </a:solidFill>
                <a:ea typeface="游ゴシック Medium" panose="020B0500000000000000" pitchFamily="50" charset="-128"/>
              </a:rPr>
              <a:t>4096</a:t>
            </a:r>
          </a:p>
          <a:p>
            <a:endParaRPr lang="en-US" altLang="ja-JP" sz="1200" dirty="0">
              <a:ea typeface="游ゴシック Medium" panose="020B0500000000000000" pitchFamily="50" charset="-128"/>
            </a:endParaRPr>
          </a:p>
          <a:p>
            <a:r>
              <a:rPr lang="ja-JP" altLang="en-US" sz="1200" dirty="0">
                <a:ea typeface="游ゴシック Medium" panose="020B0500000000000000" pitchFamily="50" charset="-128"/>
              </a:rPr>
              <a:t>学習回数を入力</a:t>
            </a:r>
            <a:r>
              <a:rPr lang="en-US" altLang="ja-JP" sz="1200" dirty="0">
                <a:ea typeface="游ゴシック Medium" panose="020B0500000000000000" pitchFamily="50" charset="-128"/>
              </a:rPr>
              <a:t>: 100</a:t>
            </a:r>
          </a:p>
          <a:p>
            <a:r>
              <a:rPr lang="ja-JP" altLang="en-US" sz="1200" dirty="0">
                <a:ea typeface="游ゴシック Medium" panose="020B0500000000000000" pitchFamily="50" charset="-128"/>
              </a:rPr>
              <a:t>バッチサイズを入力</a:t>
            </a:r>
            <a:r>
              <a:rPr lang="en-US" altLang="ja-JP" sz="1200" dirty="0">
                <a:ea typeface="游ゴシック Medium" panose="020B0500000000000000" pitchFamily="50" charset="-128"/>
              </a:rPr>
              <a:t>: 16</a:t>
            </a:r>
          </a:p>
          <a:p>
            <a:r>
              <a:rPr lang="ja-JP" altLang="en-US" sz="1200" dirty="0">
                <a:ea typeface="游ゴシック Medium" panose="020B0500000000000000" pitchFamily="50" charset="-128"/>
              </a:rPr>
              <a:t>オプティマイザを選択</a:t>
            </a:r>
            <a:r>
              <a:rPr lang="en-US" altLang="ja-JP" sz="1200" dirty="0">
                <a:ea typeface="游ゴシック Medium" panose="020B0500000000000000" pitchFamily="50" charset="-128"/>
              </a:rPr>
              <a:t>(1</a:t>
            </a:r>
            <a:r>
              <a:rPr lang="ja-JP" altLang="en-US" sz="1200" dirty="0">
                <a:ea typeface="游ゴシック Medium" panose="020B0500000000000000" pitchFamily="50" charset="-128"/>
              </a:rPr>
              <a:t>～</a:t>
            </a:r>
            <a:r>
              <a:rPr lang="en-US" altLang="ja-JP" sz="1200" dirty="0">
                <a:ea typeface="游ゴシック Medium" panose="020B0500000000000000" pitchFamily="50" charset="-128"/>
              </a:rPr>
              <a:t>6): 1</a:t>
            </a:r>
          </a:p>
          <a:p>
            <a:r>
              <a:rPr lang="en-US" altLang="ja-JP" sz="1200" dirty="0">
                <a:ea typeface="游ゴシック Medium" panose="020B0500000000000000" pitchFamily="50" charset="-128"/>
              </a:rPr>
              <a:t>Early Stopping</a:t>
            </a:r>
            <a:r>
              <a:rPr lang="ja-JP" altLang="en-US" sz="1200" dirty="0">
                <a:ea typeface="游ゴシック Medium" panose="020B0500000000000000" pitchFamily="50" charset="-128"/>
              </a:rPr>
              <a:t>を使用しますか</a:t>
            </a:r>
            <a:r>
              <a:rPr lang="en-US" altLang="ja-JP" sz="1200" dirty="0">
                <a:ea typeface="游ゴシック Medium" panose="020B0500000000000000" pitchFamily="50" charset="-128"/>
              </a:rPr>
              <a:t>(y/n): y</a:t>
            </a:r>
          </a:p>
          <a:p>
            <a:r>
              <a:rPr lang="ja-JP" altLang="en-US" sz="1200" dirty="0">
                <a:ea typeface="游ゴシック Medium" panose="020B0500000000000000" pitchFamily="50" charset="-128"/>
              </a:rPr>
              <a:t>学習後のモデルを保存するパスを入力</a:t>
            </a:r>
            <a:r>
              <a:rPr lang="en-US" altLang="ja-JP" sz="1200" dirty="0">
                <a:ea typeface="游ゴシック Medium" panose="020B0500000000000000" pitchFamily="50" charset="-128"/>
              </a:rPr>
              <a:t>(.h5</a:t>
            </a:r>
            <a:r>
              <a:rPr lang="ja-JP" altLang="en-US" sz="1200" dirty="0">
                <a:ea typeface="游ゴシック Medium" panose="020B0500000000000000" pitchFamily="50" charset="-128"/>
              </a:rPr>
              <a:t>まで入力してください</a:t>
            </a:r>
            <a:r>
              <a:rPr lang="en-US" altLang="ja-JP" sz="1200" dirty="0">
                <a:ea typeface="游ゴシック Medium" panose="020B0500000000000000" pitchFamily="50" charset="-128"/>
              </a:rPr>
              <a:t>): 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C5C28D3-457A-4DF4-BE17-B56180F9DB2A}"/>
              </a:ext>
            </a:extLst>
          </p:cNvPr>
          <p:cNvSpPr txBox="1"/>
          <p:nvPr/>
        </p:nvSpPr>
        <p:spPr>
          <a:xfrm>
            <a:off x="44749" y="3636059"/>
            <a:ext cx="2052084" cy="2383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90000" tIns="0" rIns="90000" bIns="0" rtlCol="0">
            <a:spAutoFit/>
          </a:bodyPr>
          <a:lstStyle/>
          <a:p>
            <a:r>
              <a:rPr lang="ja-JP" altLang="en-US" sz="1400" dirty="0">
                <a:solidFill>
                  <a:srgbClr val="00CCFF"/>
                </a:solidFill>
                <a:ea typeface="游ゴシック Medium" panose="020B0500000000000000" pitchFamily="50" charset="-128"/>
              </a:rPr>
              <a:t>最大値</a:t>
            </a:r>
            <a:r>
              <a:rPr lang="ja-JP" altLang="en-US" sz="1400" dirty="0">
                <a:ea typeface="游ゴシック Medium" panose="020B0500000000000000" pitchFamily="50" charset="-128"/>
              </a:rPr>
              <a:t>プーリング</a:t>
            </a:r>
            <a:r>
              <a:rPr lang="en-US" altLang="ja-JP" sz="1400" dirty="0">
                <a:ea typeface="游ゴシック Medium" panose="020B0500000000000000" pitchFamily="50" charset="-128"/>
              </a:rPr>
              <a:t> </a:t>
            </a:r>
            <a:r>
              <a:rPr lang="en-US" altLang="ja-JP" sz="1400" dirty="0">
                <a:solidFill>
                  <a:schemeClr val="bg2"/>
                </a:solidFill>
                <a:ea typeface="游ゴシック Medium" panose="020B0500000000000000" pitchFamily="50" charset="-128"/>
              </a:rPr>
              <a:t>2×2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73BEDDE-92C8-4378-828C-7089E5C5457C}"/>
              </a:ext>
            </a:extLst>
          </p:cNvPr>
          <p:cNvSpPr txBox="1"/>
          <p:nvPr/>
        </p:nvSpPr>
        <p:spPr>
          <a:xfrm>
            <a:off x="35491" y="5719882"/>
            <a:ext cx="2052084" cy="2383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90000" tIns="0" rIns="90000" bIns="0" rtlCol="0">
            <a:spAutoFit/>
          </a:bodyPr>
          <a:lstStyle/>
          <a:p>
            <a:r>
              <a:rPr lang="ja-JP" altLang="en-US" sz="1400" dirty="0">
                <a:solidFill>
                  <a:srgbClr val="00CCFF"/>
                </a:solidFill>
                <a:ea typeface="游ゴシック Medium" panose="020B0500000000000000" pitchFamily="50" charset="-128"/>
              </a:rPr>
              <a:t>最大値</a:t>
            </a:r>
            <a:r>
              <a:rPr lang="ja-JP" altLang="en-US" sz="1400" dirty="0">
                <a:ea typeface="游ゴシック Medium" panose="020B0500000000000000" pitchFamily="50" charset="-128"/>
              </a:rPr>
              <a:t>プーリング</a:t>
            </a:r>
            <a:r>
              <a:rPr lang="en-US" altLang="ja-JP" sz="1400" dirty="0">
                <a:ea typeface="游ゴシック Medium" panose="020B0500000000000000" pitchFamily="50" charset="-128"/>
              </a:rPr>
              <a:t> </a:t>
            </a:r>
            <a:r>
              <a:rPr lang="en-US" altLang="ja-JP" sz="1400" dirty="0">
                <a:solidFill>
                  <a:schemeClr val="bg2"/>
                </a:solidFill>
                <a:ea typeface="游ゴシック Medium" panose="020B0500000000000000" pitchFamily="50" charset="-128"/>
              </a:rPr>
              <a:t>2×2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8404ADB-BCFD-427D-AF38-7073612733F0}"/>
              </a:ext>
            </a:extLst>
          </p:cNvPr>
          <p:cNvSpPr txBox="1"/>
          <p:nvPr/>
        </p:nvSpPr>
        <p:spPr>
          <a:xfrm>
            <a:off x="2195736" y="2614573"/>
            <a:ext cx="2052084" cy="2383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90000" tIns="0" rIns="90000" bIns="0" rtlCol="0">
            <a:spAutoFit/>
          </a:bodyPr>
          <a:lstStyle/>
          <a:p>
            <a:r>
              <a:rPr lang="ja-JP" altLang="en-US" sz="1400" dirty="0">
                <a:solidFill>
                  <a:srgbClr val="00CCFF"/>
                </a:solidFill>
                <a:ea typeface="游ゴシック Medium" panose="020B0500000000000000" pitchFamily="50" charset="-128"/>
              </a:rPr>
              <a:t>最大値</a:t>
            </a:r>
            <a:r>
              <a:rPr lang="ja-JP" altLang="en-US" sz="1400" dirty="0">
                <a:ea typeface="游ゴシック Medium" panose="020B0500000000000000" pitchFamily="50" charset="-128"/>
              </a:rPr>
              <a:t>プーリング</a:t>
            </a:r>
            <a:r>
              <a:rPr lang="en-US" altLang="ja-JP" sz="1400" dirty="0">
                <a:ea typeface="游ゴシック Medium" panose="020B0500000000000000" pitchFamily="50" charset="-128"/>
              </a:rPr>
              <a:t> </a:t>
            </a:r>
            <a:r>
              <a:rPr lang="en-US" altLang="ja-JP" sz="1400" dirty="0">
                <a:solidFill>
                  <a:schemeClr val="bg2"/>
                </a:solidFill>
                <a:ea typeface="游ゴシック Medium" panose="020B0500000000000000" pitchFamily="50" charset="-128"/>
              </a:rPr>
              <a:t>2×2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C7D188F-BCE4-436B-AAEB-7D3A3DAD9651}"/>
              </a:ext>
            </a:extLst>
          </p:cNvPr>
          <p:cNvSpPr txBox="1"/>
          <p:nvPr/>
        </p:nvSpPr>
        <p:spPr>
          <a:xfrm>
            <a:off x="2204989" y="4630797"/>
            <a:ext cx="2052084" cy="2383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90000" tIns="0" rIns="90000" bIns="0" rtlCol="0">
            <a:spAutoFit/>
          </a:bodyPr>
          <a:lstStyle/>
          <a:p>
            <a:r>
              <a:rPr lang="ja-JP" altLang="en-US" sz="1400" dirty="0">
                <a:solidFill>
                  <a:srgbClr val="00CCFF"/>
                </a:solidFill>
                <a:ea typeface="游ゴシック Medium" panose="020B0500000000000000" pitchFamily="50" charset="-128"/>
              </a:rPr>
              <a:t>最大値</a:t>
            </a:r>
            <a:r>
              <a:rPr lang="ja-JP" altLang="en-US" sz="1400" dirty="0">
                <a:ea typeface="游ゴシック Medium" panose="020B0500000000000000" pitchFamily="50" charset="-128"/>
              </a:rPr>
              <a:t>プーリング</a:t>
            </a:r>
            <a:r>
              <a:rPr lang="en-US" altLang="ja-JP" sz="1400" dirty="0">
                <a:ea typeface="游ゴシック Medium" panose="020B0500000000000000" pitchFamily="50" charset="-128"/>
              </a:rPr>
              <a:t> </a:t>
            </a:r>
            <a:r>
              <a:rPr lang="en-US" altLang="ja-JP" sz="1400" dirty="0">
                <a:solidFill>
                  <a:schemeClr val="bg2"/>
                </a:solidFill>
                <a:ea typeface="游ゴシック Medium" panose="020B0500000000000000" pitchFamily="50" charset="-128"/>
              </a:rPr>
              <a:t>2×2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4DBB1AE-192A-473E-BD3D-9301DF6047BA}"/>
              </a:ext>
            </a:extLst>
          </p:cNvPr>
          <p:cNvSpPr txBox="1"/>
          <p:nvPr/>
        </p:nvSpPr>
        <p:spPr>
          <a:xfrm>
            <a:off x="6376487" y="448767"/>
            <a:ext cx="2231208" cy="612934"/>
          </a:xfrm>
          <a:prstGeom prst="wedgeRoundRectCallout">
            <a:avLst>
              <a:gd name="adj1" fmla="val -33908"/>
              <a:gd name="adj2" fmla="val 79216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ea typeface="游ゴシック Medium" panose="020B0500000000000000" pitchFamily="50" charset="-128"/>
              </a:rPr>
              <a:t>前処理・水増しプログラムで</a:t>
            </a:r>
            <a:endParaRPr kumimoji="1" lang="en-US" altLang="ja-JP" sz="1000" dirty="0">
              <a:ea typeface="游ゴシック Medium" panose="020B0500000000000000" pitchFamily="50" charset="-128"/>
            </a:endParaRPr>
          </a:p>
          <a:p>
            <a:r>
              <a:rPr kumimoji="1" lang="ja-JP" altLang="en-US" sz="1000" dirty="0">
                <a:ea typeface="游ゴシック Medium" panose="020B0500000000000000" pitchFamily="50" charset="-128"/>
              </a:rPr>
              <a:t>必ず画像サイズを</a:t>
            </a:r>
            <a:r>
              <a:rPr kumimoji="1" lang="en-US" altLang="ja-JP" sz="1000" dirty="0">
                <a:ea typeface="游ゴシック Medium" panose="020B0500000000000000" pitchFamily="50" charset="-128"/>
              </a:rPr>
              <a:t>224</a:t>
            </a:r>
            <a:r>
              <a:rPr kumimoji="1" lang="ja-JP" altLang="en-US" sz="1000" dirty="0">
                <a:ea typeface="游ゴシック Medium" panose="020B0500000000000000" pitchFamily="50" charset="-128"/>
              </a:rPr>
              <a:t>にリサイズし，</a:t>
            </a:r>
            <a:endParaRPr kumimoji="1" lang="en-US" altLang="ja-JP" sz="1000" dirty="0">
              <a:ea typeface="游ゴシック Medium" panose="020B0500000000000000" pitchFamily="50" charset="-128"/>
            </a:endParaRPr>
          </a:p>
          <a:p>
            <a:r>
              <a:rPr kumimoji="1" lang="ja-JP" altLang="en-US" sz="1000" dirty="0">
                <a:ea typeface="游ゴシック Medium" panose="020B0500000000000000" pitchFamily="50" charset="-128"/>
              </a:rPr>
              <a:t>出力した</a:t>
            </a:r>
            <a:r>
              <a:rPr kumimoji="1" lang="en-US" altLang="ja-JP" sz="1000" dirty="0" err="1">
                <a:ea typeface="游ゴシック Medium" panose="020B0500000000000000" pitchFamily="50" charset="-128"/>
              </a:rPr>
              <a:t>npz</a:t>
            </a:r>
            <a:r>
              <a:rPr kumimoji="1" lang="ja-JP" altLang="en-US" sz="1000" dirty="0">
                <a:ea typeface="游ゴシック Medium" panose="020B0500000000000000" pitchFamily="50" charset="-128"/>
              </a:rPr>
              <a:t>ファイルを入力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43F391-1500-4678-B17C-C030C05010AA}"/>
              </a:ext>
            </a:extLst>
          </p:cNvPr>
          <p:cNvSpPr txBox="1"/>
          <p:nvPr/>
        </p:nvSpPr>
        <p:spPr>
          <a:xfrm>
            <a:off x="7038955" y="2042196"/>
            <a:ext cx="1997541" cy="612934"/>
          </a:xfrm>
          <a:prstGeom prst="wedgeRoundRectCallout">
            <a:avLst>
              <a:gd name="adj1" fmla="val -66916"/>
              <a:gd name="adj2" fmla="val -39672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ea typeface="游ゴシック Medium" panose="020B0500000000000000" pitchFamily="50" charset="-128"/>
              </a:rPr>
              <a:t>入力例で</a:t>
            </a:r>
            <a:r>
              <a:rPr lang="en-US" altLang="ja-JP" sz="1000" dirty="0">
                <a:ea typeface="游ゴシック Medium" panose="020B0500000000000000" pitchFamily="50" charset="-128"/>
              </a:rPr>
              <a:t>0</a:t>
            </a:r>
            <a:r>
              <a:rPr lang="ja-JP" altLang="en-US" sz="1000" dirty="0">
                <a:ea typeface="游ゴシック Medium" panose="020B0500000000000000" pitchFamily="50" charset="-128"/>
              </a:rPr>
              <a:t>になっている部分は，</a:t>
            </a:r>
            <a:endParaRPr lang="en-US" altLang="ja-JP" sz="1000" dirty="0">
              <a:ea typeface="游ゴシック Medium" panose="020B0500000000000000" pitchFamily="50" charset="-128"/>
            </a:endParaRPr>
          </a:p>
          <a:p>
            <a:r>
              <a:rPr kumimoji="1" lang="ja-JP" altLang="en-US" sz="1000" dirty="0">
                <a:ea typeface="游ゴシック Medium" panose="020B0500000000000000" pitchFamily="50" charset="-128"/>
              </a:rPr>
              <a:t>ドロップアウト層で，</a:t>
            </a:r>
            <a:endParaRPr kumimoji="1" lang="en-US" altLang="ja-JP" sz="1000" dirty="0">
              <a:ea typeface="游ゴシック Medium" panose="020B0500000000000000" pitchFamily="50" charset="-128"/>
            </a:endParaRPr>
          </a:p>
          <a:p>
            <a:r>
              <a:rPr kumimoji="1" lang="ja-JP" altLang="en-US" sz="1000" dirty="0">
                <a:ea typeface="游ゴシック Medium" panose="020B0500000000000000" pitchFamily="50" charset="-128"/>
              </a:rPr>
              <a:t>使用したい場合は，</a:t>
            </a:r>
            <a:r>
              <a:rPr kumimoji="1" lang="en-US" altLang="ja-JP" sz="1000" dirty="0">
                <a:ea typeface="游ゴシック Medium" panose="020B0500000000000000" pitchFamily="50" charset="-128"/>
              </a:rPr>
              <a:t>1</a:t>
            </a:r>
            <a:r>
              <a:rPr kumimoji="1" lang="ja-JP" altLang="en-US" sz="1000" dirty="0">
                <a:ea typeface="游ゴシック Medium" panose="020B0500000000000000" pitchFamily="50" charset="-128"/>
              </a:rPr>
              <a:t>を入力</a:t>
            </a:r>
            <a:endParaRPr kumimoji="1" lang="en-US" altLang="ja-JP" sz="1000" dirty="0">
              <a:ea typeface="游ゴシック Medium" panose="020B0500000000000000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2B1DEBC-9135-4C19-9B39-F3B3F3423FEB}"/>
              </a:ext>
            </a:extLst>
          </p:cNvPr>
          <p:cNvSpPr txBox="1"/>
          <p:nvPr/>
        </p:nvSpPr>
        <p:spPr>
          <a:xfrm>
            <a:off x="7110963" y="4256660"/>
            <a:ext cx="1997541" cy="612934"/>
          </a:xfrm>
          <a:prstGeom prst="wedgeRoundRectCallout">
            <a:avLst>
              <a:gd name="adj1" fmla="val -71404"/>
              <a:gd name="adj2" fmla="val 4206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ea typeface="游ゴシック Medium" panose="020B0500000000000000" pitchFamily="50" charset="-128"/>
              </a:rPr>
              <a:t>入力例で</a:t>
            </a:r>
            <a:r>
              <a:rPr lang="en-US" altLang="ja-JP" sz="1000" dirty="0">
                <a:ea typeface="游ゴシック Medium" panose="020B0500000000000000" pitchFamily="50" charset="-128"/>
              </a:rPr>
              <a:t>0</a:t>
            </a:r>
            <a:r>
              <a:rPr lang="ja-JP" altLang="en-US" sz="1000" dirty="0">
                <a:ea typeface="游ゴシック Medium" panose="020B0500000000000000" pitchFamily="50" charset="-128"/>
              </a:rPr>
              <a:t>になっている部分は，</a:t>
            </a:r>
            <a:endParaRPr lang="en-US" altLang="ja-JP" sz="1000" dirty="0">
              <a:ea typeface="游ゴシック Medium" panose="020B0500000000000000" pitchFamily="50" charset="-128"/>
            </a:endParaRPr>
          </a:p>
          <a:p>
            <a:r>
              <a:rPr kumimoji="1" lang="ja-JP" altLang="en-US" sz="1000" dirty="0">
                <a:ea typeface="游ゴシック Medium" panose="020B0500000000000000" pitchFamily="50" charset="-128"/>
              </a:rPr>
              <a:t>ドロップアウト層で，</a:t>
            </a:r>
            <a:endParaRPr kumimoji="1" lang="en-US" altLang="ja-JP" sz="1000" dirty="0">
              <a:ea typeface="游ゴシック Medium" panose="020B0500000000000000" pitchFamily="50" charset="-128"/>
            </a:endParaRPr>
          </a:p>
          <a:p>
            <a:r>
              <a:rPr kumimoji="1" lang="ja-JP" altLang="en-US" sz="1000" dirty="0">
                <a:ea typeface="游ゴシック Medium" panose="020B0500000000000000" pitchFamily="50" charset="-128"/>
              </a:rPr>
              <a:t>使用したい場合は，</a:t>
            </a:r>
            <a:r>
              <a:rPr kumimoji="1" lang="en-US" altLang="ja-JP" sz="1000" dirty="0">
                <a:ea typeface="游ゴシック Medium" panose="020B0500000000000000" pitchFamily="50" charset="-128"/>
              </a:rPr>
              <a:t>1</a:t>
            </a:r>
            <a:r>
              <a:rPr kumimoji="1" lang="ja-JP" altLang="en-US" sz="1000" dirty="0">
                <a:ea typeface="游ゴシック Medium" panose="020B0500000000000000" pitchFamily="50" charset="-128"/>
              </a:rPr>
              <a:t>を入力</a:t>
            </a:r>
            <a:endParaRPr kumimoji="1" lang="en-US" altLang="ja-JP" sz="1000" dirty="0">
              <a:ea typeface="游ゴシック Medium" panose="020B0500000000000000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AE694DB-54FB-4A7C-8B4A-0357EED2BA19}"/>
              </a:ext>
            </a:extLst>
          </p:cNvPr>
          <p:cNvSpPr txBox="1"/>
          <p:nvPr/>
        </p:nvSpPr>
        <p:spPr>
          <a:xfrm>
            <a:off x="7129646" y="5363529"/>
            <a:ext cx="1816159" cy="612934"/>
          </a:xfrm>
          <a:prstGeom prst="wedgeRoundRectCallout">
            <a:avLst>
              <a:gd name="adj1" fmla="val -68818"/>
              <a:gd name="adj2" fmla="val -45972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ea typeface="游ゴシック Medium" panose="020B0500000000000000" pitchFamily="50" charset="-128"/>
              </a:rPr>
              <a:t>点線以下は，</a:t>
            </a:r>
            <a:endParaRPr lang="en-US" altLang="ja-JP" sz="1000" dirty="0">
              <a:ea typeface="游ゴシック Medium" panose="020B0500000000000000" pitchFamily="50" charset="-128"/>
            </a:endParaRPr>
          </a:p>
          <a:p>
            <a:r>
              <a:rPr lang="en-US" altLang="ja-JP" sz="1000" dirty="0">
                <a:ea typeface="游ゴシック Medium" panose="020B0500000000000000" pitchFamily="50" charset="-128"/>
              </a:rPr>
              <a:t>VGG</a:t>
            </a:r>
            <a:r>
              <a:rPr lang="ja-JP" altLang="en-US" sz="1000" dirty="0">
                <a:ea typeface="游ゴシック Medium" panose="020B0500000000000000" pitchFamily="50" charset="-128"/>
              </a:rPr>
              <a:t>で特に指定がないため</a:t>
            </a:r>
            <a:endParaRPr lang="en-US" altLang="ja-JP" sz="1000" dirty="0">
              <a:ea typeface="游ゴシック Medium" panose="020B0500000000000000" pitchFamily="50" charset="-128"/>
            </a:endParaRPr>
          </a:p>
          <a:p>
            <a:r>
              <a:rPr lang="ja-JP" altLang="en-US" sz="1000" dirty="0">
                <a:ea typeface="游ゴシック Medium" panose="020B0500000000000000" pitchFamily="50" charset="-128"/>
              </a:rPr>
              <a:t>一般的な入力例を示す．</a:t>
            </a:r>
            <a:endParaRPr lang="en-US" altLang="ja-JP" sz="1000" dirty="0">
              <a:ea typeface="游ゴシック Medium" panose="020B0500000000000000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0CA1469-6982-4BC9-97AD-FC92A4772A25}"/>
              </a:ext>
            </a:extLst>
          </p:cNvPr>
          <p:cNvCxnSpPr>
            <a:cxnSpLocks/>
            <a:endCxn id="68" idx="4"/>
          </p:cNvCxnSpPr>
          <p:nvPr/>
        </p:nvCxnSpPr>
        <p:spPr bwMode="auto">
          <a:xfrm>
            <a:off x="4356269" y="5363529"/>
            <a:ext cx="2431612" cy="246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7914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0BBDC68-CC79-4784-A158-FE34C4ECFF19}"/>
              </a:ext>
            </a:extLst>
          </p:cNvPr>
          <p:cNvSpPr/>
          <p:nvPr/>
        </p:nvSpPr>
        <p:spPr>
          <a:xfrm>
            <a:off x="138484" y="1284034"/>
            <a:ext cx="3678976" cy="5112000"/>
          </a:xfrm>
          <a:prstGeom prst="roundRect">
            <a:avLst/>
          </a:prstGeom>
          <a:solidFill>
            <a:srgbClr val="B7EFF7"/>
          </a:solidFill>
          <a:ln>
            <a:solidFill>
              <a:srgbClr val="B7EFF7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1CF3C41-087C-46C0-80CD-0A21E188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34729"/>
            <a:ext cx="4702737" cy="918007"/>
          </a:xfrm>
        </p:spPr>
        <p:txBody>
          <a:bodyPr/>
          <a:lstStyle/>
          <a:p>
            <a:r>
              <a:rPr kumimoji="1" lang="ja-JP" altLang="en-US" dirty="0"/>
              <a:t>その他開発内容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A2170E-A56B-4A0F-B2DC-6D793324E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9E9974E-C013-4028-8ECE-2CD4798A859D}"/>
              </a:ext>
            </a:extLst>
          </p:cNvPr>
          <p:cNvSpPr txBox="1"/>
          <p:nvPr/>
        </p:nvSpPr>
        <p:spPr>
          <a:xfrm>
            <a:off x="446125" y="1700808"/>
            <a:ext cx="3072650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追加で学習させたい画像を入力</a:t>
            </a:r>
            <a:endParaRPr kumimoji="1" lang="ja-JP" altLang="en-US" sz="16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65E83FB9-307F-480E-81D3-A1E926CFE4B9}"/>
              </a:ext>
            </a:extLst>
          </p:cNvPr>
          <p:cNvSpPr/>
          <p:nvPr/>
        </p:nvSpPr>
        <p:spPr>
          <a:xfrm>
            <a:off x="1358535" y="2096708"/>
            <a:ext cx="1224136" cy="240930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kern="0" dirty="0">
              <a:latin typeface="+mn-lt"/>
              <a:ea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3FDCED-AA71-4AFB-B357-2E2195B7978F}"/>
              </a:ext>
            </a:extLst>
          </p:cNvPr>
          <p:cNvSpPr txBox="1"/>
          <p:nvPr/>
        </p:nvSpPr>
        <p:spPr>
          <a:xfrm>
            <a:off x="932733" y="3167122"/>
            <a:ext cx="2151159" cy="3385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  <a:ea typeface="游ゴシック Medium" panose="020B0500000000000000" pitchFamily="50" charset="-128"/>
              </a:rPr>
              <a:t>画像の前処理</a:t>
            </a:r>
            <a:endParaRPr kumimoji="1" lang="ja-JP" altLang="en-US" sz="1600" b="1" dirty="0">
              <a:solidFill>
                <a:schemeClr val="bg1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9612B0-D001-4681-8CE8-269555325981}"/>
              </a:ext>
            </a:extLst>
          </p:cNvPr>
          <p:cNvSpPr txBox="1"/>
          <p:nvPr/>
        </p:nvSpPr>
        <p:spPr>
          <a:xfrm>
            <a:off x="932734" y="2507406"/>
            <a:ext cx="2151158" cy="3385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  <a:ea typeface="游ゴシック Medium" panose="020B0500000000000000" pitchFamily="50" charset="-128"/>
              </a:rPr>
              <a:t>画像の水増し</a:t>
            </a:r>
            <a:endParaRPr kumimoji="1" lang="ja-JP" altLang="en-US" sz="1600" b="1" dirty="0">
              <a:solidFill>
                <a:schemeClr val="bg1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7ADB05-25E6-4CE9-90DE-AF37B6D9B852}"/>
              </a:ext>
            </a:extLst>
          </p:cNvPr>
          <p:cNvSpPr txBox="1"/>
          <p:nvPr/>
        </p:nvSpPr>
        <p:spPr>
          <a:xfrm>
            <a:off x="662149" y="4864612"/>
            <a:ext cx="2735822" cy="584775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学習済み</a:t>
            </a:r>
            <a:r>
              <a:rPr kumimoji="1" lang="en-US" altLang="ja-JP" sz="1600" b="1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CNN</a:t>
            </a:r>
            <a:r>
              <a:rPr kumimoji="1" lang="ja-JP" altLang="en-US" sz="1600" b="1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モデル</a:t>
            </a:r>
            <a:r>
              <a:rPr lang="ja-JP" altLang="en-US" sz="1600" b="1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の重みを利用する</a:t>
            </a:r>
            <a:endParaRPr kumimoji="1" lang="en-US" altLang="ja-JP" sz="1600" b="1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7C8D68-7FC3-49D3-8ECC-2B3E758C8F96}"/>
              </a:ext>
            </a:extLst>
          </p:cNvPr>
          <p:cNvSpPr txBox="1"/>
          <p:nvPr/>
        </p:nvSpPr>
        <p:spPr>
          <a:xfrm>
            <a:off x="1229887" y="6021288"/>
            <a:ext cx="1496800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CNN</a:t>
            </a:r>
            <a:r>
              <a:rPr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学習処理</a:t>
            </a:r>
            <a:endParaRPr kumimoji="1" lang="ja-JP" altLang="en-US" sz="16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47F8F3-B72C-4929-8D23-F446061152B4}"/>
              </a:ext>
            </a:extLst>
          </p:cNvPr>
          <p:cNvSpPr txBox="1"/>
          <p:nvPr/>
        </p:nvSpPr>
        <p:spPr>
          <a:xfrm>
            <a:off x="1790295" y="284511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rgbClr val="2D4E97"/>
                </a:solidFill>
                <a:ea typeface="游ゴシック Medium" panose="020B0500000000000000" pitchFamily="50" charset="-128"/>
              </a:rPr>
              <a:t>＋</a:t>
            </a:r>
          </a:p>
        </p:txBody>
      </p:sp>
      <p:sp>
        <p:nvSpPr>
          <p:cNvPr id="12" name="角丸四角形 1">
            <a:extLst>
              <a:ext uri="{FF2B5EF4-FFF2-40B4-BE49-F238E27FC236}">
                <a16:creationId xmlns:a16="http://schemas.microsoft.com/office/drawing/2014/main" id="{5556C718-4E5E-46F6-8DFA-2697CFCD0F99}"/>
              </a:ext>
            </a:extLst>
          </p:cNvPr>
          <p:cNvSpPr/>
          <p:nvPr/>
        </p:nvSpPr>
        <p:spPr>
          <a:xfrm>
            <a:off x="734641" y="2417487"/>
            <a:ext cx="2520280" cy="1188000"/>
          </a:xfrm>
          <a:prstGeom prst="roundRect">
            <a:avLst/>
          </a:prstGeom>
          <a:ln w="28575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kern="0" dirty="0">
              <a:latin typeface="+mn-lt"/>
              <a:ea typeface="+mn-ea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C0C53D0-C3F7-4F49-87B5-36F4EFD5252E}"/>
              </a:ext>
            </a:extLst>
          </p:cNvPr>
          <p:cNvSpPr/>
          <p:nvPr/>
        </p:nvSpPr>
        <p:spPr>
          <a:xfrm>
            <a:off x="3969362" y="1700808"/>
            <a:ext cx="5036154" cy="4140000"/>
          </a:xfrm>
          <a:prstGeom prst="roundRect">
            <a:avLst/>
          </a:prstGeom>
          <a:solidFill>
            <a:srgbClr val="FFFFC1"/>
          </a:solidFill>
          <a:ln>
            <a:solidFill>
              <a:srgbClr val="FFFFC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84BBD4-A7BC-4C69-9804-5D61B86FFB00}"/>
              </a:ext>
            </a:extLst>
          </p:cNvPr>
          <p:cNvSpPr txBox="1"/>
          <p:nvPr/>
        </p:nvSpPr>
        <p:spPr>
          <a:xfrm>
            <a:off x="512369" y="4006055"/>
            <a:ext cx="2886640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水増し・前処理後の画像出力</a:t>
            </a:r>
            <a:endParaRPr kumimoji="1" lang="ja-JP" altLang="en-US" sz="16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14" name="角丸四角形 23">
            <a:extLst>
              <a:ext uri="{FF2B5EF4-FFF2-40B4-BE49-F238E27FC236}">
                <a16:creationId xmlns:a16="http://schemas.microsoft.com/office/drawing/2014/main" id="{63F42C76-12C2-4ED7-98A6-FCDD32DED707}"/>
              </a:ext>
            </a:extLst>
          </p:cNvPr>
          <p:cNvSpPr/>
          <p:nvPr/>
        </p:nvSpPr>
        <p:spPr>
          <a:xfrm>
            <a:off x="512369" y="4740152"/>
            <a:ext cx="3024336" cy="849088"/>
          </a:xfrm>
          <a:prstGeom prst="roundRect">
            <a:avLst/>
          </a:prstGeom>
          <a:ln w="28575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kern="0" dirty="0">
              <a:latin typeface="+mn-lt"/>
              <a:ea typeface="+mn-ea"/>
            </a:endParaRP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5C0DB747-B26C-4FD6-BEED-3B83EC2DF1F2}"/>
              </a:ext>
            </a:extLst>
          </p:cNvPr>
          <p:cNvSpPr/>
          <p:nvPr/>
        </p:nvSpPr>
        <p:spPr>
          <a:xfrm>
            <a:off x="1358535" y="3692126"/>
            <a:ext cx="1224136" cy="240930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kern="0" dirty="0">
              <a:latin typeface="+mn-lt"/>
              <a:ea typeface="+mn-ea"/>
            </a:endParaRP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158A8830-25CB-4F23-9150-419FAF0B1397}"/>
              </a:ext>
            </a:extLst>
          </p:cNvPr>
          <p:cNvSpPr/>
          <p:nvPr/>
        </p:nvSpPr>
        <p:spPr>
          <a:xfrm>
            <a:off x="1358535" y="4427859"/>
            <a:ext cx="1224136" cy="240930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kern="0" dirty="0">
              <a:latin typeface="+mn-lt"/>
              <a:ea typeface="+mn-ea"/>
            </a:endParaRP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D49333D9-0B37-4E5E-BF2A-895CDAD3DF56}"/>
              </a:ext>
            </a:extLst>
          </p:cNvPr>
          <p:cNvSpPr/>
          <p:nvPr/>
        </p:nvSpPr>
        <p:spPr>
          <a:xfrm>
            <a:off x="1358535" y="5672490"/>
            <a:ext cx="1224136" cy="240930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kern="0" dirty="0">
              <a:latin typeface="+mn-lt"/>
              <a:ea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C208991-1865-43EF-814E-640DE8BCA875}"/>
              </a:ext>
            </a:extLst>
          </p:cNvPr>
          <p:cNvSpPr txBox="1"/>
          <p:nvPr/>
        </p:nvSpPr>
        <p:spPr>
          <a:xfrm>
            <a:off x="4094839" y="4437584"/>
            <a:ext cx="230425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学習済みの</a:t>
            </a:r>
            <a:r>
              <a:rPr lang="en-US" altLang="ja-JP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CNN</a:t>
            </a:r>
            <a:r>
              <a:rPr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モデル</a:t>
            </a:r>
            <a:endParaRPr kumimoji="1" lang="ja-JP" altLang="en-US" sz="16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1E421E81-3A12-449F-A332-8C6D2C44AE2B}"/>
              </a:ext>
            </a:extLst>
          </p:cNvPr>
          <p:cNvSpPr/>
          <p:nvPr/>
        </p:nvSpPr>
        <p:spPr>
          <a:xfrm>
            <a:off x="5875371" y="4972422"/>
            <a:ext cx="1224136" cy="240930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kern="0" dirty="0">
              <a:latin typeface="+mn-lt"/>
              <a:ea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CC872C6-043A-410D-96A6-8AB91BF90608}"/>
              </a:ext>
            </a:extLst>
          </p:cNvPr>
          <p:cNvSpPr txBox="1"/>
          <p:nvPr/>
        </p:nvSpPr>
        <p:spPr>
          <a:xfrm>
            <a:off x="6479488" y="2061320"/>
            <a:ext cx="230425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推論したい画像を入力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576F7D8-B8BA-48B4-B50B-2E121B089305}"/>
              </a:ext>
            </a:extLst>
          </p:cNvPr>
          <p:cNvSpPr txBox="1"/>
          <p:nvPr/>
        </p:nvSpPr>
        <p:spPr>
          <a:xfrm>
            <a:off x="5164246" y="5323166"/>
            <a:ext cx="266429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各画像に対して推論を行う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75F1FEF-AE4B-44B3-B602-C2E9BB4755A1}"/>
              </a:ext>
            </a:extLst>
          </p:cNvPr>
          <p:cNvSpPr txBox="1"/>
          <p:nvPr/>
        </p:nvSpPr>
        <p:spPr>
          <a:xfrm>
            <a:off x="6560577" y="3501480"/>
            <a:ext cx="2151159" cy="3385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  <a:ea typeface="游ゴシック Medium" panose="020B0500000000000000" pitchFamily="50" charset="-128"/>
              </a:rPr>
              <a:t>画像の前処理</a:t>
            </a:r>
            <a:endParaRPr kumimoji="1" lang="ja-JP" altLang="en-US" sz="1600" b="1" dirty="0">
              <a:solidFill>
                <a:schemeClr val="bg1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8588C38-FB5E-411E-BA39-C26A1FF42FBF}"/>
              </a:ext>
            </a:extLst>
          </p:cNvPr>
          <p:cNvSpPr txBox="1"/>
          <p:nvPr/>
        </p:nvSpPr>
        <p:spPr>
          <a:xfrm>
            <a:off x="6551496" y="2781400"/>
            <a:ext cx="2151158" cy="3385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  <a:ea typeface="游ゴシック Medium" panose="020B0500000000000000" pitchFamily="50" charset="-128"/>
              </a:rPr>
              <a:t>画像サイズ変更</a:t>
            </a:r>
            <a:endParaRPr kumimoji="1" lang="ja-JP" altLang="en-US" sz="1600" b="1" dirty="0">
              <a:solidFill>
                <a:schemeClr val="bg1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2215A0-E4F2-4F55-8F04-162072089541}"/>
              </a:ext>
            </a:extLst>
          </p:cNvPr>
          <p:cNvSpPr/>
          <p:nvPr/>
        </p:nvSpPr>
        <p:spPr>
          <a:xfrm>
            <a:off x="7055552" y="3933528"/>
            <a:ext cx="1224136" cy="240930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kern="0" dirty="0">
              <a:latin typeface="+mn-lt"/>
              <a:ea typeface="+mn-ea"/>
            </a:endParaRP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5B663E3D-229E-4548-8F28-03901AFD0A08}"/>
              </a:ext>
            </a:extLst>
          </p:cNvPr>
          <p:cNvSpPr/>
          <p:nvPr/>
        </p:nvSpPr>
        <p:spPr>
          <a:xfrm>
            <a:off x="7055552" y="2468462"/>
            <a:ext cx="1224136" cy="240930"/>
          </a:xfrm>
          <a:prstGeom prst="downArrow">
            <a:avLst/>
          </a:prstGeom>
          <a:solidFill>
            <a:srgbClr val="095821"/>
          </a:solidFill>
          <a:ln>
            <a:solidFill>
              <a:srgbClr val="09582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kern="0" dirty="0">
              <a:latin typeface="+mn-lt"/>
              <a:ea typeface="+mn-ea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EF9B107-72F9-4924-9A31-377220813063}"/>
              </a:ext>
            </a:extLst>
          </p:cNvPr>
          <p:cNvSpPr txBox="1"/>
          <p:nvPr/>
        </p:nvSpPr>
        <p:spPr>
          <a:xfrm>
            <a:off x="6551496" y="4293568"/>
            <a:ext cx="2304256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サイズ変更</a:t>
            </a:r>
            <a:r>
              <a:rPr lang="en-US" altLang="ja-JP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,</a:t>
            </a:r>
            <a:r>
              <a:rPr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前処理後</a:t>
            </a:r>
            <a:endParaRPr lang="en-US" altLang="ja-JP" sz="16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000000"/>
                </a:solidFill>
                <a:ea typeface="游ゴシック Medium" panose="020B0500000000000000" pitchFamily="50" charset="-128"/>
              </a:rPr>
              <a:t>の画像出力</a:t>
            </a:r>
            <a:endParaRPr kumimoji="1" lang="ja-JP" altLang="en-US" sz="1600" dirty="0">
              <a:solidFill>
                <a:srgbClr val="000000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650B46-5DAE-4479-81D7-8AEEE5639766}"/>
              </a:ext>
            </a:extLst>
          </p:cNvPr>
          <p:cNvSpPr txBox="1"/>
          <p:nvPr/>
        </p:nvSpPr>
        <p:spPr>
          <a:xfrm>
            <a:off x="7452320" y="3150693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rgbClr val="2D4E97"/>
                </a:solidFill>
                <a:ea typeface="游ゴシック Medium" panose="020B0500000000000000" pitchFamily="50" charset="-128"/>
              </a:rPr>
              <a:t>＋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88DD0AC-7AE2-48CF-A169-15B695A8B1BE}"/>
              </a:ext>
            </a:extLst>
          </p:cNvPr>
          <p:cNvSpPr/>
          <p:nvPr/>
        </p:nvSpPr>
        <p:spPr>
          <a:xfrm>
            <a:off x="4269871" y="2391743"/>
            <a:ext cx="2057216" cy="461665"/>
          </a:xfrm>
          <a:prstGeom prst="wedgeRectCallout">
            <a:avLst>
              <a:gd name="adj1" fmla="val 61128"/>
              <a:gd name="adj2" fmla="val 8477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 kern="0" dirty="0">
                <a:latin typeface="+mn-lt"/>
                <a:ea typeface="+mn-ea"/>
              </a:rPr>
              <a:t>画像の水増しは行わず</a:t>
            </a:r>
            <a:endParaRPr kumimoji="1" lang="en-US" altLang="ja-JP" sz="1200" kern="0" dirty="0">
              <a:latin typeface="+mn-lt"/>
              <a:ea typeface="+mn-ea"/>
            </a:endParaRPr>
          </a:p>
          <a:p>
            <a:pPr algn="ctr"/>
            <a:r>
              <a:rPr kumimoji="1" lang="ja-JP" altLang="en-US" sz="1200" kern="0" dirty="0">
                <a:latin typeface="+mn-lt"/>
                <a:ea typeface="+mn-ea"/>
              </a:rPr>
              <a:t>画像サイズ変更のみを行う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BFF8B67-3DE7-44D8-AADD-FDF6BB88B9EF}"/>
              </a:ext>
            </a:extLst>
          </p:cNvPr>
          <p:cNvSpPr txBox="1"/>
          <p:nvPr/>
        </p:nvSpPr>
        <p:spPr>
          <a:xfrm>
            <a:off x="459892" y="1003502"/>
            <a:ext cx="3072650" cy="476726"/>
          </a:xfrm>
          <a:prstGeom prst="roundRect">
            <a:avLst/>
          </a:prstGeom>
          <a:solidFill>
            <a:srgbClr val="B0EEF6"/>
          </a:solidFill>
          <a:ln>
            <a:solidFill>
              <a:srgbClr val="B7EFF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200" dirty="0">
                <a:ea typeface="游ゴシック Medium" panose="020B0500000000000000" pitchFamily="50" charset="-128"/>
              </a:rPr>
              <a:t>ファインチューニング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EF02F00-77C8-456F-90C0-A7DA408FAF9A}"/>
              </a:ext>
            </a:extLst>
          </p:cNvPr>
          <p:cNvSpPr txBox="1"/>
          <p:nvPr/>
        </p:nvSpPr>
        <p:spPr>
          <a:xfrm>
            <a:off x="5530839" y="1305579"/>
            <a:ext cx="1913200" cy="476726"/>
          </a:xfrm>
          <a:prstGeom prst="roundRect">
            <a:avLst/>
          </a:prstGeom>
          <a:solidFill>
            <a:srgbClr val="FFFFC1"/>
          </a:solidFill>
          <a:ln>
            <a:solidFill>
              <a:srgbClr val="FFFF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200" dirty="0">
                <a:ea typeface="游ゴシック Medium" panose="020B0500000000000000" pitchFamily="50" charset="-128"/>
              </a:rPr>
              <a:t>推論</a:t>
            </a:r>
            <a:endParaRPr kumimoji="1" lang="ja-JP" altLang="en-US" sz="2200" dirty="0"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322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3C39C99-B604-444C-8A32-E571BF2F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423" y="134729"/>
            <a:ext cx="6790969" cy="9180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プログラム実行方法について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20BA1D-445E-4C33-934D-075BBAC89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BDC01B-5AFA-4B23-B985-81FE30F00DEB}"/>
              </a:ext>
            </a:extLst>
          </p:cNvPr>
          <p:cNvSpPr txBox="1"/>
          <p:nvPr/>
        </p:nvSpPr>
        <p:spPr>
          <a:xfrm>
            <a:off x="548517" y="1052736"/>
            <a:ext cx="799288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ja-JP" sz="2000" dirty="0">
                <a:ea typeface="游ゴシック Medium" panose="020B0500000000000000" pitchFamily="50" charset="-128"/>
              </a:rPr>
              <a:t>r</a:t>
            </a:r>
            <a:r>
              <a:rPr kumimoji="1" lang="en-US" altLang="ja-JP" sz="2000" dirty="0">
                <a:ea typeface="游ゴシック Medium" panose="020B0500000000000000" pitchFamily="50" charset="-128"/>
              </a:rPr>
              <a:t>un_select.py</a:t>
            </a:r>
            <a:r>
              <a:rPr kumimoji="1" lang="ja-JP" altLang="en-US" sz="2000" dirty="0">
                <a:ea typeface="游ゴシック Medium" panose="020B0500000000000000" pitchFamily="50" charset="-128"/>
              </a:rPr>
              <a:t>  </a:t>
            </a:r>
            <a:r>
              <a:rPr kumimoji="1" lang="en-US" altLang="ja-JP" sz="2000" dirty="0">
                <a:ea typeface="游ゴシック Medium" panose="020B0500000000000000" pitchFamily="50" charset="-128"/>
              </a:rPr>
              <a:t>,Image_Aug_choice.py</a:t>
            </a:r>
            <a:r>
              <a:rPr kumimoji="1" lang="ja-JP" altLang="en-US" sz="2000" dirty="0">
                <a:ea typeface="游ゴシック Medium" panose="020B0500000000000000" pitchFamily="50" charset="-128"/>
              </a:rPr>
              <a:t>  </a:t>
            </a:r>
            <a:r>
              <a:rPr kumimoji="1" lang="en-US" altLang="ja-JP" sz="2000" dirty="0">
                <a:ea typeface="游ゴシック Medium" panose="020B0500000000000000" pitchFamily="50" charset="-128"/>
              </a:rPr>
              <a:t>,Image_Augmentation.py</a:t>
            </a:r>
            <a:r>
              <a:rPr kumimoji="1" lang="ja-JP" altLang="en-US" sz="2000" dirty="0">
                <a:ea typeface="游ゴシック Medium" panose="020B0500000000000000" pitchFamily="50" charset="-128"/>
              </a:rPr>
              <a:t>  </a:t>
            </a:r>
            <a:r>
              <a:rPr kumimoji="1" lang="en-US" altLang="ja-JP" sz="2000" dirty="0">
                <a:ea typeface="游ゴシック Medium" panose="020B0500000000000000" pitchFamily="50" charset="-128"/>
              </a:rPr>
              <a:t>,</a:t>
            </a:r>
            <a:br>
              <a:rPr kumimoji="1" lang="en-US" altLang="ja-JP" sz="2000" dirty="0">
                <a:ea typeface="游ゴシック Medium" panose="020B0500000000000000" pitchFamily="50" charset="-128"/>
              </a:rPr>
            </a:br>
            <a:r>
              <a:rPr kumimoji="1" lang="en-US" altLang="ja-JP" sz="2000" dirty="0">
                <a:ea typeface="游ゴシック Medium" panose="020B0500000000000000" pitchFamily="50" charset="-128"/>
              </a:rPr>
              <a:t>cnn_learning</a:t>
            </a:r>
            <a:r>
              <a:rPr lang="en-US" altLang="ja-JP" sz="2000" dirty="0">
                <a:ea typeface="游ゴシック Medium" panose="020B0500000000000000" pitchFamily="50" charset="-128"/>
              </a:rPr>
              <a:t>.py  , fine_tuning.py  , predict.py</a:t>
            </a:r>
            <a:r>
              <a:rPr lang="ja-JP" altLang="en-US" sz="2000" dirty="0">
                <a:ea typeface="游ゴシック Medium" panose="020B0500000000000000" pitchFamily="50" charset="-128"/>
              </a:rPr>
              <a:t> の</a:t>
            </a:r>
            <a:r>
              <a:rPr lang="en-US" altLang="ja-JP" sz="2000" dirty="0">
                <a:ea typeface="游ゴシック Medium" panose="020B0500000000000000" pitchFamily="50" charset="-128"/>
              </a:rPr>
              <a:t>6</a:t>
            </a:r>
            <a:r>
              <a:rPr lang="ja-JP" altLang="en-US" sz="2000" dirty="0">
                <a:ea typeface="游ゴシック Medium" panose="020B0500000000000000" pitchFamily="50" charset="-128"/>
              </a:rPr>
              <a:t>つのプログラムを</a:t>
            </a:r>
            <a:br>
              <a:rPr lang="en-US" altLang="ja-JP" sz="2000" dirty="0">
                <a:ea typeface="游ゴシック Medium" panose="020B0500000000000000" pitchFamily="50" charset="-128"/>
              </a:rPr>
            </a:br>
            <a:r>
              <a:rPr kumimoji="1" lang="ja-JP" altLang="en-US" sz="2000" dirty="0">
                <a:ea typeface="游ゴシック Medium" panose="020B0500000000000000" pitchFamily="50" charset="-128"/>
              </a:rPr>
              <a:t>同じ作業ディレクトリに入れてください．</a:t>
            </a:r>
            <a:endParaRPr kumimoji="1" lang="en-US" altLang="ja-JP" sz="2000" dirty="0">
              <a:ea typeface="游ゴシック Medium" panose="020B0500000000000000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800" dirty="0">
              <a:ea typeface="游ゴシック Medium" panose="020B0500000000000000" pitchFamily="50" charset="-128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en-US" altLang="ja-JP" sz="2000" dirty="0">
                <a:ea typeface="游ゴシック Medium" panose="020B0500000000000000" pitchFamily="50" charset="-128"/>
              </a:rPr>
              <a:t>run_select.py</a:t>
            </a:r>
            <a:r>
              <a:rPr lang="ja-JP" altLang="en-US" sz="2000" dirty="0">
                <a:ea typeface="游ゴシック Medium" panose="020B0500000000000000" pitchFamily="50" charset="-128"/>
              </a:rPr>
              <a:t> を実行することによって，機械学習汎用システムが</a:t>
            </a:r>
            <a:br>
              <a:rPr lang="en-US" altLang="ja-JP" sz="2000" dirty="0">
                <a:ea typeface="游ゴシック Medium" panose="020B0500000000000000" pitchFamily="50" charset="-128"/>
              </a:rPr>
            </a:br>
            <a:r>
              <a:rPr lang="ja-JP" altLang="en-US" sz="2000" dirty="0">
                <a:ea typeface="游ゴシック Medium" panose="020B0500000000000000" pitchFamily="50" charset="-128"/>
              </a:rPr>
              <a:t>以下のように起動されます．</a:t>
            </a:r>
            <a:endParaRPr lang="en-US" altLang="ja-JP" sz="2000" dirty="0">
              <a:ea typeface="游ゴシック Medium" panose="020B0500000000000000" pitchFamily="50" charset="-128"/>
            </a:endParaRPr>
          </a:p>
          <a:p>
            <a:endParaRPr kumimoji="1" lang="en-US" altLang="ja-JP" sz="800" dirty="0">
              <a:ea typeface="游ゴシック Medium" panose="020B0500000000000000" pitchFamily="50" charset="-128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kumimoji="1" lang="ja-JP" altLang="en-US" sz="2000" dirty="0">
                <a:ea typeface="游ゴシック Medium" panose="020B0500000000000000" pitchFamily="50" charset="-128"/>
              </a:rPr>
              <a:t>機械学習汎用システムの実行項目を選択</a:t>
            </a:r>
            <a:r>
              <a:rPr kumimoji="1" lang="en-US" altLang="ja-JP" sz="2000" dirty="0">
                <a:ea typeface="游ゴシック Medium" panose="020B0500000000000000" pitchFamily="50" charset="-128"/>
              </a:rPr>
              <a:t>(1</a:t>
            </a:r>
            <a:r>
              <a:rPr kumimoji="1" lang="ja-JP" altLang="en-US" sz="2000" dirty="0">
                <a:ea typeface="游ゴシック Medium" panose="020B0500000000000000" pitchFamily="50" charset="-128"/>
              </a:rPr>
              <a:t>～</a:t>
            </a:r>
            <a:r>
              <a:rPr kumimoji="1" lang="en-US" altLang="ja-JP" sz="2000" dirty="0">
                <a:ea typeface="游ゴシック Medium" panose="020B0500000000000000" pitchFamily="50" charset="-128"/>
              </a:rPr>
              <a:t>4)(</a:t>
            </a:r>
            <a:r>
              <a:rPr kumimoji="1" lang="ja-JP" altLang="en-US" sz="2000" dirty="0">
                <a:ea typeface="游ゴシック Medium" panose="020B0500000000000000" pitchFamily="50" charset="-128"/>
              </a:rPr>
              <a:t>終了</a:t>
            </a:r>
            <a:r>
              <a:rPr kumimoji="1" lang="en-US" altLang="ja-JP" sz="2000" dirty="0">
                <a:ea typeface="游ゴシック Medium" panose="020B0500000000000000" pitchFamily="50" charset="-128"/>
              </a:rPr>
              <a:t>: exit): </a:t>
            </a:r>
          </a:p>
          <a:p>
            <a:endParaRPr lang="en-US" altLang="ja-JP" sz="400" dirty="0">
              <a:ea typeface="游ゴシック Medium" panose="020B0500000000000000" pitchFamily="50" charset="-128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kumimoji="1" lang="en-US" altLang="ja-JP" dirty="0">
                <a:ea typeface="游ゴシック Medium" panose="020B0500000000000000" pitchFamily="50" charset="-128"/>
              </a:rPr>
              <a:t>1</a:t>
            </a:r>
            <a:r>
              <a:rPr kumimoji="1" lang="ja-JP" altLang="en-US" dirty="0">
                <a:ea typeface="游ゴシック Medium" panose="020B0500000000000000" pitchFamily="50" charset="-128"/>
              </a:rPr>
              <a:t>を入力した場合</a:t>
            </a:r>
            <a:endParaRPr kumimoji="1" lang="en-US" altLang="ja-JP" dirty="0">
              <a:ea typeface="游ゴシック Medium" panose="020B0500000000000000" pitchFamily="50" charset="-128"/>
            </a:endParaRPr>
          </a:p>
          <a:p>
            <a:pPr lvl="1"/>
            <a:br>
              <a:rPr lang="en-US" altLang="ja-JP" sz="200" dirty="0">
                <a:ea typeface="游ゴシック Medium" panose="020B0500000000000000" pitchFamily="50" charset="-128"/>
              </a:rPr>
            </a:br>
            <a:r>
              <a:rPr lang="ja-JP" altLang="en-US" dirty="0">
                <a:ea typeface="游ゴシック Medium" panose="020B0500000000000000" pitchFamily="50" charset="-128"/>
              </a:rPr>
              <a:t>      前処理・水増しが実行される．</a:t>
            </a:r>
            <a:endParaRPr lang="en-US" altLang="ja-JP" dirty="0">
              <a:ea typeface="游ゴシック Medium" panose="020B0500000000000000" pitchFamily="50" charset="-128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kumimoji="1" lang="en-US" altLang="ja-JP" dirty="0">
                <a:ea typeface="游ゴシック Medium" panose="020B0500000000000000" pitchFamily="50" charset="-128"/>
              </a:rPr>
              <a:t>2</a:t>
            </a:r>
            <a:r>
              <a:rPr kumimoji="1" lang="ja-JP" altLang="en-US" dirty="0">
                <a:ea typeface="游ゴシック Medium" panose="020B0500000000000000" pitchFamily="50" charset="-128"/>
              </a:rPr>
              <a:t>を入力した場合</a:t>
            </a:r>
            <a:br>
              <a:rPr kumimoji="1" lang="en-US" altLang="ja-JP" dirty="0">
                <a:ea typeface="游ゴシック Medium" panose="020B0500000000000000" pitchFamily="50" charset="-128"/>
              </a:rPr>
            </a:br>
            <a:br>
              <a:rPr lang="en-US" altLang="ja-JP" sz="200" dirty="0">
                <a:ea typeface="游ゴシック Medium" panose="020B0500000000000000" pitchFamily="50" charset="-128"/>
              </a:rPr>
            </a:br>
            <a:r>
              <a:rPr lang="en-US" altLang="ja-JP" dirty="0">
                <a:ea typeface="游ゴシック Medium" panose="020B0500000000000000" pitchFamily="50" charset="-128"/>
              </a:rPr>
              <a:t> CNN</a:t>
            </a:r>
            <a:r>
              <a:rPr lang="ja-JP" altLang="en-US" dirty="0">
                <a:ea typeface="游ゴシック Medium" panose="020B0500000000000000" pitchFamily="50" charset="-128"/>
              </a:rPr>
              <a:t>が実行される．</a:t>
            </a:r>
            <a:endParaRPr lang="en-US" altLang="ja-JP" dirty="0">
              <a:ea typeface="游ゴシック Medium" panose="020B0500000000000000" pitchFamily="50" charset="-128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kumimoji="1" lang="en-US" altLang="ja-JP" dirty="0">
                <a:ea typeface="游ゴシック Medium" panose="020B0500000000000000" pitchFamily="50" charset="-128"/>
              </a:rPr>
              <a:t>3</a:t>
            </a:r>
            <a:r>
              <a:rPr kumimoji="1" lang="ja-JP" altLang="en-US" dirty="0">
                <a:ea typeface="游ゴシック Medium" panose="020B0500000000000000" pitchFamily="50" charset="-128"/>
              </a:rPr>
              <a:t>を入力した場合</a:t>
            </a:r>
            <a:endParaRPr kumimoji="1" lang="en-US" altLang="ja-JP" dirty="0">
              <a:ea typeface="游ゴシック Medium" panose="020B0500000000000000" pitchFamily="50" charset="-128"/>
            </a:endParaRPr>
          </a:p>
          <a:p>
            <a:pPr lvl="1"/>
            <a:br>
              <a:rPr lang="en-US" altLang="ja-JP" sz="200" dirty="0">
                <a:ea typeface="游ゴシック Medium" panose="020B0500000000000000" pitchFamily="50" charset="-128"/>
              </a:rPr>
            </a:br>
            <a:r>
              <a:rPr lang="en-US" altLang="ja-JP" dirty="0">
                <a:ea typeface="游ゴシック Medium" panose="020B0500000000000000" pitchFamily="50" charset="-128"/>
              </a:rPr>
              <a:t>      </a:t>
            </a:r>
            <a:r>
              <a:rPr lang="ja-JP" altLang="en-US" dirty="0">
                <a:ea typeface="游ゴシック Medium" panose="020B0500000000000000" pitchFamily="50" charset="-128"/>
              </a:rPr>
              <a:t>ファインチューニングが実行される．</a:t>
            </a:r>
            <a:endParaRPr lang="en-US" altLang="ja-JP" dirty="0">
              <a:ea typeface="游ゴシック Medium" panose="020B0500000000000000" pitchFamily="50" charset="-128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kumimoji="1" lang="en-US" altLang="ja-JP" dirty="0">
                <a:ea typeface="游ゴシック Medium" panose="020B0500000000000000" pitchFamily="50" charset="-128"/>
              </a:rPr>
              <a:t>4</a:t>
            </a:r>
            <a:r>
              <a:rPr kumimoji="1" lang="ja-JP" altLang="en-US" dirty="0">
                <a:ea typeface="游ゴシック Medium" panose="020B0500000000000000" pitchFamily="50" charset="-128"/>
              </a:rPr>
              <a:t>を入力した場合</a:t>
            </a:r>
            <a:br>
              <a:rPr kumimoji="1" lang="en-US" altLang="ja-JP" dirty="0">
                <a:ea typeface="游ゴシック Medium" panose="020B0500000000000000" pitchFamily="50" charset="-128"/>
              </a:rPr>
            </a:br>
            <a:br>
              <a:rPr lang="en-US" altLang="ja-JP" sz="200" dirty="0">
                <a:ea typeface="游ゴシック Medium" panose="020B0500000000000000" pitchFamily="50" charset="-128"/>
              </a:rPr>
            </a:br>
            <a:r>
              <a:rPr lang="en-US" altLang="ja-JP" dirty="0">
                <a:ea typeface="游ゴシック Medium" panose="020B0500000000000000" pitchFamily="50" charset="-128"/>
              </a:rPr>
              <a:t>  </a:t>
            </a:r>
            <a:r>
              <a:rPr lang="ja-JP" altLang="en-US" dirty="0">
                <a:ea typeface="游ゴシック Medium" panose="020B0500000000000000" pitchFamily="50" charset="-128"/>
              </a:rPr>
              <a:t>推論が実行される．</a:t>
            </a:r>
            <a:endParaRPr lang="en-US" altLang="ja-JP" dirty="0">
              <a:ea typeface="游ゴシック Medium" panose="020B0500000000000000" pitchFamily="50" charset="-128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kumimoji="1" lang="en-US" altLang="ja-JP" dirty="0">
                <a:ea typeface="游ゴシック Medium" panose="020B0500000000000000" pitchFamily="50" charset="-128"/>
              </a:rPr>
              <a:t>exit</a:t>
            </a:r>
            <a:r>
              <a:rPr kumimoji="1" lang="ja-JP" altLang="en-US" dirty="0">
                <a:ea typeface="游ゴシック Medium" panose="020B0500000000000000" pitchFamily="50" charset="-128"/>
              </a:rPr>
              <a:t>を</a:t>
            </a:r>
            <a:r>
              <a:rPr lang="ja-JP" altLang="en-US" dirty="0">
                <a:ea typeface="游ゴシック Medium" panose="020B0500000000000000" pitchFamily="50" charset="-128"/>
              </a:rPr>
              <a:t>入力した場合</a:t>
            </a:r>
            <a:br>
              <a:rPr lang="en-US" altLang="ja-JP" dirty="0">
                <a:ea typeface="游ゴシック Medium" panose="020B0500000000000000" pitchFamily="50" charset="-128"/>
              </a:rPr>
            </a:br>
            <a:br>
              <a:rPr lang="en-US" altLang="ja-JP" sz="200" dirty="0">
                <a:ea typeface="游ゴシック Medium" panose="020B0500000000000000" pitchFamily="50" charset="-128"/>
              </a:rPr>
            </a:br>
            <a:r>
              <a:rPr lang="en-US" altLang="ja-JP" dirty="0">
                <a:ea typeface="游ゴシック Medium" panose="020B0500000000000000" pitchFamily="50" charset="-128"/>
              </a:rPr>
              <a:t>  </a:t>
            </a:r>
            <a:r>
              <a:rPr lang="ja-JP" altLang="en-US" sz="1800" dirty="0">
                <a:ea typeface="游ゴシック Medium" panose="020B0500000000000000" pitchFamily="50" charset="-128"/>
              </a:rPr>
              <a:t>機械学習汎用システムを終了する．</a:t>
            </a:r>
            <a:endParaRPr kumimoji="1" lang="en-US" altLang="ja-JP" dirty="0">
              <a:ea typeface="游ゴシック Medium" panose="020B05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D40B73-0CE2-4C31-B860-D41259D025EA}"/>
              </a:ext>
            </a:extLst>
          </p:cNvPr>
          <p:cNvSpPr txBox="1"/>
          <p:nvPr/>
        </p:nvSpPr>
        <p:spPr>
          <a:xfrm>
            <a:off x="3779912" y="6186790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ea typeface="游ゴシック Medium" panose="020B0500000000000000" pitchFamily="50" charset="-128"/>
              </a:rPr>
              <a:t>※</a:t>
            </a:r>
            <a:r>
              <a:rPr kumimoji="1" lang="ja-JP" altLang="en-US" sz="1600" dirty="0">
                <a:ea typeface="游ゴシック Medium" panose="020B0500000000000000" pitchFamily="50" charset="-128"/>
              </a:rPr>
              <a:t>例）</a:t>
            </a:r>
            <a:r>
              <a:rPr kumimoji="1" lang="en-US" altLang="ja-JP" sz="1600" dirty="0">
                <a:ea typeface="游ゴシック Medium" panose="020B0500000000000000" pitchFamily="50" charset="-128"/>
              </a:rPr>
              <a:t>1</a:t>
            </a:r>
            <a:r>
              <a:rPr kumimoji="1" lang="ja-JP" altLang="en-US" sz="1600" dirty="0">
                <a:ea typeface="游ゴシック Medium" panose="020B0500000000000000" pitchFamily="50" charset="-128"/>
              </a:rPr>
              <a:t>→前処理・水増し実行→</a:t>
            </a:r>
            <a:r>
              <a:rPr kumimoji="1" lang="en-US" altLang="ja-JP" sz="1600" dirty="0">
                <a:ea typeface="游ゴシック Medium" panose="020B0500000000000000" pitchFamily="50" charset="-128"/>
              </a:rPr>
              <a:t>2</a:t>
            </a:r>
            <a:r>
              <a:rPr kumimoji="1" lang="ja-JP" altLang="en-US" sz="1600" dirty="0">
                <a:ea typeface="游ゴシック Medium" panose="020B0500000000000000" pitchFamily="50" charset="-128"/>
              </a:rPr>
              <a:t>→</a:t>
            </a:r>
            <a:r>
              <a:rPr kumimoji="1" lang="en-US" altLang="ja-JP" sz="1600" dirty="0">
                <a:ea typeface="游ゴシック Medium" panose="020B0500000000000000" pitchFamily="50" charset="-128"/>
              </a:rPr>
              <a:t>CNN</a:t>
            </a:r>
            <a:r>
              <a:rPr kumimoji="1" lang="ja-JP" altLang="en-US" sz="1600" dirty="0">
                <a:ea typeface="游ゴシック Medium" panose="020B0500000000000000" pitchFamily="50" charset="-128"/>
              </a:rPr>
              <a:t>実行→</a:t>
            </a:r>
            <a:r>
              <a:rPr kumimoji="1" lang="en-US" altLang="ja-JP" sz="1600" dirty="0">
                <a:ea typeface="游ゴシック Medium" panose="020B0500000000000000" pitchFamily="50" charset="-128"/>
              </a:rPr>
              <a:t>exit</a:t>
            </a:r>
            <a:r>
              <a:rPr kumimoji="1" lang="ja-JP" altLang="en-US" sz="1600" dirty="0">
                <a:ea typeface="游ゴシック Medium" panose="020B0500000000000000" pitchFamily="50" charset="-128"/>
              </a:rPr>
              <a:t>→終了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C8B3A6-6B06-4DA1-A490-158F4A055DA7}"/>
              </a:ext>
            </a:extLst>
          </p:cNvPr>
          <p:cNvSpPr txBox="1"/>
          <p:nvPr/>
        </p:nvSpPr>
        <p:spPr>
          <a:xfrm>
            <a:off x="5436096" y="5210616"/>
            <a:ext cx="3600400" cy="738664"/>
          </a:xfrm>
          <a:prstGeom prst="wedgeRectCallout">
            <a:avLst>
              <a:gd name="adj1" fmla="val -15260"/>
              <a:gd name="adj2" fmla="val 84985"/>
            </a:avLst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ea typeface="游ゴシック Medium" panose="020B0500000000000000" pitchFamily="50" charset="-128"/>
              </a:rPr>
              <a:t>以下の例であると，</a:t>
            </a:r>
            <a:endParaRPr kumimoji="1" lang="en-US" altLang="ja-JP" sz="1400" dirty="0">
              <a:ea typeface="游ゴシック Medium" panose="020B0500000000000000" pitchFamily="50" charset="-128"/>
            </a:endParaRPr>
          </a:p>
          <a:p>
            <a:r>
              <a:rPr kumimoji="1" lang="ja-JP" altLang="en-US" sz="1400" dirty="0">
                <a:ea typeface="游ゴシック Medium" panose="020B0500000000000000" pitchFamily="50" charset="-128"/>
              </a:rPr>
              <a:t>前処理・水増しで出力したデータセットをそのまま</a:t>
            </a:r>
            <a:r>
              <a:rPr kumimoji="1" lang="en-US" altLang="ja-JP" sz="1400" dirty="0">
                <a:ea typeface="游ゴシック Medium" panose="020B0500000000000000" pitchFamily="50" charset="-128"/>
              </a:rPr>
              <a:t>CNN</a:t>
            </a:r>
            <a:r>
              <a:rPr lang="ja-JP" altLang="en-US" sz="1400" dirty="0">
                <a:ea typeface="游ゴシック Medium" panose="020B0500000000000000" pitchFamily="50" charset="-128"/>
              </a:rPr>
              <a:t>に入力し</a:t>
            </a:r>
            <a:r>
              <a:rPr kumimoji="1" lang="ja-JP" altLang="en-US" sz="1400" dirty="0">
                <a:ea typeface="游ゴシック Medium" panose="020B0500000000000000" pitchFamily="50" charset="-128"/>
              </a:rPr>
              <a:t>実行することが可能</a:t>
            </a:r>
          </a:p>
        </p:txBody>
      </p:sp>
    </p:spTree>
    <p:extLst>
      <p:ext uri="{BB962C8B-B14F-4D97-AF65-F5344CB8AC3E}">
        <p14:creationId xmlns:p14="http://schemas.microsoft.com/office/powerpoint/2010/main" val="1684772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v3">
  <a:themeElements>
    <a:clrScheme name="template-051101 4">
      <a:dk1>
        <a:srgbClr val="000000"/>
      </a:dk1>
      <a:lt1>
        <a:srgbClr val="FFFFFF"/>
      </a:lt1>
      <a:dk2>
        <a:srgbClr val="9900CC"/>
      </a:dk2>
      <a:lt2>
        <a:srgbClr val="0033CC"/>
      </a:lt2>
      <a:accent1>
        <a:srgbClr val="FFCC66"/>
      </a:accent1>
      <a:accent2>
        <a:srgbClr val="33CC33"/>
      </a:accent2>
      <a:accent3>
        <a:srgbClr val="FFFFFF"/>
      </a:accent3>
      <a:accent4>
        <a:srgbClr val="000000"/>
      </a:accent4>
      <a:accent5>
        <a:srgbClr val="FFE2B8"/>
      </a:accent5>
      <a:accent6>
        <a:srgbClr val="2DB92D"/>
      </a:accent6>
      <a:hlink>
        <a:srgbClr val="9900CC"/>
      </a:hlink>
      <a:folHlink>
        <a:srgbClr val="9900CC"/>
      </a:folHlink>
    </a:clrScheme>
    <a:fontScheme name="游ゴシック_Segoe UI">
      <a:majorFont>
        <a:latin typeface="Segoe UI"/>
        <a:ea typeface="游ゴシック Medium"/>
        <a:cs typeface="ＭＳ Ｐゴシック"/>
      </a:majorFont>
      <a:minorFont>
        <a:latin typeface="Segoe UI"/>
        <a:ea typeface="游ゴシック Medium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kern="0" dirty="0">
            <a:latin typeface="+mn-lt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  <a:cs typeface="ＭＳ Ｐゴシック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smtClean="0"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template-05110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-05110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05110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05110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templatev3</Template>
  <TotalTime>11342</TotalTime>
  <Words>1384</Words>
  <Application>Microsoft Macintosh PowerPoint</Application>
  <PresentationFormat>画面に合わせる (4:3)</PresentationFormat>
  <Paragraphs>274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HG丸ｺﾞｼｯｸM-PRO</vt:lpstr>
      <vt:lpstr>Arial</vt:lpstr>
      <vt:lpstr>Calibri</vt:lpstr>
      <vt:lpstr>Segoe UI</vt:lpstr>
      <vt:lpstr>Tahoma</vt:lpstr>
      <vt:lpstr>Times New Roman</vt:lpstr>
      <vt:lpstr>Wingdings</vt:lpstr>
      <vt:lpstr>templatev3</vt:lpstr>
      <vt:lpstr>機械学習汎用システム</vt:lpstr>
      <vt:lpstr>開発内容（システム構成）</vt:lpstr>
      <vt:lpstr>水増し・前処理の流れ</vt:lpstr>
      <vt:lpstr>水増し・前処理の各種項目</vt:lpstr>
      <vt:lpstr>CNN各種層の変更とパラメータ調整①</vt:lpstr>
      <vt:lpstr>CNN各種層の変更とパラメータ調整②</vt:lpstr>
      <vt:lpstr>VGG16作成方法</vt:lpstr>
      <vt:lpstr>その他開発内容</vt:lpstr>
      <vt:lpstr>プログラム実行方法について</vt:lpstr>
      <vt:lpstr>プログラム動作環境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wnl</dc:creator>
  <cp:lastModifiedBy>2228002</cp:lastModifiedBy>
  <cp:revision>731</cp:revision>
  <dcterms:created xsi:type="dcterms:W3CDTF">2018-02-06T00:22:14Z</dcterms:created>
  <dcterms:modified xsi:type="dcterms:W3CDTF">2023-04-19T13:43:44Z</dcterms:modified>
</cp:coreProperties>
</file>