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70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1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7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76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59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6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50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9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6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2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89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5484C2-5835-46B0-9A58-3C9347D6A909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9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DCB13-4576-431D-BB41-BAF1C034B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151" y="1749305"/>
            <a:ext cx="8574622" cy="1234120"/>
          </a:xfrm>
        </p:spPr>
        <p:txBody>
          <a:bodyPr/>
          <a:lstStyle/>
          <a:p>
            <a:pPr algn="l"/>
            <a:r>
              <a:rPr kumimoji="1" lang="en-US" altLang="ja-JP" dirty="0"/>
              <a:t>EV</a:t>
            </a:r>
            <a:r>
              <a:rPr kumimoji="1" lang="ja-JP" altLang="en-US" dirty="0"/>
              <a:t>　</a:t>
            </a:r>
            <a:r>
              <a:rPr kumimoji="1" lang="en-US" altLang="ja-JP" dirty="0"/>
              <a:t>Forecasting Model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7261BC-17E6-4533-A0EE-121DB824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903" y="3056237"/>
            <a:ext cx="4648763" cy="1867244"/>
          </a:xfrm>
        </p:spPr>
        <p:txBody>
          <a:bodyPr/>
          <a:lstStyle/>
          <a:p>
            <a:pPr algn="l"/>
            <a:r>
              <a:rPr kumimoji="1" lang="en-US" altLang="ja-JP" dirty="0"/>
              <a:t>Flow Chart</a:t>
            </a:r>
          </a:p>
          <a:p>
            <a:r>
              <a:rPr lang="en-US" altLang="ja-JP" dirty="0"/>
              <a:t>	</a:t>
            </a:r>
          </a:p>
          <a:p>
            <a:r>
              <a:rPr kumimoji="1" lang="en-US" altLang="ja-JP" dirty="0"/>
              <a:t>Shun Sato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67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91B14641-C4C0-4F27-A512-6E6B79889377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B85D0E-E795-45F3-B951-A7E51857695F}"/>
              </a:ext>
            </a:extLst>
          </p:cNvPr>
          <p:cNvSpPr/>
          <p:nvPr/>
        </p:nvSpPr>
        <p:spPr>
          <a:xfrm>
            <a:off x="1712674" y="88763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Load mat 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8A81E8F-E164-4B6B-A51C-0661DA61DD35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GetEVModel</a:t>
            </a:r>
            <a:r>
              <a:rPr lang="en-US" altLang="ja-JP" sz="2400" dirty="0"/>
              <a:t> _</a:t>
            </a:r>
            <a:r>
              <a:rPr lang="en-US" altLang="ja-JP" sz="2400" dirty="0" err="1"/>
              <a:t>MultipleDay</a:t>
            </a:r>
            <a:endParaRPr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C81F8F-A0E8-4006-9517-B77F97E570AA}"/>
              </a:ext>
            </a:extLst>
          </p:cNvPr>
          <p:cNvSpPr/>
          <p:nvPr/>
        </p:nvSpPr>
        <p:spPr>
          <a:xfrm>
            <a:off x="1712674" y="138708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Forecast  using each Model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951A21-E4DF-4DE6-BB9B-8C0647A3474F}"/>
              </a:ext>
            </a:extLst>
          </p:cNvPr>
          <p:cNvSpPr/>
          <p:nvPr/>
        </p:nvSpPr>
        <p:spPr>
          <a:xfrm>
            <a:off x="4352843" y="93964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NeuralNet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27E01C-6731-44E6-86C7-D5D615ED41EE}"/>
              </a:ext>
            </a:extLst>
          </p:cNvPr>
          <p:cNvSpPr/>
          <p:nvPr/>
        </p:nvSpPr>
        <p:spPr>
          <a:xfrm>
            <a:off x="4352843" y="138708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K-means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06DC5A-BC60-49CF-BC29-8586B18470EE}"/>
              </a:ext>
            </a:extLst>
          </p:cNvPr>
          <p:cNvSpPr/>
          <p:nvPr/>
        </p:nvSpPr>
        <p:spPr>
          <a:xfrm>
            <a:off x="1712674" y="188653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combine result with Weight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E6532E1-0167-4448-A781-59ECC044321E}"/>
              </a:ext>
            </a:extLst>
          </p:cNvPr>
          <p:cNvSpPr/>
          <p:nvPr/>
        </p:nvSpPr>
        <p:spPr>
          <a:xfrm>
            <a:off x="1712674" y="23859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Prediction Interval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7936A0-7B7B-4200-948F-DF22398B965C}"/>
              </a:ext>
            </a:extLst>
          </p:cNvPr>
          <p:cNvSpPr/>
          <p:nvPr/>
        </p:nvSpPr>
        <p:spPr>
          <a:xfrm>
            <a:off x="1712674" y="288542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Write down the forecasted result in csv file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C63F061-1F3F-4390-8505-92BFC9B72B28}"/>
              </a:ext>
            </a:extLst>
          </p:cNvPr>
          <p:cNvSpPr/>
          <p:nvPr/>
        </p:nvSpPr>
        <p:spPr>
          <a:xfrm>
            <a:off x="1712674" y="3384874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forecast performance summary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B22C0-5CB3-4D79-9BF0-2DB5B5710C5F}"/>
              </a:ext>
            </a:extLst>
          </p:cNvPr>
          <p:cNvSpPr txBox="1"/>
          <p:nvPr/>
        </p:nvSpPr>
        <p:spPr>
          <a:xfrm>
            <a:off x="4411566" y="3909566"/>
            <a:ext cx="59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・最終アウトプットでなにが得られる？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1DE3B-EA7E-48BF-BDEF-5A1F4003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64" y="235668"/>
            <a:ext cx="1852655" cy="366156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ja-JP" sz="2400" dirty="0"/>
              <a:t>Data Format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2AF2D-4EB7-4D64-B703-4B4E11CC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064" y="1339932"/>
            <a:ext cx="10018713" cy="6392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Longterm</a:t>
            </a:r>
            <a:r>
              <a:rPr kumimoji="1" lang="en-US" altLang="ja-JP" dirty="0"/>
              <a:t> &amp; </a:t>
            </a:r>
            <a:r>
              <a:rPr kumimoji="1" lang="en-US" altLang="ja-JP" dirty="0" err="1"/>
              <a:t>Shortterm</a:t>
            </a:r>
            <a:r>
              <a:rPr kumimoji="1" lang="en-US" altLang="ja-JP" dirty="0"/>
              <a:t> Data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401006-D727-4A24-9370-519F4E4C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64" y="2208810"/>
            <a:ext cx="6685913" cy="29900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4A424C-5259-488C-9D02-4E9EB7DC9EF0}"/>
              </a:ext>
            </a:extLst>
          </p:cNvPr>
          <p:cNvSpPr txBox="1"/>
          <p:nvPr/>
        </p:nvSpPr>
        <p:spPr>
          <a:xfrm>
            <a:off x="1603064" y="3429000"/>
            <a:ext cx="66859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Month:1~12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Day:1~31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Hour:0~23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Quarter:0~3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(0= 0~14min , 1=15~29min , 2=30~44min , 3=45~59min)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DayInWeek:0~6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(0=Sunday,1=Monday,2=Tuesday,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3=Wednesday,4=Thursday,5=Friday,6=Saturday)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HolidayOrNot:0~1(0=NotHoliday,1=Holiday)</a:t>
            </a:r>
          </a:p>
        </p:txBody>
      </p:sp>
    </p:spTree>
    <p:extLst>
      <p:ext uri="{BB962C8B-B14F-4D97-AF65-F5344CB8AC3E}">
        <p14:creationId xmlns:p14="http://schemas.microsoft.com/office/powerpoint/2010/main" val="918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396D3-183B-44AC-818F-402173AB1F06}"/>
              </a:ext>
            </a:extLst>
          </p:cNvPr>
          <p:cNvSpPr txBox="1"/>
          <p:nvPr/>
        </p:nvSpPr>
        <p:spPr>
          <a:xfrm>
            <a:off x="2654317" y="733430"/>
            <a:ext cx="59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プログラム全体でなにを実現するのかを図をつけて説明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5BC2A86-49C4-45C9-92C9-AF0E862E3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967" y="2759102"/>
            <a:ext cx="2070551" cy="16145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47764DB-81FA-452F-9DB5-DE23071A21B1}"/>
              </a:ext>
            </a:extLst>
          </p:cNvPr>
          <p:cNvSpPr txBox="1"/>
          <p:nvPr/>
        </p:nvSpPr>
        <p:spPr>
          <a:xfrm>
            <a:off x="9260967" y="2320190"/>
            <a:ext cx="2070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最終アウトプット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7B1E1-FF90-4BF8-A375-3C30A97111BD}"/>
              </a:ext>
            </a:extLst>
          </p:cNvPr>
          <p:cNvSpPr txBox="1"/>
          <p:nvPr/>
        </p:nvSpPr>
        <p:spPr>
          <a:xfrm>
            <a:off x="1035445" y="2320190"/>
            <a:ext cx="2070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インプット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2597C-9950-4BCA-9835-5CDAD1A67F30}"/>
              </a:ext>
            </a:extLst>
          </p:cNvPr>
          <p:cNvSpPr txBox="1"/>
          <p:nvPr/>
        </p:nvSpPr>
        <p:spPr>
          <a:xfrm>
            <a:off x="4105275" y="2416913"/>
            <a:ext cx="3771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ソースコードたち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SetEVModel</a:t>
            </a:r>
            <a:r>
              <a:rPr lang="ja-JP" altLang="en-US" sz="1800" dirty="0"/>
              <a:t>：なにかする</a:t>
            </a:r>
            <a:endParaRPr lang="en-US" altLang="ja-JP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9FD597F-82C4-43A2-828B-9851D12D242C}"/>
              </a:ext>
            </a:extLst>
          </p:cNvPr>
          <p:cNvSpPr/>
          <p:nvPr/>
        </p:nvSpPr>
        <p:spPr>
          <a:xfrm>
            <a:off x="3105996" y="2759102"/>
            <a:ext cx="999279" cy="9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9CFF8E9-87DD-4AA4-9394-173D0C5112D4}"/>
              </a:ext>
            </a:extLst>
          </p:cNvPr>
          <p:cNvSpPr/>
          <p:nvPr/>
        </p:nvSpPr>
        <p:spPr>
          <a:xfrm>
            <a:off x="7762048" y="2806727"/>
            <a:ext cx="999279" cy="9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430F86-5B46-4037-82DB-0A100BBFA28F}"/>
              </a:ext>
            </a:extLst>
          </p:cNvPr>
          <p:cNvSpPr txBox="1"/>
          <p:nvPr/>
        </p:nvSpPr>
        <p:spPr>
          <a:xfrm>
            <a:off x="4333875" y="3794757"/>
            <a:ext cx="291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GetEVModel</a:t>
            </a:r>
            <a:r>
              <a:rPr lang="en-US" altLang="ja-JP" sz="1800" dirty="0"/>
              <a:t> _</a:t>
            </a:r>
            <a:r>
              <a:rPr lang="en-US" altLang="ja-JP" sz="1800" dirty="0" err="1"/>
              <a:t>MultipleDay</a:t>
            </a:r>
            <a:endParaRPr lang="ja-JP" altLang="en-US" sz="18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784ADF-E8E8-4DE0-A7B5-0CB560DF7A40}"/>
              </a:ext>
            </a:extLst>
          </p:cNvPr>
          <p:cNvCxnSpPr/>
          <p:nvPr/>
        </p:nvCxnSpPr>
        <p:spPr>
          <a:xfrm>
            <a:off x="5476875" y="3213856"/>
            <a:ext cx="0" cy="4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EF040-5C75-4676-8DBA-3C546F78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15" y="213756"/>
            <a:ext cx="1876406" cy="36021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ja-JP" sz="2400" dirty="0" err="1"/>
              <a:t>SetEVModel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6BB7C9-B31E-4326-A4BF-27621825D786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Get File Path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BBFA8D-8A37-41B9-A16F-A229FDC4A4C1}"/>
              </a:ext>
            </a:extLst>
          </p:cNvPr>
          <p:cNvSpPr/>
          <p:nvPr/>
        </p:nvSpPr>
        <p:spPr>
          <a:xfrm>
            <a:off x="6980555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k-means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DCF692-2DE5-4653-AB05-DBD7AF8134F6}"/>
              </a:ext>
            </a:extLst>
          </p:cNvPr>
          <p:cNvSpPr/>
          <p:nvPr/>
        </p:nvSpPr>
        <p:spPr>
          <a:xfrm>
            <a:off x="4124592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Valid Predictors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EEAACF-5C7D-4E85-A903-E29DDA95D72B}"/>
              </a:ext>
            </a:extLst>
          </p:cNvPr>
          <p:cNvSpPr/>
          <p:nvPr/>
        </p:nvSpPr>
        <p:spPr>
          <a:xfrm>
            <a:off x="4124592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9F73B4-FA7C-4A79-8F23-3103C96E0C11}"/>
              </a:ext>
            </a:extLst>
          </p:cNvPr>
          <p:cNvSpPr/>
          <p:nvPr/>
        </p:nvSpPr>
        <p:spPr>
          <a:xfrm>
            <a:off x="4124592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Valid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918F1B-E0B4-446B-A3D7-5E634EA4F3AE}"/>
              </a:ext>
            </a:extLst>
          </p:cNvPr>
          <p:cNvSpPr/>
          <p:nvPr/>
        </p:nvSpPr>
        <p:spPr>
          <a:xfrm>
            <a:off x="1626815" y="394677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Generate Forecasting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312363-9371-48F3-A3DC-3DD2BECA5FCA}"/>
              </a:ext>
            </a:extLst>
          </p:cNvPr>
          <p:cNvSpPr/>
          <p:nvPr/>
        </p:nvSpPr>
        <p:spPr>
          <a:xfrm>
            <a:off x="1626815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Load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CD93C2-A78E-4C21-9844-899D05999E63}"/>
              </a:ext>
            </a:extLst>
          </p:cNvPr>
          <p:cNvSpPr/>
          <p:nvPr/>
        </p:nvSpPr>
        <p:spPr>
          <a:xfrm>
            <a:off x="1626815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Divide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54E736-9C57-4DC0-834B-560665AC20F1}"/>
              </a:ext>
            </a:extLst>
          </p:cNvPr>
          <p:cNvSpPr/>
          <p:nvPr/>
        </p:nvSpPr>
        <p:spPr>
          <a:xfrm>
            <a:off x="1626815" y="244829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Forecast Model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9360EC-7D30-4338-9A09-9D2D2DEFEC3B}"/>
              </a:ext>
            </a:extLst>
          </p:cNvPr>
          <p:cNvSpPr/>
          <p:nvPr/>
        </p:nvSpPr>
        <p:spPr>
          <a:xfrm>
            <a:off x="1626815" y="34472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Optimize the Weight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96B8C9-5B60-4428-8AE7-F47EE0847899}"/>
              </a:ext>
            </a:extLst>
          </p:cNvPr>
          <p:cNvSpPr/>
          <p:nvPr/>
        </p:nvSpPr>
        <p:spPr>
          <a:xfrm>
            <a:off x="6980555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</a:t>
            </a:r>
            <a:r>
              <a:rPr kumimoji="1" lang="en-US" altLang="ja-JP" dirty="0" err="1">
                <a:solidFill>
                  <a:schemeClr val="tx1"/>
                </a:solidFill>
              </a:rPr>
              <a:t>neuralNet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B4FF61-7241-4E17-8D80-794567B8042C}"/>
              </a:ext>
            </a:extLst>
          </p:cNvPr>
          <p:cNvSpPr/>
          <p:nvPr/>
        </p:nvSpPr>
        <p:spPr>
          <a:xfrm>
            <a:off x="6980555" y="244829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LSTM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81D5C5-6F14-434C-ACC5-1E2A78D12E49}"/>
              </a:ext>
            </a:extLst>
          </p:cNvPr>
          <p:cNvSpPr/>
          <p:nvPr/>
        </p:nvSpPr>
        <p:spPr>
          <a:xfrm>
            <a:off x="1626815" y="444234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Calculate error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CEFC03B-DE4A-44C8-BAAD-FD1DB841C08D}"/>
              </a:ext>
            </a:extLst>
          </p:cNvPr>
          <p:cNvSpPr/>
          <p:nvPr/>
        </p:nvSpPr>
        <p:spPr>
          <a:xfrm>
            <a:off x="1626815" y="4937914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error distribution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F5BD4F-707F-48AE-B840-047B6442AB1F}"/>
              </a:ext>
            </a:extLst>
          </p:cNvPr>
          <p:cNvSpPr/>
          <p:nvPr/>
        </p:nvSpPr>
        <p:spPr>
          <a:xfrm>
            <a:off x="1626815" y="5433482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Save .mat files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DCD59B6A-8B69-42D5-99DC-8ECDCA88ABA7}"/>
              </a:ext>
            </a:extLst>
          </p:cNvPr>
          <p:cNvSpPr/>
          <p:nvPr/>
        </p:nvSpPr>
        <p:spPr>
          <a:xfrm>
            <a:off x="9029207" y="1438873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0DDB29D-8FC2-47C1-853F-FFE11230A067}"/>
              </a:ext>
            </a:extLst>
          </p:cNvPr>
          <p:cNvSpPr/>
          <p:nvPr/>
        </p:nvSpPr>
        <p:spPr>
          <a:xfrm>
            <a:off x="9029207" y="1928760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3F226ED1-F80E-4B0E-B0AA-89AC74A32370}"/>
              </a:ext>
            </a:extLst>
          </p:cNvPr>
          <p:cNvSpPr/>
          <p:nvPr/>
        </p:nvSpPr>
        <p:spPr>
          <a:xfrm>
            <a:off x="9029207" y="2418647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E04846-3EB1-4760-B130-0BFB972967FC}"/>
              </a:ext>
            </a:extLst>
          </p:cNvPr>
          <p:cNvSpPr/>
          <p:nvPr/>
        </p:nvSpPr>
        <p:spPr>
          <a:xfrm>
            <a:off x="4124592" y="294778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k-means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180D76C-CA0C-4717-B662-E35E61EA4F60}"/>
              </a:ext>
            </a:extLst>
          </p:cNvPr>
          <p:cNvSpPr/>
          <p:nvPr/>
        </p:nvSpPr>
        <p:spPr>
          <a:xfrm>
            <a:off x="4124592" y="34472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neuralNet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BAC1A5-951A-42BE-A9CF-082AE8757D26}"/>
              </a:ext>
            </a:extLst>
          </p:cNvPr>
          <p:cNvSpPr/>
          <p:nvPr/>
        </p:nvSpPr>
        <p:spPr>
          <a:xfrm>
            <a:off x="4124592" y="39477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using LSTM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EB96AD-1FE9-4B48-964B-479E2CA07DB9}"/>
              </a:ext>
            </a:extLst>
          </p:cNvPr>
          <p:cNvSpPr/>
          <p:nvPr/>
        </p:nvSpPr>
        <p:spPr>
          <a:xfrm>
            <a:off x="1626815" y="294778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Validate the Performance of each model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95A40C64-35A4-4F3D-8B1E-F2FC5CDBAB3E}"/>
              </a:ext>
            </a:extLst>
          </p:cNvPr>
          <p:cNvSpPr/>
          <p:nvPr/>
        </p:nvSpPr>
        <p:spPr>
          <a:xfrm>
            <a:off x="6123710" y="2947788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E9CEE249-D5EB-467C-A96D-707856684285}"/>
              </a:ext>
            </a:extLst>
          </p:cNvPr>
          <p:cNvSpPr/>
          <p:nvPr/>
        </p:nvSpPr>
        <p:spPr>
          <a:xfrm>
            <a:off x="6117773" y="3432460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A982737F-038E-4F39-B5BB-691609930939}"/>
              </a:ext>
            </a:extLst>
          </p:cNvPr>
          <p:cNvSpPr/>
          <p:nvPr/>
        </p:nvSpPr>
        <p:spPr>
          <a:xfrm>
            <a:off x="6117773" y="3917132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396D3-183B-44AC-818F-402173AB1F06}"/>
              </a:ext>
            </a:extLst>
          </p:cNvPr>
          <p:cNvSpPr txBox="1"/>
          <p:nvPr/>
        </p:nvSpPr>
        <p:spPr>
          <a:xfrm>
            <a:off x="3892492" y="213756"/>
            <a:ext cx="59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SetEVModel</a:t>
            </a:r>
            <a:r>
              <a:rPr lang="ja-JP" altLang="en-US" dirty="0"/>
              <a:t>では何を実現するのか？の説明を追加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9F92653-4FA1-4DED-8DD7-E176C782139E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K-means</a:t>
            </a:r>
            <a:endParaRPr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DBACD7-493E-4E03-9963-B8E56C4C165B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Read input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EB0D74-B4DE-4014-B375-2A29BD159606}"/>
              </a:ext>
            </a:extLst>
          </p:cNvPr>
          <p:cNvSpPr/>
          <p:nvPr/>
        </p:nvSpPr>
        <p:spPr>
          <a:xfrm>
            <a:off x="1626814" y="455650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Save trained data in .mat files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EDCF4E-E4FF-4F13-B860-51250CA19024}"/>
              </a:ext>
            </a:extLst>
          </p:cNvPr>
          <p:cNvSpPr/>
          <p:nvPr/>
        </p:nvSpPr>
        <p:spPr>
          <a:xfrm>
            <a:off x="1626814" y="365092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multiclass naïve Bayes model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685D04-F284-47C6-8190-2FCD36C8E7FA}"/>
              </a:ext>
            </a:extLst>
          </p:cNvPr>
          <p:cNvSpPr/>
          <p:nvPr/>
        </p:nvSpPr>
        <p:spPr>
          <a:xfrm>
            <a:off x="1626814" y="2745335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Train k-means clustering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D1BFFD-B92F-449D-A45D-3E50AD4521DA}"/>
              </a:ext>
            </a:extLst>
          </p:cNvPr>
          <p:cNvSpPr/>
          <p:nvPr/>
        </p:nvSpPr>
        <p:spPr>
          <a:xfrm>
            <a:off x="7319054" y="238513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SOC prediction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0F0CDB-3FCB-41A3-BA51-D1AE6B692C87}"/>
              </a:ext>
            </a:extLst>
          </p:cNvPr>
          <p:cNvSpPr/>
          <p:nvPr/>
        </p:nvSpPr>
        <p:spPr>
          <a:xfrm>
            <a:off x="4472934" y="238513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Past SOC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93DE80-48F6-4D30-9B6E-AE5B44212097}"/>
              </a:ext>
            </a:extLst>
          </p:cNvPr>
          <p:cNvSpPr/>
          <p:nvPr/>
        </p:nvSpPr>
        <p:spPr>
          <a:xfrm>
            <a:off x="4472934" y="18346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pastEnergyTrans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47BA87-F9EB-4D9A-9213-2846E3B9D1DC}"/>
              </a:ext>
            </a:extLst>
          </p:cNvPr>
          <p:cNvSpPr/>
          <p:nvPr/>
        </p:nvSpPr>
        <p:spPr>
          <a:xfrm>
            <a:off x="7319054" y="18346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EnergyTransaction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AE10E1-AB2B-4EE6-B6FC-BE445FCD54D2}"/>
              </a:ext>
            </a:extLst>
          </p:cNvPr>
          <p:cNvSpPr/>
          <p:nvPr/>
        </p:nvSpPr>
        <p:spPr>
          <a:xfrm>
            <a:off x="1626814" y="183974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Extract appropriate data from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inputdata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7569B4AF-A77E-4A7B-B226-E2A9ACC8D925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24B83-FADB-4B26-AC6F-498F12478E29}"/>
              </a:ext>
            </a:extLst>
          </p:cNvPr>
          <p:cNvSpPr txBox="1"/>
          <p:nvPr/>
        </p:nvSpPr>
        <p:spPr>
          <a:xfrm>
            <a:off x="4332573" y="791106"/>
            <a:ext cx="597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SetEVModel</a:t>
            </a:r>
            <a:r>
              <a:rPr lang="en-US" dirty="0"/>
              <a:t> Train k-means</a:t>
            </a:r>
            <a:r>
              <a:rPr lang="ja-JP" altLang="en-US" dirty="0"/>
              <a:t>では何を実現するのか？の説明を追加</a:t>
            </a:r>
            <a:endParaRPr lang="en-US" altLang="ja-JP" dirty="0"/>
          </a:p>
          <a:p>
            <a:r>
              <a:rPr lang="ja-JP" altLang="en-US" dirty="0"/>
              <a:t>・Ｋの値を決める？どのように？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40413049-7CC6-42C3-AA84-95EEB1F92C69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04A661A-ABE9-45CD-965E-A98CC82DCAE5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</a:t>
            </a:r>
            <a:r>
              <a:rPr lang="en-US" altLang="ja-JP" sz="2400" dirty="0" err="1"/>
              <a:t>NeuralNet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D44B90-442B-4EFC-A1A4-3CA20A16AC8D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the model for Energy Transition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72C358-2878-48A0-8BE8-D9019D438926}"/>
              </a:ext>
            </a:extLst>
          </p:cNvPr>
          <p:cNvSpPr/>
          <p:nvPr/>
        </p:nvSpPr>
        <p:spPr>
          <a:xfrm>
            <a:off x="3990003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TrainedNet_EnergyTrains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B618A5-A43C-4858-BB4D-069937CE7289}"/>
              </a:ext>
            </a:extLst>
          </p:cNvPr>
          <p:cNvSpPr/>
          <p:nvPr/>
        </p:nvSpPr>
        <p:spPr>
          <a:xfrm>
            <a:off x="3990003" y="147104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TrainedNet_SOC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111905-ACF0-410D-8892-2649AA5CEEE7}"/>
              </a:ext>
            </a:extLst>
          </p:cNvPr>
          <p:cNvSpPr/>
          <p:nvPr/>
        </p:nvSpPr>
        <p:spPr>
          <a:xfrm>
            <a:off x="1626815" y="165115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Save result mat 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F62ECC-960A-4290-928E-1BE27112A5F0}"/>
              </a:ext>
            </a:extLst>
          </p:cNvPr>
          <p:cNvSpPr txBox="1"/>
          <p:nvPr/>
        </p:nvSpPr>
        <p:spPr>
          <a:xfrm>
            <a:off x="6096000" y="2265494"/>
            <a:ext cx="36181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Run 3times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Layer option:[20:20:20:15]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03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3263DAD3-CF6E-42FD-A22D-0A0141A6DA01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8655C94-9B5A-4424-917F-9BC16981043E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LSTM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874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700F3E9B-B8BE-4F70-9D04-73E22D1B17FE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1C843A2-2C20-41CE-A166-DF3E2B355342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Forecast using k-means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1FBA2-488A-4C06-BC16-385A96CC8C99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Read input 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A7BBEEA-DAEB-4A9E-AE9E-D532B1559D7C}"/>
              </a:ext>
            </a:extLst>
          </p:cNvPr>
          <p:cNvSpPr/>
          <p:nvPr/>
        </p:nvSpPr>
        <p:spPr>
          <a:xfrm>
            <a:off x="1626814" y="1575445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Change Table to Array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6B475B-A648-46F7-BB6F-46F10AA640E2}"/>
              </a:ext>
            </a:extLst>
          </p:cNvPr>
          <p:cNvSpPr/>
          <p:nvPr/>
        </p:nvSpPr>
        <p:spPr>
          <a:xfrm>
            <a:off x="1626814" y="221672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Distribute class label using attribute “predict”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F30CDD-99F0-42BC-B3C8-D791EC897EB7}"/>
              </a:ext>
            </a:extLst>
          </p:cNvPr>
          <p:cNvSpPr/>
          <p:nvPr/>
        </p:nvSpPr>
        <p:spPr>
          <a:xfrm>
            <a:off x="1626814" y="285800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Extract centroid as a predicted target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07F6BC4D-B36E-4308-B6B4-196E76AD0202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A1D3D-012F-493F-A562-E1F254068C42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Forecast using </a:t>
            </a:r>
            <a:r>
              <a:rPr lang="en-US" altLang="ja-JP" sz="2400" dirty="0" err="1"/>
              <a:t>NeuralNet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76D6F4-F9B3-4832-9E88-076B63754735}"/>
              </a:ext>
            </a:extLst>
          </p:cNvPr>
          <p:cNvSpPr/>
          <p:nvPr/>
        </p:nvSpPr>
        <p:spPr>
          <a:xfrm>
            <a:off x="1931615" y="256894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Mean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7BAC2B-DF12-4208-A0AB-77E1323FB738}"/>
              </a:ext>
            </a:extLst>
          </p:cNvPr>
          <p:cNvSpPr/>
          <p:nvPr/>
        </p:nvSpPr>
        <p:spPr>
          <a:xfrm>
            <a:off x="4211008" y="19039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3 times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7816B7-B735-4B87-A9F7-FEFCE176612A}"/>
              </a:ext>
            </a:extLst>
          </p:cNvPr>
          <p:cNvSpPr/>
          <p:nvPr/>
        </p:nvSpPr>
        <p:spPr>
          <a:xfrm>
            <a:off x="1931615" y="12389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Read input 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3766B4-5EB2-43B2-B4B7-00A94FA1EEFE}"/>
              </a:ext>
            </a:extLst>
          </p:cNvPr>
          <p:cNvSpPr/>
          <p:nvPr/>
        </p:nvSpPr>
        <p:spPr>
          <a:xfrm>
            <a:off x="1931615" y="19039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NeuralNet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47E64CB-4FD2-4E65-9932-58F271E2275E}"/>
              </a:ext>
            </a:extLst>
          </p:cNvPr>
          <p:cNvSpPr/>
          <p:nvPr/>
        </p:nvSpPr>
        <p:spPr>
          <a:xfrm>
            <a:off x="1931615" y="323393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Generation using Neural Net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128E5EB-C16E-4EAE-821D-9305114D91D7}"/>
              </a:ext>
            </a:extLst>
          </p:cNvPr>
          <p:cNvSpPr/>
          <p:nvPr/>
        </p:nvSpPr>
        <p:spPr>
          <a:xfrm>
            <a:off x="1931615" y="456391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Error correction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43F3-753F-41CC-BD76-C3F718F8E4B6}"/>
              </a:ext>
            </a:extLst>
          </p:cNvPr>
          <p:cNvSpPr/>
          <p:nvPr/>
        </p:nvSpPr>
        <p:spPr>
          <a:xfrm>
            <a:off x="1931615" y="389892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Mean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F75884-9EA9-4E80-8B17-CFE2B48ECE82}"/>
              </a:ext>
            </a:extLst>
          </p:cNvPr>
          <p:cNvSpPr/>
          <p:nvPr/>
        </p:nvSpPr>
        <p:spPr>
          <a:xfrm>
            <a:off x="1931615" y="522890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Export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58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263</TotalTime>
  <Words>419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游明朝</vt:lpstr>
      <vt:lpstr>Arial</vt:lpstr>
      <vt:lpstr>Corbel</vt:lpstr>
      <vt:lpstr>視差</vt:lpstr>
      <vt:lpstr>EV　Forecasting Model</vt:lpstr>
      <vt:lpstr>Data Format</vt:lpstr>
      <vt:lpstr>PowerPoint Presentation</vt:lpstr>
      <vt:lpstr>SetEVModel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　Forecasting Model</dc:title>
  <dc:creator>田中 太郎</dc:creator>
  <cp:lastModifiedBy>daisuke kodaira</cp:lastModifiedBy>
  <cp:revision>34</cp:revision>
  <dcterms:created xsi:type="dcterms:W3CDTF">2020-09-23T23:42:28Z</dcterms:created>
  <dcterms:modified xsi:type="dcterms:W3CDTF">2020-09-24T05:13:40Z</dcterms:modified>
</cp:coreProperties>
</file>