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71" r:id="rId4"/>
    <p:sldId id="270" r:id="rId5"/>
    <p:sldId id="267" r:id="rId6"/>
    <p:sldId id="268" r:id="rId7"/>
    <p:sldId id="257" r:id="rId8"/>
    <p:sldId id="272" r:id="rId9"/>
    <p:sldId id="273" r:id="rId10"/>
    <p:sldId id="274" r:id="rId11"/>
    <p:sldId id="275" r:id="rId12"/>
    <p:sldId id="276" r:id="rId13"/>
    <p:sldId id="277" r:id="rId14"/>
    <p:sldId id="259" r:id="rId15"/>
    <p:sldId id="260" r:id="rId16"/>
    <p:sldId id="261" r:id="rId17"/>
    <p:sldId id="262" r:id="rId18"/>
    <p:sldId id="263" r:id="rId19"/>
    <p:sldId id="264" r:id="rId20"/>
    <p:sldId id="266" r:id="rId21"/>
    <p:sldId id="269" r:id="rId22"/>
    <p:sldId id="265"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ED8D64-D81A-3133-E4B0-CAF9058A8B0A}" v="14" dt="2024-02-01T19:14:12.407"/>
    <p1510:client id="{C4C00741-06F1-1C78-5E9E-46181EBC5CAE}" v="384" dt="2024-02-01T00:29:46.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Freeform: Shape 27">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4" name="Freeform: Shape 4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08FF0440-C796-938D-E1A4-53248C665E19}"/>
              </a:ext>
            </a:extLst>
          </p:cNvPr>
          <p:cNvSpPr>
            <a:spLocks noGrp="1"/>
          </p:cNvSpPr>
          <p:nvPr>
            <p:ph type="ctrTitle"/>
          </p:nvPr>
        </p:nvSpPr>
        <p:spPr>
          <a:xfrm>
            <a:off x="3502731" y="1542402"/>
            <a:ext cx="5186842" cy="2387918"/>
          </a:xfrm>
        </p:spPr>
        <p:txBody>
          <a:bodyPr anchor="b">
            <a:normAutofit/>
          </a:bodyPr>
          <a:lstStyle/>
          <a:p>
            <a:r>
              <a:rPr lang="en-US" sz="5200" b="1">
                <a:solidFill>
                  <a:schemeClr val="tx2"/>
                </a:solidFill>
                <a:ea typeface="+mj-lt"/>
                <a:cs typeface="+mj-lt"/>
              </a:rPr>
              <a:t>Early Foundations (1950s-1960s)</a:t>
            </a:r>
            <a:endParaRPr lang="en-US" sz="5200">
              <a:solidFill>
                <a:schemeClr val="tx2"/>
              </a:solidFill>
              <a:cs typeface="Calibri Light"/>
            </a:endParaRPr>
          </a:p>
        </p:txBody>
      </p:sp>
      <p:sp>
        <p:nvSpPr>
          <p:cNvPr id="3" name="Subtitle 2">
            <a:extLst>
              <a:ext uri="{FF2B5EF4-FFF2-40B4-BE49-F238E27FC236}">
                <a16:creationId xmlns:a16="http://schemas.microsoft.com/office/drawing/2014/main" id="{6E929826-5405-696D-64B9-C84949771882}"/>
              </a:ext>
            </a:extLst>
          </p:cNvPr>
          <p:cNvSpPr>
            <a:spLocks noGrp="1"/>
          </p:cNvSpPr>
          <p:nvPr>
            <p:ph type="subTitle" idx="1"/>
          </p:nvPr>
        </p:nvSpPr>
        <p:spPr>
          <a:xfrm>
            <a:off x="3446106" y="4517058"/>
            <a:ext cx="6644798" cy="682079"/>
          </a:xfrm>
        </p:spPr>
        <p:txBody>
          <a:bodyPr vert="horz" lIns="91440" tIns="45720" rIns="91440" bIns="45720" rtlCol="0" anchor="t">
            <a:noAutofit/>
          </a:bodyPr>
          <a:lstStyle/>
          <a:p>
            <a:pPr algn="l"/>
            <a:r>
              <a:rPr lang="en-US" dirty="0">
                <a:solidFill>
                  <a:schemeClr val="tx2"/>
                </a:solidFill>
                <a:cs typeface="Calibri"/>
              </a:rPr>
              <a:t>Binary Brains:</a:t>
            </a:r>
            <a:r>
              <a:rPr lang="en-US" sz="2000" dirty="0">
                <a:solidFill>
                  <a:schemeClr val="tx2"/>
                </a:solidFill>
                <a:cs typeface="Calibri"/>
              </a:rPr>
              <a:t> </a:t>
            </a:r>
            <a:r>
              <a:rPr lang="en-US" sz="2000" dirty="0">
                <a:solidFill>
                  <a:srgbClr val="000000"/>
                </a:solidFill>
                <a:cs typeface="Calibri"/>
              </a:rPr>
              <a:t>Ambalika Rajendran, Favour Asu, Joseph Hiller, Misty Richardson, Zaid Tahir Jamil</a:t>
            </a:r>
            <a:endParaRPr lang="en-US" dirty="0">
              <a:solidFill>
                <a:srgbClr val="000000"/>
              </a:solidFill>
              <a:cs typeface="Calibri"/>
            </a:endParaRPr>
          </a:p>
          <a:p>
            <a:endParaRPr lang="en-US">
              <a:solidFill>
                <a:schemeClr val="tx2"/>
              </a:solidFill>
              <a:cs typeface="Calibri"/>
            </a:endParaRPr>
          </a:p>
        </p:txBody>
      </p:sp>
      <p:grpSp>
        <p:nvGrpSpPr>
          <p:cNvPr id="39" name="Group 38">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0" name="Freeform: Shape 39">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6" name="Freeform: Shape 45">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706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464F-802B-24AC-22B0-EA01FF69F882}"/>
              </a:ext>
            </a:extLst>
          </p:cNvPr>
          <p:cNvSpPr>
            <a:spLocks noGrp="1"/>
          </p:cNvSpPr>
          <p:nvPr>
            <p:ph type="title"/>
          </p:nvPr>
        </p:nvSpPr>
        <p:spPr>
          <a:xfrm>
            <a:off x="558641" y="741391"/>
            <a:ext cx="4597747" cy="622290"/>
          </a:xfrm>
        </p:spPr>
        <p:txBody>
          <a:bodyPr anchor="b">
            <a:normAutofit/>
          </a:bodyPr>
          <a:lstStyle/>
          <a:p>
            <a:r>
              <a:rPr lang="en-US" sz="3200" b="1">
                <a:latin typeface="Calibri"/>
                <a:ea typeface="Calibri"/>
                <a:cs typeface="Calibri"/>
              </a:rPr>
              <a:t>Pandemonium Model</a:t>
            </a:r>
            <a:endParaRPr lang="en-US" sz="3200"/>
          </a:p>
        </p:txBody>
      </p:sp>
      <p:sp>
        <p:nvSpPr>
          <p:cNvPr id="3" name="Content Placeholder 2">
            <a:extLst>
              <a:ext uri="{FF2B5EF4-FFF2-40B4-BE49-F238E27FC236}">
                <a16:creationId xmlns:a16="http://schemas.microsoft.com/office/drawing/2014/main" id="{492AF58A-0895-D5E1-E9EB-ABF975EC414B}"/>
              </a:ext>
            </a:extLst>
          </p:cNvPr>
          <p:cNvSpPr>
            <a:spLocks noGrp="1"/>
          </p:cNvSpPr>
          <p:nvPr>
            <p:ph idx="1"/>
          </p:nvPr>
        </p:nvSpPr>
        <p:spPr>
          <a:xfrm>
            <a:off x="419493" y="1479929"/>
            <a:ext cx="5054946" cy="4501379"/>
          </a:xfrm>
        </p:spPr>
        <p:txBody>
          <a:bodyPr vert="horz" lIns="91440" tIns="45720" rIns="91440" bIns="45720" rtlCol="0" anchor="t">
            <a:normAutofit/>
          </a:bodyPr>
          <a:lstStyle/>
          <a:p>
            <a:r>
              <a:rPr lang="en-US" sz="1800" b="1" i="0" dirty="0">
                <a:latin typeface="Arial"/>
                <a:ea typeface="Arial"/>
                <a:cs typeface="Arial"/>
              </a:rPr>
              <a:t>Pandemonium architecture</a:t>
            </a:r>
            <a:r>
              <a:rPr lang="en-US" sz="1800" b="0" i="0" dirty="0">
                <a:latin typeface="Arial"/>
                <a:ea typeface="Arial"/>
                <a:cs typeface="Arial"/>
              </a:rPr>
              <a:t> is a theory in</a:t>
            </a:r>
            <a:r>
              <a:rPr lang="en-US" sz="1800" dirty="0">
                <a:latin typeface="Arial"/>
                <a:ea typeface="Arial"/>
                <a:cs typeface="Arial"/>
              </a:rPr>
              <a:t> cognitive</a:t>
            </a:r>
            <a:r>
              <a:rPr lang="en-US" sz="1800" b="0" i="0" u="none" strike="noStrike" dirty="0">
                <a:latin typeface="Arial"/>
                <a:ea typeface="Arial"/>
                <a:cs typeface="Arial"/>
              </a:rPr>
              <a:t> </a:t>
            </a:r>
            <a:r>
              <a:rPr lang="en-US" sz="1800" dirty="0">
                <a:latin typeface="Arial"/>
                <a:ea typeface="Arial"/>
                <a:cs typeface="Arial"/>
              </a:rPr>
              <a:t>science</a:t>
            </a:r>
            <a:r>
              <a:rPr lang="en-US" sz="1800" b="0" i="0" dirty="0">
                <a:latin typeface="Arial"/>
                <a:ea typeface="Arial"/>
                <a:cs typeface="Arial"/>
              </a:rPr>
              <a:t> that describes how visual images are processed by the brain. It has applications in</a:t>
            </a:r>
            <a:r>
              <a:rPr lang="en-US" sz="1800" dirty="0">
                <a:latin typeface="Arial"/>
                <a:ea typeface="Arial"/>
                <a:cs typeface="Arial"/>
              </a:rPr>
              <a:t> artificial intelligence</a:t>
            </a:r>
            <a:r>
              <a:rPr lang="en-US" sz="1800" b="0" i="0" dirty="0">
                <a:latin typeface="Arial"/>
                <a:ea typeface="Arial"/>
                <a:cs typeface="Arial"/>
              </a:rPr>
              <a:t> and</a:t>
            </a:r>
            <a:r>
              <a:rPr lang="en-US" sz="1800" dirty="0">
                <a:latin typeface="Arial"/>
                <a:ea typeface="Arial"/>
                <a:cs typeface="Arial"/>
              </a:rPr>
              <a:t> pattern recognition</a:t>
            </a:r>
            <a:r>
              <a:rPr lang="en-US" sz="1800" b="0" i="0" dirty="0">
                <a:latin typeface="Arial"/>
                <a:ea typeface="Arial"/>
                <a:cs typeface="Arial"/>
              </a:rPr>
              <a:t>. The theory was developed by the artificial intelligence pioneer</a:t>
            </a:r>
            <a:r>
              <a:rPr lang="en-US" sz="1800" dirty="0">
                <a:latin typeface="Arial"/>
                <a:ea typeface="Arial"/>
                <a:cs typeface="Arial"/>
              </a:rPr>
              <a:t> Oliver Selfridge</a:t>
            </a:r>
            <a:r>
              <a:rPr lang="en-US" sz="1800" b="0" i="0" dirty="0">
                <a:latin typeface="Arial"/>
                <a:ea typeface="Arial"/>
                <a:cs typeface="Arial"/>
              </a:rPr>
              <a:t> in 1959. It describes the process of object recognition as a hierarchical system of detection and association by a metaphorical set of "demons" sending signals to each other. This model is now recognized as the basis of visual perception in cognitive science.</a:t>
            </a:r>
            <a:endParaRPr lang="en-US" sz="1800" dirty="0">
              <a:ea typeface="Calibri"/>
              <a:cs typeface="Calibri"/>
            </a:endParaRPr>
          </a:p>
        </p:txBody>
      </p:sp>
      <p:pic>
        <p:nvPicPr>
          <p:cNvPr id="4" name="Picture 3" descr="Image result for pandemonium model definition ai">
            <a:extLst>
              <a:ext uri="{FF2B5EF4-FFF2-40B4-BE49-F238E27FC236}">
                <a16:creationId xmlns:a16="http://schemas.microsoft.com/office/drawing/2014/main" id="{52619956-F191-AA30-53CB-8D7F4752473D}"/>
              </a:ext>
            </a:extLst>
          </p:cNvPr>
          <p:cNvPicPr>
            <a:picLocks noChangeAspect="1"/>
          </p:cNvPicPr>
          <p:nvPr/>
        </p:nvPicPr>
        <p:blipFill>
          <a:blip r:embed="rId2"/>
          <a:stretch>
            <a:fillRect/>
          </a:stretch>
        </p:blipFill>
        <p:spPr>
          <a:xfrm>
            <a:off x="6096001" y="939164"/>
            <a:ext cx="5319062" cy="4904589"/>
          </a:xfrm>
          <a:prstGeom prst="rect">
            <a:avLst/>
          </a:prstGeom>
        </p:spPr>
      </p:pic>
      <p:grpSp>
        <p:nvGrpSpPr>
          <p:cNvPr id="13" name="Group 1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58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CBF4-E23B-501D-B023-0D26DAA8C1BD}"/>
              </a:ext>
            </a:extLst>
          </p:cNvPr>
          <p:cNvSpPr>
            <a:spLocks noGrp="1"/>
          </p:cNvSpPr>
          <p:nvPr>
            <p:ph type="title"/>
          </p:nvPr>
        </p:nvSpPr>
        <p:spPr>
          <a:xfrm>
            <a:off x="481013" y="3752849"/>
            <a:ext cx="3290887" cy="2452687"/>
          </a:xfrm>
        </p:spPr>
        <p:txBody>
          <a:bodyPr anchor="ctr">
            <a:normAutofit/>
          </a:bodyPr>
          <a:lstStyle/>
          <a:p>
            <a:r>
              <a:rPr lang="en-US" sz="3600" b="1">
                <a:latin typeface="Calibri"/>
                <a:ea typeface="Calibri"/>
                <a:cs typeface="Calibri"/>
              </a:rPr>
              <a:t>Face Recognition</a:t>
            </a:r>
            <a:endParaRPr lang="en-US" sz="3600"/>
          </a:p>
        </p:txBody>
      </p:sp>
      <p:pic>
        <p:nvPicPr>
          <p:cNvPr id="4" name="Picture 3" descr="Image result for face recognition ai definition">
            <a:extLst>
              <a:ext uri="{FF2B5EF4-FFF2-40B4-BE49-F238E27FC236}">
                <a16:creationId xmlns:a16="http://schemas.microsoft.com/office/drawing/2014/main" id="{208D9A6B-061F-0CC7-2243-3D177536B42A}"/>
              </a:ext>
            </a:extLst>
          </p:cNvPr>
          <p:cNvPicPr>
            <a:picLocks noChangeAspect="1"/>
          </p:cNvPicPr>
          <p:nvPr/>
        </p:nvPicPr>
        <p:blipFill rotWithShape="1">
          <a:blip r:embed="rId2"/>
          <a:srcRect t="28661" b="13368"/>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5823A29-35FE-6F60-6839-C4265BE6F348}"/>
              </a:ext>
            </a:extLst>
          </p:cNvPr>
          <p:cNvSpPr>
            <a:spLocks noGrp="1"/>
          </p:cNvSpPr>
          <p:nvPr>
            <p:ph idx="1"/>
          </p:nvPr>
        </p:nvSpPr>
        <p:spPr>
          <a:xfrm>
            <a:off x="4223982" y="3752850"/>
            <a:ext cx="7485413" cy="2452687"/>
          </a:xfrm>
        </p:spPr>
        <p:txBody>
          <a:bodyPr vert="horz" lIns="91440" tIns="45720" rIns="91440" bIns="45720" rtlCol="0" anchor="ctr">
            <a:normAutofit/>
          </a:bodyPr>
          <a:lstStyle/>
          <a:p>
            <a:r>
              <a:rPr lang="en-US" sz="1800" dirty="0">
                <a:latin typeface="Segoe UI"/>
                <a:cs typeface="Segoe UI"/>
              </a:rPr>
              <a:t>Face recognition is a type of computer vision that uses optical input to analyze an image—in this case, it looks particularly at faces that appear in the image. Facial recognition technology can be used as a building block to support other capabilities like face identification, grouping, and verification</a:t>
            </a:r>
            <a:endParaRPr lang="en-US" sz="1800">
              <a:latin typeface="Calibri" panose="020F0502020204030204"/>
              <a:ea typeface="Calibri"/>
              <a:cs typeface="Calibri"/>
            </a:endParaRPr>
          </a:p>
          <a:p>
            <a:endParaRPr lang="en-US" sz="1800" dirty="0">
              <a:latin typeface="Segoe UI"/>
              <a:ea typeface="Calibri"/>
              <a:cs typeface="Segoe UI"/>
            </a:endParaRPr>
          </a:p>
        </p:txBody>
      </p:sp>
    </p:spTree>
    <p:extLst>
      <p:ext uri="{BB962C8B-B14F-4D97-AF65-F5344CB8AC3E}">
        <p14:creationId xmlns:p14="http://schemas.microsoft.com/office/powerpoint/2010/main" val="70486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E92ED-283C-38E4-B39E-66DA2707857E}"/>
              </a:ext>
            </a:extLst>
          </p:cNvPr>
          <p:cNvSpPr>
            <a:spLocks noGrp="1"/>
          </p:cNvSpPr>
          <p:nvPr>
            <p:ph type="title"/>
          </p:nvPr>
        </p:nvSpPr>
        <p:spPr>
          <a:xfrm>
            <a:off x="761800" y="762001"/>
            <a:ext cx="5334197" cy="1708242"/>
          </a:xfrm>
        </p:spPr>
        <p:txBody>
          <a:bodyPr anchor="ctr">
            <a:normAutofit/>
          </a:bodyPr>
          <a:lstStyle/>
          <a:p>
            <a:r>
              <a:rPr lang="en-US" sz="4000">
                <a:ea typeface="Calibri Light"/>
                <a:cs typeface="Calibri Light"/>
              </a:rPr>
              <a:t>Summer vision project</a:t>
            </a:r>
            <a:endParaRPr lang="en-US" sz="4000"/>
          </a:p>
        </p:txBody>
      </p:sp>
      <p:sp>
        <p:nvSpPr>
          <p:cNvPr id="3" name="Content Placeholder 2">
            <a:extLst>
              <a:ext uri="{FF2B5EF4-FFF2-40B4-BE49-F238E27FC236}">
                <a16:creationId xmlns:a16="http://schemas.microsoft.com/office/drawing/2014/main" id="{66B68602-2AAC-C39D-53F3-038A6F30DAAB}"/>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dirty="0">
                <a:ea typeface="+mn-lt"/>
                <a:cs typeface="+mn-lt"/>
              </a:rPr>
              <a:t> Lawrence Roberts led the Summer Vision Project in 1966, a collaborative effort that accelerated advancements in image processing techniques and computer vision algorithms. </a:t>
            </a:r>
            <a:endParaRPr lang="en-US" sz="2000" dirty="0">
              <a:ea typeface="Calibri"/>
              <a:cs typeface="Calibri"/>
            </a:endParaRPr>
          </a:p>
        </p:txBody>
      </p:sp>
      <p:pic>
        <p:nvPicPr>
          <p:cNvPr id="5" name="Picture 4">
            <a:extLst>
              <a:ext uri="{FF2B5EF4-FFF2-40B4-BE49-F238E27FC236}">
                <a16:creationId xmlns:a16="http://schemas.microsoft.com/office/drawing/2014/main" id="{9D7C37E5-C126-A19E-75DB-40FA8B7C0690}"/>
              </a:ext>
            </a:extLst>
          </p:cNvPr>
          <p:cNvPicPr>
            <a:picLocks noChangeAspect="1"/>
          </p:cNvPicPr>
          <p:nvPr/>
        </p:nvPicPr>
        <p:blipFill rotWithShape="1">
          <a:blip r:embed="rId2"/>
          <a:srcRect l="28604" r="27717"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7473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254CF-A102-57CD-A31C-390238853D82}"/>
              </a:ext>
            </a:extLst>
          </p:cNvPr>
          <p:cNvSpPr>
            <a:spLocks noGrp="1"/>
          </p:cNvSpPr>
          <p:nvPr>
            <p:ph type="title"/>
          </p:nvPr>
        </p:nvSpPr>
        <p:spPr>
          <a:xfrm>
            <a:off x="761802" y="240241"/>
            <a:ext cx="10760054" cy="1228299"/>
          </a:xfrm>
        </p:spPr>
        <p:txBody>
          <a:bodyPr>
            <a:normAutofit/>
          </a:bodyPr>
          <a:lstStyle/>
          <a:p>
            <a:r>
              <a:rPr lang="en-US" sz="4000" b="1">
                <a:latin typeface="Calibri"/>
                <a:ea typeface="Calibri"/>
                <a:cs typeface="Calibri"/>
              </a:rPr>
              <a:t>Vision as AI Problem</a:t>
            </a:r>
            <a:endParaRPr lang="en-US" sz="4000"/>
          </a:p>
        </p:txBody>
      </p:sp>
      <p:sp>
        <p:nvSpPr>
          <p:cNvPr id="3" name="Content Placeholder 2">
            <a:extLst>
              <a:ext uri="{FF2B5EF4-FFF2-40B4-BE49-F238E27FC236}">
                <a16:creationId xmlns:a16="http://schemas.microsoft.com/office/drawing/2014/main" id="{8236869F-43CD-2B33-63C1-B1C4ACE4F3F8}"/>
              </a:ext>
            </a:extLst>
          </p:cNvPr>
          <p:cNvSpPr>
            <a:spLocks noGrp="1"/>
          </p:cNvSpPr>
          <p:nvPr>
            <p:ph idx="1"/>
          </p:nvPr>
        </p:nvSpPr>
        <p:spPr>
          <a:xfrm>
            <a:off x="761802" y="2321476"/>
            <a:ext cx="4864875" cy="3850724"/>
          </a:xfrm>
        </p:spPr>
        <p:txBody>
          <a:bodyPr vert="horz" lIns="91440" tIns="45720" rIns="91440" bIns="45720" rtlCol="0" anchor="ctr">
            <a:normAutofit/>
          </a:bodyPr>
          <a:lstStyle/>
          <a:p>
            <a:r>
              <a:rPr lang="en-US" sz="1700">
                <a:ea typeface="+mn-lt"/>
                <a:cs typeface="+mn-lt"/>
              </a:rPr>
              <a:t>Vision AI (also known as Computer Vision) is a field of computer science that trains computers to replicate the human vision system. This enables digital devices (like face detectors, QR Code Scanners) to identify and process objects in images and videos, just like humans do. </a:t>
            </a:r>
            <a:endParaRPr lang="en-US" sz="1700">
              <a:ea typeface="Calibri" panose="020F0502020204030204"/>
              <a:cs typeface="Calibri" panose="020F0502020204030204"/>
            </a:endParaRPr>
          </a:p>
          <a:p>
            <a:r>
              <a:rPr lang="en-US" sz="1700" dirty="0">
                <a:ea typeface="+mn-lt"/>
                <a:cs typeface="+mn-lt"/>
              </a:rPr>
              <a:t>Personalized image search on eCommerce stores, 3D model building (Photogrammetry), </a:t>
            </a:r>
            <a:r>
              <a:rPr lang="en-US" sz="1700" dirty="0" err="1">
                <a:ea typeface="+mn-lt"/>
                <a:cs typeface="+mn-lt"/>
              </a:rPr>
              <a:t>aeriel</a:t>
            </a:r>
            <a:r>
              <a:rPr lang="en-US" sz="1700" dirty="0">
                <a:ea typeface="+mn-lt"/>
                <a:cs typeface="+mn-lt"/>
              </a:rPr>
              <a:t> images on a map, OCR scanning in retail outlets, face recognition, image detectors,  MRI reconstruction are some of the innovative use cases of computer vision that we have today. </a:t>
            </a:r>
            <a:endParaRPr lang="en-US" sz="1700" dirty="0">
              <a:ea typeface="Calibri"/>
              <a:cs typeface="Calibri"/>
            </a:endParaRPr>
          </a:p>
          <a:p>
            <a:endParaRPr lang="en-US" sz="1700">
              <a:ea typeface="Calibri"/>
              <a:cs typeface="Calibri"/>
            </a:endParaRPr>
          </a:p>
        </p:txBody>
      </p:sp>
      <p:pic>
        <p:nvPicPr>
          <p:cNvPr id="4" name="Picture 3" descr="Image result for Vision as AI Problem definition">
            <a:extLst>
              <a:ext uri="{FF2B5EF4-FFF2-40B4-BE49-F238E27FC236}">
                <a16:creationId xmlns:a16="http://schemas.microsoft.com/office/drawing/2014/main" id="{4209FA82-1ADA-36E0-AC7D-CF29DCCF4C28}"/>
              </a:ext>
            </a:extLst>
          </p:cNvPr>
          <p:cNvPicPr>
            <a:picLocks noChangeAspect="1"/>
          </p:cNvPicPr>
          <p:nvPr/>
        </p:nvPicPr>
        <p:blipFill>
          <a:blip r:embed="rId2"/>
          <a:stretch>
            <a:fillRect/>
          </a:stretch>
        </p:blipFill>
        <p:spPr>
          <a:xfrm>
            <a:off x="6343650" y="2586509"/>
            <a:ext cx="5178206" cy="3277345"/>
          </a:xfrm>
          <a:prstGeom prst="rect">
            <a:avLst/>
          </a:prstGeom>
        </p:spPr>
      </p:pic>
    </p:spTree>
    <p:extLst>
      <p:ext uri="{BB962C8B-B14F-4D97-AF65-F5344CB8AC3E}">
        <p14:creationId xmlns:p14="http://schemas.microsoft.com/office/powerpoint/2010/main" val="358801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wall with glass beakers&#10;&#10;Description automatically generated">
            <a:extLst>
              <a:ext uri="{FF2B5EF4-FFF2-40B4-BE49-F238E27FC236}">
                <a16:creationId xmlns:a16="http://schemas.microsoft.com/office/drawing/2014/main" id="{31F5101E-D08C-9D31-53F3-3AF92112AB6B}"/>
              </a:ext>
            </a:extLst>
          </p:cNvPr>
          <p:cNvPicPr>
            <a:picLocks noChangeAspect="1"/>
          </p:cNvPicPr>
          <p:nvPr/>
        </p:nvPicPr>
        <p:blipFill rotWithShape="1">
          <a:blip r:embed="rId2"/>
          <a:srcRect l="14696"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76BEC-2772-9B3F-71F6-5A0672639E96}"/>
              </a:ext>
            </a:extLst>
          </p:cNvPr>
          <p:cNvSpPr>
            <a:spLocks noGrp="1"/>
          </p:cNvSpPr>
          <p:nvPr>
            <p:ph type="title"/>
          </p:nvPr>
        </p:nvSpPr>
        <p:spPr>
          <a:xfrm>
            <a:off x="838200" y="365125"/>
            <a:ext cx="5591995" cy="1899912"/>
          </a:xfrm>
        </p:spPr>
        <p:txBody>
          <a:bodyPr>
            <a:normAutofit/>
          </a:bodyPr>
          <a:lstStyle/>
          <a:p>
            <a:r>
              <a:rPr lang="en-US" sz="4000">
                <a:cs typeface="Calibri Light"/>
              </a:rPr>
              <a:t>Impactful applications: 1950- Vidicon Tube</a:t>
            </a:r>
            <a:endParaRPr lang="en-US" sz="4000"/>
          </a:p>
        </p:txBody>
      </p:sp>
      <p:sp>
        <p:nvSpPr>
          <p:cNvPr id="3" name="Content Placeholder 2">
            <a:extLst>
              <a:ext uri="{FF2B5EF4-FFF2-40B4-BE49-F238E27FC236}">
                <a16:creationId xmlns:a16="http://schemas.microsoft.com/office/drawing/2014/main" id="{672E8E5D-9B7A-6C24-3692-0F63F737B051}"/>
              </a:ext>
            </a:extLst>
          </p:cNvPr>
          <p:cNvSpPr>
            <a:spLocks noGrp="1"/>
          </p:cNvSpPr>
          <p:nvPr>
            <p:ph idx="1"/>
          </p:nvPr>
        </p:nvSpPr>
        <p:spPr>
          <a:xfrm>
            <a:off x="838200" y="2434201"/>
            <a:ext cx="3822189" cy="3742762"/>
          </a:xfrm>
        </p:spPr>
        <p:txBody>
          <a:bodyPr vert="horz" lIns="91440" tIns="45720" rIns="91440" bIns="45720" rtlCol="0" anchor="t">
            <a:normAutofit/>
          </a:bodyPr>
          <a:lstStyle/>
          <a:p>
            <a:pPr marL="0" indent="0" algn="ctr">
              <a:buNone/>
            </a:pPr>
            <a:r>
              <a:rPr lang="en-US" sz="2200">
                <a:latin typeface="Comic Sans MS"/>
                <a:ea typeface="+mn-lt"/>
                <a:cs typeface="+mn-lt"/>
              </a:rPr>
              <a:t>RCA and P. K. Weimer, S. V. Forgue and R. R. Goodrich introduce Vidicon tube, a video camera tube design in which the target material is a photoconductor. Prior to the late 1970s, NASA used Vidicon cameras on most of their unmanned deep space probes equipped with the remote sensing ability.</a:t>
            </a:r>
            <a:endParaRPr lang="en-US" sz="2200">
              <a:latin typeface="Comic Sans MS"/>
              <a:cs typeface="Calibri" panose="020F0502020204030204"/>
            </a:endParaRPr>
          </a:p>
          <a:p>
            <a:endParaRPr lang="en-US" sz="2000">
              <a:ea typeface="+mn-lt"/>
              <a:cs typeface="+mn-lt"/>
            </a:endParaRPr>
          </a:p>
        </p:txBody>
      </p:sp>
    </p:spTree>
    <p:extLst>
      <p:ext uri="{BB962C8B-B14F-4D97-AF65-F5344CB8AC3E}">
        <p14:creationId xmlns:p14="http://schemas.microsoft.com/office/powerpoint/2010/main" val="65087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81B5F-1C05-468F-0AC0-D7ECA14E666F}"/>
              </a:ext>
            </a:extLst>
          </p:cNvPr>
          <p:cNvSpPr>
            <a:spLocks noGrp="1"/>
          </p:cNvSpPr>
          <p:nvPr>
            <p:ph type="title"/>
          </p:nvPr>
        </p:nvSpPr>
        <p:spPr>
          <a:xfrm>
            <a:off x="207594" y="778450"/>
            <a:ext cx="5110007" cy="1390490"/>
          </a:xfrm>
        </p:spPr>
        <p:txBody>
          <a:bodyPr anchor="b">
            <a:normAutofit/>
          </a:bodyPr>
          <a:lstStyle/>
          <a:p>
            <a:r>
              <a:rPr lang="en-US" sz="4200">
                <a:cs typeface="Calibri Light"/>
              </a:rPr>
              <a:t>Impactful applications: 1951- 1st AI program</a:t>
            </a:r>
            <a:endParaRPr lang="en-US" sz="42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F5A5A6-4E43-C007-7DAF-FE19217792A9}"/>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lgn="ctr">
              <a:buNone/>
            </a:pPr>
            <a:endParaRPr lang="en-US" sz="2400">
              <a:latin typeface="Comic Sans MS"/>
              <a:ea typeface="+mn-lt"/>
              <a:cs typeface="+mn-lt"/>
            </a:endParaRPr>
          </a:p>
          <a:p>
            <a:pPr marL="0" indent="0" algn="ctr">
              <a:buNone/>
            </a:pPr>
            <a:r>
              <a:rPr lang="en-US" sz="2400">
                <a:latin typeface="Comic Sans MS"/>
                <a:ea typeface="+mn-lt"/>
                <a:cs typeface="+mn-lt"/>
              </a:rPr>
              <a:t>The 1st ever AI program ever written was a checkers playing program.  </a:t>
            </a:r>
          </a:p>
          <a:p>
            <a:pPr marL="0" indent="0" algn="ctr">
              <a:buNone/>
            </a:pPr>
            <a:r>
              <a:rPr lang="en-US" sz="2400">
                <a:latin typeface="Comic Sans MS"/>
                <a:ea typeface="+mn-lt"/>
                <a:cs typeface="+mn-lt"/>
              </a:rPr>
              <a:t>The program was written by Arthur Samuel.</a:t>
            </a:r>
            <a:endParaRPr lang="en-US" sz="2400">
              <a:latin typeface="Comic Sans MS"/>
            </a:endParaRPr>
          </a:p>
        </p:txBody>
      </p:sp>
      <p:pic>
        <p:nvPicPr>
          <p:cNvPr id="4" name="Picture 3" descr="A person sitting at a control panel&#10;&#10;Description automatically generated">
            <a:extLst>
              <a:ext uri="{FF2B5EF4-FFF2-40B4-BE49-F238E27FC236}">
                <a16:creationId xmlns:a16="http://schemas.microsoft.com/office/drawing/2014/main" id="{200ECDB9-EB78-432B-2311-2F7DE366CB6E}"/>
              </a:ext>
            </a:extLst>
          </p:cNvPr>
          <p:cNvPicPr>
            <a:picLocks noChangeAspect="1"/>
          </p:cNvPicPr>
          <p:nvPr/>
        </p:nvPicPr>
        <p:blipFill rotWithShape="1">
          <a:blip r:embed="rId2"/>
          <a:srcRect l="32996" r="1033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6549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orking on a machine&#10;&#10;Description automatically generated">
            <a:extLst>
              <a:ext uri="{FF2B5EF4-FFF2-40B4-BE49-F238E27FC236}">
                <a16:creationId xmlns:a16="http://schemas.microsoft.com/office/drawing/2014/main" id="{19357D32-1FDE-68A3-92BC-4F50C59B0B99}"/>
              </a:ext>
            </a:extLst>
          </p:cNvPr>
          <p:cNvPicPr>
            <a:picLocks noChangeAspect="1"/>
          </p:cNvPicPr>
          <p:nvPr/>
        </p:nvPicPr>
        <p:blipFill rotWithShape="1">
          <a:blip r:embed="rId2"/>
          <a:srcRect t="1134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EF220-9F4F-7B9B-23FA-FBC90536D60F}"/>
              </a:ext>
            </a:extLst>
          </p:cNvPr>
          <p:cNvSpPr>
            <a:spLocks noGrp="1"/>
          </p:cNvSpPr>
          <p:nvPr>
            <p:ph type="title"/>
          </p:nvPr>
        </p:nvSpPr>
        <p:spPr>
          <a:xfrm>
            <a:off x="7933205" y="365125"/>
            <a:ext cx="3420594" cy="3557776"/>
          </a:xfrm>
        </p:spPr>
        <p:txBody>
          <a:bodyPr>
            <a:normAutofit/>
          </a:bodyPr>
          <a:lstStyle/>
          <a:p>
            <a:r>
              <a:rPr lang="en-US" sz="4200">
                <a:cs typeface="Calibri Light"/>
              </a:rPr>
              <a:t>Impactful </a:t>
            </a:r>
            <a:br>
              <a:rPr lang="en-US" sz="4200">
                <a:cs typeface="Calibri Light"/>
              </a:rPr>
            </a:br>
            <a:r>
              <a:rPr lang="en-US" sz="4200">
                <a:cs typeface="Calibri Light"/>
              </a:rPr>
              <a:t>applications:</a:t>
            </a:r>
            <a:br>
              <a:rPr lang="en-US" sz="4200">
                <a:cs typeface="Calibri Light"/>
              </a:rPr>
            </a:br>
            <a:r>
              <a:rPr lang="en-US" sz="4200">
                <a:cs typeface="Calibri Light"/>
              </a:rPr>
              <a:t>1953- </a:t>
            </a:r>
            <a:br>
              <a:rPr lang="en-US" sz="4200">
                <a:cs typeface="Calibri Light"/>
              </a:rPr>
            </a:br>
            <a:r>
              <a:rPr lang="en-US" sz="4200">
                <a:cs typeface="Calibri Light"/>
              </a:rPr>
              <a:t>1st hard drive</a:t>
            </a:r>
            <a:endParaRPr lang="en-US"/>
          </a:p>
        </p:txBody>
      </p:sp>
      <p:sp>
        <p:nvSpPr>
          <p:cNvPr id="3" name="Content Placeholder 2">
            <a:extLst>
              <a:ext uri="{FF2B5EF4-FFF2-40B4-BE49-F238E27FC236}">
                <a16:creationId xmlns:a16="http://schemas.microsoft.com/office/drawing/2014/main" id="{D0A64790-4A78-461C-2ABE-1C1F3789D9E2}"/>
              </a:ext>
            </a:extLst>
          </p:cNvPr>
          <p:cNvSpPr>
            <a:spLocks noGrp="1"/>
          </p:cNvSpPr>
          <p:nvPr>
            <p:ph idx="1"/>
          </p:nvPr>
        </p:nvSpPr>
        <p:spPr>
          <a:xfrm>
            <a:off x="7531610" y="3855228"/>
            <a:ext cx="3822189" cy="2321735"/>
          </a:xfrm>
        </p:spPr>
        <p:txBody>
          <a:bodyPr vert="horz" lIns="91440" tIns="45720" rIns="91440" bIns="45720" rtlCol="0" anchor="t">
            <a:normAutofit fontScale="92500"/>
          </a:bodyPr>
          <a:lstStyle/>
          <a:p>
            <a:pPr marL="0" indent="0" algn="ctr">
              <a:buNone/>
            </a:pPr>
            <a:endParaRPr lang="en-US" sz="2400">
              <a:latin typeface="Comic Sans MS"/>
              <a:ea typeface="+mn-lt"/>
              <a:cs typeface="+mn-lt"/>
            </a:endParaRPr>
          </a:p>
          <a:p>
            <a:pPr marL="0" indent="0" algn="ctr">
              <a:buNone/>
            </a:pPr>
            <a:endParaRPr lang="en-US" sz="2400">
              <a:latin typeface="Comic Sans MS"/>
              <a:ea typeface="+mn-lt"/>
              <a:cs typeface="+mn-lt"/>
            </a:endParaRPr>
          </a:p>
          <a:p>
            <a:pPr marL="0" indent="0" algn="ctr">
              <a:buNone/>
            </a:pPr>
            <a:r>
              <a:rPr lang="en-US" sz="2400">
                <a:latin typeface="Comic Sans MS"/>
                <a:ea typeface="+mn-lt"/>
                <a:cs typeface="+mn-lt"/>
              </a:rPr>
              <a:t>In 1956 IBM introduced their 1st magnetic data-storage systems but it was actually invented in 1953</a:t>
            </a:r>
            <a:endParaRPr lang="en-US" sz="2400">
              <a:latin typeface="Comic Sans MS"/>
            </a:endParaRPr>
          </a:p>
        </p:txBody>
      </p:sp>
    </p:spTree>
    <p:extLst>
      <p:ext uri="{BB962C8B-B14F-4D97-AF65-F5344CB8AC3E}">
        <p14:creationId xmlns:p14="http://schemas.microsoft.com/office/powerpoint/2010/main" val="192790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45FDE-7387-3F2D-4D2B-364C9D4BAB13}"/>
              </a:ext>
            </a:extLst>
          </p:cNvPr>
          <p:cNvSpPr>
            <a:spLocks noGrp="1"/>
          </p:cNvSpPr>
          <p:nvPr>
            <p:ph type="title"/>
          </p:nvPr>
        </p:nvSpPr>
        <p:spPr>
          <a:xfrm>
            <a:off x="838200" y="347664"/>
            <a:ext cx="11337849" cy="1306475"/>
          </a:xfrm>
        </p:spPr>
        <p:txBody>
          <a:bodyPr vert="horz" lIns="91440" tIns="45720" rIns="91440" bIns="45720" rtlCol="0" anchor="ctr">
            <a:normAutofit fontScale="90000"/>
          </a:bodyPr>
          <a:lstStyle/>
          <a:p>
            <a:pPr algn="ctr"/>
            <a:r>
              <a:rPr lang="en-US" sz="4800" kern="1200">
                <a:latin typeface="+mj-lt"/>
                <a:ea typeface="+mj-ea"/>
                <a:cs typeface="+mj-cs"/>
              </a:rPr>
              <a:t>Impactful applications:</a:t>
            </a:r>
            <a:r>
              <a:rPr lang="en-US" sz="4800"/>
              <a:t> 1959- 1st digital scanner</a:t>
            </a:r>
            <a:endParaRPr lang="en-US" sz="48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9F11C06-0655-CFC9-F35A-D764A5A2F1C4}"/>
              </a:ext>
            </a:extLst>
          </p:cNvPr>
          <p:cNvSpPr>
            <a:spLocks noGrp="1"/>
          </p:cNvSpPr>
          <p:nvPr>
            <p:ph idx="1"/>
          </p:nvPr>
        </p:nvSpPr>
        <p:spPr>
          <a:xfrm>
            <a:off x="336351" y="1478374"/>
            <a:ext cx="11926931" cy="1306475"/>
          </a:xfrm>
        </p:spPr>
        <p:txBody>
          <a:bodyPr vert="horz" lIns="91440" tIns="45720" rIns="91440" bIns="45720" rtlCol="0" anchor="ctr">
            <a:normAutofit/>
          </a:bodyPr>
          <a:lstStyle/>
          <a:p>
            <a:pPr marL="0" indent="0" algn="ctr">
              <a:buNone/>
            </a:pPr>
            <a:r>
              <a:rPr lang="en-US" sz="2400" kern="1200">
                <a:latin typeface="Comic Sans MS"/>
              </a:rPr>
              <a:t>The first digital image scanner was invented by transforming images into grids of numbers.</a:t>
            </a:r>
            <a:endParaRPr lang="en-US"/>
          </a:p>
        </p:txBody>
      </p:sp>
      <p:pic>
        <p:nvPicPr>
          <p:cNvPr id="4" name="Picture 3" descr="A screenshot of a crossword puzzle&#10;&#10;Description automatically generated">
            <a:extLst>
              <a:ext uri="{FF2B5EF4-FFF2-40B4-BE49-F238E27FC236}">
                <a16:creationId xmlns:a16="http://schemas.microsoft.com/office/drawing/2014/main" id="{C5C9208F-9731-7E78-865F-A149517A03D5}"/>
              </a:ext>
            </a:extLst>
          </p:cNvPr>
          <p:cNvPicPr>
            <a:picLocks noChangeAspect="1"/>
          </p:cNvPicPr>
          <p:nvPr/>
        </p:nvPicPr>
        <p:blipFill>
          <a:blip r:embed="rId2"/>
          <a:stretch>
            <a:fillRect/>
          </a:stretch>
        </p:blipFill>
        <p:spPr>
          <a:xfrm>
            <a:off x="51098" y="2410781"/>
            <a:ext cx="12125283" cy="4450303"/>
          </a:xfrm>
          <a:prstGeom prst="rect">
            <a:avLst/>
          </a:prstGeom>
        </p:spPr>
      </p:pic>
    </p:spTree>
    <p:extLst>
      <p:ext uri="{BB962C8B-B14F-4D97-AF65-F5344CB8AC3E}">
        <p14:creationId xmlns:p14="http://schemas.microsoft.com/office/powerpoint/2010/main" val="227411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1989-8470-6E0F-75CC-71999B0693B2}"/>
              </a:ext>
            </a:extLst>
          </p:cNvPr>
          <p:cNvSpPr>
            <a:spLocks noGrp="1"/>
          </p:cNvSpPr>
          <p:nvPr>
            <p:ph type="title"/>
          </p:nvPr>
        </p:nvSpPr>
        <p:spPr>
          <a:xfrm>
            <a:off x="-2960" y="3876417"/>
            <a:ext cx="4619237" cy="2452687"/>
          </a:xfrm>
        </p:spPr>
        <p:txBody>
          <a:bodyPr anchor="ctr">
            <a:normAutofit/>
          </a:bodyPr>
          <a:lstStyle/>
          <a:p>
            <a:r>
              <a:rPr lang="en-US" sz="3600">
                <a:cs typeface="Calibri Light"/>
              </a:rPr>
              <a:t>Impactful applications: 1960- Plumbicon</a:t>
            </a:r>
            <a:endParaRPr lang="en-US" sz="3600"/>
          </a:p>
        </p:txBody>
      </p:sp>
      <p:pic>
        <p:nvPicPr>
          <p:cNvPr id="4" name="Picture 3" descr="A close-up of several syringes&#10;&#10;Description automatically generated">
            <a:extLst>
              <a:ext uri="{FF2B5EF4-FFF2-40B4-BE49-F238E27FC236}">
                <a16:creationId xmlns:a16="http://schemas.microsoft.com/office/drawing/2014/main" id="{73E44D1F-A688-ED95-BCAF-45D2C5A79D99}"/>
              </a:ext>
            </a:extLst>
          </p:cNvPr>
          <p:cNvPicPr>
            <a:picLocks noChangeAspect="1"/>
          </p:cNvPicPr>
          <p:nvPr/>
        </p:nvPicPr>
        <p:blipFill rotWithShape="1">
          <a:blip r:embed="rId2"/>
          <a:srcRect t="18065" b="21668"/>
          <a:stretch/>
        </p:blipFill>
        <p:spPr>
          <a:xfrm>
            <a:off x="20" y="10"/>
            <a:ext cx="12191980" cy="429754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908C9CF-A2C5-28F2-E8BF-6FF3748C3B4C}"/>
              </a:ext>
            </a:extLst>
          </p:cNvPr>
          <p:cNvSpPr>
            <a:spLocks noGrp="1"/>
          </p:cNvSpPr>
          <p:nvPr>
            <p:ph idx="1"/>
          </p:nvPr>
        </p:nvSpPr>
        <p:spPr>
          <a:xfrm>
            <a:off x="4707955" y="3660175"/>
            <a:ext cx="7485413" cy="3194092"/>
          </a:xfrm>
        </p:spPr>
        <p:txBody>
          <a:bodyPr vert="horz" lIns="91440" tIns="45720" rIns="91440" bIns="45720" rtlCol="0" anchor="ctr">
            <a:normAutofit/>
          </a:bodyPr>
          <a:lstStyle/>
          <a:p>
            <a:pPr marL="0" indent="0" algn="ctr">
              <a:buNone/>
            </a:pPr>
            <a:endParaRPr lang="en-US" sz="2400">
              <a:latin typeface="Comic Sans MS"/>
              <a:ea typeface="+mn-lt"/>
              <a:cs typeface="+mn-lt"/>
            </a:endParaRPr>
          </a:p>
          <a:p>
            <a:pPr marL="0" indent="0" algn="ctr">
              <a:buNone/>
            </a:pPr>
            <a:r>
              <a:rPr lang="en-US" sz="2400">
                <a:latin typeface="Comic Sans MS"/>
                <a:ea typeface="+mn-lt"/>
                <a:cs typeface="+mn-lt"/>
              </a:rPr>
              <a:t>To offer more image stability Philips introduces the Plumbicon.  </a:t>
            </a:r>
            <a:endParaRPr lang="en-US" sz="2400">
              <a:latin typeface="Comic Sans MS"/>
            </a:endParaRPr>
          </a:p>
          <a:p>
            <a:pPr marL="0" indent="0" algn="ctr">
              <a:buNone/>
            </a:pPr>
            <a:r>
              <a:rPr lang="en-US" sz="2400">
                <a:latin typeface="Comic Sans MS"/>
                <a:ea typeface="+mn-lt"/>
                <a:cs typeface="+mn-lt"/>
              </a:rPr>
              <a:t>Plumbicons were used in x-rays, tv's, and cameras</a:t>
            </a:r>
            <a:endParaRPr lang="en-US" sz="2400">
              <a:latin typeface="Comic Sans MS"/>
              <a:cs typeface="Calibri"/>
            </a:endParaRPr>
          </a:p>
          <a:p>
            <a:endParaRPr lang="en-US" sz="1800">
              <a:ea typeface="+mn-lt"/>
              <a:cs typeface="+mn-lt"/>
            </a:endParaRPr>
          </a:p>
        </p:txBody>
      </p:sp>
    </p:spTree>
    <p:extLst>
      <p:ext uri="{BB962C8B-B14F-4D97-AF65-F5344CB8AC3E}">
        <p14:creationId xmlns:p14="http://schemas.microsoft.com/office/powerpoint/2010/main" val="26635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057C8-0E4B-1E1B-D864-2AAFBF9541F2}"/>
              </a:ext>
            </a:extLst>
          </p:cNvPr>
          <p:cNvSpPr>
            <a:spLocks noGrp="1"/>
          </p:cNvSpPr>
          <p:nvPr>
            <p:ph type="title"/>
          </p:nvPr>
        </p:nvSpPr>
        <p:spPr>
          <a:xfrm>
            <a:off x="6781686" y="870354"/>
            <a:ext cx="5405916" cy="1330839"/>
          </a:xfrm>
        </p:spPr>
        <p:txBody>
          <a:bodyPr>
            <a:normAutofit/>
          </a:bodyPr>
          <a:lstStyle/>
          <a:p>
            <a:r>
              <a:rPr lang="en-US">
                <a:cs typeface="Calibri Light"/>
              </a:rPr>
              <a:t>Impactful applications:</a:t>
            </a:r>
            <a:br>
              <a:rPr lang="en-US">
                <a:cs typeface="Calibri Light"/>
              </a:rPr>
            </a:br>
            <a:r>
              <a:rPr lang="en-US">
                <a:cs typeface="Calibri Light"/>
              </a:rPr>
              <a:t>1963- CMOS invented</a:t>
            </a:r>
            <a:endParaRPr lang="en-US"/>
          </a:p>
        </p:txBody>
      </p:sp>
      <p:pic>
        <p:nvPicPr>
          <p:cNvPr id="4" name="Picture 3" descr="A black and white drawing of a device&#10;&#10;Description automatically generated">
            <a:extLst>
              <a:ext uri="{FF2B5EF4-FFF2-40B4-BE49-F238E27FC236}">
                <a16:creationId xmlns:a16="http://schemas.microsoft.com/office/drawing/2014/main" id="{E49863F6-EBA9-B479-BA57-4B2E3C87744D}"/>
              </a:ext>
            </a:extLst>
          </p:cNvPr>
          <p:cNvPicPr>
            <a:picLocks noChangeAspect="1"/>
          </p:cNvPicPr>
          <p:nvPr/>
        </p:nvPicPr>
        <p:blipFill rotWithShape="1">
          <a:blip r:embed="rId2"/>
          <a:srcRect t="633" r="-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944E5A68-A8B1-EFEB-AAAD-39968D625766}"/>
              </a:ext>
            </a:extLst>
          </p:cNvPr>
          <p:cNvSpPr>
            <a:spLocks noGrp="1"/>
          </p:cNvSpPr>
          <p:nvPr>
            <p:ph idx="1"/>
          </p:nvPr>
        </p:nvSpPr>
        <p:spPr>
          <a:xfrm>
            <a:off x="6898276" y="2194102"/>
            <a:ext cx="5303607" cy="4711775"/>
          </a:xfrm>
        </p:spPr>
        <p:txBody>
          <a:bodyPr vert="horz" lIns="91440" tIns="45720" rIns="91440" bIns="45720" rtlCol="0" anchor="t">
            <a:normAutofit/>
          </a:bodyPr>
          <a:lstStyle/>
          <a:p>
            <a:pPr marL="0" indent="0" algn="ctr">
              <a:buNone/>
            </a:pPr>
            <a:endParaRPr lang="en-US" sz="2400">
              <a:latin typeface="Comic Sans MS"/>
              <a:ea typeface="+mn-lt"/>
              <a:cs typeface="+mn-lt"/>
            </a:endParaRPr>
          </a:p>
          <a:p>
            <a:pPr marL="0" indent="0" algn="ctr">
              <a:buNone/>
            </a:pPr>
            <a:endParaRPr lang="en-US" sz="2400">
              <a:latin typeface="Comic Sans MS"/>
              <a:ea typeface="+mn-lt"/>
              <a:cs typeface="+mn-lt"/>
            </a:endParaRPr>
          </a:p>
          <a:p>
            <a:pPr marL="0" indent="0" algn="ctr">
              <a:buNone/>
            </a:pPr>
            <a:endParaRPr lang="en-US" sz="2400">
              <a:latin typeface="Comic Sans MS"/>
              <a:ea typeface="+mn-lt"/>
              <a:cs typeface="+mn-lt"/>
            </a:endParaRPr>
          </a:p>
          <a:p>
            <a:pPr marL="0" indent="0" algn="ctr">
              <a:buNone/>
            </a:pPr>
            <a:r>
              <a:rPr lang="en-US" sz="2400">
                <a:latin typeface="Comic Sans MS"/>
                <a:ea typeface="+mn-lt"/>
                <a:cs typeface="+mn-lt"/>
              </a:rPr>
              <a:t>Frank Wanlass, American electrical engineer patents CMOS (complementary metal-oxide-semiconductor) logic circuits used in digital logic circuits as well as analog circuits like CMOS image sensors.</a:t>
            </a:r>
            <a:endParaRPr lang="en-US" sz="2400">
              <a:latin typeface="Comic Sans MS"/>
            </a:endParaRPr>
          </a:p>
        </p:txBody>
      </p:sp>
    </p:spTree>
    <p:extLst>
      <p:ext uri="{BB962C8B-B14F-4D97-AF65-F5344CB8AC3E}">
        <p14:creationId xmlns:p14="http://schemas.microsoft.com/office/powerpoint/2010/main" val="209597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7BD72E-5F81-AFC3-06B0-6746B6523EAC}"/>
              </a:ext>
            </a:extLst>
          </p:cNvPr>
          <p:cNvSpPr>
            <a:spLocks noGrp="1"/>
          </p:cNvSpPr>
          <p:nvPr>
            <p:ph type="title"/>
          </p:nvPr>
        </p:nvSpPr>
        <p:spPr>
          <a:xfrm>
            <a:off x="1137034" y="609597"/>
            <a:ext cx="9392421" cy="1330841"/>
          </a:xfrm>
        </p:spPr>
        <p:txBody>
          <a:bodyPr>
            <a:normAutofit/>
          </a:bodyPr>
          <a:lstStyle/>
          <a:p>
            <a:r>
              <a:rPr lang="en-US" dirty="0">
                <a:cs typeface="Calibri Light"/>
              </a:rPr>
              <a:t>Alan Turing</a:t>
            </a:r>
          </a:p>
        </p:txBody>
      </p:sp>
      <p:sp>
        <p:nvSpPr>
          <p:cNvPr id="3" name="Content Placeholder 2">
            <a:extLst>
              <a:ext uri="{FF2B5EF4-FFF2-40B4-BE49-F238E27FC236}">
                <a16:creationId xmlns:a16="http://schemas.microsoft.com/office/drawing/2014/main" id="{813A6A02-14B5-C84C-62A3-32141EAF98E7}"/>
              </a:ext>
            </a:extLst>
          </p:cNvPr>
          <p:cNvSpPr>
            <a:spLocks noGrp="1"/>
          </p:cNvSpPr>
          <p:nvPr>
            <p:ph idx="1"/>
          </p:nvPr>
        </p:nvSpPr>
        <p:spPr>
          <a:xfrm>
            <a:off x="691336" y="2198362"/>
            <a:ext cx="5404664" cy="4607886"/>
          </a:xfrm>
        </p:spPr>
        <p:txBody>
          <a:bodyPr vert="horz" lIns="91440" tIns="45720" rIns="91440" bIns="45720" rtlCol="0" anchor="t">
            <a:normAutofit/>
          </a:bodyPr>
          <a:lstStyle/>
          <a:p>
            <a:r>
              <a:rPr lang="en-US" sz="2000" dirty="0">
                <a:latin typeface="Times New Roman"/>
                <a:cs typeface="Calibri"/>
              </a:rPr>
              <a:t>Alan Turing (1912–1954) was a British mathematician, logician, and computer scientist who made significant contributions to several fields, particularly in the early development of computer science and artificial intelligence.</a:t>
            </a:r>
          </a:p>
          <a:p>
            <a:r>
              <a:rPr lang="en-US" sz="2000" dirty="0">
                <a:latin typeface="Times New Roman"/>
                <a:cs typeface="Calibri"/>
              </a:rPr>
              <a:t>He formulated the concept of the computer while tackling the challenging Entscheidungsproblem.</a:t>
            </a:r>
          </a:p>
          <a:p>
            <a:r>
              <a:rPr lang="en-US" sz="2000" dirty="0">
                <a:latin typeface="Times New Roman"/>
                <a:ea typeface="+mn-lt"/>
                <a:cs typeface="+mn-lt"/>
              </a:rPr>
              <a:t>He played a crucial role in breaking the Enigma code, a significant achievement during World War II that is estimated to have shortened the war and saved lives. The development of the bombe, a machine capable of decoding Enigma-encrypted messages, showcased Turing's practical contributions.</a:t>
            </a:r>
            <a:endParaRPr lang="en-US" sz="2000" dirty="0">
              <a:latin typeface="Times New Roman"/>
              <a:cs typeface="Calibri"/>
            </a:endParaRPr>
          </a:p>
          <a:p>
            <a:endParaRPr lang="en-US" sz="1400" dirty="0">
              <a:latin typeface="Times New Roman"/>
              <a:cs typeface="Calibri"/>
            </a:endParaRPr>
          </a:p>
        </p:txBody>
      </p:sp>
      <p:pic>
        <p:nvPicPr>
          <p:cNvPr id="4" name="Picture 3" descr="A person with short hair&#10;&#10;Description automatically generated">
            <a:extLst>
              <a:ext uri="{FF2B5EF4-FFF2-40B4-BE49-F238E27FC236}">
                <a16:creationId xmlns:a16="http://schemas.microsoft.com/office/drawing/2014/main" id="{B9BCEE40-D2CD-F6D1-389D-36AF3D5FB576}"/>
              </a:ext>
            </a:extLst>
          </p:cNvPr>
          <p:cNvPicPr>
            <a:picLocks noChangeAspect="1"/>
          </p:cNvPicPr>
          <p:nvPr/>
        </p:nvPicPr>
        <p:blipFill>
          <a:blip r:embed="rId2"/>
          <a:stretch>
            <a:fillRect/>
          </a:stretch>
        </p:blipFill>
        <p:spPr>
          <a:xfrm>
            <a:off x="6719367" y="2470694"/>
            <a:ext cx="4788505" cy="3184355"/>
          </a:xfrm>
          <a:prstGeom prst="rect">
            <a:avLst/>
          </a:prstGeom>
        </p:spPr>
      </p:pic>
      <p:sp>
        <p:nvSpPr>
          <p:cNvPr id="33" name="Freeform: Shape 3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754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62E4A-4211-F0FD-891C-0EF52902E7CA}"/>
              </a:ext>
            </a:extLst>
          </p:cNvPr>
          <p:cNvSpPr>
            <a:spLocks noGrp="1"/>
          </p:cNvSpPr>
          <p:nvPr>
            <p:ph type="title"/>
          </p:nvPr>
        </p:nvSpPr>
        <p:spPr>
          <a:xfrm>
            <a:off x="1028700" y="1967266"/>
            <a:ext cx="2830606"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Impactful Applications: 1964</a:t>
            </a:r>
            <a:endParaRPr lang="en-US" sz="3600" kern="1200">
              <a:cs typeface="Calibri Light"/>
            </a:endParaRPr>
          </a:p>
        </p:txBody>
      </p:sp>
      <p:pic>
        <p:nvPicPr>
          <p:cNvPr id="4" name="Content Placeholder 3">
            <a:extLst>
              <a:ext uri="{FF2B5EF4-FFF2-40B4-BE49-F238E27FC236}">
                <a16:creationId xmlns:a16="http://schemas.microsoft.com/office/drawing/2014/main" id="{73BB5159-CEBB-ED35-F792-444DA6942F35}"/>
              </a:ext>
            </a:extLst>
          </p:cNvPr>
          <p:cNvPicPr>
            <a:picLocks noGrp="1" noChangeAspect="1"/>
          </p:cNvPicPr>
          <p:nvPr>
            <p:ph idx="1"/>
          </p:nvPr>
        </p:nvPicPr>
        <p:blipFill>
          <a:blip r:embed="rId2"/>
          <a:stretch>
            <a:fillRect/>
          </a:stretch>
        </p:blipFill>
        <p:spPr>
          <a:xfrm>
            <a:off x="4777316" y="1965699"/>
            <a:ext cx="6780700" cy="4022449"/>
          </a:xfrm>
          <a:prstGeom prst="rect">
            <a:avLst/>
          </a:prstGeom>
        </p:spPr>
      </p:pic>
      <p:sp>
        <p:nvSpPr>
          <p:cNvPr id="5" name="TextBox 4">
            <a:extLst>
              <a:ext uri="{FF2B5EF4-FFF2-40B4-BE49-F238E27FC236}">
                <a16:creationId xmlns:a16="http://schemas.microsoft.com/office/drawing/2014/main" id="{EF5BCA90-B81D-6CA0-6617-E5865525D507}"/>
              </a:ext>
            </a:extLst>
          </p:cNvPr>
          <p:cNvSpPr txBox="1"/>
          <p:nvPr/>
        </p:nvSpPr>
        <p:spPr>
          <a:xfrm>
            <a:off x="5079466" y="863653"/>
            <a:ext cx="68035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baseline="0">
                <a:latin typeface="Calibri"/>
              </a:rPr>
              <a:t>Morphological Image Processing</a:t>
            </a:r>
            <a:r>
              <a:rPr lang="en-US" sz="2400" u="sng">
                <a:latin typeface="Calibri"/>
                <a:ea typeface="Calibri"/>
                <a:cs typeface="Calibri"/>
              </a:rPr>
              <a:t>​</a:t>
            </a:r>
            <a:endParaRPr lang="en-US" sz="2400" u="sng">
              <a:cs typeface="Calibri"/>
            </a:endParaRPr>
          </a:p>
        </p:txBody>
      </p:sp>
    </p:spTree>
    <p:extLst>
      <p:ext uri="{BB962C8B-B14F-4D97-AF65-F5344CB8AC3E}">
        <p14:creationId xmlns:p14="http://schemas.microsoft.com/office/powerpoint/2010/main" val="224292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092A1-5252-14B0-0F9A-D09E8EE0BB6B}"/>
              </a:ext>
            </a:extLst>
          </p:cNvPr>
          <p:cNvSpPr>
            <a:spLocks noGrp="1"/>
          </p:cNvSpPr>
          <p:nvPr>
            <p:ph type="title"/>
          </p:nvPr>
        </p:nvSpPr>
        <p:spPr>
          <a:xfrm>
            <a:off x="793662" y="386930"/>
            <a:ext cx="10066122" cy="1298448"/>
          </a:xfrm>
        </p:spPr>
        <p:txBody>
          <a:bodyPr anchor="b">
            <a:normAutofit/>
          </a:bodyPr>
          <a:lstStyle/>
          <a:p>
            <a:r>
              <a:rPr lang="en-US" b="1">
                <a:ea typeface="Calibri Light"/>
                <a:cs typeface="Calibri Light"/>
              </a:rPr>
              <a:t>Block World &amp; Early Shape Representation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77A3C3-284F-49F4-93F4-B82D84DCCD61}"/>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ea typeface="+mn-lt"/>
                <a:cs typeface="+mn-lt"/>
              </a:rPr>
              <a:t>The concept of "Block World" and early shape representation in the field of computer vision was introduced by Lawrence G. Roberts in the 1960s. </a:t>
            </a:r>
          </a:p>
          <a:p>
            <a:r>
              <a:rPr lang="en-US" sz="2000">
                <a:ea typeface="+mn-lt"/>
                <a:cs typeface="+mn-lt"/>
              </a:rPr>
              <a:t>The Block World model aimed to represent objects in a scene using simple geometric shapes, providing a foundational approach to early attempts at computer-based vision and object recognition.</a:t>
            </a:r>
            <a:br>
              <a:rPr lang="en-US" sz="2000"/>
            </a:br>
            <a:endParaRPr lang="en-US" sz="2000">
              <a:ea typeface="Calibri"/>
              <a:cs typeface="Calibri"/>
            </a:endParaRPr>
          </a:p>
          <a:p>
            <a:endParaRPr lang="en-US" sz="2000">
              <a:ea typeface="Calibri"/>
              <a:cs typeface="Calibri"/>
            </a:endParaRPr>
          </a:p>
        </p:txBody>
      </p:sp>
      <p:pic>
        <p:nvPicPr>
          <p:cNvPr id="4" name="Picture 3" descr="A group of different colored cubes&#10;&#10;Description automatically generated">
            <a:extLst>
              <a:ext uri="{FF2B5EF4-FFF2-40B4-BE49-F238E27FC236}">
                <a16:creationId xmlns:a16="http://schemas.microsoft.com/office/drawing/2014/main" id="{528F0F58-8FED-6D3B-623D-04185112D50A}"/>
              </a:ext>
            </a:extLst>
          </p:cNvPr>
          <p:cNvPicPr>
            <a:picLocks noChangeAspect="1"/>
          </p:cNvPicPr>
          <p:nvPr/>
        </p:nvPicPr>
        <p:blipFill>
          <a:blip r:embed="rId2"/>
          <a:stretch>
            <a:fillRect/>
          </a:stretch>
        </p:blipFill>
        <p:spPr>
          <a:xfrm>
            <a:off x="5726475" y="3585224"/>
            <a:ext cx="5335334" cy="1457878"/>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17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uple of men sitting at a desk&#10;&#10;Description automatically generated">
            <a:extLst>
              <a:ext uri="{FF2B5EF4-FFF2-40B4-BE49-F238E27FC236}">
                <a16:creationId xmlns:a16="http://schemas.microsoft.com/office/drawing/2014/main" id="{06C5544D-DDFC-BC2D-BE40-B9BFB8231803}"/>
              </a:ext>
            </a:extLst>
          </p:cNvPr>
          <p:cNvPicPr>
            <a:picLocks noChangeAspect="1"/>
          </p:cNvPicPr>
          <p:nvPr/>
        </p:nvPicPr>
        <p:blipFill rotWithShape="1">
          <a:blip r:embed="rId2"/>
          <a:srcRect r="-2" b="5142"/>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C9BD7-0B95-B1DA-5368-CB63C2BE7BD1}"/>
              </a:ext>
            </a:extLst>
          </p:cNvPr>
          <p:cNvSpPr>
            <a:spLocks noGrp="1"/>
          </p:cNvSpPr>
          <p:nvPr>
            <p:ph type="title"/>
          </p:nvPr>
        </p:nvSpPr>
        <p:spPr>
          <a:xfrm>
            <a:off x="7140313" y="542173"/>
            <a:ext cx="5059524" cy="1899912"/>
          </a:xfrm>
        </p:spPr>
        <p:txBody>
          <a:bodyPr>
            <a:normAutofit/>
          </a:bodyPr>
          <a:lstStyle/>
          <a:p>
            <a:r>
              <a:rPr lang="en-US" sz="4000">
                <a:cs typeface="Calibri Light"/>
              </a:rPr>
              <a:t>Impactful applications: 1969- CCD invented</a:t>
            </a:r>
            <a:endParaRPr lang="en-US" sz="4000"/>
          </a:p>
        </p:txBody>
      </p:sp>
      <p:sp>
        <p:nvSpPr>
          <p:cNvPr id="3" name="Content Placeholder 2">
            <a:extLst>
              <a:ext uri="{FF2B5EF4-FFF2-40B4-BE49-F238E27FC236}">
                <a16:creationId xmlns:a16="http://schemas.microsoft.com/office/drawing/2014/main" id="{2E5919D8-B50F-E470-6FFE-FC93F53506AA}"/>
              </a:ext>
            </a:extLst>
          </p:cNvPr>
          <p:cNvSpPr>
            <a:spLocks noGrp="1"/>
          </p:cNvSpPr>
          <p:nvPr>
            <p:ph idx="1"/>
          </p:nvPr>
        </p:nvSpPr>
        <p:spPr>
          <a:xfrm>
            <a:off x="7531610" y="2434201"/>
            <a:ext cx="4645972" cy="4422383"/>
          </a:xfrm>
        </p:spPr>
        <p:txBody>
          <a:bodyPr vert="horz" lIns="91440" tIns="45720" rIns="91440" bIns="45720" rtlCol="0" anchor="t">
            <a:noAutofit/>
          </a:bodyPr>
          <a:lstStyle/>
          <a:p>
            <a:pPr marL="0" indent="0" algn="ctr">
              <a:buNone/>
            </a:pPr>
            <a:endParaRPr lang="en-US" sz="2400">
              <a:latin typeface="Comic Sans MS"/>
              <a:ea typeface="+mn-lt"/>
              <a:cs typeface="+mn-lt"/>
            </a:endParaRPr>
          </a:p>
          <a:p>
            <a:pPr marL="0" indent="0" algn="ctr">
              <a:buNone/>
            </a:pPr>
            <a:r>
              <a:rPr lang="en-US" sz="2400">
                <a:latin typeface="Comic Sans MS"/>
                <a:ea typeface="+mn-lt"/>
                <a:cs typeface="+mn-lt"/>
              </a:rPr>
              <a:t>CCD, or charged-couple device is invented at American Bell Laboratories by William Boyle and George E. Smith, allowing for the transfer of a charge along the surface of a semiconductor from one storage capacitor to the next - a major contribution to digital imaging.</a:t>
            </a:r>
            <a:endParaRPr lang="en-US" sz="2400">
              <a:latin typeface="Comic Sans MS"/>
            </a:endParaRPr>
          </a:p>
        </p:txBody>
      </p:sp>
    </p:spTree>
    <p:extLst>
      <p:ext uri="{BB962C8B-B14F-4D97-AF65-F5344CB8AC3E}">
        <p14:creationId xmlns:p14="http://schemas.microsoft.com/office/powerpoint/2010/main" val="1415749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8C36-4599-71DB-4964-F3CD375F6367}"/>
              </a:ext>
            </a:extLst>
          </p:cNvPr>
          <p:cNvSpPr>
            <a:spLocks noGrp="1"/>
          </p:cNvSpPr>
          <p:nvPr>
            <p:ph type="title"/>
          </p:nvPr>
        </p:nvSpPr>
        <p:spPr>
          <a:xfrm>
            <a:off x="762000" y="1141711"/>
            <a:ext cx="4735484" cy="872063"/>
          </a:xfrm>
        </p:spPr>
        <p:txBody>
          <a:bodyPr vert="horz" lIns="91440" tIns="45720" rIns="91440" bIns="45720" rtlCol="0" anchor="t">
            <a:normAutofit/>
          </a:bodyPr>
          <a:lstStyle/>
          <a:p>
            <a:r>
              <a:rPr lang="en-US" sz="2800">
                <a:latin typeface="Times New Roman"/>
                <a:cs typeface="Calibri Light"/>
              </a:rPr>
              <a:t>Turing's</a:t>
            </a:r>
            <a:r>
              <a:rPr lang="en-US" sz="2800" dirty="0">
                <a:latin typeface="Times New Roman"/>
                <a:cs typeface="Calibri Light"/>
              </a:rPr>
              <a:t> </a:t>
            </a:r>
            <a:r>
              <a:rPr lang="en-US" sz="2800" dirty="0">
                <a:latin typeface="Times New Roman"/>
                <a:cs typeface="Calibri"/>
              </a:rPr>
              <a:t>Codebreaking during World War II</a:t>
            </a:r>
            <a:endParaRPr lang="en-US" sz="2800" kern="1200" dirty="0">
              <a:latin typeface="Times New Roman"/>
              <a:cs typeface="Calibri Light"/>
            </a:endParaRPr>
          </a:p>
        </p:txBody>
      </p:sp>
      <p:cxnSp>
        <p:nvCxnSpPr>
          <p:cNvPr id="10" name="Straight Connector 9">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74277D8-73EC-D769-1B58-A48E34491DD5}"/>
              </a:ext>
            </a:extLst>
          </p:cNvPr>
          <p:cNvPicPr>
            <a:picLocks noGrp="1" noChangeAspect="1"/>
          </p:cNvPicPr>
          <p:nvPr>
            <p:ph idx="1"/>
          </p:nvPr>
        </p:nvPicPr>
        <p:blipFill rotWithShape="1">
          <a:blip r:embed="rId2"/>
          <a:srcRect t="1492" r="-1" b="-1"/>
          <a:stretch/>
        </p:blipFill>
        <p:spPr>
          <a:xfrm>
            <a:off x="6977149" y="10"/>
            <a:ext cx="5214850" cy="3428986"/>
          </a:xfrm>
          <a:prstGeom prst="rect">
            <a:avLst/>
          </a:prstGeom>
        </p:spPr>
      </p:pic>
      <p:pic>
        <p:nvPicPr>
          <p:cNvPr id="5" name="Picture 4">
            <a:extLst>
              <a:ext uri="{FF2B5EF4-FFF2-40B4-BE49-F238E27FC236}">
                <a16:creationId xmlns:a16="http://schemas.microsoft.com/office/drawing/2014/main" id="{0EEA2063-2B44-9C43-7C71-60858D1EC5C5}"/>
              </a:ext>
            </a:extLst>
          </p:cNvPr>
          <p:cNvPicPr>
            <a:picLocks noChangeAspect="1"/>
          </p:cNvPicPr>
          <p:nvPr/>
        </p:nvPicPr>
        <p:blipFill rotWithShape="1">
          <a:blip r:embed="rId3"/>
          <a:srcRect t="18461" r="-1" b="7449"/>
          <a:stretch/>
        </p:blipFill>
        <p:spPr>
          <a:xfrm>
            <a:off x="6977149" y="3428996"/>
            <a:ext cx="5214850" cy="3428996"/>
          </a:xfrm>
          <a:prstGeom prst="rect">
            <a:avLst/>
          </a:prstGeom>
        </p:spPr>
      </p:pic>
      <p:sp>
        <p:nvSpPr>
          <p:cNvPr id="7" name="TextBox 6">
            <a:extLst>
              <a:ext uri="{FF2B5EF4-FFF2-40B4-BE49-F238E27FC236}">
                <a16:creationId xmlns:a16="http://schemas.microsoft.com/office/drawing/2014/main" id="{AC27524E-FC2D-10AC-80EF-ECBDBAFB5FF9}"/>
              </a:ext>
            </a:extLst>
          </p:cNvPr>
          <p:cNvSpPr txBox="1"/>
          <p:nvPr/>
        </p:nvSpPr>
        <p:spPr>
          <a:xfrm>
            <a:off x="596347" y="2415395"/>
            <a:ext cx="60960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Times New Roman"/>
                <a:cs typeface="Calibri"/>
              </a:rPr>
              <a:t>Turing played an important role in breaking the Enigma code, a significant achievement during World War II that is estimated to have shortened the war and saved lives.</a:t>
            </a:r>
            <a:endParaRPr lang="en-US" sz="2400">
              <a:latin typeface="Times New Roman"/>
              <a:cs typeface="Times New Roman"/>
            </a:endParaRPr>
          </a:p>
          <a:p>
            <a:pPr marL="342900" indent="-342900">
              <a:buFont typeface="Arial"/>
              <a:buChar char="•"/>
            </a:pPr>
            <a:r>
              <a:rPr lang="en-US" sz="2400" dirty="0">
                <a:latin typeface="Times New Roman"/>
                <a:cs typeface="Calibri"/>
              </a:rPr>
              <a:t>He development of the bombe machine. It was an electromechanical device, which capable of decoding Enigma-encrypted messages.</a:t>
            </a:r>
          </a:p>
          <a:p>
            <a:endParaRPr lang="en-US" sz="1600" dirty="0">
              <a:latin typeface="Times New Roman"/>
              <a:cs typeface="Calibri"/>
            </a:endParaRPr>
          </a:p>
          <a:p>
            <a:endParaRPr lang="en-US" sz="1600" dirty="0">
              <a:latin typeface="Times New Roman"/>
              <a:cs typeface="Calibri"/>
            </a:endParaRPr>
          </a:p>
        </p:txBody>
      </p:sp>
    </p:spTree>
    <p:extLst>
      <p:ext uri="{BB962C8B-B14F-4D97-AF65-F5344CB8AC3E}">
        <p14:creationId xmlns:p14="http://schemas.microsoft.com/office/powerpoint/2010/main" val="326887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138D1-5707-9EBF-EE10-C2D231202E3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Turing Test </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F349B7-5C21-EEBA-27CA-6A42E6159A86}"/>
              </a:ext>
            </a:extLst>
          </p:cNvPr>
          <p:cNvSpPr txBox="1"/>
          <p:nvPr/>
        </p:nvSpPr>
        <p:spPr>
          <a:xfrm>
            <a:off x="630936" y="2835963"/>
            <a:ext cx="5539810" cy="35371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buFont typeface="Arial"/>
              <a:buChar char="•"/>
            </a:pPr>
            <a:r>
              <a:rPr lang="en-US" sz="1400" dirty="0">
                <a:latin typeface="Times New Roman"/>
                <a:cs typeface="Times New Roman"/>
              </a:rPr>
              <a:t>Human Judge Interaction - In the Turing Test, a human judge interacts with both a machine and a human, without knowing which is which.</a:t>
            </a:r>
            <a:endParaRPr lang="en-US">
              <a:cs typeface="Calibri" panose="020F0502020204030204"/>
            </a:endParaRPr>
          </a:p>
          <a:p>
            <a:pPr marL="285750" indent="-285750">
              <a:lnSpc>
                <a:spcPct val="90000"/>
              </a:lnSpc>
              <a:buFont typeface="Arial"/>
              <a:buChar char="•"/>
            </a:pPr>
            <a:endParaRPr lang="en-US" sz="1400" dirty="0">
              <a:latin typeface="Times New Roman"/>
              <a:cs typeface="Times New Roman"/>
            </a:endParaRPr>
          </a:p>
          <a:p>
            <a:pPr marL="285750" indent="-285750">
              <a:lnSpc>
                <a:spcPct val="90000"/>
              </a:lnSpc>
              <a:buFont typeface="Arial"/>
              <a:buChar char="•"/>
            </a:pPr>
            <a:r>
              <a:rPr lang="en-US" sz="1400" dirty="0">
                <a:latin typeface="Times New Roman"/>
                <a:cs typeface="Times New Roman"/>
              </a:rPr>
              <a:t>Conversational Performance: - The machine's goal is to engage in a conversation that is indistinguishable from a human. If the judge cannot reliably differentiate between the machine and the human based on their responses, the machine is considered to have passed the Turing Test.</a:t>
            </a:r>
            <a:endParaRPr lang="en-US" sz="1400" dirty="0">
              <a:latin typeface="Times New Roman"/>
              <a:cs typeface="Calibri"/>
            </a:endParaRPr>
          </a:p>
          <a:p>
            <a:pPr marL="285750" indent="-285750">
              <a:lnSpc>
                <a:spcPct val="90000"/>
              </a:lnSpc>
              <a:buFont typeface="Arial"/>
              <a:buChar char="•"/>
            </a:pPr>
            <a:endParaRPr lang="en-US" sz="1400" dirty="0">
              <a:latin typeface="Times New Roman"/>
              <a:cs typeface="Times New Roman"/>
            </a:endParaRPr>
          </a:p>
          <a:p>
            <a:pPr marL="285750" indent="-285750">
              <a:lnSpc>
                <a:spcPct val="90000"/>
              </a:lnSpc>
              <a:buFont typeface="Arial"/>
              <a:buChar char="•"/>
            </a:pPr>
            <a:r>
              <a:rPr lang="en-US" sz="1400" dirty="0">
                <a:latin typeface="Times New Roman"/>
                <a:cs typeface="Times New Roman"/>
              </a:rPr>
              <a:t>Criterion for Intelligence:  The Turing Test serves as a benchmark for artificial intelligence, suggesting that a machine demonstrating human-like conversational abilities can be considered intelligent, at least in a linguistic context. The test does not assess other aspects of intelligence but focuses on the ability to emulate human-like dialogue effectively.</a:t>
            </a:r>
            <a:endParaRPr lang="en-US" sz="1400">
              <a:latin typeface="Times New Roman"/>
              <a:cs typeface="Calibri"/>
            </a:endParaRP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p:txBody>
      </p:sp>
      <p:pic>
        <p:nvPicPr>
          <p:cNvPr id="8" name="Content Placeholder 7" descr="A diagram of a computer test&#10;&#10;Description automatically generated">
            <a:extLst>
              <a:ext uri="{FF2B5EF4-FFF2-40B4-BE49-F238E27FC236}">
                <a16:creationId xmlns:a16="http://schemas.microsoft.com/office/drawing/2014/main" id="{F563372C-6762-B27B-C5DF-EFD215E1317C}"/>
              </a:ext>
            </a:extLst>
          </p:cNvPr>
          <p:cNvPicPr>
            <a:picLocks noGrp="1" noChangeAspect="1"/>
          </p:cNvPicPr>
          <p:nvPr>
            <p:ph idx="1"/>
          </p:nvPr>
        </p:nvPicPr>
        <p:blipFill>
          <a:blip r:embed="rId2"/>
          <a:stretch>
            <a:fillRect/>
          </a:stretch>
        </p:blipFill>
        <p:spPr>
          <a:xfrm>
            <a:off x="6657938" y="2602203"/>
            <a:ext cx="4570887" cy="3286478"/>
          </a:xfrm>
        </p:spPr>
      </p:pic>
    </p:spTree>
    <p:extLst>
      <p:ext uri="{BB962C8B-B14F-4D97-AF65-F5344CB8AC3E}">
        <p14:creationId xmlns:p14="http://schemas.microsoft.com/office/powerpoint/2010/main" val="112312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83EF-2ABF-E12A-E75E-E6B5B8F73713}"/>
              </a:ext>
            </a:extLst>
          </p:cNvPr>
          <p:cNvSpPr>
            <a:spLocks noGrp="1"/>
          </p:cNvSpPr>
          <p:nvPr>
            <p:ph type="title"/>
          </p:nvPr>
        </p:nvSpPr>
        <p:spPr>
          <a:xfrm>
            <a:off x="762000" y="1138265"/>
            <a:ext cx="5791199" cy="1401183"/>
          </a:xfrm>
        </p:spPr>
        <p:txBody>
          <a:bodyPr anchor="t">
            <a:normAutofit/>
          </a:bodyPr>
          <a:lstStyle/>
          <a:p>
            <a:r>
              <a:rPr lang="en-US" sz="5400">
                <a:cs typeface="Calibri Light"/>
              </a:rPr>
              <a:t>Nathan Rochester</a:t>
            </a:r>
            <a:br>
              <a:rPr lang="en-US" sz="5400">
                <a:cs typeface="Calibri Light"/>
              </a:rPr>
            </a:br>
            <a:r>
              <a:rPr lang="en-US" sz="1300" b="1">
                <a:solidFill>
                  <a:srgbClr val="111111"/>
                </a:solidFill>
                <a:latin typeface="Arial"/>
                <a:cs typeface="Arial"/>
              </a:rPr>
              <a:t> (1919 – 2001)</a:t>
            </a:r>
            <a:endParaRPr lang="en-US" sz="5400">
              <a:cs typeface="Calibri Light"/>
            </a:endParaRP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925A83-F72F-F64A-34BA-5DAD52C38148}"/>
              </a:ext>
            </a:extLst>
          </p:cNvPr>
          <p:cNvSpPr>
            <a:spLocks noGrp="1"/>
          </p:cNvSpPr>
          <p:nvPr>
            <p:ph idx="1"/>
          </p:nvPr>
        </p:nvSpPr>
        <p:spPr>
          <a:xfrm>
            <a:off x="762000" y="2551176"/>
            <a:ext cx="5791199" cy="3602935"/>
          </a:xfrm>
        </p:spPr>
        <p:txBody>
          <a:bodyPr vert="horz" lIns="91440" tIns="45720" rIns="91440" bIns="45720" rtlCol="0" anchor="t">
            <a:normAutofit/>
          </a:bodyPr>
          <a:lstStyle/>
          <a:p>
            <a:r>
              <a:rPr lang="en-US" sz="2000">
                <a:ea typeface="+mn-lt"/>
                <a:cs typeface="+mn-lt"/>
              </a:rPr>
              <a:t>Nathan Rochester was an American mathematician and computer scientist who was the chief </a:t>
            </a:r>
            <a:r>
              <a:rPr lang="en-US" sz="2000" err="1">
                <a:ea typeface="+mn-lt"/>
                <a:cs typeface="+mn-lt"/>
              </a:rPr>
              <a:t>artitect</a:t>
            </a:r>
            <a:r>
              <a:rPr lang="en-US" sz="2000">
                <a:ea typeface="+mn-lt"/>
                <a:cs typeface="+mn-lt"/>
              </a:rPr>
              <a:t> of the IBM 701 </a:t>
            </a:r>
          </a:p>
          <a:p>
            <a:r>
              <a:rPr lang="en-US" sz="2000">
                <a:ea typeface="+mn-lt"/>
                <a:cs typeface="+mn-lt"/>
              </a:rPr>
              <a:t> Rochester, along with his colleagues at IBM, played a crucial role in the creation of the </a:t>
            </a:r>
            <a:r>
              <a:rPr lang="en-US" sz="2000" b="1">
                <a:ea typeface="+mn-lt"/>
                <a:cs typeface="+mn-lt"/>
              </a:rPr>
              <a:t>Logic Theorist</a:t>
            </a:r>
            <a:r>
              <a:rPr lang="en-US" sz="2000">
                <a:ea typeface="+mn-lt"/>
                <a:cs typeface="+mn-lt"/>
              </a:rPr>
              <a:t>, one of the earliest AI programs. </a:t>
            </a:r>
          </a:p>
          <a:p>
            <a:r>
              <a:rPr lang="en-US" sz="2000">
                <a:ea typeface="+mn-lt"/>
                <a:cs typeface="+mn-lt"/>
              </a:rPr>
              <a:t>The Logic Theorist marked a foundational step towards the advancement of computer vision and </a:t>
            </a:r>
            <a:r>
              <a:rPr lang="en-US" sz="2000" u="sng">
                <a:ea typeface="+mn-lt"/>
                <a:cs typeface="+mn-lt"/>
              </a:rPr>
              <a:t>pattern recognition</a:t>
            </a:r>
            <a:r>
              <a:rPr lang="en-US" sz="2000">
                <a:ea typeface="+mn-lt"/>
                <a:cs typeface="+mn-lt"/>
              </a:rPr>
              <a:t> technologies.</a:t>
            </a:r>
            <a:endParaRPr lang="en-US" sz="2000">
              <a:cs typeface="Calibri" panose="020F0502020204030204"/>
            </a:endParaRPr>
          </a:p>
          <a:p>
            <a:pPr marL="0" indent="0">
              <a:buNone/>
            </a:pPr>
            <a:br>
              <a:rPr lang="en-US" sz="2000"/>
            </a:br>
            <a:endParaRPr lang="en-US" sz="2000">
              <a:cs typeface="Calibri"/>
            </a:endParaRPr>
          </a:p>
          <a:p>
            <a:endParaRPr lang="en-US" sz="2000">
              <a:cs typeface="Calibri"/>
            </a:endParaRPr>
          </a:p>
        </p:txBody>
      </p:sp>
      <p:sp>
        <p:nvSpPr>
          <p:cNvPr id="15" name="Rectangle 14">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in a suit and tie&#10;&#10;Description automatically generated">
            <a:extLst>
              <a:ext uri="{FF2B5EF4-FFF2-40B4-BE49-F238E27FC236}">
                <a16:creationId xmlns:a16="http://schemas.microsoft.com/office/drawing/2014/main" id="{C9531750-EED6-4CFC-7AEC-0422083DEB26}"/>
              </a:ext>
            </a:extLst>
          </p:cNvPr>
          <p:cNvPicPr>
            <a:picLocks noChangeAspect="1"/>
          </p:cNvPicPr>
          <p:nvPr/>
        </p:nvPicPr>
        <p:blipFill>
          <a:blip r:embed="rId2"/>
          <a:stretch>
            <a:fillRect/>
          </a:stretch>
        </p:blipFill>
        <p:spPr>
          <a:xfrm>
            <a:off x="8024191" y="1076077"/>
            <a:ext cx="3452192" cy="4700530"/>
          </a:xfrm>
          <a:prstGeom prst="rect">
            <a:avLst/>
          </a:prstGeom>
        </p:spPr>
      </p:pic>
    </p:spTree>
    <p:extLst>
      <p:ext uri="{BB962C8B-B14F-4D97-AF65-F5344CB8AC3E}">
        <p14:creationId xmlns:p14="http://schemas.microsoft.com/office/powerpoint/2010/main" val="365696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20D78-0C8B-7498-E325-353CE26FF27C}"/>
              </a:ext>
            </a:extLst>
          </p:cNvPr>
          <p:cNvSpPr>
            <a:spLocks noGrp="1"/>
          </p:cNvSpPr>
          <p:nvPr>
            <p:ph type="title"/>
          </p:nvPr>
        </p:nvSpPr>
        <p:spPr>
          <a:xfrm>
            <a:off x="572493" y="238539"/>
            <a:ext cx="11018520" cy="1434415"/>
          </a:xfrm>
        </p:spPr>
        <p:txBody>
          <a:bodyPr anchor="b">
            <a:normAutofit/>
          </a:bodyPr>
          <a:lstStyle/>
          <a:p>
            <a:r>
              <a:rPr lang="en-US" sz="5400">
                <a:cs typeface="Calibri Light"/>
              </a:rPr>
              <a:t>John McCarthy </a:t>
            </a:r>
            <a:br>
              <a:rPr lang="en-US" sz="5400">
                <a:solidFill>
                  <a:srgbClr val="000000"/>
                </a:solidFill>
                <a:latin typeface="Calibri Light"/>
                <a:cs typeface="Calibri Light"/>
              </a:rPr>
            </a:br>
            <a:r>
              <a:rPr lang="en-US" sz="1600" b="1">
                <a:solidFill>
                  <a:srgbClr val="111111"/>
                </a:solidFill>
                <a:latin typeface="Arial"/>
                <a:cs typeface="Arial"/>
              </a:rPr>
              <a:t>(1927 – 2011)</a:t>
            </a:r>
            <a:endParaRPr lang="en-US" sz="1600" b="1">
              <a:cs typeface="Calibri Light"/>
            </a:endParaRP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E20943-75AC-5196-8F14-8697D1478108}"/>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200">
                <a:ea typeface="+mn-lt"/>
                <a:cs typeface="+mn-lt"/>
              </a:rPr>
              <a:t>John McCarthy was an American computer scientist and cognitive scientist who played a pivotal role in the development of artificial intelligence (AI).</a:t>
            </a:r>
          </a:p>
          <a:p>
            <a:r>
              <a:rPr lang="en-US" sz="2200">
                <a:ea typeface="+mn-lt"/>
                <a:cs typeface="+mn-lt"/>
              </a:rPr>
              <a:t>McCarthy is best known for coining the term "</a:t>
            </a:r>
            <a:r>
              <a:rPr lang="en-US" sz="2200" b="1">
                <a:ea typeface="+mn-lt"/>
                <a:cs typeface="+mn-lt"/>
              </a:rPr>
              <a:t>artificial intelligence</a:t>
            </a:r>
            <a:r>
              <a:rPr lang="en-US" sz="2200">
                <a:ea typeface="+mn-lt"/>
                <a:cs typeface="+mn-lt"/>
              </a:rPr>
              <a:t>" and for his foundational work in the field. </a:t>
            </a:r>
          </a:p>
          <a:p>
            <a:r>
              <a:rPr lang="en-US" sz="2200">
                <a:ea typeface="+mn-lt"/>
                <a:cs typeface="+mn-lt"/>
              </a:rPr>
              <a:t>While McCarthy's contributions were not specifically focused on computer vision, his overarching influence in AI laid the groundwork for advancements in various subfields, including computer vision.</a:t>
            </a:r>
            <a:br>
              <a:rPr lang="en-US" sz="2200"/>
            </a:br>
            <a:endParaRPr lang="en-US" sz="2200">
              <a:cs typeface="Calibri"/>
            </a:endParaRPr>
          </a:p>
          <a:p>
            <a:endParaRPr lang="en-US" sz="2200">
              <a:cs typeface="Calibri"/>
            </a:endParaRPr>
          </a:p>
        </p:txBody>
      </p:sp>
      <p:pic>
        <p:nvPicPr>
          <p:cNvPr id="5" name="Picture 4" descr="A person with a beard and a suit&#10;&#10;Description automatically generated">
            <a:extLst>
              <a:ext uri="{FF2B5EF4-FFF2-40B4-BE49-F238E27FC236}">
                <a16:creationId xmlns:a16="http://schemas.microsoft.com/office/drawing/2014/main" id="{C3B17B78-D073-1587-9083-C36B4A22A08F}"/>
              </a:ext>
            </a:extLst>
          </p:cNvPr>
          <p:cNvPicPr>
            <a:picLocks noChangeAspect="1"/>
          </p:cNvPicPr>
          <p:nvPr/>
        </p:nvPicPr>
        <p:blipFill rotWithShape="1">
          <a:blip r:embed="rId2"/>
          <a:srcRect t="2508" r="1" b="22133"/>
          <a:stretch/>
        </p:blipFill>
        <p:spPr>
          <a:xfrm>
            <a:off x="7675658" y="2093976"/>
            <a:ext cx="3941064" cy="4096512"/>
          </a:xfrm>
          <a:prstGeom prst="rect">
            <a:avLst/>
          </a:prstGeom>
        </p:spPr>
      </p:pic>
    </p:spTree>
    <p:extLst>
      <p:ext uri="{BB962C8B-B14F-4D97-AF65-F5344CB8AC3E}">
        <p14:creationId xmlns:p14="http://schemas.microsoft.com/office/powerpoint/2010/main" val="34644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rvin Minsky, Pioneer in Artificial Intelligence, Dies at 88 - The New  York Times">
            <a:extLst>
              <a:ext uri="{FF2B5EF4-FFF2-40B4-BE49-F238E27FC236}">
                <a16:creationId xmlns:a16="http://schemas.microsoft.com/office/drawing/2014/main" id="{4409F8BF-BA75-F89C-1C82-5FBFE4E5515A}"/>
              </a:ext>
            </a:extLst>
          </p:cNvPr>
          <p:cNvPicPr>
            <a:picLocks noChangeAspect="1"/>
          </p:cNvPicPr>
          <p:nvPr/>
        </p:nvPicPr>
        <p:blipFill rotWithShape="1">
          <a:blip r:embed="rId2"/>
          <a:srcRect l="13489" r="9284"/>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07288976-40F4-5966-EE71-FF0E027826DA}"/>
              </a:ext>
            </a:extLst>
          </p:cNvPr>
          <p:cNvSpPr>
            <a:spLocks noGrp="1"/>
          </p:cNvSpPr>
          <p:nvPr>
            <p:ph type="title"/>
          </p:nvPr>
        </p:nvSpPr>
        <p:spPr>
          <a:xfrm>
            <a:off x="1137034" y="300037"/>
            <a:ext cx="6831188" cy="1322887"/>
          </a:xfrm>
        </p:spPr>
        <p:txBody>
          <a:bodyPr>
            <a:normAutofit/>
          </a:bodyPr>
          <a:lstStyle/>
          <a:p>
            <a:pPr algn="ctr"/>
            <a:r>
              <a:rPr lang="en-US">
                <a:latin typeface="Comic Sans MS"/>
                <a:cs typeface="Calibri Light"/>
              </a:rPr>
              <a:t>Marvin Minsky </a:t>
            </a:r>
            <a:r>
              <a:rPr lang="en-US" sz="2400" b="1">
                <a:solidFill>
                  <a:srgbClr val="111111"/>
                </a:solidFill>
                <a:latin typeface="Comic Sans MS"/>
                <a:cs typeface="Calibri Light"/>
              </a:rPr>
              <a:t>1951 - 2016</a:t>
            </a:r>
            <a:endParaRPr lang="en-US" sz="2400" b="1">
              <a:latin typeface="Comic Sans MS"/>
              <a:cs typeface="Calibri Light"/>
            </a:endParaRPr>
          </a:p>
        </p:txBody>
      </p:sp>
      <p:sp>
        <p:nvSpPr>
          <p:cNvPr id="7" name="Content Placeholder 2">
            <a:extLst>
              <a:ext uri="{FF2B5EF4-FFF2-40B4-BE49-F238E27FC236}">
                <a16:creationId xmlns:a16="http://schemas.microsoft.com/office/drawing/2014/main" id="{80572B00-7A12-242C-5B70-6707C1CAAD94}"/>
              </a:ext>
            </a:extLst>
          </p:cNvPr>
          <p:cNvSpPr>
            <a:spLocks noGrp="1"/>
          </p:cNvSpPr>
          <p:nvPr>
            <p:ph idx="1"/>
          </p:nvPr>
        </p:nvSpPr>
        <p:spPr>
          <a:xfrm>
            <a:off x="1137035" y="1509493"/>
            <a:ext cx="6516216" cy="3908585"/>
          </a:xfrm>
        </p:spPr>
        <p:txBody>
          <a:bodyPr vert="horz" lIns="91440" tIns="45720" rIns="91440" bIns="45720" rtlCol="0" anchor="t">
            <a:noAutofit/>
          </a:bodyPr>
          <a:lstStyle/>
          <a:p>
            <a:pPr marL="0" indent="0">
              <a:buNone/>
            </a:pPr>
            <a:r>
              <a:rPr lang="en-US" sz="1600">
                <a:latin typeface="Comic Sans MS"/>
              </a:rPr>
              <a:t>Background:</a:t>
            </a:r>
            <a:endParaRPr lang="en-US" sz="1600">
              <a:latin typeface="Comic Sans MS"/>
              <a:cs typeface="Calibri" panose="020F0502020204030204"/>
            </a:endParaRPr>
          </a:p>
          <a:p>
            <a:pPr marL="285750" indent="-285750"/>
            <a:r>
              <a:rPr lang="en-US" sz="1600">
                <a:latin typeface="Comic Sans MS"/>
              </a:rPr>
              <a:t>American mathematician and computer scientist</a:t>
            </a:r>
          </a:p>
          <a:p>
            <a:pPr marL="285750" indent="-285750"/>
            <a:r>
              <a:rPr lang="en-US" sz="1600">
                <a:latin typeface="Comic Sans MS"/>
              </a:rPr>
              <a:t>One of the most famous practitioners of the science of artificial intelligence (AI)</a:t>
            </a:r>
          </a:p>
          <a:p>
            <a:pPr marL="285750" indent="-285750"/>
            <a:r>
              <a:rPr lang="en-US" sz="1600">
                <a:latin typeface="Comic Sans MS"/>
              </a:rPr>
              <a:t>Winner of the 1969 Turing Award</a:t>
            </a:r>
          </a:p>
          <a:p>
            <a:pPr lvl="1">
              <a:buFont typeface="Courier New" panose="020B0604020202020204" pitchFamily="34" charset="0"/>
              <a:buChar char="o"/>
            </a:pPr>
            <a:endParaRPr lang="en-US" sz="1600">
              <a:latin typeface="Comic Sans MS"/>
            </a:endParaRPr>
          </a:p>
          <a:p>
            <a:pPr marL="0" indent="0">
              <a:buNone/>
            </a:pPr>
            <a:r>
              <a:rPr lang="en-US" sz="1600">
                <a:latin typeface="Comic Sans MS"/>
              </a:rPr>
              <a:t>Contributions:</a:t>
            </a:r>
          </a:p>
          <a:p>
            <a:pPr marL="285750" indent="-285750"/>
            <a:r>
              <a:rPr lang="en-US" sz="1600">
                <a:latin typeface="Comic Sans MS"/>
              </a:rPr>
              <a:t>Built the first neural network simulator in 1951 (SNARC)</a:t>
            </a:r>
          </a:p>
          <a:p>
            <a:pPr marL="285750" indent="-285750"/>
            <a:r>
              <a:rPr lang="en-US" sz="1600">
                <a:latin typeface="Comic Sans MS"/>
              </a:rPr>
              <a:t>Invented the confocal scanning microscope in 1959. </a:t>
            </a:r>
            <a:r>
              <a:rPr lang="en-US" sz="1600">
                <a:solidFill>
                  <a:srgbClr val="202124"/>
                </a:solidFill>
                <a:latin typeface="Comic Sans MS"/>
                <a:ea typeface="+mn-lt"/>
                <a:cs typeface="+mn-lt"/>
              </a:rPr>
              <a:t>The scanning of the illumination point in the focal plane was achieved by moving the stage.</a:t>
            </a:r>
          </a:p>
          <a:p>
            <a:pPr marL="285750" indent="-285750"/>
            <a:r>
              <a:rPr lang="en-US" sz="1600">
                <a:latin typeface="Comic Sans MS"/>
              </a:rPr>
              <a:t>Co-founded the Artificial Intelligence Project (now the MIT Computer Science and Artificial Intelligence Laboratory) in 1959</a:t>
            </a:r>
          </a:p>
          <a:p>
            <a:pPr marL="285750" indent="-285750"/>
            <a:r>
              <a:rPr lang="en-US" sz="1600">
                <a:latin typeface="Comic Sans MS"/>
              </a:rPr>
              <a:t>Developed pattern recognition algorithms that allowed computers to identify and classify visual patterns in images</a:t>
            </a:r>
          </a:p>
          <a:p>
            <a:pPr marL="285750" indent="-285750"/>
            <a:r>
              <a:rPr lang="en-US" sz="1600">
                <a:latin typeface="Comic Sans MS"/>
              </a:rPr>
              <a:t>Designed and built some of the first visual scanners</a:t>
            </a:r>
          </a:p>
          <a:p>
            <a:endParaRPr lang="en-US" sz="1300">
              <a:cs typeface="Calibri"/>
            </a:endParaRPr>
          </a:p>
        </p:txBody>
      </p:sp>
    </p:spTree>
    <p:extLst>
      <p:ext uri="{BB962C8B-B14F-4D97-AF65-F5344CB8AC3E}">
        <p14:creationId xmlns:p14="http://schemas.microsoft.com/office/powerpoint/2010/main" val="255347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E0CAF-8B09-693F-3C10-C8DED588BF33}"/>
              </a:ext>
            </a:extLst>
          </p:cNvPr>
          <p:cNvSpPr>
            <a:spLocks noGrp="1"/>
          </p:cNvSpPr>
          <p:nvPr>
            <p:ph type="title"/>
          </p:nvPr>
        </p:nvSpPr>
        <p:spPr>
          <a:xfrm>
            <a:off x="3893345" y="244556"/>
            <a:ext cx="8139112" cy="1338696"/>
          </a:xfrm>
        </p:spPr>
        <p:txBody>
          <a:bodyPr>
            <a:normAutofit/>
          </a:bodyPr>
          <a:lstStyle/>
          <a:p>
            <a:pPr algn="ctr"/>
            <a:r>
              <a:rPr lang="en-US">
                <a:latin typeface="Comic Sans MS"/>
                <a:cs typeface="Calibri Light"/>
              </a:rPr>
              <a:t>Lawrence Roberts </a:t>
            </a:r>
            <a:r>
              <a:rPr lang="en-US" sz="2400">
                <a:latin typeface="Comic Sans MS"/>
                <a:cs typeface="Calibri Light"/>
              </a:rPr>
              <a:t>1</a:t>
            </a:r>
            <a:r>
              <a:rPr lang="en-US" sz="2400" b="1">
                <a:solidFill>
                  <a:srgbClr val="111111"/>
                </a:solidFill>
                <a:latin typeface="Comic Sans MS"/>
                <a:cs typeface="Calibri Light"/>
              </a:rPr>
              <a:t>965 - 2018</a:t>
            </a:r>
            <a:endParaRPr lang="en-US" sz="2400">
              <a:latin typeface="Comic Sans MS"/>
              <a:cs typeface="Calibri Light"/>
            </a:endParaRPr>
          </a:p>
        </p:txBody>
      </p:sp>
      <p:pic>
        <p:nvPicPr>
          <p:cNvPr id="5" name="Picture 4" descr="Larry Roberts - Complete Biography, History and Inventions - History- Computer">
            <a:extLst>
              <a:ext uri="{FF2B5EF4-FFF2-40B4-BE49-F238E27FC236}">
                <a16:creationId xmlns:a16="http://schemas.microsoft.com/office/drawing/2014/main" id="{5BA65CCF-B8F5-6D3D-E5CB-0E13283ECDDA}"/>
              </a:ext>
            </a:extLst>
          </p:cNvPr>
          <p:cNvPicPr>
            <a:picLocks noChangeAspect="1"/>
          </p:cNvPicPr>
          <p:nvPr/>
        </p:nvPicPr>
        <p:blipFill rotWithShape="1">
          <a:blip r:embed="rId2"/>
          <a:srcRect l="11167" r="15834"/>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852B1BF-F0AF-46E6-F766-5E781654B4E9}"/>
              </a:ext>
            </a:extLst>
          </p:cNvPr>
          <p:cNvSpPr>
            <a:spLocks noGrp="1"/>
          </p:cNvSpPr>
          <p:nvPr>
            <p:ph idx="1"/>
          </p:nvPr>
        </p:nvSpPr>
        <p:spPr>
          <a:xfrm>
            <a:off x="4572001" y="1654271"/>
            <a:ext cx="6781800" cy="3900730"/>
          </a:xfrm>
        </p:spPr>
        <p:txBody>
          <a:bodyPr vert="horz" lIns="91440" tIns="45720" rIns="91440" bIns="45720" rtlCol="0" anchor="t">
            <a:noAutofit/>
          </a:bodyPr>
          <a:lstStyle/>
          <a:p>
            <a:pPr marL="0" indent="0">
              <a:buNone/>
            </a:pPr>
            <a:r>
              <a:rPr lang="en-US" sz="1800">
                <a:latin typeface="Comic Sans MS"/>
              </a:rPr>
              <a:t>Background:</a:t>
            </a:r>
            <a:endParaRPr lang="en-US" sz="1800">
              <a:latin typeface="Comic Sans MS"/>
              <a:cs typeface="Calibri" panose="020F0502020204030204"/>
            </a:endParaRPr>
          </a:p>
          <a:p>
            <a:r>
              <a:rPr lang="en-US" sz="1800">
                <a:latin typeface="Comic Sans MS"/>
              </a:rPr>
              <a:t>American engineer who supervised the construction of the </a:t>
            </a:r>
            <a:r>
              <a:rPr lang="en-US" sz="1800">
                <a:latin typeface="Comic Sans MS"/>
                <a:ea typeface="+mn-lt"/>
                <a:cs typeface="+mn-lt"/>
              </a:rPr>
              <a:t>Advanced Research Projects Agency Network (ARPANET)</a:t>
            </a:r>
          </a:p>
          <a:p>
            <a:r>
              <a:rPr lang="en-US" sz="1800">
                <a:latin typeface="Comic Sans MS"/>
              </a:rPr>
              <a:t>Received the Draper Prize in 2001 “for the development of the Internet”</a:t>
            </a:r>
          </a:p>
          <a:p>
            <a:r>
              <a:rPr lang="en-US" sz="1800">
                <a:latin typeface="Comic Sans MS"/>
              </a:rPr>
              <a:t>Known as the "father of Computer Vision"</a:t>
            </a:r>
          </a:p>
          <a:p>
            <a:pPr marL="0" indent="0">
              <a:buNone/>
            </a:pPr>
            <a:endParaRPr lang="en-US" sz="1800">
              <a:latin typeface="Comic Sans MS"/>
            </a:endParaRPr>
          </a:p>
          <a:p>
            <a:pPr marL="0" indent="0">
              <a:buNone/>
            </a:pPr>
            <a:r>
              <a:rPr lang="en-US" sz="1800">
                <a:latin typeface="Comic Sans MS"/>
              </a:rPr>
              <a:t>Contributions:</a:t>
            </a:r>
            <a:endParaRPr lang="en-US" sz="1800">
              <a:cs typeface="Calibri"/>
            </a:endParaRPr>
          </a:p>
          <a:p>
            <a:r>
              <a:rPr lang="en-US" sz="1800">
                <a:latin typeface="Comic Sans MS"/>
                <a:cs typeface="Arial"/>
              </a:rPr>
              <a:t>His Ph.D. thesis, 'Machine Perception of Three-Dimensional Solids,' was in the field of computer vision, and he is often referred</a:t>
            </a:r>
            <a:r>
              <a:rPr lang="en-US" sz="1800">
                <a:latin typeface="Comic Sans MS"/>
                <a:ea typeface="+mn-lt"/>
                <a:cs typeface="Arial"/>
              </a:rPr>
              <a:t> to as the true founder of image recognition or computer vision applications</a:t>
            </a:r>
            <a:endParaRPr lang="en-US" sz="1800">
              <a:latin typeface="Arial"/>
              <a:ea typeface="+mn-lt"/>
              <a:cs typeface="Arial"/>
            </a:endParaRPr>
          </a:p>
          <a:p>
            <a:r>
              <a:rPr lang="en-US" sz="1800">
                <a:latin typeface="Comic Sans MS"/>
              </a:rPr>
              <a:t>Discussed the possibilities of extracting 3D geometrical information from 2D perspective views of blocks (</a:t>
            </a:r>
            <a:r>
              <a:rPr lang="en-US" sz="1800" err="1">
                <a:latin typeface="Comic Sans MS"/>
              </a:rPr>
              <a:t>polyhedra</a:t>
            </a:r>
            <a:r>
              <a:rPr lang="en-US" sz="1800">
                <a:latin typeface="Comic Sans MS"/>
              </a:rPr>
              <a:t>) in his Ph.D. thesis at MIT</a:t>
            </a:r>
          </a:p>
          <a:p>
            <a:pPr marL="0" indent="0">
              <a:buNone/>
            </a:pPr>
            <a:endParaRPr lang="en-US" sz="1600">
              <a:latin typeface="Comic Sans MS"/>
            </a:endParaRPr>
          </a:p>
          <a:p>
            <a:endParaRPr lang="en-US" sz="1400">
              <a:cs typeface="Calibri"/>
            </a:endParaRPr>
          </a:p>
        </p:txBody>
      </p:sp>
    </p:spTree>
    <p:extLst>
      <p:ext uri="{BB962C8B-B14F-4D97-AF65-F5344CB8AC3E}">
        <p14:creationId xmlns:p14="http://schemas.microsoft.com/office/powerpoint/2010/main" val="354315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D1721-0C72-64B2-8451-DC9DA028DEB5}"/>
              </a:ext>
            </a:extLst>
          </p:cNvPr>
          <p:cNvSpPr>
            <a:spLocks noGrp="1"/>
          </p:cNvSpPr>
          <p:nvPr>
            <p:ph type="title"/>
          </p:nvPr>
        </p:nvSpPr>
        <p:spPr>
          <a:xfrm>
            <a:off x="389267" y="125897"/>
            <a:ext cx="5706730" cy="555303"/>
          </a:xfrm>
        </p:spPr>
        <p:txBody>
          <a:bodyPr anchor="ctr">
            <a:normAutofit fontScale="90000"/>
          </a:bodyPr>
          <a:lstStyle/>
          <a:p>
            <a:r>
              <a:rPr lang="en-US" sz="4000" b="1">
                <a:solidFill>
                  <a:schemeClr val="accent5">
                    <a:lumMod val="75000"/>
                  </a:schemeClr>
                </a:solidFill>
                <a:cs typeface="Calibri Light"/>
              </a:rPr>
              <a:t>Key Advancements</a:t>
            </a:r>
          </a:p>
        </p:txBody>
      </p:sp>
      <p:sp>
        <p:nvSpPr>
          <p:cNvPr id="3" name="Content Placeholder 2">
            <a:extLst>
              <a:ext uri="{FF2B5EF4-FFF2-40B4-BE49-F238E27FC236}">
                <a16:creationId xmlns:a16="http://schemas.microsoft.com/office/drawing/2014/main" id="{6CE7CAAE-01C3-AF31-1611-409C0E8596C6}"/>
              </a:ext>
            </a:extLst>
          </p:cNvPr>
          <p:cNvSpPr>
            <a:spLocks noGrp="1"/>
          </p:cNvSpPr>
          <p:nvPr>
            <p:ph idx="1"/>
          </p:nvPr>
        </p:nvSpPr>
        <p:spPr>
          <a:xfrm>
            <a:off x="205210" y="595062"/>
            <a:ext cx="9150821" cy="6241364"/>
          </a:xfrm>
        </p:spPr>
        <p:txBody>
          <a:bodyPr vert="horz" lIns="91440" tIns="45720" rIns="91440" bIns="45720" rtlCol="0" anchor="ctr">
            <a:normAutofit lnSpcReduction="10000"/>
          </a:bodyPr>
          <a:lstStyle/>
          <a:p>
            <a:endParaRPr lang="en-US" sz="1600">
              <a:ea typeface="+mn-lt"/>
              <a:cs typeface="+mn-lt"/>
            </a:endParaRPr>
          </a:p>
          <a:p>
            <a:endParaRPr lang="en-US" sz="1600">
              <a:ea typeface="+mn-lt"/>
              <a:cs typeface="+mn-lt"/>
            </a:endParaRPr>
          </a:p>
          <a:p>
            <a:pPr marL="0" indent="0">
              <a:buNone/>
            </a:pPr>
            <a:r>
              <a:rPr lang="en-US" sz="1600">
                <a:ea typeface="+mn-lt"/>
                <a:cs typeface="+mn-lt"/>
              </a:rPr>
              <a:t>      During the 1950s and 1960s, the groundwork for computer vision was laid through several key                          advancements:</a:t>
            </a:r>
            <a:endParaRPr lang="en-US" sz="1600">
              <a:cs typeface="Calibri" panose="020F0502020204030204"/>
            </a:endParaRPr>
          </a:p>
          <a:p>
            <a:r>
              <a:rPr lang="en-US" sz="1600" b="1">
                <a:ea typeface="+mn-lt"/>
                <a:cs typeface="+mn-lt"/>
              </a:rPr>
              <a:t>Neural Network Research</a:t>
            </a:r>
            <a:r>
              <a:rPr lang="en-US" sz="1600">
                <a:ea typeface="+mn-lt"/>
                <a:cs typeface="+mn-lt"/>
              </a:rPr>
              <a:t>: Marvin Minsky and Dean Edmonds developed the Stochastic Neural Analog Reinforcement Calculator (SNARC) in 1951, an early attempt at simulating neural networks for pattern recognition.</a:t>
            </a:r>
            <a:endParaRPr lang="en-US" sz="1600">
              <a:cs typeface="Calibri" panose="020F0502020204030204"/>
            </a:endParaRPr>
          </a:p>
          <a:p>
            <a:r>
              <a:rPr lang="en-US" sz="1600" b="1">
                <a:ea typeface="+mn-lt"/>
                <a:cs typeface="+mn-lt"/>
              </a:rPr>
              <a:t>Perceptron</a:t>
            </a:r>
            <a:r>
              <a:rPr lang="en-US" sz="1600">
                <a:ea typeface="+mn-lt"/>
                <a:cs typeface="+mn-lt"/>
              </a:rPr>
              <a:t>: Frank Rosenblatt introduced the perceptron in 1957, a computational model inspired by the human neuron. This marked a significant advancement in machine learning and pattern recognition, demonstrating the potential for machines to learn and recognize patterns.</a:t>
            </a:r>
            <a:endParaRPr lang="en-US" sz="1600">
              <a:cs typeface="Calibri" panose="020F0502020204030204"/>
            </a:endParaRPr>
          </a:p>
          <a:p>
            <a:r>
              <a:rPr lang="en-US" sz="1600" b="1">
                <a:ea typeface="+mn-lt"/>
                <a:cs typeface="+mn-lt"/>
              </a:rPr>
              <a:t>Pandemonium Model</a:t>
            </a:r>
            <a:r>
              <a:rPr lang="en-US" sz="1600">
                <a:ea typeface="+mn-lt"/>
                <a:cs typeface="+mn-lt"/>
              </a:rPr>
              <a:t>: Oliver Selfridge proposed the "Pandemonium" model in 1959, a hierarchical pattern recognition system. It introduced the concept of layered processing, influencing future approaches to image analysis and feature extraction.</a:t>
            </a:r>
            <a:endParaRPr lang="en-US" sz="1600">
              <a:cs typeface="Calibri" panose="020F0502020204030204"/>
            </a:endParaRPr>
          </a:p>
          <a:p>
            <a:r>
              <a:rPr lang="en-US" sz="1600" b="1">
                <a:ea typeface="+mn-lt"/>
                <a:cs typeface="+mn-lt"/>
              </a:rPr>
              <a:t>Face Recognition</a:t>
            </a:r>
            <a:r>
              <a:rPr lang="en-US" sz="1600">
                <a:ea typeface="+mn-lt"/>
                <a:cs typeface="+mn-lt"/>
              </a:rPr>
              <a:t>: In 1960, Patrick Winston developed the "Terry" face recognition system, showcasing the potential for automated image analysis and object recognition.</a:t>
            </a:r>
            <a:endParaRPr lang="en-US" sz="1600">
              <a:cs typeface="Calibri" panose="020F0502020204030204"/>
            </a:endParaRPr>
          </a:p>
          <a:p>
            <a:r>
              <a:rPr lang="en-US" sz="1600" b="1">
                <a:ea typeface="+mn-lt"/>
                <a:cs typeface="+mn-lt"/>
              </a:rPr>
              <a:t>Summer Vision Project</a:t>
            </a:r>
            <a:r>
              <a:rPr lang="en-US" sz="1600">
                <a:ea typeface="+mn-lt"/>
                <a:cs typeface="+mn-lt"/>
              </a:rPr>
              <a:t>: Lawrence Roberts led the Summer Vision Project in 1966, a collaborative effort that accelerated advancements in image processing techniques and computer vision algorithms.</a:t>
            </a:r>
            <a:endParaRPr lang="en-US" sz="1600">
              <a:cs typeface="Calibri"/>
            </a:endParaRPr>
          </a:p>
          <a:p>
            <a:r>
              <a:rPr lang="en-US" sz="1600" b="1">
                <a:ea typeface="+mn-lt"/>
                <a:cs typeface="+mn-lt"/>
              </a:rPr>
              <a:t>Vision as AI Problem</a:t>
            </a:r>
            <a:r>
              <a:rPr lang="en-US" sz="1600">
                <a:ea typeface="+mn-lt"/>
                <a:cs typeface="+mn-lt"/>
              </a:rPr>
              <a:t>: John McCarthy and Ed Fredkin's 1968 paper emphasized the interdisciplinary nature of computer vision and its connections to artificial intelligence, cognitive science, and mathematics.</a:t>
            </a:r>
            <a:endParaRPr lang="en-US" sz="1600">
              <a:cs typeface="Calibri"/>
            </a:endParaRPr>
          </a:p>
          <a:p>
            <a:pPr marL="0" indent="0">
              <a:buNone/>
            </a:pPr>
            <a:r>
              <a:rPr lang="en-US" sz="1600">
                <a:ea typeface="+mn-lt"/>
                <a:cs typeface="+mn-lt"/>
              </a:rPr>
              <a:t>    These advancements set the stage for further research and development in computer vision, laying the           foundation for the field's future growth and innovation.</a:t>
            </a:r>
            <a:endParaRPr lang="en-US" sz="1600">
              <a:cs typeface="Calibri"/>
            </a:endParaRPr>
          </a:p>
          <a:p>
            <a:pPr marL="0" indent="0">
              <a:buNone/>
            </a:pPr>
            <a:br>
              <a:rPr lang="en-US" sz="800"/>
            </a:br>
            <a:endParaRPr lang="en-US" sz="1600">
              <a:cs typeface="Calibri"/>
            </a:endParaRPr>
          </a:p>
          <a:p>
            <a:endParaRPr lang="en-US" sz="1600">
              <a:cs typeface="Calibri"/>
            </a:endParaRPr>
          </a:p>
        </p:txBody>
      </p:sp>
      <p:pic>
        <p:nvPicPr>
          <p:cNvPr id="43" name="Picture 42" descr="CPU with binary numbers and blueprint">
            <a:extLst>
              <a:ext uri="{FF2B5EF4-FFF2-40B4-BE49-F238E27FC236}">
                <a16:creationId xmlns:a16="http://schemas.microsoft.com/office/drawing/2014/main" id="{234BD23E-7402-89E5-4812-39EDD06EA190}"/>
              </a:ext>
            </a:extLst>
          </p:cNvPr>
          <p:cNvPicPr>
            <a:picLocks noChangeAspect="1"/>
          </p:cNvPicPr>
          <p:nvPr/>
        </p:nvPicPr>
        <p:blipFill rotWithShape="1">
          <a:blip r:embed="rId2"/>
          <a:srcRect l="31108" r="25209" b="-1"/>
          <a:stretch/>
        </p:blipFill>
        <p:spPr>
          <a:xfrm>
            <a:off x="9441970" y="-4260"/>
            <a:ext cx="2750031" cy="6862260"/>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0807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A5A0-DEF7-89E8-1C32-FEE4358A9D92}"/>
              </a:ext>
            </a:extLst>
          </p:cNvPr>
          <p:cNvSpPr>
            <a:spLocks noGrp="1"/>
          </p:cNvSpPr>
          <p:nvPr>
            <p:ph type="title"/>
          </p:nvPr>
        </p:nvSpPr>
        <p:spPr/>
        <p:txBody>
          <a:bodyPr>
            <a:normAutofit/>
          </a:bodyPr>
          <a:lstStyle/>
          <a:p>
            <a:r>
              <a:rPr lang="en-US" sz="2400" b="1" dirty="0">
                <a:latin typeface="Calibri"/>
                <a:ea typeface="Calibri"/>
                <a:cs typeface="Calibri"/>
              </a:rPr>
              <a:t>Neural Network Research</a:t>
            </a:r>
            <a:endParaRPr lang="en-US" sz="2400" dirty="0">
              <a:ea typeface="Calibri Light"/>
              <a:cs typeface="Calibri Light"/>
            </a:endParaRPr>
          </a:p>
        </p:txBody>
      </p:sp>
      <p:pic>
        <p:nvPicPr>
          <p:cNvPr id="4" name="Content Placeholder 3" descr="Image result for neural network research">
            <a:extLst>
              <a:ext uri="{FF2B5EF4-FFF2-40B4-BE49-F238E27FC236}">
                <a16:creationId xmlns:a16="http://schemas.microsoft.com/office/drawing/2014/main" id="{09FF487C-7EA0-F6D2-5E26-03E08FD5DBC6}"/>
              </a:ext>
            </a:extLst>
          </p:cNvPr>
          <p:cNvPicPr>
            <a:picLocks noGrp="1" noChangeAspect="1"/>
          </p:cNvPicPr>
          <p:nvPr>
            <p:ph idx="1"/>
          </p:nvPr>
        </p:nvPicPr>
        <p:blipFill>
          <a:blip r:embed="rId2"/>
          <a:stretch>
            <a:fillRect/>
          </a:stretch>
        </p:blipFill>
        <p:spPr>
          <a:xfrm>
            <a:off x="6917841" y="2458658"/>
            <a:ext cx="4200525" cy="3562350"/>
          </a:xfrm>
        </p:spPr>
      </p:pic>
      <p:sp>
        <p:nvSpPr>
          <p:cNvPr id="5" name="TextBox 4">
            <a:extLst>
              <a:ext uri="{FF2B5EF4-FFF2-40B4-BE49-F238E27FC236}">
                <a16:creationId xmlns:a16="http://schemas.microsoft.com/office/drawing/2014/main" id="{69231B26-0D3A-BAA0-6EE2-9BF26C75445E}"/>
              </a:ext>
            </a:extLst>
          </p:cNvPr>
          <p:cNvSpPr txBox="1"/>
          <p:nvPr/>
        </p:nvSpPr>
        <p:spPr>
          <a:xfrm>
            <a:off x="874643" y="2087217"/>
            <a:ext cx="5029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11111"/>
                </a:solidFill>
                <a:ea typeface="+mn-lt"/>
                <a:cs typeface="+mn-lt"/>
              </a:rPr>
              <a:t>Neural networks, also known as </a:t>
            </a:r>
            <a:r>
              <a:rPr lang="en-US" b="1" dirty="0">
                <a:solidFill>
                  <a:srgbClr val="111111"/>
                </a:solidFill>
                <a:ea typeface="+mn-lt"/>
                <a:cs typeface="+mn-lt"/>
              </a:rPr>
              <a:t>artificial neural networks</a:t>
            </a:r>
            <a:r>
              <a:rPr lang="en-US" dirty="0">
                <a:solidFill>
                  <a:srgbClr val="111111"/>
                </a:solidFill>
                <a:ea typeface="+mn-lt"/>
                <a:cs typeface="+mn-lt"/>
              </a:rPr>
              <a:t> (ANNs) or simulated neural networks (SNNs), are a subset of machine learning and are at the heart of deep learning algorithms. Their name and structure are inspired by the human brain, mimicking the way that biological neurons signal to one another.</a:t>
            </a:r>
            <a:endParaRPr lang="en-US" dirty="0"/>
          </a:p>
        </p:txBody>
      </p:sp>
    </p:spTree>
    <p:extLst>
      <p:ext uri="{BB962C8B-B14F-4D97-AF65-F5344CB8AC3E}">
        <p14:creationId xmlns:p14="http://schemas.microsoft.com/office/powerpoint/2010/main" val="397550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5EA86B-48C4-1631-082F-D7DFB1486840}"/>
              </a:ext>
            </a:extLst>
          </p:cNvPr>
          <p:cNvSpPr>
            <a:spLocks noGrp="1"/>
          </p:cNvSpPr>
          <p:nvPr>
            <p:ph type="title"/>
          </p:nvPr>
        </p:nvSpPr>
        <p:spPr>
          <a:xfrm>
            <a:off x="1137034" y="609597"/>
            <a:ext cx="9392421" cy="1330841"/>
          </a:xfrm>
        </p:spPr>
        <p:txBody>
          <a:bodyPr>
            <a:normAutofit/>
          </a:bodyPr>
          <a:lstStyle/>
          <a:p>
            <a:r>
              <a:rPr lang="en-US" b="1">
                <a:latin typeface="Calibri"/>
                <a:ea typeface="Calibri"/>
                <a:cs typeface="Calibri"/>
              </a:rPr>
              <a:t>Perceptron</a:t>
            </a:r>
            <a:endParaRPr lang="en-US"/>
          </a:p>
        </p:txBody>
      </p:sp>
      <p:sp>
        <p:nvSpPr>
          <p:cNvPr id="3" name="Content Placeholder 2">
            <a:extLst>
              <a:ext uri="{FF2B5EF4-FFF2-40B4-BE49-F238E27FC236}">
                <a16:creationId xmlns:a16="http://schemas.microsoft.com/office/drawing/2014/main" id="{00CF4161-68F1-0A28-37D5-B3CB1775F9C3}"/>
              </a:ext>
            </a:extLst>
          </p:cNvPr>
          <p:cNvSpPr>
            <a:spLocks noGrp="1"/>
          </p:cNvSpPr>
          <p:nvPr>
            <p:ph idx="1"/>
          </p:nvPr>
        </p:nvSpPr>
        <p:spPr>
          <a:xfrm>
            <a:off x="361782" y="1721284"/>
            <a:ext cx="5745506" cy="5055251"/>
          </a:xfrm>
        </p:spPr>
        <p:txBody>
          <a:bodyPr vert="horz" lIns="91440" tIns="45720" rIns="91440" bIns="45720" rtlCol="0" anchor="t">
            <a:noAutofit/>
          </a:bodyPr>
          <a:lstStyle/>
          <a:p>
            <a:r>
              <a:rPr lang="en-US" sz="1800" dirty="0">
                <a:ea typeface="+mn-lt"/>
                <a:cs typeface="+mn-lt"/>
              </a:rPr>
              <a:t>Perceptron is one of the simplest Artificial neural network architecture. It was introduced by Frank Rosenblatt in 1957s. It is the simplest type of feedforward neural network, consisting of a single layer of input nodes that are fully connected to a layer of output nodes. It can learn the linearly separable patterns. it uses slightly different types of artificial neurons known as threshold logic units (TLU). it was first introduced by McCulloch and Walter Pitts in the 1940s.</a:t>
            </a:r>
          </a:p>
          <a:p>
            <a:r>
              <a:rPr lang="en-US" sz="1800" dirty="0"/>
              <a:t>Types of Perceptron</a:t>
            </a:r>
            <a:endParaRPr lang="en-US" sz="1800" dirty="0">
              <a:ea typeface="+mn-lt"/>
              <a:cs typeface="+mn-lt"/>
            </a:endParaRPr>
          </a:p>
          <a:p>
            <a:r>
              <a:rPr lang="en-US" sz="1800" b="1" dirty="0">
                <a:ea typeface="+mn-lt"/>
                <a:cs typeface="+mn-lt"/>
              </a:rPr>
              <a:t>Single-Layer Perceptron:</a:t>
            </a:r>
            <a:r>
              <a:rPr lang="en-US" sz="1800" dirty="0">
                <a:ea typeface="+mn-lt"/>
                <a:cs typeface="+mn-lt"/>
              </a:rPr>
              <a:t> This type of perceptron is limited to learning linearly separable patterns. effective for tasks where the data can be divided into distinct categories through a straight line.</a:t>
            </a:r>
            <a:endParaRPr lang="en-US" sz="1800" dirty="0">
              <a:ea typeface="Calibri"/>
              <a:cs typeface="Calibri"/>
            </a:endParaRPr>
          </a:p>
          <a:p>
            <a:r>
              <a:rPr lang="en-US" sz="1800" b="1" dirty="0">
                <a:ea typeface="+mn-lt"/>
                <a:cs typeface="+mn-lt"/>
              </a:rPr>
              <a:t>Multilayer Perceptron</a:t>
            </a:r>
            <a:r>
              <a:rPr lang="en-US" sz="1800" dirty="0">
                <a:ea typeface="+mn-lt"/>
                <a:cs typeface="+mn-lt"/>
              </a:rPr>
              <a:t>: Multilayer </a:t>
            </a:r>
            <a:r>
              <a:rPr lang="en-US" sz="1800" err="1">
                <a:ea typeface="+mn-lt"/>
                <a:cs typeface="+mn-lt"/>
              </a:rPr>
              <a:t>perceptrons</a:t>
            </a:r>
            <a:r>
              <a:rPr lang="en-US" sz="1800" dirty="0">
                <a:ea typeface="+mn-lt"/>
                <a:cs typeface="+mn-lt"/>
              </a:rPr>
              <a:t> possess enhanced processing capabilities as they consist of two or more layers, adept at handling more complex patterns and relationships within the data.</a:t>
            </a:r>
            <a:endParaRPr lang="en-US" sz="1800" dirty="0">
              <a:ea typeface="Calibri"/>
              <a:cs typeface="Calibri"/>
            </a:endParaRPr>
          </a:p>
          <a:p>
            <a:endParaRPr lang="en-US" sz="1800" dirty="0">
              <a:ea typeface="+mn-lt"/>
              <a:cs typeface="+mn-lt"/>
            </a:endParaRPr>
          </a:p>
        </p:txBody>
      </p:sp>
      <p:pic>
        <p:nvPicPr>
          <p:cNvPr id="4" name="Picture 3" descr="Image result for perceptron definition">
            <a:extLst>
              <a:ext uri="{FF2B5EF4-FFF2-40B4-BE49-F238E27FC236}">
                <a16:creationId xmlns:a16="http://schemas.microsoft.com/office/drawing/2014/main" id="{0485570B-BCBF-2D1E-CCB6-CCF5698B5666}"/>
              </a:ext>
            </a:extLst>
          </p:cNvPr>
          <p:cNvPicPr>
            <a:picLocks noChangeAspect="1"/>
          </p:cNvPicPr>
          <p:nvPr/>
        </p:nvPicPr>
        <p:blipFill>
          <a:blip r:embed="rId2"/>
          <a:stretch>
            <a:fillRect/>
          </a:stretch>
        </p:blipFill>
        <p:spPr>
          <a:xfrm>
            <a:off x="6719367" y="3111156"/>
            <a:ext cx="4788505" cy="1903430"/>
          </a:xfrm>
          <a:prstGeom prst="rect">
            <a:avLst/>
          </a:prstGeom>
        </p:spPr>
      </p:pic>
      <p:sp>
        <p:nvSpPr>
          <p:cNvPr id="20" name="Freeform: Shape 1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0530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Early Foundations (1950s-1960s)</vt:lpstr>
      <vt:lpstr>Alan Turing</vt:lpstr>
      <vt:lpstr>Nathan Rochester  (1919 – 2001)</vt:lpstr>
      <vt:lpstr>John McCarthy  (1927 – 2011)</vt:lpstr>
      <vt:lpstr>Marvin Minsky 1951 - 2016</vt:lpstr>
      <vt:lpstr>Lawrence Roberts 1965 - 2018</vt:lpstr>
      <vt:lpstr>Key Advancements</vt:lpstr>
      <vt:lpstr>Neural Network Research</vt:lpstr>
      <vt:lpstr>Perceptron</vt:lpstr>
      <vt:lpstr>Pandemonium Model</vt:lpstr>
      <vt:lpstr>Face Recognition</vt:lpstr>
      <vt:lpstr>Summer vision project</vt:lpstr>
      <vt:lpstr>Vision as AI Problem</vt:lpstr>
      <vt:lpstr>Impactful applications: 1950- Vidicon Tube</vt:lpstr>
      <vt:lpstr>Impactful applications: 1951- 1st AI program</vt:lpstr>
      <vt:lpstr>Impactful  applications: 1953-  1st hard drive</vt:lpstr>
      <vt:lpstr>Impactful applications: 1959- 1st digital scanner</vt:lpstr>
      <vt:lpstr>Impactful applications: 1960- Plumbicon</vt:lpstr>
      <vt:lpstr>Impactful applications: 1963- CMOS invented</vt:lpstr>
      <vt:lpstr>Impactful Applications: 1964</vt:lpstr>
      <vt:lpstr>Block World &amp; Early Shape Representation</vt:lpstr>
      <vt:lpstr>Impactful applications: 1969- CCD invented</vt:lpstr>
      <vt:lpstr>Turing's Codebreaking during World War II</vt:lpstr>
      <vt:lpstr>Turing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232</cp:revision>
  <dcterms:created xsi:type="dcterms:W3CDTF">2013-07-15T20:26:40Z</dcterms:created>
  <dcterms:modified xsi:type="dcterms:W3CDTF">2024-02-01T19:15:00Z</dcterms:modified>
</cp:coreProperties>
</file>