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71" r:id="rId5"/>
    <p:sldId id="270" r:id="rId6"/>
    <p:sldId id="262" r:id="rId7"/>
    <p:sldId id="259" r:id="rId8"/>
    <p:sldId id="260" r:id="rId9"/>
    <p:sldId id="267" r:id="rId10"/>
    <p:sldId id="269" r:id="rId11"/>
    <p:sldId id="266" r:id="rId12"/>
    <p:sldId id="268" r:id="rId13"/>
    <p:sldId id="258" r:id="rId14"/>
    <p:sldId id="265" r:id="rId15"/>
    <p:sldId id="263"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35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6DE36C-3995-A93B-ACB9-9818E1E654DA}" v="60" dt="2024-02-01T04:15:35.687"/>
    <p1510:client id="{9CE67437-BD63-12BD-200D-4C4EF19B3B4C}" v="107" dt="2024-02-01T20:35:32.282"/>
    <p1510:client id="{EE27A604-33A3-0CBC-78B3-A8083ED6A0C6}" v="63" dt="2024-02-01T04:26:47.0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594D45-3998-4770-8AD9-5B959A2B086A}" type="doc">
      <dgm:prSet loTypeId="urn:microsoft.com/office/officeart/2008/layout/AlternatingHexagons" loCatId="list" qsTypeId="urn:microsoft.com/office/officeart/2005/8/quickstyle/simple1" qsCatId="simple" csTypeId="urn:microsoft.com/office/officeart/2005/8/colors/accent1_2" csCatId="accent1"/>
      <dgm:spPr/>
      <dgm:t>
        <a:bodyPr/>
        <a:lstStyle/>
        <a:p>
          <a:endParaRPr lang="en-US"/>
        </a:p>
      </dgm:t>
    </dgm:pt>
    <dgm:pt modelId="{A81134FD-CB2E-4886-B894-71D7541CBE5E}">
      <dgm:prSet/>
      <dgm:spPr/>
      <dgm:t>
        <a:bodyPr/>
        <a:lstStyle/>
        <a:p>
          <a:r>
            <a:rPr lang="en-US"/>
            <a:t>The Tools of the Trade</a:t>
          </a:r>
        </a:p>
      </dgm:t>
    </dgm:pt>
    <dgm:pt modelId="{10C5D3AC-447A-4997-8DA7-AE4D04277D65}" type="parTrans" cxnId="{4B9E6B84-7F13-447F-9F9E-9FD829CBE627}">
      <dgm:prSet/>
      <dgm:spPr/>
      <dgm:t>
        <a:bodyPr/>
        <a:lstStyle/>
        <a:p>
          <a:endParaRPr lang="en-US"/>
        </a:p>
      </dgm:t>
    </dgm:pt>
    <dgm:pt modelId="{83BFFB8D-AA30-4D9E-9F26-D766D9FE2176}" type="sibTrans" cxnId="{4B9E6B84-7F13-447F-9F9E-9FD829CBE627}">
      <dgm:prSet/>
      <dgm:spPr/>
      <dgm:t>
        <a:bodyPr/>
        <a:lstStyle/>
        <a:p>
          <a:endParaRPr lang="en-US"/>
        </a:p>
      </dgm:t>
    </dgm:pt>
    <dgm:pt modelId="{DA2E4C4D-4E42-4958-984E-E8D51968F3C4}">
      <dgm:prSet/>
      <dgm:spPr/>
      <dgm:t>
        <a:bodyPr/>
        <a:lstStyle/>
        <a:p>
          <a:r>
            <a:rPr lang="en-US"/>
            <a:t>(Intro to Computer Vision)</a:t>
          </a:r>
        </a:p>
      </dgm:t>
    </dgm:pt>
    <dgm:pt modelId="{49F8440A-34CC-405F-81F9-BA1537A4286E}" type="parTrans" cxnId="{CAE0E47D-4037-44D1-AA56-97FF3C8B5468}">
      <dgm:prSet/>
      <dgm:spPr/>
      <dgm:t>
        <a:bodyPr/>
        <a:lstStyle/>
        <a:p>
          <a:endParaRPr lang="en-US"/>
        </a:p>
      </dgm:t>
    </dgm:pt>
    <dgm:pt modelId="{C7D4DAE1-F5C9-4C0B-9E6F-38718911FB59}" type="sibTrans" cxnId="{CAE0E47D-4037-44D1-AA56-97FF3C8B5468}">
      <dgm:prSet/>
      <dgm:spPr/>
      <dgm:t>
        <a:bodyPr/>
        <a:lstStyle/>
        <a:p>
          <a:endParaRPr lang="en-US"/>
        </a:p>
      </dgm:t>
    </dgm:pt>
    <dgm:pt modelId="{C92B17DF-BDF5-4DAB-BB1F-D5E79A0B2900}" type="pres">
      <dgm:prSet presAssocID="{97594D45-3998-4770-8AD9-5B959A2B086A}" presName="Name0" presStyleCnt="0">
        <dgm:presLayoutVars>
          <dgm:chMax/>
          <dgm:chPref/>
          <dgm:dir/>
          <dgm:animLvl val="lvl"/>
        </dgm:presLayoutVars>
      </dgm:prSet>
      <dgm:spPr/>
    </dgm:pt>
    <dgm:pt modelId="{5B866D9D-067B-47C6-B8C5-9867AC2B389A}" type="pres">
      <dgm:prSet presAssocID="{A81134FD-CB2E-4886-B894-71D7541CBE5E}" presName="composite" presStyleCnt="0"/>
      <dgm:spPr/>
    </dgm:pt>
    <dgm:pt modelId="{85572CAF-2ABB-471A-9F73-FCA5B1573B48}" type="pres">
      <dgm:prSet presAssocID="{A81134FD-CB2E-4886-B894-71D7541CBE5E}" presName="Parent1" presStyleLbl="node1" presStyleIdx="0" presStyleCnt="4">
        <dgm:presLayoutVars>
          <dgm:chMax val="1"/>
          <dgm:chPref val="1"/>
          <dgm:bulletEnabled val="1"/>
        </dgm:presLayoutVars>
      </dgm:prSet>
      <dgm:spPr/>
    </dgm:pt>
    <dgm:pt modelId="{916DF8D2-B150-4C02-A872-2D1FA7554E0A}" type="pres">
      <dgm:prSet presAssocID="{A81134FD-CB2E-4886-B894-71D7541CBE5E}" presName="Childtext1" presStyleLbl="revTx" presStyleIdx="0" presStyleCnt="2">
        <dgm:presLayoutVars>
          <dgm:chMax val="0"/>
          <dgm:chPref val="0"/>
          <dgm:bulletEnabled val="1"/>
        </dgm:presLayoutVars>
      </dgm:prSet>
      <dgm:spPr/>
    </dgm:pt>
    <dgm:pt modelId="{AC012175-86D1-40CA-AEEA-4FC22C923B14}" type="pres">
      <dgm:prSet presAssocID="{A81134FD-CB2E-4886-B894-71D7541CBE5E}" presName="BalanceSpacing" presStyleCnt="0"/>
      <dgm:spPr/>
    </dgm:pt>
    <dgm:pt modelId="{26949D5D-A96D-4158-9985-D9D2743AE295}" type="pres">
      <dgm:prSet presAssocID="{A81134FD-CB2E-4886-B894-71D7541CBE5E}" presName="BalanceSpacing1" presStyleCnt="0"/>
      <dgm:spPr/>
    </dgm:pt>
    <dgm:pt modelId="{7F80523E-0D61-43FC-B564-6DC04246CF24}" type="pres">
      <dgm:prSet presAssocID="{83BFFB8D-AA30-4D9E-9F26-D766D9FE2176}" presName="Accent1Text" presStyleLbl="node1" presStyleIdx="1" presStyleCnt="4"/>
      <dgm:spPr/>
    </dgm:pt>
    <dgm:pt modelId="{05140EB6-F79E-41E8-A904-703299241FE1}" type="pres">
      <dgm:prSet presAssocID="{83BFFB8D-AA30-4D9E-9F26-D766D9FE2176}" presName="spaceBetweenRectangles" presStyleCnt="0"/>
      <dgm:spPr/>
    </dgm:pt>
    <dgm:pt modelId="{BE86125C-0FF0-4544-B316-AF311F2D801F}" type="pres">
      <dgm:prSet presAssocID="{DA2E4C4D-4E42-4958-984E-E8D51968F3C4}" presName="composite" presStyleCnt="0"/>
      <dgm:spPr/>
    </dgm:pt>
    <dgm:pt modelId="{E0AA0B5A-5B38-47F6-BC6C-46C0A02AC5D6}" type="pres">
      <dgm:prSet presAssocID="{DA2E4C4D-4E42-4958-984E-E8D51968F3C4}" presName="Parent1" presStyleLbl="node1" presStyleIdx="2" presStyleCnt="4">
        <dgm:presLayoutVars>
          <dgm:chMax val="1"/>
          <dgm:chPref val="1"/>
          <dgm:bulletEnabled val="1"/>
        </dgm:presLayoutVars>
      </dgm:prSet>
      <dgm:spPr/>
    </dgm:pt>
    <dgm:pt modelId="{CF205172-BB04-4FF6-8F76-94F98E75051A}" type="pres">
      <dgm:prSet presAssocID="{DA2E4C4D-4E42-4958-984E-E8D51968F3C4}" presName="Childtext1" presStyleLbl="revTx" presStyleIdx="1" presStyleCnt="2">
        <dgm:presLayoutVars>
          <dgm:chMax val="0"/>
          <dgm:chPref val="0"/>
          <dgm:bulletEnabled val="1"/>
        </dgm:presLayoutVars>
      </dgm:prSet>
      <dgm:spPr/>
    </dgm:pt>
    <dgm:pt modelId="{82C6999A-CC7F-4994-B9B4-578477783AD4}" type="pres">
      <dgm:prSet presAssocID="{DA2E4C4D-4E42-4958-984E-E8D51968F3C4}" presName="BalanceSpacing" presStyleCnt="0"/>
      <dgm:spPr/>
    </dgm:pt>
    <dgm:pt modelId="{93A7392F-4B2E-48E1-BA59-6657527E7BCB}" type="pres">
      <dgm:prSet presAssocID="{DA2E4C4D-4E42-4958-984E-E8D51968F3C4}" presName="BalanceSpacing1" presStyleCnt="0"/>
      <dgm:spPr/>
    </dgm:pt>
    <dgm:pt modelId="{B297543E-4770-4AD9-9D5E-B03306807011}" type="pres">
      <dgm:prSet presAssocID="{C7D4DAE1-F5C9-4C0B-9E6F-38718911FB59}" presName="Accent1Text" presStyleLbl="node1" presStyleIdx="3" presStyleCnt="4"/>
      <dgm:spPr/>
    </dgm:pt>
  </dgm:ptLst>
  <dgm:cxnLst>
    <dgm:cxn modelId="{71502726-88E5-4E61-923F-DB935C6D12F9}" type="presOf" srcId="{DA2E4C4D-4E42-4958-984E-E8D51968F3C4}" destId="{E0AA0B5A-5B38-47F6-BC6C-46C0A02AC5D6}" srcOrd="0" destOrd="0" presId="urn:microsoft.com/office/officeart/2008/layout/AlternatingHexagons"/>
    <dgm:cxn modelId="{0A7A5E72-967A-47D2-8648-AEB08F036250}" type="presOf" srcId="{A81134FD-CB2E-4886-B894-71D7541CBE5E}" destId="{85572CAF-2ABB-471A-9F73-FCA5B1573B48}" srcOrd="0" destOrd="0" presId="urn:microsoft.com/office/officeart/2008/layout/AlternatingHexagons"/>
    <dgm:cxn modelId="{BB7B385A-789E-4472-B1E7-4128D6A4E48C}" type="presOf" srcId="{97594D45-3998-4770-8AD9-5B959A2B086A}" destId="{C92B17DF-BDF5-4DAB-BB1F-D5E79A0B2900}" srcOrd="0" destOrd="0" presId="urn:microsoft.com/office/officeart/2008/layout/AlternatingHexagons"/>
    <dgm:cxn modelId="{CAE0E47D-4037-44D1-AA56-97FF3C8B5468}" srcId="{97594D45-3998-4770-8AD9-5B959A2B086A}" destId="{DA2E4C4D-4E42-4958-984E-E8D51968F3C4}" srcOrd="1" destOrd="0" parTransId="{49F8440A-34CC-405F-81F9-BA1537A4286E}" sibTransId="{C7D4DAE1-F5C9-4C0B-9E6F-38718911FB59}"/>
    <dgm:cxn modelId="{4B9E6B84-7F13-447F-9F9E-9FD829CBE627}" srcId="{97594D45-3998-4770-8AD9-5B959A2B086A}" destId="{A81134FD-CB2E-4886-B894-71D7541CBE5E}" srcOrd="0" destOrd="0" parTransId="{10C5D3AC-447A-4997-8DA7-AE4D04277D65}" sibTransId="{83BFFB8D-AA30-4D9E-9F26-D766D9FE2176}"/>
    <dgm:cxn modelId="{8F4463F1-0A44-4D1D-AB7B-9C70743E7D11}" type="presOf" srcId="{C7D4DAE1-F5C9-4C0B-9E6F-38718911FB59}" destId="{B297543E-4770-4AD9-9D5E-B03306807011}" srcOrd="0" destOrd="0" presId="urn:microsoft.com/office/officeart/2008/layout/AlternatingHexagons"/>
    <dgm:cxn modelId="{7E2BBEF1-3E0D-4F8C-981B-42E60E21ADE6}" type="presOf" srcId="{83BFFB8D-AA30-4D9E-9F26-D766D9FE2176}" destId="{7F80523E-0D61-43FC-B564-6DC04246CF24}" srcOrd="0" destOrd="0" presId="urn:microsoft.com/office/officeart/2008/layout/AlternatingHexagons"/>
    <dgm:cxn modelId="{C565CB2F-5D85-4EB8-802F-1CFEFA546DBF}" type="presParOf" srcId="{C92B17DF-BDF5-4DAB-BB1F-D5E79A0B2900}" destId="{5B866D9D-067B-47C6-B8C5-9867AC2B389A}" srcOrd="0" destOrd="0" presId="urn:microsoft.com/office/officeart/2008/layout/AlternatingHexagons"/>
    <dgm:cxn modelId="{1DFD9CC5-C85F-4525-8138-A45B645E94D5}" type="presParOf" srcId="{5B866D9D-067B-47C6-B8C5-9867AC2B389A}" destId="{85572CAF-2ABB-471A-9F73-FCA5B1573B48}" srcOrd="0" destOrd="0" presId="urn:microsoft.com/office/officeart/2008/layout/AlternatingHexagons"/>
    <dgm:cxn modelId="{AC02A84D-B805-4C44-BAA2-E66D154C0BB4}" type="presParOf" srcId="{5B866D9D-067B-47C6-B8C5-9867AC2B389A}" destId="{916DF8D2-B150-4C02-A872-2D1FA7554E0A}" srcOrd="1" destOrd="0" presId="urn:microsoft.com/office/officeart/2008/layout/AlternatingHexagons"/>
    <dgm:cxn modelId="{4CE47EC0-ECBF-4A44-88FF-ADC22C6D6692}" type="presParOf" srcId="{5B866D9D-067B-47C6-B8C5-9867AC2B389A}" destId="{AC012175-86D1-40CA-AEEA-4FC22C923B14}" srcOrd="2" destOrd="0" presId="urn:microsoft.com/office/officeart/2008/layout/AlternatingHexagons"/>
    <dgm:cxn modelId="{C303B641-316B-45AB-B0DB-45590ABB34DD}" type="presParOf" srcId="{5B866D9D-067B-47C6-B8C5-9867AC2B389A}" destId="{26949D5D-A96D-4158-9985-D9D2743AE295}" srcOrd="3" destOrd="0" presId="urn:microsoft.com/office/officeart/2008/layout/AlternatingHexagons"/>
    <dgm:cxn modelId="{818BAD05-8724-4515-AA8D-F551E95BB3AF}" type="presParOf" srcId="{5B866D9D-067B-47C6-B8C5-9867AC2B389A}" destId="{7F80523E-0D61-43FC-B564-6DC04246CF24}" srcOrd="4" destOrd="0" presId="urn:microsoft.com/office/officeart/2008/layout/AlternatingHexagons"/>
    <dgm:cxn modelId="{86FB7265-D4B9-4440-B382-F56B918A9D8C}" type="presParOf" srcId="{C92B17DF-BDF5-4DAB-BB1F-D5E79A0B2900}" destId="{05140EB6-F79E-41E8-A904-703299241FE1}" srcOrd="1" destOrd="0" presId="urn:microsoft.com/office/officeart/2008/layout/AlternatingHexagons"/>
    <dgm:cxn modelId="{30E2ED83-A108-497F-B206-8BCE290CA05D}" type="presParOf" srcId="{C92B17DF-BDF5-4DAB-BB1F-D5E79A0B2900}" destId="{BE86125C-0FF0-4544-B316-AF311F2D801F}" srcOrd="2" destOrd="0" presId="urn:microsoft.com/office/officeart/2008/layout/AlternatingHexagons"/>
    <dgm:cxn modelId="{584B6FE6-A482-410D-B7B1-87B754B9B89A}" type="presParOf" srcId="{BE86125C-0FF0-4544-B316-AF311F2D801F}" destId="{E0AA0B5A-5B38-47F6-BC6C-46C0A02AC5D6}" srcOrd="0" destOrd="0" presId="urn:microsoft.com/office/officeart/2008/layout/AlternatingHexagons"/>
    <dgm:cxn modelId="{95D3A6B3-35A1-4568-A452-A901D42E8C27}" type="presParOf" srcId="{BE86125C-0FF0-4544-B316-AF311F2D801F}" destId="{CF205172-BB04-4FF6-8F76-94F98E75051A}" srcOrd="1" destOrd="0" presId="urn:microsoft.com/office/officeart/2008/layout/AlternatingHexagons"/>
    <dgm:cxn modelId="{391FBA66-7294-4A17-BDDE-9484202F9FAF}" type="presParOf" srcId="{BE86125C-0FF0-4544-B316-AF311F2D801F}" destId="{82C6999A-CC7F-4994-B9B4-578477783AD4}" srcOrd="2" destOrd="0" presId="urn:microsoft.com/office/officeart/2008/layout/AlternatingHexagons"/>
    <dgm:cxn modelId="{A98AA372-C1CD-4443-8DE4-800092B727C8}" type="presParOf" srcId="{BE86125C-0FF0-4544-B316-AF311F2D801F}" destId="{93A7392F-4B2E-48E1-BA59-6657527E7BCB}" srcOrd="3" destOrd="0" presId="urn:microsoft.com/office/officeart/2008/layout/AlternatingHexagons"/>
    <dgm:cxn modelId="{FFB07D0C-78B1-4EC2-87EE-A5DD427AF773}" type="presParOf" srcId="{BE86125C-0FF0-4544-B316-AF311F2D801F}" destId="{B297543E-4770-4AD9-9D5E-B03306807011}"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572CAF-2ABB-471A-9F73-FCA5B1573B48}">
      <dsp:nvSpPr>
        <dsp:cNvPr id="0" name=""/>
        <dsp:cNvSpPr/>
      </dsp:nvSpPr>
      <dsp:spPr>
        <a:xfrm rot="5400000">
          <a:off x="4146035" y="86355"/>
          <a:ext cx="1301868" cy="1132625"/>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The Tools of the Trade</a:t>
          </a:r>
        </a:p>
      </dsp:txBody>
      <dsp:txXfrm rot="-5400000">
        <a:off x="4407157" y="204608"/>
        <a:ext cx="779623" cy="896120"/>
      </dsp:txXfrm>
    </dsp:sp>
    <dsp:sp modelId="{916DF8D2-B150-4C02-A872-2D1FA7554E0A}">
      <dsp:nvSpPr>
        <dsp:cNvPr id="0" name=""/>
        <dsp:cNvSpPr/>
      </dsp:nvSpPr>
      <dsp:spPr>
        <a:xfrm>
          <a:off x="5397652" y="262108"/>
          <a:ext cx="1452885" cy="781121"/>
        </a:xfrm>
        <a:prstGeom prst="rect">
          <a:avLst/>
        </a:prstGeom>
        <a:noFill/>
        <a:ln>
          <a:noFill/>
        </a:ln>
        <a:effectLst/>
      </dsp:spPr>
      <dsp:style>
        <a:lnRef idx="0">
          <a:scrgbClr r="0" g="0" b="0"/>
        </a:lnRef>
        <a:fillRef idx="0">
          <a:scrgbClr r="0" g="0" b="0"/>
        </a:fillRef>
        <a:effectRef idx="0">
          <a:scrgbClr r="0" g="0" b="0"/>
        </a:effectRef>
        <a:fontRef idx="minor"/>
      </dsp:style>
    </dsp:sp>
    <dsp:sp modelId="{7F80523E-0D61-43FC-B564-6DC04246CF24}">
      <dsp:nvSpPr>
        <dsp:cNvPr id="0" name=""/>
        <dsp:cNvSpPr/>
      </dsp:nvSpPr>
      <dsp:spPr>
        <a:xfrm rot="5400000">
          <a:off x="2922800" y="86355"/>
          <a:ext cx="1301868" cy="1132625"/>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183922" y="204608"/>
        <a:ext cx="779623" cy="896120"/>
      </dsp:txXfrm>
    </dsp:sp>
    <dsp:sp modelId="{E0AA0B5A-5B38-47F6-BC6C-46C0A02AC5D6}">
      <dsp:nvSpPr>
        <dsp:cNvPr id="0" name=""/>
        <dsp:cNvSpPr/>
      </dsp:nvSpPr>
      <dsp:spPr>
        <a:xfrm rot="5400000">
          <a:off x="3532074" y="1183024"/>
          <a:ext cx="1301868" cy="1132625"/>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(Intro to Computer Vision)</a:t>
          </a:r>
        </a:p>
      </dsp:txBody>
      <dsp:txXfrm rot="-5400000">
        <a:off x="3793196" y="1301277"/>
        <a:ext cx="779623" cy="896120"/>
      </dsp:txXfrm>
    </dsp:sp>
    <dsp:sp modelId="{CF205172-BB04-4FF6-8F76-94F98E75051A}">
      <dsp:nvSpPr>
        <dsp:cNvPr id="0" name=""/>
        <dsp:cNvSpPr/>
      </dsp:nvSpPr>
      <dsp:spPr>
        <a:xfrm>
          <a:off x="2163810" y="1358776"/>
          <a:ext cx="1406017" cy="781121"/>
        </a:xfrm>
        <a:prstGeom prst="rect">
          <a:avLst/>
        </a:prstGeom>
        <a:noFill/>
        <a:ln>
          <a:noFill/>
        </a:ln>
        <a:effectLst/>
      </dsp:spPr>
      <dsp:style>
        <a:lnRef idx="0">
          <a:scrgbClr r="0" g="0" b="0"/>
        </a:lnRef>
        <a:fillRef idx="0">
          <a:scrgbClr r="0" g="0" b="0"/>
        </a:fillRef>
        <a:effectRef idx="0">
          <a:scrgbClr r="0" g="0" b="0"/>
        </a:effectRef>
        <a:fontRef idx="minor"/>
      </dsp:style>
    </dsp:sp>
    <dsp:sp modelId="{B297543E-4770-4AD9-9D5E-B03306807011}">
      <dsp:nvSpPr>
        <dsp:cNvPr id="0" name=""/>
        <dsp:cNvSpPr/>
      </dsp:nvSpPr>
      <dsp:spPr>
        <a:xfrm rot="5400000">
          <a:off x="4755310" y="1183024"/>
          <a:ext cx="1301868" cy="1132625"/>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5016432" y="1301277"/>
        <a:ext cx="779623" cy="896120"/>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docs.jupyter.org/en/latest/" TargetMode="Externa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hyperlink" Target="https://stackoverflow.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www.geeksforgeeks.org/git-lets-get-into-i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4E5C817-2C1C-DC41-FFF2-7B820BC8664B}"/>
              </a:ext>
            </a:extLst>
          </p:cNvPr>
          <p:cNvSpPr txBox="1"/>
          <p:nvPr/>
        </p:nvSpPr>
        <p:spPr>
          <a:xfrm>
            <a:off x="1398249" y="5359950"/>
            <a:ext cx="92357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cs typeface="Calibri"/>
              </a:rPr>
              <a:t>Binary Brains: Misty Richardson, Ambalika Rajendran, Joseph Hiller, Favour Asu and Zaid Jamil</a:t>
            </a:r>
            <a:endParaRPr lang="en-US" dirty="0">
              <a:solidFill>
                <a:schemeClr val="bg1"/>
              </a:solidFill>
              <a:ea typeface="Calibri"/>
              <a:cs typeface="Calibri"/>
            </a:endParaRPr>
          </a:p>
        </p:txBody>
      </p:sp>
      <p:pic>
        <p:nvPicPr>
          <p:cNvPr id="3" name="Picture 2" descr="A powerpoint presentation for a computer vision course covering tools such as GitHub, Jupyter, and other tools">
            <a:extLst>
              <a:ext uri="{FF2B5EF4-FFF2-40B4-BE49-F238E27FC236}">
                <a16:creationId xmlns:a16="http://schemas.microsoft.com/office/drawing/2014/main" id="{78C0415A-1022-16DE-247C-00B9EAF917E1}"/>
              </a:ext>
            </a:extLst>
          </p:cNvPr>
          <p:cNvPicPr>
            <a:picLocks noChangeAspect="1"/>
          </p:cNvPicPr>
          <p:nvPr/>
        </p:nvPicPr>
        <p:blipFill>
          <a:blip r:embed="rId2"/>
          <a:stretch>
            <a:fillRect/>
          </a:stretch>
        </p:blipFill>
        <p:spPr>
          <a:xfrm>
            <a:off x="8213632" y="590890"/>
            <a:ext cx="3515531" cy="3515531"/>
          </a:xfrm>
          <a:prstGeom prst="rect">
            <a:avLst/>
          </a:prstGeom>
        </p:spPr>
      </p:pic>
      <p:graphicFrame>
        <p:nvGraphicFramePr>
          <p:cNvPr id="38" name="TextBox 3">
            <a:extLst>
              <a:ext uri="{FF2B5EF4-FFF2-40B4-BE49-F238E27FC236}">
                <a16:creationId xmlns:a16="http://schemas.microsoft.com/office/drawing/2014/main" id="{62FABC5B-E14E-F013-A8E8-36CCF803BCE3}"/>
              </a:ext>
            </a:extLst>
          </p:cNvPr>
          <p:cNvGraphicFramePr/>
          <p:nvPr/>
        </p:nvGraphicFramePr>
        <p:xfrm>
          <a:off x="1329766" y="1146412"/>
          <a:ext cx="9014348" cy="24020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7" name="Picture 46" descr="A more appropriate powerpoint presentation for a computer vision course covering tools such as GitHub, Jupyter, and other tools">
            <a:extLst>
              <a:ext uri="{FF2B5EF4-FFF2-40B4-BE49-F238E27FC236}">
                <a16:creationId xmlns:a16="http://schemas.microsoft.com/office/drawing/2014/main" id="{C151C706-E65E-57A0-1FB5-501A645B9192}"/>
              </a:ext>
            </a:extLst>
          </p:cNvPr>
          <p:cNvPicPr>
            <a:picLocks noChangeAspect="1"/>
          </p:cNvPicPr>
          <p:nvPr/>
        </p:nvPicPr>
        <p:blipFill>
          <a:blip r:embed="rId8"/>
          <a:stretch>
            <a:fillRect/>
          </a:stretch>
        </p:blipFill>
        <p:spPr>
          <a:xfrm>
            <a:off x="511824" y="528481"/>
            <a:ext cx="3544276" cy="3514969"/>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12" name="Rectangle 11">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8BDC182-9F46-5554-FB8C-E312F09DE7C9}"/>
              </a:ext>
            </a:extLst>
          </p:cNvPr>
          <p:cNvSpPr>
            <a:spLocks noGrp="1"/>
          </p:cNvSpPr>
          <p:nvPr>
            <p:ph type="title"/>
          </p:nvPr>
        </p:nvSpPr>
        <p:spPr>
          <a:xfrm>
            <a:off x="755484" y="481418"/>
            <a:ext cx="3702580" cy="483142"/>
          </a:xfrm>
        </p:spPr>
        <p:txBody>
          <a:bodyPr vert="horz" lIns="91440" tIns="45720" rIns="91440" bIns="45720" rtlCol="0" anchor="b">
            <a:normAutofit fontScale="90000"/>
          </a:bodyPr>
          <a:lstStyle/>
          <a:p>
            <a:r>
              <a:rPr lang="en-US" sz="3200" kern="1200">
                <a:solidFill>
                  <a:srgbClr val="FFFFFF"/>
                </a:solidFill>
                <a:latin typeface="+mj-lt"/>
                <a:ea typeface="+mj-ea"/>
                <a:cs typeface="+mj-cs"/>
              </a:rPr>
              <a:t>Merges</a:t>
            </a:r>
          </a:p>
        </p:txBody>
      </p:sp>
      <p:sp>
        <p:nvSpPr>
          <p:cNvPr id="6" name="TextBox 5">
            <a:extLst>
              <a:ext uri="{FF2B5EF4-FFF2-40B4-BE49-F238E27FC236}">
                <a16:creationId xmlns:a16="http://schemas.microsoft.com/office/drawing/2014/main" id="{5D0E256A-5600-D560-31C2-A3F3CF0C8DD3}"/>
              </a:ext>
            </a:extLst>
          </p:cNvPr>
          <p:cNvSpPr txBox="1"/>
          <p:nvPr/>
        </p:nvSpPr>
        <p:spPr>
          <a:xfrm>
            <a:off x="357919" y="1027882"/>
            <a:ext cx="4100144" cy="4956057"/>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buFont typeface="Arial" panose="020B0604020202020204" pitchFamily="34" charset="0"/>
              <a:buChar char="•"/>
            </a:pPr>
            <a:r>
              <a:rPr lang="en-US" sz="2000">
                <a:solidFill>
                  <a:srgbClr val="FFFFFF"/>
                </a:solidFill>
              </a:rPr>
              <a:t>Merges integrate changes from one branch into another, ensuring smooth collaboration. Merging is the process of combining the recent changes from several branches into a single new commit that will be on all those branches.</a:t>
            </a:r>
            <a:endParaRPr lang="en-US" sz="2000">
              <a:solidFill>
                <a:srgbClr val="FFFFFF"/>
              </a:solidFill>
              <a:ea typeface="Calibri"/>
              <a:cs typeface="Calibri"/>
            </a:endParaRPr>
          </a:p>
          <a:p>
            <a:pPr indent="-228600">
              <a:lnSpc>
                <a:spcPct val="90000"/>
              </a:lnSpc>
              <a:buFont typeface="Arial" panose="020B0604020202020204" pitchFamily="34" charset="0"/>
              <a:buChar char="•"/>
            </a:pPr>
            <a:r>
              <a:rPr lang="en-US" sz="2000">
                <a:solidFill>
                  <a:srgbClr val="FFFFFF"/>
                </a:solidFill>
              </a:rPr>
              <a:t>In a way, merging is the complement of branching in version control: a branch allows you to work simultaneously with others on a particular set of files, whereas a merge allows you to later combine separate work on branches that diverged from a common ancestor commit.</a:t>
            </a:r>
            <a:endParaRPr lang="en-US" sz="2000">
              <a:solidFill>
                <a:srgbClr val="FFFFFF"/>
              </a:solidFill>
              <a:ea typeface="Calibri"/>
              <a:cs typeface="Calibri"/>
            </a:endParaRPr>
          </a:p>
          <a:p>
            <a:pPr marL="57150" indent="-228600">
              <a:lnSpc>
                <a:spcPct val="90000"/>
              </a:lnSpc>
              <a:spcAft>
                <a:spcPts val="600"/>
              </a:spcAft>
              <a:buFont typeface="Arial" panose="020B0604020202020204" pitchFamily="34" charset="0"/>
              <a:buChar char="•"/>
            </a:pPr>
            <a:endParaRPr lang="en-US" sz="2000">
              <a:solidFill>
                <a:srgbClr val="FFFFFF"/>
              </a:solidFill>
              <a:ea typeface="Calibri"/>
              <a:cs typeface="Calibri"/>
            </a:endParaRPr>
          </a:p>
          <a:p>
            <a:pPr marL="285750" indent="-228600">
              <a:lnSpc>
                <a:spcPct val="90000"/>
              </a:lnSpc>
              <a:spcAft>
                <a:spcPts val="600"/>
              </a:spcAft>
              <a:buFont typeface="Arial" panose="020B0604020202020204" pitchFamily="34" charset="0"/>
              <a:buChar char="•"/>
            </a:pPr>
            <a:endParaRPr lang="en-US" sz="2000">
              <a:solidFill>
                <a:srgbClr val="FFFFFF"/>
              </a:solidFill>
              <a:ea typeface="Calibri"/>
              <a:cs typeface="Calibri"/>
            </a:endParaRPr>
          </a:p>
          <a:p>
            <a:pPr indent="-228600">
              <a:lnSpc>
                <a:spcPct val="90000"/>
              </a:lnSpc>
              <a:buFont typeface="Arial" panose="020B0604020202020204" pitchFamily="34" charset="0"/>
              <a:buChar char="•"/>
            </a:pPr>
            <a:endParaRPr lang="en-US" sz="2000">
              <a:solidFill>
                <a:srgbClr val="FFFFFF"/>
              </a:solidFill>
              <a:ea typeface="Calibri"/>
              <a:cs typeface="Calibri"/>
            </a:endParaRPr>
          </a:p>
        </p:txBody>
      </p:sp>
      <p:pic>
        <p:nvPicPr>
          <p:cNvPr id="4" name="Content Placeholder 3" descr="Image result for merges in github with images">
            <a:extLst>
              <a:ext uri="{FF2B5EF4-FFF2-40B4-BE49-F238E27FC236}">
                <a16:creationId xmlns:a16="http://schemas.microsoft.com/office/drawing/2014/main" id="{7B9CC37B-21AE-88B9-FF3F-C5B3680B3E04}"/>
              </a:ext>
            </a:extLst>
          </p:cNvPr>
          <p:cNvPicPr>
            <a:picLocks noGrp="1" noChangeAspect="1"/>
          </p:cNvPicPr>
          <p:nvPr>
            <p:ph idx="1"/>
          </p:nvPr>
        </p:nvPicPr>
        <p:blipFill>
          <a:blip r:embed="rId2"/>
          <a:stretch>
            <a:fillRect/>
          </a:stretch>
        </p:blipFill>
        <p:spPr>
          <a:xfrm>
            <a:off x="6005304" y="1901521"/>
            <a:ext cx="5407002" cy="3054956"/>
          </a:xfrm>
          <a:prstGeom prst="rect">
            <a:avLst/>
          </a:prstGeom>
        </p:spPr>
      </p:pic>
    </p:spTree>
    <p:extLst>
      <p:ext uri="{BB962C8B-B14F-4D97-AF65-F5344CB8AC3E}">
        <p14:creationId xmlns:p14="http://schemas.microsoft.com/office/powerpoint/2010/main" val="2278159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1942232-83D0-49E2-AF9B-1F97E3C1E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9E70D72-6E23-4015-A4A6-85C120C19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02FC18-13FC-9146-1CEC-61ED63DCEC70}"/>
              </a:ext>
            </a:extLst>
          </p:cNvPr>
          <p:cNvSpPr>
            <a:spLocks noGrp="1"/>
          </p:cNvSpPr>
          <p:nvPr>
            <p:ph type="title"/>
          </p:nvPr>
        </p:nvSpPr>
        <p:spPr>
          <a:xfrm>
            <a:off x="1179576" y="388596"/>
            <a:ext cx="9829800" cy="696402"/>
          </a:xfrm>
        </p:spPr>
        <p:txBody>
          <a:bodyPr anchor="b">
            <a:normAutofit/>
          </a:bodyPr>
          <a:lstStyle/>
          <a:p>
            <a:pPr algn="ctr"/>
            <a:r>
              <a:rPr lang="en-US" sz="3600" b="1">
                <a:solidFill>
                  <a:schemeClr val="tx2"/>
                </a:solidFill>
                <a:ea typeface="Calibri Light"/>
                <a:cs typeface="Calibri Light"/>
              </a:rPr>
              <a:t>Pull</a:t>
            </a:r>
            <a:endParaRPr lang="en-US" sz="3600" b="1">
              <a:solidFill>
                <a:schemeClr val="tx2"/>
              </a:solidFill>
            </a:endParaRPr>
          </a:p>
        </p:txBody>
      </p:sp>
      <p:grpSp>
        <p:nvGrpSpPr>
          <p:cNvPr id="13" name="Group 12">
            <a:extLst>
              <a:ext uri="{FF2B5EF4-FFF2-40B4-BE49-F238E27FC236}">
                <a16:creationId xmlns:a16="http://schemas.microsoft.com/office/drawing/2014/main" id="{C28A977F-B603-4D81-B0FC-C8DE048A7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8"/>
            <a:chOff x="-305" y="-1"/>
            <a:chExt cx="3832880" cy="2876136"/>
          </a:xfrm>
        </p:grpSpPr>
        <p:sp>
          <p:nvSpPr>
            <p:cNvPr id="14" name="Freeform: Shape 13">
              <a:extLst>
                <a:ext uri="{FF2B5EF4-FFF2-40B4-BE49-F238E27FC236}">
                  <a16:creationId xmlns:a16="http://schemas.microsoft.com/office/drawing/2014/main" id="{0183CE8C-E039-4B2F-A36E-5FD5CD5D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EB77281-FAB4-40D0-B3F3-264EC4AB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15E59F3-75FC-494F-8737-5F00A4964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43ADDCFA-B066-4D79-AB71-062E66E5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What is the difference Between Git Fetch and Git Pull? - Techs Tricks">
            <a:extLst>
              <a:ext uri="{FF2B5EF4-FFF2-40B4-BE49-F238E27FC236}">
                <a16:creationId xmlns:a16="http://schemas.microsoft.com/office/drawing/2014/main" id="{0EF0D4CE-7EB2-7D0F-F0C6-F40CE85C8C7F}"/>
              </a:ext>
            </a:extLst>
          </p:cNvPr>
          <p:cNvPicPr>
            <a:picLocks noChangeAspect="1"/>
          </p:cNvPicPr>
          <p:nvPr/>
        </p:nvPicPr>
        <p:blipFill>
          <a:blip r:embed="rId2"/>
          <a:stretch>
            <a:fillRect/>
          </a:stretch>
        </p:blipFill>
        <p:spPr>
          <a:xfrm>
            <a:off x="189427" y="2660111"/>
            <a:ext cx="5569937" cy="3216934"/>
          </a:xfrm>
          <a:prstGeom prst="rect">
            <a:avLst/>
          </a:prstGeom>
        </p:spPr>
      </p:pic>
      <p:sp>
        <p:nvSpPr>
          <p:cNvPr id="3" name="Content Placeholder 2">
            <a:extLst>
              <a:ext uri="{FF2B5EF4-FFF2-40B4-BE49-F238E27FC236}">
                <a16:creationId xmlns:a16="http://schemas.microsoft.com/office/drawing/2014/main" id="{B1D1BAD3-D8A0-A05A-326E-2B4E090F679F}"/>
              </a:ext>
            </a:extLst>
          </p:cNvPr>
          <p:cNvSpPr>
            <a:spLocks noGrp="1"/>
          </p:cNvSpPr>
          <p:nvPr>
            <p:ph idx="1"/>
          </p:nvPr>
        </p:nvSpPr>
        <p:spPr>
          <a:xfrm>
            <a:off x="5758524" y="1078133"/>
            <a:ext cx="5625547" cy="4976912"/>
          </a:xfrm>
        </p:spPr>
        <p:txBody>
          <a:bodyPr vert="horz" lIns="91440" tIns="45720" rIns="91440" bIns="45720" rtlCol="0" anchor="ctr">
            <a:normAutofit/>
          </a:bodyPr>
          <a:lstStyle/>
          <a:p>
            <a:pPr marL="0" indent="0">
              <a:buNone/>
            </a:pPr>
            <a:r>
              <a:rPr lang="en-US" sz="2400">
                <a:solidFill>
                  <a:schemeClr val="tx2"/>
                </a:solidFill>
                <a:ea typeface="Calibri"/>
                <a:cs typeface="Calibri"/>
              </a:rPr>
              <a:t>Pull requests let developers propose changes, initiate discussions, and request code reviews before merging into the main branch.</a:t>
            </a:r>
            <a:r>
              <a:rPr lang="en-US" sz="2400">
                <a:solidFill>
                  <a:schemeClr val="tx2"/>
                </a:solidFill>
                <a:ea typeface="+mn-lt"/>
                <a:cs typeface="+mn-lt"/>
              </a:rPr>
              <a:t> A pull request is a proposal to merge a set of changes from one branch into another. In a pull request, collaborators can review and discuss the proposed set of changes before they integrate the changes into the main codebase. Pull requests display the differences, or diffs, between the content in the source branch and the content in the target branch.</a:t>
            </a:r>
            <a:endParaRPr lang="en-US" sz="2400">
              <a:solidFill>
                <a:schemeClr val="tx2"/>
              </a:solidFill>
              <a:ea typeface="Calibri"/>
              <a:cs typeface="Calibri"/>
            </a:endParaRPr>
          </a:p>
          <a:p>
            <a:endParaRPr lang="en-US" sz="2400">
              <a:solidFill>
                <a:schemeClr val="tx2"/>
              </a:solidFill>
              <a:ea typeface="Calibri"/>
              <a:cs typeface="Calibri"/>
            </a:endParaRPr>
          </a:p>
        </p:txBody>
      </p:sp>
      <p:grpSp>
        <p:nvGrpSpPr>
          <p:cNvPr id="19" name="Group 18">
            <a:extLst>
              <a:ext uri="{FF2B5EF4-FFF2-40B4-BE49-F238E27FC236}">
                <a16:creationId xmlns:a16="http://schemas.microsoft.com/office/drawing/2014/main" id="{C78D9229-E61D-4FEE-8321-2F8B64A8CA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6037" y="4852038"/>
            <a:ext cx="2151670" cy="1860256"/>
            <a:chOff x="-305" y="-4155"/>
            <a:chExt cx="2514948" cy="2174333"/>
          </a:xfrm>
        </p:grpSpPr>
        <p:sp>
          <p:nvSpPr>
            <p:cNvPr id="20" name="Freeform: Shape 19">
              <a:extLst>
                <a:ext uri="{FF2B5EF4-FFF2-40B4-BE49-F238E27FC236}">
                  <a16:creationId xmlns:a16="http://schemas.microsoft.com/office/drawing/2014/main" id="{1FDD3CCB-26A3-4D79-AEB6-7A60CF9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E9AC4470-5113-4709-B29F-CDB937F2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3E0D146C-9DAB-421E-AE88-5F854BF3F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12EB32A5-4408-4F6C-84B2-F9A908237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83607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1FDE4F-6340-209B-6B4C-16DA35426670}"/>
              </a:ext>
            </a:extLst>
          </p:cNvPr>
          <p:cNvSpPr txBox="1"/>
          <p:nvPr/>
        </p:nvSpPr>
        <p:spPr>
          <a:xfrm>
            <a:off x="1992441" y="924393"/>
            <a:ext cx="9037819"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200" b="1">
                <a:solidFill>
                  <a:schemeClr val="accent4">
                    <a:lumMod val="60000"/>
                    <a:lumOff val="40000"/>
                  </a:schemeClr>
                </a:solidFill>
                <a:latin typeface="Comic Sans MS"/>
                <a:cs typeface="Calibri"/>
              </a:rPr>
              <a:t>What is </a:t>
            </a:r>
            <a:endParaRPr lang="en-US">
              <a:cs typeface="Calibri" panose="020F0502020204030204"/>
            </a:endParaRPr>
          </a:p>
          <a:p>
            <a:pPr algn="ctr"/>
            <a:r>
              <a:rPr lang="en-US" sz="7200" b="1" err="1">
                <a:solidFill>
                  <a:schemeClr val="accent4">
                    <a:lumMod val="60000"/>
                    <a:lumOff val="40000"/>
                  </a:schemeClr>
                </a:solidFill>
                <a:latin typeface="Comic Sans MS"/>
                <a:cs typeface="Calibri"/>
              </a:rPr>
              <a:t>Jupyter</a:t>
            </a:r>
            <a:r>
              <a:rPr lang="en-US" sz="7200" b="1">
                <a:solidFill>
                  <a:schemeClr val="accent4">
                    <a:lumMod val="60000"/>
                    <a:lumOff val="40000"/>
                  </a:schemeClr>
                </a:solidFill>
                <a:latin typeface="Comic Sans MS"/>
                <a:cs typeface="Calibri"/>
              </a:rPr>
              <a:t> </a:t>
            </a:r>
          </a:p>
          <a:p>
            <a:pPr algn="r"/>
            <a:r>
              <a:rPr lang="en-US" sz="7200" b="1">
                <a:solidFill>
                  <a:schemeClr val="accent4">
                    <a:lumMod val="60000"/>
                    <a:lumOff val="40000"/>
                  </a:schemeClr>
                </a:solidFill>
                <a:latin typeface="Comic Sans MS"/>
                <a:cs typeface="Calibri"/>
              </a:rPr>
              <a:t>Notebook?</a:t>
            </a:r>
            <a:endParaRPr lang="en-US" sz="7200" b="1">
              <a:solidFill>
                <a:schemeClr val="accent4">
                  <a:lumMod val="60000"/>
                  <a:lumOff val="40000"/>
                </a:schemeClr>
              </a:solidFill>
              <a:latin typeface="Comic Sans MS"/>
            </a:endParaRPr>
          </a:p>
        </p:txBody>
      </p:sp>
    </p:spTree>
    <p:extLst>
      <p:ext uri="{BB962C8B-B14F-4D97-AF65-F5344CB8AC3E}">
        <p14:creationId xmlns:p14="http://schemas.microsoft.com/office/powerpoint/2010/main" val="196881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8" name="Rectangle 237">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B1D513A-527D-4A7B-714C-189C2E46C7EB}"/>
              </a:ext>
            </a:extLst>
          </p:cNvPr>
          <p:cNvSpPr txBox="1"/>
          <p:nvPr/>
        </p:nvSpPr>
        <p:spPr>
          <a:xfrm>
            <a:off x="6151294" y="486184"/>
            <a:ext cx="5397237"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a:latin typeface="Calibri"/>
                <a:ea typeface="+mj-ea"/>
                <a:cs typeface="Calibri"/>
              </a:rPr>
              <a:t>Understanding </a:t>
            </a:r>
            <a:r>
              <a:rPr lang="en-US" sz="4000" err="1">
                <a:latin typeface="Calibri"/>
                <a:ea typeface="+mj-ea"/>
                <a:cs typeface="Calibri"/>
              </a:rPr>
              <a:t>Jupyter</a:t>
            </a:r>
            <a:r>
              <a:rPr lang="en-US" sz="4000">
                <a:latin typeface="Calibri"/>
                <a:ea typeface="+mj-ea"/>
                <a:cs typeface="Calibri"/>
              </a:rPr>
              <a:t> Notebook</a:t>
            </a:r>
          </a:p>
        </p:txBody>
      </p:sp>
      <p:pic>
        <p:nvPicPr>
          <p:cNvPr id="2" name="Picture 1" descr="A logo with orange circles and black text&#10;&#10;Description automatically generated">
            <a:extLst>
              <a:ext uri="{FF2B5EF4-FFF2-40B4-BE49-F238E27FC236}">
                <a16:creationId xmlns:a16="http://schemas.microsoft.com/office/drawing/2014/main" id="{BE147E31-A195-82D9-D353-5D9A1BD605E8}"/>
              </a:ext>
            </a:extLst>
          </p:cNvPr>
          <p:cNvPicPr>
            <a:picLocks noChangeAspect="1"/>
          </p:cNvPicPr>
          <p:nvPr/>
        </p:nvPicPr>
        <p:blipFill>
          <a:blip r:embed="rId2"/>
          <a:stretch>
            <a:fillRect/>
          </a:stretch>
        </p:blipFill>
        <p:spPr>
          <a:xfrm>
            <a:off x="698353" y="775402"/>
            <a:ext cx="4555700" cy="2379843"/>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239" name="Freeform: Shape 238">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AE82B335-8EFC-BB1C-7AAF-6DC9649428CA}"/>
              </a:ext>
            </a:extLst>
          </p:cNvPr>
          <p:cNvPicPr>
            <a:picLocks noChangeAspect="1"/>
          </p:cNvPicPr>
          <p:nvPr/>
        </p:nvPicPr>
        <p:blipFill>
          <a:blip r:embed="rId3"/>
          <a:stretch>
            <a:fillRect/>
          </a:stretch>
        </p:blipFill>
        <p:spPr>
          <a:xfrm>
            <a:off x="698353" y="3526029"/>
            <a:ext cx="3869420" cy="2733293"/>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5" name="TextBox 4">
            <a:extLst>
              <a:ext uri="{FF2B5EF4-FFF2-40B4-BE49-F238E27FC236}">
                <a16:creationId xmlns:a16="http://schemas.microsoft.com/office/drawing/2014/main" id="{2AAEA427-0710-BB8D-56A8-C8FE76685ACE}"/>
              </a:ext>
            </a:extLst>
          </p:cNvPr>
          <p:cNvSpPr txBox="1"/>
          <p:nvPr/>
        </p:nvSpPr>
        <p:spPr>
          <a:xfrm>
            <a:off x="6151294" y="1946684"/>
            <a:ext cx="5397237" cy="435133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endParaRPr lang="en-US" sz="1500" b="1"/>
          </a:p>
          <a:p>
            <a:pPr>
              <a:lnSpc>
                <a:spcPct val="90000"/>
              </a:lnSpc>
              <a:spcAft>
                <a:spcPts val="600"/>
              </a:spcAft>
            </a:pPr>
            <a:r>
              <a:rPr lang="en-US" sz="1500" b="1" dirty="0"/>
              <a:t>Interactive Computing:</a:t>
            </a:r>
            <a:r>
              <a:rPr lang="en-US" sz="1500" dirty="0"/>
              <a:t> </a:t>
            </a:r>
            <a:endParaRPr lang="en-US" sz="1500" dirty="0">
              <a:cs typeface="Calibri" panose="020F0502020204030204"/>
            </a:endParaRPr>
          </a:p>
          <a:p>
            <a:pPr marL="285750" indent="-285750">
              <a:lnSpc>
                <a:spcPct val="90000"/>
              </a:lnSpc>
              <a:spcAft>
                <a:spcPts val="600"/>
              </a:spcAft>
              <a:buFont typeface="Arial"/>
              <a:buChar char="•"/>
            </a:pPr>
            <a:r>
              <a:rPr lang="en-US" sz="1500" dirty="0" err="1"/>
              <a:t>Jupyter</a:t>
            </a:r>
            <a:r>
              <a:rPr lang="en-US" sz="1500" dirty="0"/>
              <a:t> Notebooks offer a cell-based interface for writing and executing code, promoting iterative development and experimentation. </a:t>
            </a:r>
            <a:endParaRPr lang="en-US" sz="1500" dirty="0">
              <a:cs typeface="Calibri"/>
            </a:endParaRPr>
          </a:p>
          <a:p>
            <a:pPr marL="285750" indent="-285750">
              <a:lnSpc>
                <a:spcPct val="90000"/>
              </a:lnSpc>
              <a:spcAft>
                <a:spcPts val="600"/>
              </a:spcAft>
              <a:buFont typeface="Arial"/>
              <a:buChar char="•"/>
            </a:pPr>
            <a:r>
              <a:rPr lang="en-US" sz="1500" dirty="0"/>
              <a:t>Users can run code cells individually or sequentially, fostering an interactive workflow for exploration and prototyping. </a:t>
            </a:r>
            <a:endParaRPr lang="en-US" sz="1500" dirty="0">
              <a:cs typeface="Calibri"/>
            </a:endParaRPr>
          </a:p>
          <a:p>
            <a:pPr indent="-228600">
              <a:lnSpc>
                <a:spcPct val="90000"/>
              </a:lnSpc>
              <a:spcAft>
                <a:spcPts val="600"/>
              </a:spcAft>
              <a:buFont typeface="Arial" panose="020B0604020202020204" pitchFamily="34" charset="0"/>
              <a:buChar char="•"/>
            </a:pPr>
            <a:endParaRPr lang="en-US" sz="1500"/>
          </a:p>
          <a:p>
            <a:pPr>
              <a:lnSpc>
                <a:spcPct val="90000"/>
              </a:lnSpc>
              <a:spcAft>
                <a:spcPts val="600"/>
              </a:spcAft>
            </a:pPr>
            <a:r>
              <a:rPr lang="en-US" sz="1500" b="1" dirty="0">
                <a:cs typeface="Calibri" panose="020F0502020204030204"/>
              </a:rPr>
              <a:t>Summary:</a:t>
            </a:r>
          </a:p>
          <a:p>
            <a:pPr marL="285750" indent="-285750">
              <a:lnSpc>
                <a:spcPct val="90000"/>
              </a:lnSpc>
              <a:spcAft>
                <a:spcPts val="600"/>
              </a:spcAft>
              <a:buFont typeface="Arial"/>
              <a:buChar char="•"/>
            </a:pPr>
            <a:r>
              <a:rPr lang="en-US" sz="1500" dirty="0" err="1"/>
              <a:t>Jupyter</a:t>
            </a:r>
            <a:r>
              <a:rPr lang="en-US" sz="1500" dirty="0"/>
              <a:t> Notebooks play a pivotal role in data analysis, exploration, and presentation, enabling users to seamlessly integrate code, visualizations, and narrative text. </a:t>
            </a:r>
            <a:endParaRPr lang="en-US" sz="1500" dirty="0">
              <a:cs typeface="Calibri"/>
            </a:endParaRPr>
          </a:p>
          <a:p>
            <a:pPr marL="285750" indent="-285750">
              <a:lnSpc>
                <a:spcPct val="90000"/>
              </a:lnSpc>
              <a:spcAft>
                <a:spcPts val="600"/>
              </a:spcAft>
              <a:buFont typeface="Arial"/>
              <a:buChar char="•"/>
            </a:pPr>
            <a:r>
              <a:rPr lang="en-US" sz="1500" dirty="0"/>
              <a:t>Their versatility and ease of use make them indispensable tools for fostering collaboration, reproducibility, and innovation across various domains, including data science and machine learning.</a:t>
            </a:r>
            <a:endParaRPr lang="en-US" sz="1500" dirty="0">
              <a:cs typeface="Calibri"/>
            </a:endParaRPr>
          </a:p>
        </p:txBody>
      </p:sp>
      <p:sp>
        <p:nvSpPr>
          <p:cNvPr id="53" name="Arc 52">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5198">
            <a:off x="1539683"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6335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1942232-83D0-49E2-AF9B-1F97E3C1E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9E70D72-6E23-4015-A4A6-85C120C19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2FFBE5-DEE6-5651-3FBF-48B9024B9179}"/>
              </a:ext>
            </a:extLst>
          </p:cNvPr>
          <p:cNvSpPr>
            <a:spLocks noGrp="1"/>
          </p:cNvSpPr>
          <p:nvPr>
            <p:ph type="title"/>
          </p:nvPr>
        </p:nvSpPr>
        <p:spPr>
          <a:xfrm>
            <a:off x="1179576" y="1163848"/>
            <a:ext cx="9829800" cy="1325880"/>
          </a:xfrm>
        </p:spPr>
        <p:txBody>
          <a:bodyPr anchor="b">
            <a:normAutofit/>
          </a:bodyPr>
          <a:lstStyle/>
          <a:p>
            <a:pPr algn="ctr">
              <a:spcBef>
                <a:spcPts val="0"/>
              </a:spcBef>
              <a:spcAft>
                <a:spcPts val="600"/>
              </a:spcAft>
            </a:pPr>
            <a:r>
              <a:rPr lang="en-US" sz="4000">
                <a:latin typeface="Calibri"/>
                <a:cs typeface="Calibri"/>
              </a:rPr>
              <a:t>Documentation </a:t>
            </a:r>
            <a:r>
              <a:rPr lang="en-US" sz="3600">
                <a:latin typeface="Calibri"/>
                <a:cs typeface="Calibri"/>
              </a:rPr>
              <a:t>- </a:t>
            </a:r>
            <a:r>
              <a:rPr lang="en-US" sz="3600" err="1">
                <a:latin typeface="Calibri"/>
                <a:cs typeface="Calibri"/>
              </a:rPr>
              <a:t>Jupyter</a:t>
            </a:r>
            <a:r>
              <a:rPr lang="en-US" sz="3600">
                <a:latin typeface="Calibri"/>
                <a:cs typeface="Calibri"/>
              </a:rPr>
              <a:t> </a:t>
            </a:r>
            <a:r>
              <a:rPr lang="en-US" sz="3600" err="1">
                <a:latin typeface="Calibri"/>
                <a:cs typeface="Calibri"/>
              </a:rPr>
              <a:t>NoteBook</a:t>
            </a:r>
            <a:endParaRPr lang="en-US" sz="3600">
              <a:cs typeface="Calibri Light"/>
            </a:endParaRPr>
          </a:p>
        </p:txBody>
      </p:sp>
      <p:grpSp>
        <p:nvGrpSpPr>
          <p:cNvPr id="32" name="Group 31">
            <a:extLst>
              <a:ext uri="{FF2B5EF4-FFF2-40B4-BE49-F238E27FC236}">
                <a16:creationId xmlns:a16="http://schemas.microsoft.com/office/drawing/2014/main" id="{C28A977F-B603-4D81-B0FC-C8DE048A7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4" name="Freeform: Shape 13">
              <a:extLst>
                <a:ext uri="{FF2B5EF4-FFF2-40B4-BE49-F238E27FC236}">
                  <a16:creationId xmlns:a16="http://schemas.microsoft.com/office/drawing/2014/main" id="{0183CE8C-E039-4B2F-A36E-5FD5CD5D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3EB77281-FAB4-40D0-B3F3-264EC4AB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15E59F3-75FC-494F-8737-5F00A4964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43ADDCFA-B066-4D79-AB71-062E66E5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A screenshot of a computer&#10;&#10;Description automatically generated">
            <a:extLst>
              <a:ext uri="{FF2B5EF4-FFF2-40B4-BE49-F238E27FC236}">
                <a16:creationId xmlns:a16="http://schemas.microsoft.com/office/drawing/2014/main" id="{9724964C-F945-527F-D80F-856DE347EA80}"/>
              </a:ext>
            </a:extLst>
          </p:cNvPr>
          <p:cNvPicPr>
            <a:picLocks noChangeAspect="1"/>
          </p:cNvPicPr>
          <p:nvPr/>
        </p:nvPicPr>
        <p:blipFill>
          <a:blip r:embed="rId2"/>
          <a:stretch>
            <a:fillRect/>
          </a:stretch>
        </p:blipFill>
        <p:spPr>
          <a:xfrm>
            <a:off x="1010696" y="2837712"/>
            <a:ext cx="4542642" cy="3217333"/>
          </a:xfrm>
          <a:prstGeom prst="rect">
            <a:avLst/>
          </a:prstGeom>
        </p:spPr>
      </p:pic>
      <p:sp>
        <p:nvSpPr>
          <p:cNvPr id="3" name="Content Placeholder 2">
            <a:extLst>
              <a:ext uri="{FF2B5EF4-FFF2-40B4-BE49-F238E27FC236}">
                <a16:creationId xmlns:a16="http://schemas.microsoft.com/office/drawing/2014/main" id="{630438DE-DF05-1EAA-9159-6DB2B21F61C6}"/>
              </a:ext>
            </a:extLst>
          </p:cNvPr>
          <p:cNvSpPr>
            <a:spLocks noGrp="1"/>
          </p:cNvSpPr>
          <p:nvPr>
            <p:ph idx="1"/>
          </p:nvPr>
        </p:nvSpPr>
        <p:spPr>
          <a:xfrm>
            <a:off x="6354871" y="2827419"/>
            <a:ext cx="5029200" cy="3227626"/>
          </a:xfrm>
        </p:spPr>
        <p:txBody>
          <a:bodyPr vert="horz" lIns="91440" tIns="45720" rIns="91440" bIns="45720" rtlCol="0" anchor="ctr">
            <a:normAutofit/>
          </a:bodyPr>
          <a:lstStyle/>
          <a:p>
            <a:pPr>
              <a:spcBef>
                <a:spcPts val="0"/>
              </a:spcBef>
              <a:spcAft>
                <a:spcPts val="600"/>
              </a:spcAft>
              <a:buFont typeface="Arial,Sans-Serif" panose="020B0604020202020204" pitchFamily="34" charset="0"/>
            </a:pPr>
            <a:r>
              <a:rPr lang="en-US" sz="1500">
                <a:cs typeface="Calibri"/>
              </a:rPr>
              <a:t>Combining executable code with explanatory text and visualizations, </a:t>
            </a:r>
            <a:r>
              <a:rPr lang="en-US" sz="1500" err="1">
                <a:cs typeface="Calibri"/>
              </a:rPr>
              <a:t>Jupyter</a:t>
            </a:r>
            <a:r>
              <a:rPr lang="en-US" sz="1500">
                <a:cs typeface="Calibri"/>
              </a:rPr>
              <a:t> Notebooks serve as powerful documentation tools. </a:t>
            </a:r>
          </a:p>
          <a:p>
            <a:pPr>
              <a:spcBef>
                <a:spcPts val="0"/>
              </a:spcBef>
              <a:spcAft>
                <a:spcPts val="600"/>
              </a:spcAft>
              <a:buFont typeface="Arial,Sans-Serif" panose="020B0604020202020204" pitchFamily="34" charset="0"/>
            </a:pPr>
            <a:r>
              <a:rPr lang="en-US" sz="1500">
                <a:cs typeface="Calibri"/>
              </a:rPr>
              <a:t>Markdown cells allow users to add detailed explanations, instructions, and analysis interpretations within the same document, enhancing clarity and readability. </a:t>
            </a:r>
          </a:p>
          <a:p>
            <a:pPr>
              <a:spcBef>
                <a:spcPts val="0"/>
              </a:spcBef>
              <a:spcAft>
                <a:spcPts val="600"/>
              </a:spcAft>
              <a:buFont typeface="Arial,Sans-Serif" panose="020B0604020202020204" pitchFamily="34" charset="0"/>
            </a:pPr>
            <a:r>
              <a:rPr lang="en-US" sz="1500">
                <a:cs typeface="Calibri"/>
              </a:rPr>
              <a:t>Notebooks capture the entire computational process, from data preprocessing to analysis steps and results, ensuring a comprehensive record. </a:t>
            </a:r>
          </a:p>
          <a:p>
            <a:pPr>
              <a:spcBef>
                <a:spcPts val="0"/>
              </a:spcBef>
              <a:spcAft>
                <a:spcPts val="600"/>
              </a:spcAft>
              <a:buFont typeface="Arial,Sans-Serif" panose="020B0604020202020204" pitchFamily="34" charset="0"/>
              <a:buChar char="•"/>
            </a:pPr>
            <a:r>
              <a:rPr lang="en-US" sz="1500">
                <a:cs typeface="Calibri"/>
              </a:rPr>
              <a:t>Sites to find code documentation include </a:t>
            </a:r>
            <a:r>
              <a:rPr lang="en-US" sz="1500">
                <a:cs typeface="Calibri"/>
                <a:hlinkClick r:id="rId3">
                  <a:extLst>
                    <a:ext uri="{A12FA001-AC4F-418D-AE19-62706E023703}">
                      <ahyp:hlinkClr xmlns:ahyp="http://schemas.microsoft.com/office/drawing/2018/hyperlinkcolor" val="tx"/>
                    </a:ext>
                  </a:extLst>
                </a:hlinkClick>
              </a:rPr>
              <a:t>Project Jupyter Documentation</a:t>
            </a:r>
            <a:r>
              <a:rPr lang="en-US" sz="1500">
                <a:cs typeface="Calibri"/>
              </a:rPr>
              <a:t>, </a:t>
            </a:r>
            <a:r>
              <a:rPr lang="en-US" sz="1500">
                <a:cs typeface="Calibri"/>
                <a:hlinkClick r:id="rId4">
                  <a:extLst>
                    <a:ext uri="{A12FA001-AC4F-418D-AE19-62706E023703}">
                      <ahyp:hlinkClr xmlns:ahyp="http://schemas.microsoft.com/office/drawing/2018/hyperlinkcolor" val="tx"/>
                    </a:ext>
                  </a:extLst>
                </a:hlinkClick>
              </a:rPr>
              <a:t>Stack Overflow</a:t>
            </a:r>
            <a:r>
              <a:rPr lang="en-US" sz="1500">
                <a:cs typeface="Calibri"/>
              </a:rPr>
              <a:t>, and Python.org</a:t>
            </a:r>
          </a:p>
          <a:p>
            <a:pPr marL="0" indent="0">
              <a:buNone/>
            </a:pPr>
            <a:endParaRPr lang="en-US" sz="1500">
              <a:solidFill>
                <a:schemeClr val="tx2"/>
              </a:solidFill>
              <a:cs typeface="Calibri"/>
            </a:endParaRPr>
          </a:p>
        </p:txBody>
      </p:sp>
      <p:grpSp>
        <p:nvGrpSpPr>
          <p:cNvPr id="35" name="Group 34">
            <a:extLst>
              <a:ext uri="{FF2B5EF4-FFF2-40B4-BE49-F238E27FC236}">
                <a16:creationId xmlns:a16="http://schemas.microsoft.com/office/drawing/2014/main" id="{C78D9229-E61D-4FEE-8321-2F8B64A8CA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6037" y="4852039"/>
            <a:ext cx="2151670" cy="1860256"/>
            <a:chOff x="-305" y="-4155"/>
            <a:chExt cx="2514948" cy="2174333"/>
          </a:xfrm>
        </p:grpSpPr>
        <p:sp>
          <p:nvSpPr>
            <p:cNvPr id="20" name="Freeform: Shape 19">
              <a:extLst>
                <a:ext uri="{FF2B5EF4-FFF2-40B4-BE49-F238E27FC236}">
                  <a16:creationId xmlns:a16="http://schemas.microsoft.com/office/drawing/2014/main" id="{1FDD3CCB-26A3-4D79-AEB6-7A60CF9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E9AC4470-5113-4709-B29F-CDB937F2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3E0D146C-9DAB-421E-AE88-5F854BF3F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12EB32A5-4408-4F6C-84B2-F9A908237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33128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B962CF-61A3-4EF9-94F6-7C59B0329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DD40F0-2C9C-F7C6-6E80-4C634179DE44}"/>
              </a:ext>
            </a:extLst>
          </p:cNvPr>
          <p:cNvSpPr>
            <a:spLocks noGrp="1"/>
          </p:cNvSpPr>
          <p:nvPr>
            <p:ph type="title"/>
          </p:nvPr>
        </p:nvSpPr>
        <p:spPr>
          <a:xfrm>
            <a:off x="838200" y="556337"/>
            <a:ext cx="6797405" cy="1651404"/>
          </a:xfrm>
        </p:spPr>
        <p:txBody>
          <a:bodyPr>
            <a:normAutofit/>
          </a:bodyPr>
          <a:lstStyle/>
          <a:p>
            <a:pPr>
              <a:spcBef>
                <a:spcPts val="0"/>
              </a:spcBef>
              <a:spcAft>
                <a:spcPts val="600"/>
              </a:spcAft>
            </a:pPr>
            <a:r>
              <a:rPr lang="en-US" sz="4000">
                <a:latin typeface="Calibri"/>
                <a:cs typeface="Calibri"/>
              </a:rPr>
              <a:t>Usage in Data Analysis Projects – </a:t>
            </a:r>
            <a:r>
              <a:rPr lang="en-US" sz="4000" err="1">
                <a:latin typeface="Calibri"/>
                <a:cs typeface="Calibri"/>
              </a:rPr>
              <a:t>Jupyter</a:t>
            </a:r>
            <a:r>
              <a:rPr lang="en-US" sz="4000">
                <a:latin typeface="Calibri"/>
                <a:cs typeface="Calibri"/>
              </a:rPr>
              <a:t> Notebook</a:t>
            </a:r>
          </a:p>
        </p:txBody>
      </p:sp>
      <p:sp>
        <p:nvSpPr>
          <p:cNvPr id="3" name="Content Placeholder 2">
            <a:extLst>
              <a:ext uri="{FF2B5EF4-FFF2-40B4-BE49-F238E27FC236}">
                <a16:creationId xmlns:a16="http://schemas.microsoft.com/office/drawing/2014/main" id="{F4430BF0-D766-C601-0B00-FCA0E51A7DA0}"/>
              </a:ext>
            </a:extLst>
          </p:cNvPr>
          <p:cNvSpPr>
            <a:spLocks noGrp="1"/>
          </p:cNvSpPr>
          <p:nvPr>
            <p:ph idx="1"/>
          </p:nvPr>
        </p:nvSpPr>
        <p:spPr>
          <a:xfrm>
            <a:off x="838200" y="2401330"/>
            <a:ext cx="6797405" cy="3719384"/>
          </a:xfrm>
        </p:spPr>
        <p:txBody>
          <a:bodyPr vert="horz" lIns="91440" tIns="45720" rIns="91440" bIns="45720" rtlCol="0">
            <a:normAutofit/>
          </a:bodyPr>
          <a:lstStyle/>
          <a:p>
            <a:pPr>
              <a:spcBef>
                <a:spcPts val="0"/>
              </a:spcBef>
              <a:spcAft>
                <a:spcPts val="600"/>
              </a:spcAft>
              <a:buFont typeface="Arial,Sans-Serif" panose="020B0604020202020204" pitchFamily="34" charset="0"/>
            </a:pPr>
            <a:r>
              <a:rPr lang="en-US" sz="2000">
                <a:cs typeface="Calibri"/>
              </a:rPr>
              <a:t> Widely used for data analysis projects, Jupyter Notebooks support flexible and interactive development processes. </a:t>
            </a:r>
            <a:endParaRPr lang="en-US" sz="2000"/>
          </a:p>
          <a:p>
            <a:pPr>
              <a:spcBef>
                <a:spcPts val="0"/>
              </a:spcBef>
              <a:spcAft>
                <a:spcPts val="600"/>
              </a:spcAft>
              <a:buFont typeface="Arial,Sans-Serif" panose="020B0604020202020204" pitchFamily="34" charset="0"/>
            </a:pPr>
            <a:r>
              <a:rPr lang="en-US" sz="2000">
                <a:cs typeface="Calibri"/>
              </a:rPr>
              <a:t>Analysts leverage Python libraries like Pandas and NumPy for data manipulation and exploration, supported by visualization tools like Matplotlib and Seaborn. </a:t>
            </a:r>
          </a:p>
          <a:p>
            <a:pPr>
              <a:spcBef>
                <a:spcPts val="0"/>
              </a:spcBef>
              <a:spcAft>
                <a:spcPts val="600"/>
              </a:spcAft>
              <a:buFont typeface="Arial,Sans-Serif" panose="020B0604020202020204" pitchFamily="34" charset="0"/>
            </a:pPr>
            <a:r>
              <a:rPr lang="en-US" sz="2000">
                <a:cs typeface="Calibri"/>
              </a:rPr>
              <a:t>Rich and interactive data visualizations aid in exploring patterns and relationships within datasets, facilitating insight generation and comprehension. </a:t>
            </a:r>
          </a:p>
          <a:p>
            <a:pPr>
              <a:spcBef>
                <a:spcPts val="0"/>
              </a:spcBef>
              <a:spcAft>
                <a:spcPts val="600"/>
              </a:spcAft>
              <a:buFont typeface="Arial,Sans-Serif" panose="020B0604020202020204" pitchFamily="34" charset="0"/>
            </a:pPr>
            <a:r>
              <a:rPr lang="en-US" sz="2000">
                <a:cs typeface="Calibri"/>
              </a:rPr>
              <a:t>Jupyter Notebooks also serve as ideal environments for developing, training, and evaluating machine learning models, with detailed documentation and commentary enhancing understanding and reproducibility. </a:t>
            </a:r>
            <a:endParaRPr lang="en-US" sz="2000"/>
          </a:p>
        </p:txBody>
      </p:sp>
      <p:pic>
        <p:nvPicPr>
          <p:cNvPr id="4" name="Picture 3" descr="A screenshot of a computer screen&#10;&#10;Description automatically generated">
            <a:extLst>
              <a:ext uri="{FF2B5EF4-FFF2-40B4-BE49-F238E27FC236}">
                <a16:creationId xmlns:a16="http://schemas.microsoft.com/office/drawing/2014/main" id="{8AADEF29-35A0-B985-46E3-1E60F27C5079}"/>
              </a:ext>
            </a:extLst>
          </p:cNvPr>
          <p:cNvPicPr>
            <a:picLocks noChangeAspect="1"/>
          </p:cNvPicPr>
          <p:nvPr/>
        </p:nvPicPr>
        <p:blipFill>
          <a:blip r:embed="rId2"/>
          <a:stretch>
            <a:fillRect/>
          </a:stretch>
        </p:blipFill>
        <p:spPr>
          <a:xfrm>
            <a:off x="8179717" y="2522553"/>
            <a:ext cx="3250302" cy="3773847"/>
          </a:xfrm>
          <a:prstGeom prst="rect">
            <a:avLst/>
          </a:prstGeom>
        </p:spPr>
      </p:pic>
      <p:pic>
        <p:nvPicPr>
          <p:cNvPr id="5" name="Picture 4">
            <a:extLst>
              <a:ext uri="{FF2B5EF4-FFF2-40B4-BE49-F238E27FC236}">
                <a16:creationId xmlns:a16="http://schemas.microsoft.com/office/drawing/2014/main" id="{08EA1ABF-6169-3A22-30E2-80A58C6407BA}"/>
              </a:ext>
            </a:extLst>
          </p:cNvPr>
          <p:cNvPicPr>
            <a:picLocks noChangeAspect="1"/>
          </p:cNvPicPr>
          <p:nvPr/>
        </p:nvPicPr>
        <p:blipFill>
          <a:blip r:embed="rId3"/>
          <a:stretch>
            <a:fillRect/>
          </a:stretch>
        </p:blipFill>
        <p:spPr>
          <a:xfrm>
            <a:off x="7762495" y="730031"/>
            <a:ext cx="3977283" cy="2813930"/>
          </a:xfrm>
          <a:prstGeom prst="rect">
            <a:avLst/>
          </a:prstGeom>
        </p:spPr>
      </p:pic>
    </p:spTree>
    <p:extLst>
      <p:ext uri="{BB962C8B-B14F-4D97-AF65-F5344CB8AC3E}">
        <p14:creationId xmlns:p14="http://schemas.microsoft.com/office/powerpoint/2010/main" val="1964833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3816180-9827-4342-BBD0-293C7D2FA0CC}"/>
              </a:ext>
            </a:extLst>
          </p:cNvPr>
          <p:cNvSpPr>
            <a:spLocks noGrp="1"/>
          </p:cNvSpPr>
          <p:nvPr>
            <p:ph type="title"/>
          </p:nvPr>
        </p:nvSpPr>
        <p:spPr>
          <a:xfrm>
            <a:off x="1137034" y="609597"/>
            <a:ext cx="9392421" cy="1330841"/>
          </a:xfrm>
        </p:spPr>
        <p:txBody>
          <a:bodyPr>
            <a:normAutofit/>
          </a:bodyPr>
          <a:lstStyle/>
          <a:p>
            <a:r>
              <a:rPr lang="en-US">
                <a:latin typeface="Times New Roman"/>
                <a:ea typeface="+mj-lt"/>
                <a:cs typeface="+mj-lt"/>
              </a:rPr>
              <a:t>Synergistically Operate in Real-World Scenarios.</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DB752C58-37E5-2FA4-DEBB-440EC57575CF}"/>
              </a:ext>
            </a:extLst>
          </p:cNvPr>
          <p:cNvSpPr>
            <a:spLocks noGrp="1"/>
          </p:cNvSpPr>
          <p:nvPr>
            <p:ph idx="1"/>
          </p:nvPr>
        </p:nvSpPr>
        <p:spPr>
          <a:xfrm>
            <a:off x="1137034" y="2198362"/>
            <a:ext cx="4958966" cy="3917773"/>
          </a:xfrm>
        </p:spPr>
        <p:txBody>
          <a:bodyPr vert="horz" lIns="91440" tIns="45720" rIns="91440" bIns="45720" rtlCol="0" anchor="t">
            <a:normAutofit lnSpcReduction="10000"/>
          </a:bodyPr>
          <a:lstStyle/>
          <a:p>
            <a:r>
              <a:rPr lang="en-US" sz="2000">
                <a:ea typeface="+mn-lt"/>
                <a:cs typeface="+mn-lt"/>
              </a:rPr>
              <a:t>In real-world scenarios, GitHub, Python, and </a:t>
            </a:r>
            <a:r>
              <a:rPr lang="en-US" sz="2000" err="1">
                <a:ea typeface="+mn-lt"/>
                <a:cs typeface="+mn-lt"/>
              </a:rPr>
              <a:t>Jupyter</a:t>
            </a:r>
            <a:r>
              <a:rPr lang="en-US" sz="2000">
                <a:ea typeface="+mn-lt"/>
                <a:cs typeface="+mn-lt"/>
              </a:rPr>
              <a:t> synergistically operate to create a powerful and efficient workflow, especially in data science and software development projects.</a:t>
            </a:r>
          </a:p>
          <a:p>
            <a:r>
              <a:rPr lang="en-US" sz="2000">
                <a:solidFill>
                  <a:srgbClr val="000000"/>
                </a:solidFill>
                <a:ea typeface="+mn-lt"/>
                <a:cs typeface="+mn-lt"/>
              </a:rPr>
              <a:t>Developers initiate projects on GitHub, hosting their Python code and Jupyter Notebooks in repositories. its version control facilitates collaborative coding, allowing multiple contributors to work on the same project simultaneously without conflicts. Issues and project boards on GitHub are used for task tracking, bug reporting, and organizing development sprints.</a:t>
            </a:r>
            <a:endParaRPr lang="en-US">
              <a:cs typeface="Calibri" panose="020F0502020204030204"/>
            </a:endParaRPr>
          </a:p>
          <a:p>
            <a:endParaRPr lang="en-US" sz="2000">
              <a:cs typeface="Calibri"/>
            </a:endParaRPr>
          </a:p>
        </p:txBody>
      </p:sp>
      <p:pic>
        <p:nvPicPr>
          <p:cNvPr id="4" name="Picture 3" descr="A black background with orange text&#10;&#10;Description automatically generated">
            <a:extLst>
              <a:ext uri="{FF2B5EF4-FFF2-40B4-BE49-F238E27FC236}">
                <a16:creationId xmlns:a16="http://schemas.microsoft.com/office/drawing/2014/main" id="{639C2870-7287-705D-07D9-20F433746B9E}"/>
              </a:ext>
            </a:extLst>
          </p:cNvPr>
          <p:cNvPicPr>
            <a:picLocks noChangeAspect="1"/>
          </p:cNvPicPr>
          <p:nvPr/>
        </p:nvPicPr>
        <p:blipFill>
          <a:blip r:embed="rId2"/>
          <a:stretch>
            <a:fillRect/>
          </a:stretch>
        </p:blipFill>
        <p:spPr>
          <a:xfrm>
            <a:off x="6719367" y="2722090"/>
            <a:ext cx="4788505" cy="2681562"/>
          </a:xfrm>
          <a:prstGeom prst="rect">
            <a:avLst/>
          </a:prstGeom>
        </p:spPr>
      </p:pic>
      <p:sp>
        <p:nvSpPr>
          <p:cNvPr id="24" name="Freeform: Shape 2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70124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9C73D22-C31B-6295-9C1C-1F1EB182B719}"/>
              </a:ext>
            </a:extLst>
          </p:cNvPr>
          <p:cNvSpPr>
            <a:spLocks noGrp="1"/>
          </p:cNvSpPr>
          <p:nvPr>
            <p:ph type="title"/>
          </p:nvPr>
        </p:nvSpPr>
        <p:spPr>
          <a:xfrm>
            <a:off x="1137034" y="609597"/>
            <a:ext cx="9392421" cy="1330841"/>
          </a:xfrm>
        </p:spPr>
        <p:txBody>
          <a:bodyPr>
            <a:normAutofit/>
          </a:bodyPr>
          <a:lstStyle/>
          <a:p>
            <a:r>
              <a:rPr lang="en-US">
                <a:ea typeface="+mj-lt"/>
                <a:cs typeface="+mj-lt"/>
              </a:rPr>
              <a:t>Reproducibility and Transparency:</a:t>
            </a:r>
            <a:endParaRPr lang="en-US"/>
          </a:p>
        </p:txBody>
      </p:sp>
      <p:sp>
        <p:nvSpPr>
          <p:cNvPr id="3" name="Content Placeholder 2">
            <a:extLst>
              <a:ext uri="{FF2B5EF4-FFF2-40B4-BE49-F238E27FC236}">
                <a16:creationId xmlns:a16="http://schemas.microsoft.com/office/drawing/2014/main" id="{D5B4D2C1-5F2C-91EC-348D-365B3806F8DE}"/>
              </a:ext>
            </a:extLst>
          </p:cNvPr>
          <p:cNvSpPr>
            <a:spLocks noGrp="1"/>
          </p:cNvSpPr>
          <p:nvPr>
            <p:ph idx="1"/>
          </p:nvPr>
        </p:nvSpPr>
        <p:spPr>
          <a:xfrm>
            <a:off x="1032259" y="1979287"/>
            <a:ext cx="4958966" cy="3917773"/>
          </a:xfrm>
        </p:spPr>
        <p:txBody>
          <a:bodyPr vert="horz" lIns="91440" tIns="45720" rIns="91440" bIns="45720" rtlCol="0" anchor="t">
            <a:noAutofit/>
          </a:bodyPr>
          <a:lstStyle/>
          <a:p>
            <a:r>
              <a:rPr lang="en-US" sz="2600" dirty="0">
                <a:latin typeface="Times New Roman"/>
                <a:ea typeface="+mn-lt"/>
                <a:cs typeface="+mn-lt"/>
              </a:rPr>
              <a:t>The integration of GitHub, Python, and </a:t>
            </a:r>
            <a:r>
              <a:rPr lang="en-US" sz="2600" err="1">
                <a:latin typeface="Times New Roman"/>
                <a:ea typeface="+mn-lt"/>
                <a:cs typeface="+mn-lt"/>
              </a:rPr>
              <a:t>Jupyter</a:t>
            </a:r>
            <a:r>
              <a:rPr lang="en-US" sz="2600" dirty="0">
                <a:latin typeface="Times New Roman"/>
                <a:ea typeface="+mn-lt"/>
                <a:cs typeface="+mn-lt"/>
              </a:rPr>
              <a:t> Notebooks ensures reproducibility, as the entire project, including code and documentation, is version-controlled.</a:t>
            </a:r>
          </a:p>
          <a:p>
            <a:r>
              <a:rPr lang="en-US" sz="2600" err="1">
                <a:latin typeface="Times New Roman"/>
                <a:ea typeface="+mn-lt"/>
                <a:cs typeface="+mn-lt"/>
              </a:rPr>
              <a:t>Jupyter</a:t>
            </a:r>
            <a:r>
              <a:rPr lang="en-US" sz="2600" dirty="0">
                <a:latin typeface="Times New Roman"/>
                <a:ea typeface="+mn-lt"/>
                <a:cs typeface="+mn-lt"/>
              </a:rPr>
              <a:t> Notebooks, embedded in GitHub, allow for transparent sharing of analyses, enabling others to reproduce and build upon the work.</a:t>
            </a:r>
            <a:endParaRPr lang="en-US" sz="2600" dirty="0">
              <a:latin typeface="Times New Roman"/>
              <a:cs typeface="Times New Roman"/>
            </a:endParaRPr>
          </a:p>
        </p:txBody>
      </p:sp>
      <p:pic>
        <p:nvPicPr>
          <p:cNvPr id="4" name="Picture 3">
            <a:extLst>
              <a:ext uri="{FF2B5EF4-FFF2-40B4-BE49-F238E27FC236}">
                <a16:creationId xmlns:a16="http://schemas.microsoft.com/office/drawing/2014/main" id="{F1E1AC27-D830-1CC8-F31F-90AD1CB91D7E}"/>
              </a:ext>
            </a:extLst>
          </p:cNvPr>
          <p:cNvPicPr>
            <a:picLocks noChangeAspect="1"/>
          </p:cNvPicPr>
          <p:nvPr/>
        </p:nvPicPr>
        <p:blipFill>
          <a:blip r:embed="rId2"/>
          <a:stretch>
            <a:fillRect/>
          </a:stretch>
        </p:blipFill>
        <p:spPr>
          <a:xfrm>
            <a:off x="6719367" y="2716104"/>
            <a:ext cx="4788505" cy="2693534"/>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72019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2B874B-0E0C-DC6E-6974-75C349BABC37}"/>
              </a:ext>
            </a:extLst>
          </p:cNvPr>
          <p:cNvSpPr>
            <a:spLocks noGrp="1"/>
          </p:cNvSpPr>
          <p:nvPr>
            <p:ph type="title"/>
          </p:nvPr>
        </p:nvSpPr>
        <p:spPr>
          <a:xfrm>
            <a:off x="838200" y="365125"/>
            <a:ext cx="10515600" cy="1306443"/>
          </a:xfrm>
        </p:spPr>
        <p:txBody>
          <a:bodyPr>
            <a:normAutofit/>
          </a:bodyPr>
          <a:lstStyle/>
          <a:p>
            <a:r>
              <a:rPr lang="en-US" sz="4000">
                <a:ea typeface="+mj-lt"/>
                <a:cs typeface="+mj-lt"/>
              </a:rPr>
              <a:t>Python as the Core Language:</a:t>
            </a:r>
            <a:endParaRPr lang="en-US" sz="4000"/>
          </a:p>
          <a:p>
            <a:endParaRPr lang="en-US" sz="4000"/>
          </a:p>
          <a:p>
            <a:endParaRPr lang="en-US" sz="4000">
              <a:ea typeface="Calibri Light"/>
              <a:cs typeface="Calibri Light"/>
            </a:endParaRPr>
          </a:p>
        </p:txBody>
      </p:sp>
      <p:sp>
        <p:nvSpPr>
          <p:cNvPr id="3" name="Content Placeholder 2">
            <a:extLst>
              <a:ext uri="{FF2B5EF4-FFF2-40B4-BE49-F238E27FC236}">
                <a16:creationId xmlns:a16="http://schemas.microsoft.com/office/drawing/2014/main" id="{D214F710-00F2-1B3D-6899-A46FD8A768CE}"/>
              </a:ext>
            </a:extLst>
          </p:cNvPr>
          <p:cNvSpPr>
            <a:spLocks noGrp="1"/>
          </p:cNvSpPr>
          <p:nvPr>
            <p:ph idx="1"/>
          </p:nvPr>
        </p:nvSpPr>
        <p:spPr>
          <a:xfrm>
            <a:off x="838200" y="1825625"/>
            <a:ext cx="4152774" cy="4303464"/>
          </a:xfrm>
        </p:spPr>
        <p:txBody>
          <a:bodyPr vert="horz" lIns="91440" tIns="45720" rIns="91440" bIns="45720" rtlCol="0" anchor="t">
            <a:normAutofit/>
          </a:bodyPr>
          <a:lstStyle/>
          <a:p>
            <a:r>
              <a:rPr lang="en-US" sz="2000">
                <a:ea typeface="+mn-lt"/>
                <a:cs typeface="+mn-lt"/>
              </a:rPr>
              <a:t>It is the primary language for coding, scripting, and application development.</a:t>
            </a:r>
            <a:endParaRPr lang="en-US" sz="2000">
              <a:ea typeface="Calibri" panose="020F0502020204030204"/>
              <a:cs typeface="Calibri" panose="020F0502020204030204"/>
            </a:endParaRPr>
          </a:p>
          <a:p>
            <a:r>
              <a:rPr lang="en-US" sz="2000">
                <a:ea typeface="+mn-lt"/>
                <a:cs typeface="+mn-lt"/>
              </a:rPr>
              <a:t>GitHub integrates with Python, ensuring efficient version control and tracking of code changes made during development.</a:t>
            </a:r>
          </a:p>
          <a:p>
            <a:r>
              <a:rPr lang="en-US" sz="2000">
                <a:solidFill>
                  <a:srgbClr val="000000"/>
                </a:solidFill>
                <a:ea typeface="+mn-lt"/>
                <a:cs typeface="+mn-lt"/>
              </a:rPr>
              <a:t>Python's versatility allows it to serve as the main language for Jupyter Notebooks, providing an interactive and executable environment for data analysis and documentation within GitHub repositories.</a:t>
            </a:r>
            <a:endParaRPr lang="en-US" sz="2000">
              <a:solidFill>
                <a:srgbClr val="000000"/>
              </a:solidFill>
              <a:ea typeface="Calibri"/>
              <a:cs typeface="Calibri"/>
            </a:endParaRPr>
          </a:p>
          <a:p>
            <a:endParaRPr lang="en-US" sz="2000">
              <a:ea typeface="Calibri"/>
              <a:cs typeface="Calibri"/>
            </a:endParaRPr>
          </a:p>
        </p:txBody>
      </p:sp>
      <p:pic>
        <p:nvPicPr>
          <p:cNvPr id="4" name="Picture 3">
            <a:extLst>
              <a:ext uri="{FF2B5EF4-FFF2-40B4-BE49-F238E27FC236}">
                <a16:creationId xmlns:a16="http://schemas.microsoft.com/office/drawing/2014/main" id="{DD99246D-E83B-013B-2723-67D23B2639EF}"/>
              </a:ext>
            </a:extLst>
          </p:cNvPr>
          <p:cNvPicPr>
            <a:picLocks noChangeAspect="1"/>
          </p:cNvPicPr>
          <p:nvPr/>
        </p:nvPicPr>
        <p:blipFill rotWithShape="1">
          <a:blip r:embed="rId2"/>
          <a:srcRect l="2439" r="440" b="2"/>
          <a:stretch/>
        </p:blipFill>
        <p:spPr>
          <a:xfrm>
            <a:off x="5183500" y="1904282"/>
            <a:ext cx="6170299" cy="4224808"/>
          </a:xfrm>
          <a:prstGeom prst="rect">
            <a:avLst/>
          </a:prstGeom>
        </p:spPr>
      </p:pic>
    </p:spTree>
    <p:extLst>
      <p:ext uri="{BB962C8B-B14F-4D97-AF65-F5344CB8AC3E}">
        <p14:creationId xmlns:p14="http://schemas.microsoft.com/office/powerpoint/2010/main" val="1432810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55B29FD-20D1-57ED-E26A-D47D7A936489}"/>
              </a:ext>
            </a:extLst>
          </p:cNvPr>
          <p:cNvSpPr txBox="1"/>
          <p:nvPr/>
        </p:nvSpPr>
        <p:spPr>
          <a:xfrm>
            <a:off x="638881" y="457200"/>
            <a:ext cx="10909640" cy="136861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6600" b="1">
                <a:latin typeface="+mj-lt"/>
                <a:ea typeface="+mj-ea"/>
                <a:cs typeface="+mj-cs"/>
              </a:rPr>
              <a:t>What is GitHub?</a:t>
            </a:r>
          </a:p>
        </p:txBody>
      </p:sp>
      <p:sp>
        <p:nvSpPr>
          <p:cNvPr id="61"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Image result for github picture">
            <a:extLst>
              <a:ext uri="{FF2B5EF4-FFF2-40B4-BE49-F238E27FC236}">
                <a16:creationId xmlns:a16="http://schemas.microsoft.com/office/drawing/2014/main" id="{0EA1DF00-1804-770A-2B08-2F5AE16209E5}"/>
              </a:ext>
            </a:extLst>
          </p:cNvPr>
          <p:cNvPicPr>
            <a:picLocks noChangeAspect="1"/>
          </p:cNvPicPr>
          <p:nvPr/>
        </p:nvPicPr>
        <p:blipFill rotWithShape="1">
          <a:blip r:embed="rId2"/>
          <a:srcRect r="-2" b="-2"/>
          <a:stretch/>
        </p:blipFill>
        <p:spPr>
          <a:xfrm>
            <a:off x="1324356" y="2642616"/>
            <a:ext cx="3605784" cy="3605784"/>
          </a:xfrm>
          <a:prstGeom prst="rect">
            <a:avLst/>
          </a:prstGeom>
        </p:spPr>
      </p:pic>
      <p:pic>
        <p:nvPicPr>
          <p:cNvPr id="4" name="Picture 3" descr="Image result for github picture">
            <a:extLst>
              <a:ext uri="{FF2B5EF4-FFF2-40B4-BE49-F238E27FC236}">
                <a16:creationId xmlns:a16="http://schemas.microsoft.com/office/drawing/2014/main" id="{179AAB86-5C8A-407C-E55E-A2A7A71606AD}"/>
              </a:ext>
            </a:extLst>
          </p:cNvPr>
          <p:cNvPicPr>
            <a:picLocks noChangeAspect="1"/>
          </p:cNvPicPr>
          <p:nvPr/>
        </p:nvPicPr>
        <p:blipFill>
          <a:blip r:embed="rId3"/>
          <a:stretch>
            <a:fillRect/>
          </a:stretch>
        </p:blipFill>
        <p:spPr>
          <a:xfrm>
            <a:off x="6254496" y="2866453"/>
            <a:ext cx="5614416" cy="3158109"/>
          </a:xfrm>
          <a:prstGeom prst="rect">
            <a:avLst/>
          </a:prstGeom>
        </p:spPr>
      </p:pic>
    </p:spTree>
    <p:extLst>
      <p:ext uri="{BB962C8B-B14F-4D97-AF65-F5344CB8AC3E}">
        <p14:creationId xmlns:p14="http://schemas.microsoft.com/office/powerpoint/2010/main" val="133757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descr="A 3D pattern of ring shapes connected by lines">
            <a:extLst>
              <a:ext uri="{FF2B5EF4-FFF2-40B4-BE49-F238E27FC236}">
                <a16:creationId xmlns:a16="http://schemas.microsoft.com/office/drawing/2014/main" id="{2D5F7FAE-42EC-B28E-4569-42746DB84C02}"/>
              </a:ext>
            </a:extLst>
          </p:cNvPr>
          <p:cNvPicPr>
            <a:picLocks noChangeAspect="1"/>
          </p:cNvPicPr>
          <p:nvPr/>
        </p:nvPicPr>
        <p:blipFill rotWithShape="1">
          <a:blip r:embed="rId2"/>
          <a:srcRect l="7613" r="42444" b="-2"/>
          <a:stretch/>
        </p:blipFill>
        <p:spPr>
          <a:xfrm>
            <a:off x="6103027" y="10"/>
            <a:ext cx="6088971" cy="6857990"/>
          </a:xfrm>
          <a:prstGeom prst="rect">
            <a:avLst/>
          </a:prstGeom>
        </p:spPr>
      </p:pic>
      <p:sp useBgFill="1">
        <p:nvSpPr>
          <p:cNvPr id="47" name="Rectangle 46">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Rectangle 48">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4C77D4-D8D8-B831-06AC-1F4BDB9C154B}"/>
              </a:ext>
            </a:extLst>
          </p:cNvPr>
          <p:cNvSpPr>
            <a:spLocks noGrp="1"/>
          </p:cNvSpPr>
          <p:nvPr>
            <p:ph type="title"/>
          </p:nvPr>
        </p:nvSpPr>
        <p:spPr>
          <a:xfrm>
            <a:off x="761801" y="328512"/>
            <a:ext cx="4778387" cy="1628970"/>
          </a:xfrm>
        </p:spPr>
        <p:txBody>
          <a:bodyPr vert="horz" lIns="91440" tIns="45720" rIns="91440" bIns="45720" rtlCol="0" anchor="ctr">
            <a:normAutofit/>
          </a:bodyPr>
          <a:lstStyle/>
          <a:p>
            <a:r>
              <a:rPr lang="en-US" sz="4000" b="1"/>
              <a:t> Understanding GitHub</a:t>
            </a:r>
            <a:endParaRPr lang="en-US" sz="4000"/>
          </a:p>
        </p:txBody>
      </p:sp>
      <p:sp>
        <p:nvSpPr>
          <p:cNvPr id="5" name="TextBox 4">
            <a:extLst>
              <a:ext uri="{FF2B5EF4-FFF2-40B4-BE49-F238E27FC236}">
                <a16:creationId xmlns:a16="http://schemas.microsoft.com/office/drawing/2014/main" id="{5D9DA7AF-AEE7-7D02-DC93-AC018EA07930}"/>
              </a:ext>
            </a:extLst>
          </p:cNvPr>
          <p:cNvSpPr txBox="1"/>
          <p:nvPr/>
        </p:nvSpPr>
        <p:spPr>
          <a:xfrm>
            <a:off x="507801" y="1933119"/>
            <a:ext cx="4761356" cy="429737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a:lnSpc>
                <a:spcPct val="90000"/>
              </a:lnSpc>
              <a:spcAft>
                <a:spcPts val="600"/>
              </a:spcAft>
            </a:pPr>
            <a:endParaRPr lang="en-US" sz="140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600" dirty="0">
              <a:cs typeface="Calibri" panose="020F0502020204030204"/>
            </a:endParaRPr>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r>
              <a:rPr lang="en-US" sz="2000" dirty="0"/>
              <a:t>GitHub is a web-based platform primarily used for version control using Git. It allows developers to collaborate on projects, track changes to code, and manage software development projects. GitHub provides features such as bug tracking, feature requests, task management, and wikis for every project. It's widely used by individual developers, open-source projects, and companies alike to host their code repositories and manage their software development workflows.</a:t>
            </a:r>
            <a:endParaRPr lang="en-US" sz="2000" dirty="0">
              <a:ea typeface="Calibri"/>
              <a:cs typeface="Calibri"/>
            </a:endParaRPr>
          </a:p>
          <a:p>
            <a:pPr indent="-228600">
              <a:lnSpc>
                <a:spcPct val="90000"/>
              </a:lnSpc>
              <a:spcAft>
                <a:spcPts val="600"/>
              </a:spcAft>
              <a:buFont typeface="Arial" panose="020B0604020202020204" pitchFamily="34" charset="0"/>
              <a:buChar char="•"/>
            </a:pPr>
            <a:endParaRPr lang="en-US" sz="1400">
              <a:cs typeface="Calibri" panose="020F0502020204030204"/>
            </a:endParaRPr>
          </a:p>
          <a:p>
            <a:pPr indent="-228600">
              <a:lnSpc>
                <a:spcPct val="90000"/>
              </a:lnSpc>
              <a:spcAft>
                <a:spcPts val="600"/>
              </a:spcAft>
              <a:buFont typeface="Arial" panose="020B0604020202020204" pitchFamily="34" charset="0"/>
              <a:buChar char="•"/>
            </a:pPr>
            <a:endParaRPr lang="en-US" sz="1400">
              <a:ea typeface="Calibri"/>
              <a:cs typeface="Calibri"/>
            </a:endParaRPr>
          </a:p>
          <a:p>
            <a:pPr indent="-228600">
              <a:lnSpc>
                <a:spcPct val="90000"/>
              </a:lnSpc>
              <a:spcAft>
                <a:spcPts val="600"/>
              </a:spcAft>
              <a:buFont typeface="Arial" panose="020B0604020202020204" pitchFamily="34" charset="0"/>
              <a:buChar char="•"/>
            </a:pPr>
            <a:endParaRPr lang="en-US" sz="1400"/>
          </a:p>
          <a:p>
            <a:pPr indent="-228600">
              <a:lnSpc>
                <a:spcPct val="90000"/>
              </a:lnSpc>
              <a:spcAft>
                <a:spcPts val="600"/>
              </a:spcAft>
              <a:buFont typeface="Arial" panose="020B0604020202020204" pitchFamily="34" charset="0"/>
              <a:buChar char="•"/>
            </a:pPr>
            <a:endParaRPr lang="en-US" sz="1400"/>
          </a:p>
          <a:p>
            <a:pPr indent="-228600">
              <a:lnSpc>
                <a:spcPct val="90000"/>
              </a:lnSpc>
              <a:spcAft>
                <a:spcPts val="600"/>
              </a:spcAft>
              <a:buFont typeface="Arial" panose="020B0604020202020204" pitchFamily="34" charset="0"/>
              <a:buChar char="•"/>
            </a:pPr>
            <a:endParaRPr lang="en-US" sz="1400"/>
          </a:p>
          <a:p>
            <a:pPr indent="-228600">
              <a:lnSpc>
                <a:spcPct val="90000"/>
              </a:lnSpc>
              <a:spcAft>
                <a:spcPts val="600"/>
              </a:spcAft>
              <a:buFont typeface="Arial" panose="020B0604020202020204" pitchFamily="34" charset="0"/>
              <a:buChar char="•"/>
            </a:pPr>
            <a:endParaRPr lang="en-US" sz="1400"/>
          </a:p>
          <a:p>
            <a:pPr marL="228600" indent="-228600">
              <a:lnSpc>
                <a:spcPct val="90000"/>
              </a:lnSpc>
              <a:spcAft>
                <a:spcPts val="600"/>
              </a:spcAft>
              <a:buFont typeface="Arial" panose="020B0604020202020204" pitchFamily="34" charset="0"/>
              <a:buChar char="•"/>
            </a:pPr>
            <a:endParaRPr lang="en-US" sz="1400">
              <a:cs typeface="Calibri"/>
            </a:endParaRPr>
          </a:p>
        </p:txBody>
      </p:sp>
    </p:spTree>
    <p:extLst>
      <p:ext uri="{BB962C8B-B14F-4D97-AF65-F5344CB8AC3E}">
        <p14:creationId xmlns:p14="http://schemas.microsoft.com/office/powerpoint/2010/main" val="2241381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5B5259-67A8-DE19-8B00-F3ECCE7AF8DB}"/>
              </a:ext>
            </a:extLst>
          </p:cNvPr>
          <p:cNvSpPr>
            <a:spLocks noGrp="1"/>
          </p:cNvSpPr>
          <p:nvPr>
            <p:ph type="title"/>
          </p:nvPr>
        </p:nvSpPr>
        <p:spPr>
          <a:xfrm>
            <a:off x="4572001" y="12023"/>
            <a:ext cx="6781800" cy="914626"/>
          </a:xfrm>
        </p:spPr>
        <p:txBody>
          <a:bodyPr>
            <a:normAutofit/>
          </a:bodyPr>
          <a:lstStyle/>
          <a:p>
            <a:r>
              <a:rPr lang="en-US" dirty="0">
                <a:ea typeface="Calibri Light"/>
                <a:cs typeface="Calibri Light"/>
              </a:rPr>
              <a:t>Understanding the GitHub</a:t>
            </a:r>
          </a:p>
        </p:txBody>
      </p:sp>
      <p:pic>
        <p:nvPicPr>
          <p:cNvPr id="25" name="Picture 24" descr="Pen placed on top of a signature line">
            <a:extLst>
              <a:ext uri="{FF2B5EF4-FFF2-40B4-BE49-F238E27FC236}">
                <a16:creationId xmlns:a16="http://schemas.microsoft.com/office/drawing/2014/main" id="{88337680-7443-ECBD-D00A-3E06064B3393}"/>
              </a:ext>
            </a:extLst>
          </p:cNvPr>
          <p:cNvPicPr>
            <a:picLocks noChangeAspect="1"/>
          </p:cNvPicPr>
          <p:nvPr/>
        </p:nvPicPr>
        <p:blipFill rotWithShape="1">
          <a:blip r:embed="rId2"/>
          <a:srcRect l="57737" r="5771" b="-3"/>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26" name="Content Placeholder 2">
            <a:extLst>
              <a:ext uri="{FF2B5EF4-FFF2-40B4-BE49-F238E27FC236}">
                <a16:creationId xmlns:a16="http://schemas.microsoft.com/office/drawing/2014/main" id="{394C0A05-018E-5E1A-9120-9C7A5A7F317F}"/>
              </a:ext>
            </a:extLst>
          </p:cNvPr>
          <p:cNvSpPr>
            <a:spLocks noGrp="1"/>
          </p:cNvSpPr>
          <p:nvPr>
            <p:ph idx="1"/>
          </p:nvPr>
        </p:nvSpPr>
        <p:spPr>
          <a:xfrm>
            <a:off x="4472610" y="850237"/>
            <a:ext cx="7709451" cy="6007824"/>
          </a:xfrm>
        </p:spPr>
        <p:txBody>
          <a:bodyPr vert="horz" lIns="91440" tIns="45720" rIns="91440" bIns="45720" rtlCol="0" anchor="t">
            <a:normAutofit fontScale="85000" lnSpcReduction="10000"/>
          </a:bodyPr>
          <a:lstStyle/>
          <a:p>
            <a:r>
              <a:rPr lang="en-US" sz="1400">
                <a:ea typeface="+mn-lt"/>
                <a:cs typeface="+mn-lt"/>
              </a:rPr>
              <a:t>The implementation of GitHub involves several key steps:</a:t>
            </a:r>
            <a:endParaRPr lang="en-US" sz="1400">
              <a:ea typeface="Calibri"/>
              <a:cs typeface="Calibri"/>
            </a:endParaRPr>
          </a:p>
          <a:p>
            <a:r>
              <a:rPr lang="en-US" sz="1400" b="1">
                <a:ea typeface="+mn-lt"/>
                <a:cs typeface="+mn-lt"/>
              </a:rPr>
              <a:t>Account Creation</a:t>
            </a:r>
            <a:r>
              <a:rPr lang="en-US" sz="1400">
                <a:ea typeface="+mn-lt"/>
                <a:cs typeface="+mn-lt"/>
              </a:rPr>
              <a:t>: To use GitHub, you need to create an account. You can sign up for free with a username, email address, and password.</a:t>
            </a:r>
            <a:endParaRPr lang="en-US" sz="1400">
              <a:ea typeface="Calibri"/>
              <a:cs typeface="Calibri"/>
            </a:endParaRPr>
          </a:p>
          <a:p>
            <a:r>
              <a:rPr lang="en-US" sz="1400" b="1">
                <a:ea typeface="+mn-lt"/>
                <a:cs typeface="+mn-lt"/>
              </a:rPr>
              <a:t>Repository Creation</a:t>
            </a:r>
            <a:r>
              <a:rPr lang="en-US" sz="1400">
                <a:ea typeface="+mn-lt"/>
                <a:cs typeface="+mn-lt"/>
              </a:rPr>
              <a:t>: After signing in, you can create a new repository by clicking the "New" button on your dashboard. You'll need to give your repository a name, description, and choose whether it's public or private.</a:t>
            </a:r>
            <a:endParaRPr lang="en-US" sz="1400">
              <a:ea typeface="Calibri"/>
              <a:cs typeface="Calibri"/>
            </a:endParaRPr>
          </a:p>
          <a:p>
            <a:r>
              <a:rPr lang="en-US" sz="1400" b="1">
                <a:ea typeface="+mn-lt"/>
                <a:cs typeface="+mn-lt"/>
              </a:rPr>
              <a:t>Setting Up Git</a:t>
            </a:r>
            <a:r>
              <a:rPr lang="en-US" sz="1400">
                <a:ea typeface="+mn-lt"/>
                <a:cs typeface="+mn-lt"/>
              </a:rPr>
              <a:t>: Install Git on your local machine if you haven't already. Git is a distributed version control system that GitHub is built on. You can download and install Git from the official website (</a:t>
            </a:r>
            <a:r>
              <a:rPr lang="en-US" sz="1400">
                <a:ea typeface="+mn-lt"/>
                <a:cs typeface="+mn-lt"/>
                <a:hlinkClick r:id="rId3"/>
              </a:rPr>
              <a:t>https://git-scm.com/</a:t>
            </a:r>
            <a:r>
              <a:rPr lang="en-US" sz="1400">
                <a:ea typeface="+mn-lt"/>
                <a:cs typeface="+mn-lt"/>
              </a:rPr>
              <a:t>).</a:t>
            </a:r>
            <a:endParaRPr lang="en-US" sz="1400">
              <a:ea typeface="Calibri"/>
              <a:cs typeface="Calibri"/>
            </a:endParaRPr>
          </a:p>
          <a:p>
            <a:r>
              <a:rPr lang="en-US" sz="1400" b="1">
                <a:ea typeface="+mn-lt"/>
                <a:cs typeface="+mn-lt"/>
              </a:rPr>
              <a:t>Cloning Repositories</a:t>
            </a:r>
            <a:r>
              <a:rPr lang="en-US" sz="1400">
                <a:ea typeface="+mn-lt"/>
                <a:cs typeface="+mn-lt"/>
              </a:rPr>
              <a:t>: To work on a GitHub repository locally, you need to clone it to your machine. You can do this by using the </a:t>
            </a:r>
            <a:r>
              <a:rPr lang="en-US" sz="1400" b="1">
                <a:latin typeface="Consolas"/>
              </a:rPr>
              <a:t>git clone</a:t>
            </a:r>
            <a:r>
              <a:rPr lang="en-US" sz="1400">
                <a:ea typeface="+mn-lt"/>
                <a:cs typeface="+mn-lt"/>
              </a:rPr>
              <a:t> command followed by the URL of the repository.</a:t>
            </a:r>
            <a:endParaRPr lang="en-US" sz="1400">
              <a:ea typeface="Calibri"/>
              <a:cs typeface="Calibri"/>
            </a:endParaRPr>
          </a:p>
          <a:p>
            <a:r>
              <a:rPr lang="en-US" sz="1400" b="1">
                <a:ea typeface="+mn-lt"/>
                <a:cs typeface="+mn-lt"/>
              </a:rPr>
              <a:t>Adding Files and Making Changes</a:t>
            </a:r>
            <a:r>
              <a:rPr lang="en-US" sz="1400">
                <a:ea typeface="+mn-lt"/>
                <a:cs typeface="+mn-lt"/>
              </a:rPr>
              <a:t>: Once you have cloned a repository, you can add files, make changes to existing files, and create new ones using your preferred code editor.</a:t>
            </a:r>
            <a:endParaRPr lang="en-US" sz="1400">
              <a:ea typeface="Calibri"/>
              <a:cs typeface="Calibri"/>
            </a:endParaRPr>
          </a:p>
          <a:p>
            <a:r>
              <a:rPr lang="en-US" sz="1400" b="1">
                <a:ea typeface="+mn-lt"/>
                <a:cs typeface="+mn-lt"/>
              </a:rPr>
              <a:t>Staging and Committing Changes</a:t>
            </a:r>
            <a:r>
              <a:rPr lang="en-US" sz="1400">
                <a:ea typeface="+mn-lt"/>
                <a:cs typeface="+mn-lt"/>
              </a:rPr>
              <a:t>: After making changes to your files, you need to stage them for commit using the </a:t>
            </a:r>
            <a:r>
              <a:rPr lang="en-US" sz="1400" b="1">
                <a:latin typeface="Consolas"/>
              </a:rPr>
              <a:t>git add</a:t>
            </a:r>
            <a:r>
              <a:rPr lang="en-US" sz="1400">
                <a:ea typeface="+mn-lt"/>
                <a:cs typeface="+mn-lt"/>
              </a:rPr>
              <a:t> command. Once staged, you can commit the changes to your local repository using the </a:t>
            </a:r>
            <a:r>
              <a:rPr lang="en-US" sz="1400" b="1">
                <a:latin typeface="Consolas"/>
              </a:rPr>
              <a:t>git commit</a:t>
            </a:r>
            <a:r>
              <a:rPr lang="en-US" sz="1400">
                <a:ea typeface="+mn-lt"/>
                <a:cs typeface="+mn-lt"/>
              </a:rPr>
              <a:t> command.</a:t>
            </a:r>
            <a:endParaRPr lang="en-US" sz="1400">
              <a:ea typeface="Calibri"/>
              <a:cs typeface="Calibri"/>
            </a:endParaRPr>
          </a:p>
          <a:p>
            <a:r>
              <a:rPr lang="en-US" sz="1400" b="1">
                <a:ea typeface="+mn-lt"/>
                <a:cs typeface="+mn-lt"/>
              </a:rPr>
              <a:t>Pushing Changes to GitHub</a:t>
            </a:r>
            <a:r>
              <a:rPr lang="en-US" sz="1400">
                <a:ea typeface="+mn-lt"/>
                <a:cs typeface="+mn-lt"/>
              </a:rPr>
              <a:t>: To update the repository on GitHub with your local changes, you need to push your commits using the </a:t>
            </a:r>
            <a:r>
              <a:rPr lang="en-US" sz="1400" b="1">
                <a:latin typeface="Consolas"/>
              </a:rPr>
              <a:t>git push</a:t>
            </a:r>
            <a:r>
              <a:rPr lang="en-US" sz="1400">
                <a:ea typeface="+mn-lt"/>
                <a:cs typeface="+mn-lt"/>
              </a:rPr>
              <a:t> command.</a:t>
            </a:r>
            <a:endParaRPr lang="en-US" sz="1400">
              <a:ea typeface="Calibri"/>
              <a:cs typeface="Calibri"/>
            </a:endParaRPr>
          </a:p>
          <a:p>
            <a:r>
              <a:rPr lang="en-US" sz="1400" b="1">
                <a:ea typeface="+mn-lt"/>
                <a:cs typeface="+mn-lt"/>
              </a:rPr>
              <a:t>Pulling Changes from GitHub</a:t>
            </a:r>
            <a:r>
              <a:rPr lang="en-US" sz="1400">
                <a:ea typeface="+mn-lt"/>
                <a:cs typeface="+mn-lt"/>
              </a:rPr>
              <a:t>: If there have been changes made to the repository by other collaborators, you can pull those changes to your local repository using the </a:t>
            </a:r>
            <a:r>
              <a:rPr lang="en-US" sz="1400" b="1">
                <a:latin typeface="Consolas"/>
              </a:rPr>
              <a:t>git pull</a:t>
            </a:r>
            <a:r>
              <a:rPr lang="en-US" sz="1400">
                <a:ea typeface="+mn-lt"/>
                <a:cs typeface="+mn-lt"/>
              </a:rPr>
              <a:t> command.</a:t>
            </a:r>
            <a:endParaRPr lang="en-US" sz="1400">
              <a:ea typeface="Calibri"/>
              <a:cs typeface="Calibri"/>
            </a:endParaRPr>
          </a:p>
          <a:p>
            <a:r>
              <a:rPr lang="en-US" sz="1400" b="1">
                <a:ea typeface="+mn-lt"/>
                <a:cs typeface="+mn-lt"/>
              </a:rPr>
              <a:t>Branching and Merging</a:t>
            </a:r>
            <a:r>
              <a:rPr lang="en-US" sz="1400">
                <a:ea typeface="+mn-lt"/>
                <a:cs typeface="+mn-lt"/>
              </a:rPr>
              <a:t>: GitHub allows you to create branches to work on features or fixes independently. You can merge branches back into the main branch (usually </a:t>
            </a:r>
            <a:r>
              <a:rPr lang="en-US" sz="1400" b="1">
                <a:latin typeface="Consolas"/>
              </a:rPr>
              <a:t>master</a:t>
            </a:r>
            <a:r>
              <a:rPr lang="en-US" sz="1400">
                <a:ea typeface="+mn-lt"/>
                <a:cs typeface="+mn-lt"/>
              </a:rPr>
              <a:t> or </a:t>
            </a:r>
            <a:r>
              <a:rPr lang="en-US" sz="1400" b="1">
                <a:latin typeface="Consolas"/>
              </a:rPr>
              <a:t>main</a:t>
            </a:r>
            <a:r>
              <a:rPr lang="en-US" sz="1400">
                <a:ea typeface="+mn-lt"/>
                <a:cs typeface="+mn-lt"/>
              </a:rPr>
              <a:t>) using pull requests.</a:t>
            </a:r>
            <a:endParaRPr lang="en-US" sz="1400">
              <a:ea typeface="Calibri"/>
              <a:cs typeface="Calibri"/>
            </a:endParaRPr>
          </a:p>
          <a:p>
            <a:r>
              <a:rPr lang="en-US" sz="1400" b="1">
                <a:ea typeface="+mn-lt"/>
                <a:cs typeface="+mn-lt"/>
              </a:rPr>
              <a:t>Collaboration and Pull Requests</a:t>
            </a:r>
            <a:r>
              <a:rPr lang="en-US" sz="1400">
                <a:ea typeface="+mn-lt"/>
                <a:cs typeface="+mn-lt"/>
              </a:rPr>
              <a:t>: GitHub facilitates collaboration through pull requests. When you want to merge your changes into the main branch, you create a pull request, which allows other collaborators to review your changes before merging.</a:t>
            </a:r>
            <a:endParaRPr lang="en-US" sz="1400">
              <a:ea typeface="Calibri"/>
              <a:cs typeface="Calibri"/>
            </a:endParaRPr>
          </a:p>
          <a:p>
            <a:r>
              <a:rPr lang="en-US" sz="1400" b="1">
                <a:ea typeface="+mn-lt"/>
                <a:cs typeface="+mn-lt"/>
              </a:rPr>
              <a:t>Issue Tracking and Project Management</a:t>
            </a:r>
            <a:r>
              <a:rPr lang="en-US" sz="1400">
                <a:ea typeface="+mn-lt"/>
                <a:cs typeface="+mn-lt"/>
              </a:rPr>
              <a:t>: GitHub provides tools for issue tracking and project management. You can create issues to track bugs, feature requests, or other tasks, and organize them into projects and milestones.</a:t>
            </a:r>
            <a:endParaRPr lang="en-US" sz="1400">
              <a:ea typeface="Calibri"/>
              <a:cs typeface="Calibri"/>
            </a:endParaRPr>
          </a:p>
          <a:p>
            <a:r>
              <a:rPr lang="en-US" sz="1400">
                <a:ea typeface="+mn-lt"/>
                <a:cs typeface="+mn-lt"/>
              </a:rPr>
              <a:t>These are some of the fundamental steps involved in using GitHub for version control and collaborative software development.</a:t>
            </a:r>
            <a:endParaRPr lang="en-US" sz="1400">
              <a:ea typeface="Calibri"/>
              <a:cs typeface="Calibri"/>
            </a:endParaRPr>
          </a:p>
          <a:p>
            <a:br>
              <a:rPr lang="en-US" sz="500"/>
            </a:br>
            <a:endParaRPr lang="en-US" sz="1400">
              <a:ea typeface="Calibri"/>
              <a:cs typeface="Calibri"/>
            </a:endParaRPr>
          </a:p>
          <a:p>
            <a:endParaRPr lang="en-US" sz="1400">
              <a:ea typeface="Calibri"/>
              <a:cs typeface="Calibri"/>
            </a:endParaRPr>
          </a:p>
        </p:txBody>
      </p:sp>
    </p:spTree>
    <p:extLst>
      <p:ext uri="{BB962C8B-B14F-4D97-AF65-F5344CB8AC3E}">
        <p14:creationId xmlns:p14="http://schemas.microsoft.com/office/powerpoint/2010/main" val="2695568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D40C0-F7C1-F978-C596-EEB45D7786B8}"/>
              </a:ext>
            </a:extLst>
          </p:cNvPr>
          <p:cNvSpPr>
            <a:spLocks noGrp="1"/>
          </p:cNvSpPr>
          <p:nvPr>
            <p:ph type="title"/>
          </p:nvPr>
        </p:nvSpPr>
        <p:spPr>
          <a:xfrm>
            <a:off x="4654296" y="329184"/>
            <a:ext cx="6894576" cy="1783080"/>
          </a:xfrm>
        </p:spPr>
        <p:txBody>
          <a:bodyPr anchor="b">
            <a:normAutofit/>
          </a:bodyPr>
          <a:lstStyle/>
          <a:p>
            <a:r>
              <a:rPr lang="en-US" sz="5400">
                <a:ea typeface="Calibri Light"/>
                <a:cs typeface="Calibri Light"/>
              </a:rPr>
              <a:t>Real projects</a:t>
            </a:r>
          </a:p>
        </p:txBody>
      </p:sp>
      <p:pic>
        <p:nvPicPr>
          <p:cNvPr id="5" name="Picture 4" descr="People at the meeting desk">
            <a:extLst>
              <a:ext uri="{FF2B5EF4-FFF2-40B4-BE49-F238E27FC236}">
                <a16:creationId xmlns:a16="http://schemas.microsoft.com/office/drawing/2014/main" id="{C7122B1F-F387-7B9F-D540-89542E04E177}"/>
              </a:ext>
            </a:extLst>
          </p:cNvPr>
          <p:cNvPicPr>
            <a:picLocks noChangeAspect="1"/>
          </p:cNvPicPr>
          <p:nvPr/>
        </p:nvPicPr>
        <p:blipFill rotWithShape="1">
          <a:blip r:embed="rId2"/>
          <a:srcRect l="27874" r="38886"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8AD77B2-52C8-2128-69E3-2160946D85AB}"/>
              </a:ext>
            </a:extLst>
          </p:cNvPr>
          <p:cNvSpPr>
            <a:spLocks noGrp="1"/>
          </p:cNvSpPr>
          <p:nvPr>
            <p:ph idx="1"/>
          </p:nvPr>
        </p:nvSpPr>
        <p:spPr>
          <a:xfrm>
            <a:off x="4654296" y="2706624"/>
            <a:ext cx="6894576" cy="3483864"/>
          </a:xfrm>
        </p:spPr>
        <p:txBody>
          <a:bodyPr vert="horz" lIns="91440" tIns="45720" rIns="91440" bIns="45720" rtlCol="0" anchor="t">
            <a:normAutofit/>
          </a:bodyPr>
          <a:lstStyle/>
          <a:p>
            <a:r>
              <a:rPr lang="en-US" b="0" i="0" u="none" strike="noStrike" baseline="0" dirty="0">
                <a:latin typeface="Calibri"/>
                <a:ea typeface="Calibri"/>
                <a:cs typeface="Calibri"/>
              </a:rPr>
              <a:t>In real projects, developers utilize these features to organize code, manage versions, coordinate tasks, and review code contributions. This fosters efficient teamwork, reduces conflicts, and maintains code quality, enabling developers to build and deliver software collaboratively.</a:t>
            </a:r>
            <a:endParaRPr lang="en-US" dirty="0"/>
          </a:p>
        </p:txBody>
      </p:sp>
    </p:spTree>
    <p:extLst>
      <p:ext uri="{BB962C8B-B14F-4D97-AF65-F5344CB8AC3E}">
        <p14:creationId xmlns:p14="http://schemas.microsoft.com/office/powerpoint/2010/main" val="4216721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A6893856-8592-EA1D-D294-096416D2293F}"/>
              </a:ext>
            </a:extLst>
          </p:cNvPr>
          <p:cNvPicPr>
            <a:picLocks noChangeAspect="1"/>
          </p:cNvPicPr>
          <p:nvPr/>
        </p:nvPicPr>
        <p:blipFill rotWithShape="1">
          <a:blip r:embed="rId2"/>
          <a:srcRect l="5219" r="42200" b="-4"/>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6AE200-0A5F-4331-C086-ACAD33D38991}"/>
              </a:ext>
            </a:extLst>
          </p:cNvPr>
          <p:cNvSpPr>
            <a:spLocks noGrp="1"/>
          </p:cNvSpPr>
          <p:nvPr>
            <p:ph type="title"/>
          </p:nvPr>
        </p:nvSpPr>
        <p:spPr>
          <a:xfrm>
            <a:off x="6115317" y="405685"/>
            <a:ext cx="5464968" cy="1559301"/>
          </a:xfrm>
        </p:spPr>
        <p:txBody>
          <a:bodyPr>
            <a:normAutofit/>
          </a:bodyPr>
          <a:lstStyle/>
          <a:p>
            <a:r>
              <a:rPr lang="en-US" sz="4000">
                <a:cs typeface="Calibri Light"/>
              </a:rPr>
              <a:t>Version Control</a:t>
            </a:r>
            <a:endParaRPr lang="en-US" sz="4000"/>
          </a:p>
        </p:txBody>
      </p:sp>
      <p:sp>
        <p:nvSpPr>
          <p:cNvPr id="3" name="Content Placeholder 2">
            <a:extLst>
              <a:ext uri="{FF2B5EF4-FFF2-40B4-BE49-F238E27FC236}">
                <a16:creationId xmlns:a16="http://schemas.microsoft.com/office/drawing/2014/main" id="{41AA0818-3F5B-B6EE-984E-3606A76CE049}"/>
              </a:ext>
            </a:extLst>
          </p:cNvPr>
          <p:cNvSpPr>
            <a:spLocks noGrp="1"/>
          </p:cNvSpPr>
          <p:nvPr>
            <p:ph idx="1"/>
          </p:nvPr>
        </p:nvSpPr>
        <p:spPr>
          <a:xfrm>
            <a:off x="5590384" y="2218267"/>
            <a:ext cx="6624584" cy="4620122"/>
          </a:xfrm>
        </p:spPr>
        <p:txBody>
          <a:bodyPr vert="horz" lIns="91440" tIns="45720" rIns="91440" bIns="45720" rtlCol="0" anchor="ctr">
            <a:normAutofit/>
          </a:bodyPr>
          <a:lstStyle/>
          <a:p>
            <a:pPr marL="0" indent="0">
              <a:buNone/>
            </a:pPr>
            <a:r>
              <a:rPr lang="en-US" sz="1800">
                <a:latin typeface="Calibri"/>
                <a:ea typeface="Calibri"/>
                <a:cs typeface="Calibri"/>
              </a:rPr>
              <a:t>Version control is</a:t>
            </a:r>
            <a:r>
              <a:rPr lang="en-US" sz="1800" b="0" i="0" u="none" strike="noStrike" baseline="0">
                <a:latin typeface="Calibri"/>
                <a:ea typeface="Calibri"/>
                <a:cs typeface="Calibri"/>
              </a:rPr>
              <a:t> a system that tracks and manages changes to files over time, particularly crucial in software development. It allows developers to keep track of modifications made to code files, enabling them to revert to previous versions, collaborate seamlessly, and maintain code integrity. With version control systems like Git, developers can create branches to work on new features or bug fixes independently, merge changes, and resolve conflicts efficiently. Version control ensures accountability by attributing changes to specific users and provides a complete history of code alterations, aiding in debugging and auditing processes. It fosters collaboration by facilitating code review, enabling multiple team members to work on the same codebase concurrently, and streamlining the integration of changes into the main code repository. Ultimately, version control enhances productivity, code quality, and project management in software development endeavors.</a:t>
            </a:r>
            <a:endParaRPr lang="en-US" sz="1800">
              <a:cs typeface="Calibri" panose="020F0502020204030204"/>
            </a:endParaRPr>
          </a:p>
        </p:txBody>
      </p:sp>
    </p:spTree>
    <p:extLst>
      <p:ext uri="{BB962C8B-B14F-4D97-AF65-F5344CB8AC3E}">
        <p14:creationId xmlns:p14="http://schemas.microsoft.com/office/powerpoint/2010/main" val="1639222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C1F874-72FD-4AE6-5A5C-FADFC29B467E}"/>
              </a:ext>
            </a:extLst>
          </p:cNvPr>
          <p:cNvSpPr>
            <a:spLocks noGrp="1"/>
          </p:cNvSpPr>
          <p:nvPr>
            <p:ph type="title"/>
          </p:nvPr>
        </p:nvSpPr>
        <p:spPr>
          <a:xfrm>
            <a:off x="804672" y="802955"/>
            <a:ext cx="4766330" cy="619165"/>
          </a:xfrm>
        </p:spPr>
        <p:txBody>
          <a:bodyPr>
            <a:normAutofit/>
          </a:bodyPr>
          <a:lstStyle/>
          <a:p>
            <a:r>
              <a:rPr lang="en-US" sz="3600">
                <a:solidFill>
                  <a:schemeClr val="tx2"/>
                </a:solidFill>
                <a:ea typeface="Calibri Light"/>
                <a:cs typeface="Calibri Light"/>
              </a:rPr>
              <a:t>Repositories</a:t>
            </a:r>
            <a:endParaRPr lang="en-US" sz="3600">
              <a:solidFill>
                <a:schemeClr val="tx2"/>
              </a:solidFill>
            </a:endParaRPr>
          </a:p>
        </p:txBody>
      </p:sp>
      <p:sp>
        <p:nvSpPr>
          <p:cNvPr id="3" name="Content Placeholder 2">
            <a:extLst>
              <a:ext uri="{FF2B5EF4-FFF2-40B4-BE49-F238E27FC236}">
                <a16:creationId xmlns:a16="http://schemas.microsoft.com/office/drawing/2014/main" id="{196BFB14-31EF-0F5D-C340-D8787655BBBF}"/>
              </a:ext>
            </a:extLst>
          </p:cNvPr>
          <p:cNvSpPr>
            <a:spLocks noGrp="1"/>
          </p:cNvSpPr>
          <p:nvPr>
            <p:ph idx="1"/>
          </p:nvPr>
        </p:nvSpPr>
        <p:spPr>
          <a:xfrm>
            <a:off x="804672" y="1732571"/>
            <a:ext cx="4905096" cy="4917231"/>
          </a:xfrm>
        </p:spPr>
        <p:txBody>
          <a:bodyPr vert="horz" lIns="91440" tIns="45720" rIns="91440" bIns="45720" rtlCol="0" anchor="t">
            <a:normAutofit/>
          </a:bodyPr>
          <a:lstStyle/>
          <a:p>
            <a:pPr marL="0" indent="0">
              <a:buNone/>
            </a:pPr>
            <a:r>
              <a:rPr lang="en-US" sz="1800">
                <a:solidFill>
                  <a:schemeClr val="tx2"/>
                </a:solidFill>
                <a:ea typeface="+mn-lt"/>
                <a:cs typeface="+mn-lt"/>
              </a:rPr>
              <a:t>Repositories in </a:t>
            </a:r>
            <a:r>
              <a:rPr lang="en-US" sz="1800" u="sng">
                <a:solidFill>
                  <a:schemeClr val="tx2"/>
                </a:solidFill>
                <a:ea typeface="+mn-lt"/>
                <a:cs typeface="+mn-lt"/>
                <a:hlinkClick r:id="rId2">
                  <a:extLst>
                    <a:ext uri="{A12FA001-AC4F-418D-AE19-62706E023703}">
                      <ahyp:hlinkClr xmlns:ahyp="http://schemas.microsoft.com/office/drawing/2018/hyperlinkcolor" val="tx"/>
                    </a:ext>
                  </a:extLst>
                </a:hlinkClick>
              </a:rPr>
              <a:t>GIT</a:t>
            </a:r>
            <a:r>
              <a:rPr lang="en-US" sz="1800">
                <a:solidFill>
                  <a:schemeClr val="tx2"/>
                </a:solidFill>
                <a:ea typeface="+mn-lt"/>
                <a:cs typeface="+mn-lt"/>
              </a:rPr>
              <a:t> contain a collection of files of various different versions of a Project. It is used to store project files and history</a:t>
            </a:r>
          </a:p>
          <a:p>
            <a:pPr>
              <a:buFont typeface="Arial"/>
              <a:buChar char="•"/>
            </a:pPr>
            <a:r>
              <a:rPr lang="en-US" sz="1800" b="1">
                <a:solidFill>
                  <a:schemeClr val="tx2"/>
                </a:solidFill>
                <a:ea typeface="+mn-lt"/>
                <a:cs typeface="+mn-lt"/>
              </a:rPr>
              <a:t>Bare Repositories:</a:t>
            </a:r>
            <a:r>
              <a:rPr lang="en-US" sz="1800">
                <a:solidFill>
                  <a:schemeClr val="tx2"/>
                </a:solidFill>
                <a:ea typeface="+mn-lt"/>
                <a:cs typeface="+mn-lt"/>
              </a:rPr>
              <a:t> These repositories are used to share the changes that are done by different developers. A user is not allowed to modify this repository or create a new version for this repository based on the modifications done.</a:t>
            </a:r>
            <a:endParaRPr lang="en-US" sz="1800">
              <a:solidFill>
                <a:schemeClr val="tx2"/>
              </a:solidFill>
              <a:ea typeface="Calibri"/>
              <a:cs typeface="Calibri"/>
            </a:endParaRPr>
          </a:p>
          <a:p>
            <a:pPr>
              <a:buFont typeface="Arial"/>
              <a:buChar char="•"/>
            </a:pPr>
            <a:r>
              <a:rPr lang="en-US" sz="1800" b="1">
                <a:solidFill>
                  <a:schemeClr val="tx2"/>
                </a:solidFill>
                <a:ea typeface="+mn-lt"/>
                <a:cs typeface="+mn-lt"/>
              </a:rPr>
              <a:t>Non-bare Repositories:</a:t>
            </a:r>
            <a:r>
              <a:rPr lang="en-US" sz="1800">
                <a:solidFill>
                  <a:schemeClr val="tx2"/>
                </a:solidFill>
                <a:ea typeface="+mn-lt"/>
                <a:cs typeface="+mn-lt"/>
              </a:rPr>
              <a:t> Non-bare repositories are user-friendly and hence allow the user to create new modifications of files and also create new versions for the repositories. The cloning process by default creates a non-bare repository if any parameter is not specified during the clone operation.</a:t>
            </a:r>
            <a:endParaRPr lang="en-US" sz="1800">
              <a:solidFill>
                <a:schemeClr val="tx2"/>
              </a:solidFill>
              <a:ea typeface="Calibri" panose="020F0502020204030204"/>
              <a:cs typeface="Calibri" panose="020F0502020204030204"/>
            </a:endParaRPr>
          </a:p>
          <a:p>
            <a:pPr marL="0" indent="0">
              <a:buNone/>
            </a:pPr>
            <a:endParaRPr lang="en-US" sz="1800">
              <a:solidFill>
                <a:schemeClr val="tx2"/>
              </a:solidFill>
              <a:ea typeface="Calibri" panose="020F0502020204030204"/>
              <a:cs typeface="Calibri" panose="020F0502020204030204"/>
            </a:endParaRPr>
          </a:p>
        </p:txBody>
      </p:sp>
      <p:grpSp>
        <p:nvGrpSpPr>
          <p:cNvPr id="13" name="Group 12">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4" name="Freeform: Shape 13">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A diagram of a file&#10;&#10;Description automatically generated">
            <a:extLst>
              <a:ext uri="{FF2B5EF4-FFF2-40B4-BE49-F238E27FC236}">
                <a16:creationId xmlns:a16="http://schemas.microsoft.com/office/drawing/2014/main" id="{DBCB63E8-23C4-4294-94CB-42BF84497B61}"/>
              </a:ext>
            </a:extLst>
          </p:cNvPr>
          <p:cNvPicPr>
            <a:picLocks noChangeAspect="1"/>
          </p:cNvPicPr>
          <p:nvPr/>
        </p:nvPicPr>
        <p:blipFill>
          <a:blip r:embed="rId3"/>
          <a:stretch>
            <a:fillRect/>
          </a:stretch>
        </p:blipFill>
        <p:spPr>
          <a:xfrm>
            <a:off x="7708392" y="2575613"/>
            <a:ext cx="4142232" cy="2630317"/>
          </a:xfrm>
          <a:prstGeom prst="rect">
            <a:avLst/>
          </a:prstGeom>
        </p:spPr>
      </p:pic>
    </p:spTree>
    <p:extLst>
      <p:ext uri="{BB962C8B-B14F-4D97-AF65-F5344CB8AC3E}">
        <p14:creationId xmlns:p14="http://schemas.microsoft.com/office/powerpoint/2010/main" val="2603945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65100C-2661-DC4E-2B06-7ACFDB4C6F68}"/>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a:solidFill>
                  <a:schemeClr val="tx1"/>
                </a:solidFill>
                <a:latin typeface="+mj-lt"/>
                <a:ea typeface="+mj-ea"/>
                <a:cs typeface="+mj-cs"/>
              </a:rPr>
              <a:t>Branches</a:t>
            </a:r>
          </a:p>
        </p:txBody>
      </p:sp>
      <p:sp>
        <p:nvSpPr>
          <p:cNvPr id="17" name="Rectangle 1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440B92D-7C9C-91BA-9B38-BE8B84562648}"/>
              </a:ext>
            </a:extLst>
          </p:cNvPr>
          <p:cNvSpPr txBox="1"/>
          <p:nvPr/>
        </p:nvSpPr>
        <p:spPr>
          <a:xfrm>
            <a:off x="810594" y="2277040"/>
            <a:ext cx="4513965" cy="396191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baseline="0"/>
              <a:t> Allow developers to work on different features simultaneously without disrupting the main codebase.</a:t>
            </a:r>
            <a:r>
              <a:rPr lang="en-US"/>
              <a:t>​Branches allow you to develop features, fix bugs, or safely experiment with new ideas in a contained area of your repository.</a:t>
            </a:r>
            <a:endParaRPr lang="en-US">
              <a:ea typeface="Calibri"/>
              <a:cs typeface="Calibri"/>
            </a:endParaRPr>
          </a:p>
          <a:p>
            <a:pPr indent="-228600">
              <a:lnSpc>
                <a:spcPct val="90000"/>
              </a:lnSpc>
              <a:spcAft>
                <a:spcPts val="600"/>
              </a:spcAft>
              <a:buFont typeface="Arial" panose="020B0604020202020204" pitchFamily="34" charset="0"/>
              <a:buChar char="•"/>
            </a:pPr>
            <a:r>
              <a:rPr lang="en-US"/>
              <a:t>You always create a branch from an existing branch. Typically, you might create a new branch from the default branch of your repository. You can then work on this new branch in isolation from changes that other people are making to the repository. A branch you create to build a feature is commonly referred to as a feature branch or topic branch</a:t>
            </a:r>
            <a:endParaRPr lang="en-US">
              <a:ea typeface="Calibri"/>
              <a:cs typeface="Calibri"/>
            </a:endParaRPr>
          </a:p>
          <a:p>
            <a:pPr indent="-228600">
              <a:lnSpc>
                <a:spcPct val="90000"/>
              </a:lnSpc>
              <a:spcAft>
                <a:spcPts val="600"/>
              </a:spcAft>
              <a:buFont typeface="Arial" panose="020B0604020202020204" pitchFamily="34" charset="0"/>
              <a:buChar char="•"/>
            </a:pPr>
            <a:endParaRPr lang="en-US">
              <a:ea typeface="Calibri"/>
              <a:cs typeface="Calibri"/>
            </a:endParaRPr>
          </a:p>
        </p:txBody>
      </p:sp>
      <p:pic>
        <p:nvPicPr>
          <p:cNvPr id="4" name="Content Placeholder 3" descr="enter image description here">
            <a:extLst>
              <a:ext uri="{FF2B5EF4-FFF2-40B4-BE49-F238E27FC236}">
                <a16:creationId xmlns:a16="http://schemas.microsoft.com/office/drawing/2014/main" id="{6C4313BA-A1B8-2443-F019-AB79C5A43DE4}"/>
              </a:ext>
            </a:extLst>
          </p:cNvPr>
          <p:cNvPicPr>
            <a:picLocks noGrp="1" noChangeAspect="1"/>
          </p:cNvPicPr>
          <p:nvPr>
            <p:ph idx="1"/>
          </p:nvPr>
        </p:nvPicPr>
        <p:blipFill>
          <a:blip r:embed="rId2"/>
          <a:stretch>
            <a:fillRect/>
          </a:stretch>
        </p:blipFill>
        <p:spPr>
          <a:xfrm>
            <a:off x="5911532" y="3176127"/>
            <a:ext cx="5150277" cy="2330500"/>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4396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991823-3E59-38E8-6B14-482686DC060D}"/>
              </a:ext>
            </a:extLst>
          </p:cNvPr>
          <p:cNvSpPr>
            <a:spLocks noGrp="1"/>
          </p:cNvSpPr>
          <p:nvPr>
            <p:ph type="title"/>
          </p:nvPr>
        </p:nvSpPr>
        <p:spPr>
          <a:xfrm>
            <a:off x="838201" y="365125"/>
            <a:ext cx="5251316" cy="535097"/>
          </a:xfrm>
        </p:spPr>
        <p:txBody>
          <a:bodyPr>
            <a:normAutofit fontScale="90000"/>
          </a:bodyPr>
          <a:lstStyle/>
          <a:p>
            <a:r>
              <a:rPr lang="en-US" b="1" dirty="0">
                <a:latin typeface="Calibri"/>
                <a:ea typeface="Calibri"/>
                <a:cs typeface="Calibri"/>
              </a:rPr>
              <a:t>Commits</a:t>
            </a:r>
          </a:p>
        </p:txBody>
      </p:sp>
      <p:sp>
        <p:nvSpPr>
          <p:cNvPr id="3" name="Content Placeholder 2">
            <a:extLst>
              <a:ext uri="{FF2B5EF4-FFF2-40B4-BE49-F238E27FC236}">
                <a16:creationId xmlns:a16="http://schemas.microsoft.com/office/drawing/2014/main" id="{A403C8F5-E5A2-64D8-F5A0-729CE39D8C1C}"/>
              </a:ext>
            </a:extLst>
          </p:cNvPr>
          <p:cNvSpPr>
            <a:spLocks noGrp="1"/>
          </p:cNvSpPr>
          <p:nvPr>
            <p:ph idx="1"/>
          </p:nvPr>
        </p:nvSpPr>
        <p:spPr>
          <a:xfrm>
            <a:off x="421494" y="966116"/>
            <a:ext cx="5087127" cy="5684980"/>
          </a:xfrm>
        </p:spPr>
        <p:txBody>
          <a:bodyPr vert="horz" lIns="91440" tIns="45720" rIns="91440" bIns="45720" rtlCol="0" anchor="t">
            <a:noAutofit/>
          </a:bodyPr>
          <a:lstStyle/>
          <a:p>
            <a:r>
              <a:rPr lang="en-US" sz="1600" dirty="0">
                <a:ea typeface="Calibri"/>
                <a:cs typeface="Calibri"/>
              </a:rPr>
              <a:t>Capture changes made to files, helping teams track progress and understand code alterations</a:t>
            </a:r>
          </a:p>
          <a:p>
            <a:r>
              <a:rPr lang="en-US" sz="1600" dirty="0"/>
              <a:t>Common usages and options for Git Commit</a:t>
            </a:r>
            <a:endParaRPr lang="en-US" sz="1600" dirty="0">
              <a:ea typeface="Calibri"/>
              <a:cs typeface="Calibri"/>
            </a:endParaRPr>
          </a:p>
          <a:p>
            <a:r>
              <a:rPr lang="en-US" sz="1600" dirty="0">
                <a:latin typeface="Calibri"/>
                <a:ea typeface="Calibri"/>
                <a:cs typeface="Calibri"/>
              </a:rPr>
              <a:t>Git commit</a:t>
            </a:r>
            <a:r>
              <a:rPr lang="en-US" sz="1600" dirty="0">
                <a:ea typeface="+mn-lt"/>
                <a:cs typeface="+mn-lt"/>
              </a:rPr>
              <a:t>: This starts the commit process, but since it doesn't include a </a:t>
            </a:r>
            <a:r>
              <a:rPr lang="en-US" sz="1600" dirty="0">
                <a:latin typeface="Calibri"/>
                <a:ea typeface="Calibri"/>
                <a:cs typeface="Calibri"/>
              </a:rPr>
              <a:t>-m</a:t>
            </a:r>
            <a:r>
              <a:rPr lang="en-US" sz="1600" dirty="0">
                <a:ea typeface="+mn-lt"/>
                <a:cs typeface="+mn-lt"/>
              </a:rPr>
              <a:t> flag for the message, your default text editor will be opened for you to create the commit message. If you haven't configured anything, there's a good chance this will be VI or Vim. (To get out, press esc, then </a:t>
            </a:r>
            <a:r>
              <a:rPr lang="en-US" sz="1600" dirty="0">
                <a:latin typeface="Calibri"/>
                <a:ea typeface="Calibri"/>
                <a:cs typeface="Calibri"/>
              </a:rPr>
              <a:t>:w</a:t>
            </a:r>
            <a:r>
              <a:rPr lang="en-US" sz="1600" dirty="0">
                <a:ea typeface="+mn-lt"/>
                <a:cs typeface="+mn-lt"/>
              </a:rPr>
              <a:t>, and then Enter. :wink:)</a:t>
            </a:r>
            <a:endParaRPr lang="en-US" sz="1600" dirty="0">
              <a:ea typeface="Calibri"/>
              <a:cs typeface="Calibri"/>
            </a:endParaRPr>
          </a:p>
          <a:p>
            <a:r>
              <a:rPr lang="en-US" sz="1600" dirty="0">
                <a:latin typeface="Calibri"/>
                <a:ea typeface="Calibri"/>
                <a:cs typeface="Calibri"/>
              </a:rPr>
              <a:t>Git commit -m "descriptive commit message"</a:t>
            </a:r>
            <a:r>
              <a:rPr lang="en-US" sz="1600" dirty="0">
                <a:ea typeface="+mn-lt"/>
                <a:cs typeface="+mn-lt"/>
              </a:rPr>
              <a:t>: This starts the commit process, and allows you to include the commit message at the same time.</a:t>
            </a:r>
            <a:endParaRPr lang="en-US" sz="1600" dirty="0">
              <a:ea typeface="Calibri"/>
              <a:cs typeface="Calibri"/>
            </a:endParaRPr>
          </a:p>
          <a:p>
            <a:r>
              <a:rPr lang="en-US" sz="1600" dirty="0">
                <a:latin typeface="Calibri"/>
                <a:ea typeface="Calibri"/>
                <a:cs typeface="Calibri"/>
              </a:rPr>
              <a:t>Git commit -am "descriptive commit message"</a:t>
            </a:r>
            <a:r>
              <a:rPr lang="en-US" sz="1600" dirty="0">
                <a:ea typeface="+mn-lt"/>
                <a:cs typeface="+mn-lt"/>
              </a:rPr>
              <a:t>: In addition to including the commit message, this option allows you to skip the staging phase. The addition of </a:t>
            </a:r>
            <a:r>
              <a:rPr lang="en-US" sz="1600" dirty="0">
                <a:latin typeface="Calibri"/>
                <a:ea typeface="Calibri"/>
                <a:cs typeface="Calibri"/>
              </a:rPr>
              <a:t>-a</a:t>
            </a:r>
            <a:r>
              <a:rPr lang="en-US" sz="1600" dirty="0">
                <a:ea typeface="+mn-lt"/>
                <a:cs typeface="+mn-lt"/>
              </a:rPr>
              <a:t> will automatically stage any files that are already being tracked by Git (changes to files that you've committed before).</a:t>
            </a:r>
            <a:endParaRPr lang="en-US" sz="1600" dirty="0">
              <a:ea typeface="Calibri"/>
              <a:cs typeface="Calibri"/>
            </a:endParaRPr>
          </a:p>
          <a:p>
            <a:r>
              <a:rPr lang="en-US" sz="1600" dirty="0">
                <a:latin typeface="Calibri"/>
                <a:ea typeface="Calibri"/>
                <a:cs typeface="Calibri"/>
              </a:rPr>
              <a:t>Git commit --amend</a:t>
            </a:r>
            <a:r>
              <a:rPr lang="en-US" sz="1600" dirty="0">
                <a:ea typeface="+mn-lt"/>
                <a:cs typeface="+mn-lt"/>
              </a:rPr>
              <a:t>: Replaces the most recent commit with a new commit. </a:t>
            </a:r>
            <a:endParaRPr lang="en-US" sz="1600" dirty="0">
              <a:ea typeface="Calibri"/>
              <a:cs typeface="Calibri"/>
            </a:endParaRPr>
          </a:p>
          <a:p>
            <a:pPr marL="0" indent="0">
              <a:buNone/>
            </a:pPr>
            <a:endParaRPr lang="en-US" sz="1600">
              <a:ea typeface="Calibri"/>
              <a:cs typeface="Calibri"/>
            </a:endParaRPr>
          </a:p>
        </p:txBody>
      </p:sp>
      <p:pic>
        <p:nvPicPr>
          <p:cNvPr id="5" name="Picture 4" descr="Computer script on a screen">
            <a:extLst>
              <a:ext uri="{FF2B5EF4-FFF2-40B4-BE49-F238E27FC236}">
                <a16:creationId xmlns:a16="http://schemas.microsoft.com/office/drawing/2014/main" id="{0CBE7334-CCED-6BA7-CCCB-A4CEAD59F432}"/>
              </a:ext>
            </a:extLst>
          </p:cNvPr>
          <p:cNvPicPr>
            <a:picLocks noChangeAspect="1"/>
          </p:cNvPicPr>
          <p:nvPr/>
        </p:nvPicPr>
        <p:blipFill rotWithShape="1">
          <a:blip r:embed="rId2"/>
          <a:srcRect l="675" r="41288"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7982707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 Understanding GitHub</vt:lpstr>
      <vt:lpstr>Understanding the GitHub</vt:lpstr>
      <vt:lpstr>Real projects</vt:lpstr>
      <vt:lpstr>Version Control</vt:lpstr>
      <vt:lpstr>Repositories</vt:lpstr>
      <vt:lpstr>Branches</vt:lpstr>
      <vt:lpstr>Commits</vt:lpstr>
      <vt:lpstr>Merges</vt:lpstr>
      <vt:lpstr>Pull</vt:lpstr>
      <vt:lpstr>PowerPoint Presentation</vt:lpstr>
      <vt:lpstr>PowerPoint Presentation</vt:lpstr>
      <vt:lpstr>Documentation - Jupyter NoteBook</vt:lpstr>
      <vt:lpstr>Usage in Data Analysis Projects – Jupyter Notebook</vt:lpstr>
      <vt:lpstr>Synergistically Operate in Real-World Scenarios.</vt:lpstr>
      <vt:lpstr>Reproducibility and Transparency:</vt:lpstr>
      <vt:lpstr>Python as the Core Language: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40</cp:revision>
  <dcterms:created xsi:type="dcterms:W3CDTF">2024-01-28T17:14:34Z</dcterms:created>
  <dcterms:modified xsi:type="dcterms:W3CDTF">2024-02-01T20:37:38Z</dcterms:modified>
</cp:coreProperties>
</file>