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257" r:id="rId3"/>
    <p:sldId id="266" r:id="rId4"/>
    <p:sldId id="271" r:id="rId5"/>
    <p:sldId id="274" r:id="rId6"/>
    <p:sldId id="272" r:id="rId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020789-A096-4EB1-86C0-96CB953BAFE5}">
          <p14:sldIdLst>
            <p14:sldId id="261"/>
            <p14:sldId id="257"/>
            <p14:sldId id="266"/>
            <p14:sldId id="271"/>
            <p14:sldId id="274"/>
            <p14:sldId id="272"/>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44" autoAdjust="0"/>
  </p:normalViewPr>
  <p:slideViewPr>
    <p:cSldViewPr snapToGrid="0">
      <p:cViewPr varScale="1">
        <p:scale>
          <a:sx n="82" d="100"/>
          <a:sy n="82" d="100"/>
        </p:scale>
        <p:origin x="720" y="7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2020年10月16日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2020年10月16日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a:t>
            </a:fld>
            <a:endParaRPr lang="zh-CN" altLang="en-US" dirty="0"/>
          </a:p>
        </p:txBody>
      </p:sp>
    </p:spTree>
    <p:extLst>
      <p:ext uri="{BB962C8B-B14F-4D97-AF65-F5344CB8AC3E}">
        <p14:creationId xmlns:p14="http://schemas.microsoft.com/office/powerpoint/2010/main" val="197864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69056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73385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6</a:t>
            </a:fld>
            <a:endParaRPr lang="zh-CN" altLang="en-US" dirty="0"/>
          </a:p>
        </p:txBody>
      </p:sp>
    </p:spTree>
    <p:extLst>
      <p:ext uri="{BB962C8B-B14F-4D97-AF65-F5344CB8AC3E}">
        <p14:creationId xmlns:p14="http://schemas.microsoft.com/office/powerpoint/2010/main" val="410402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2020年10月16日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2020年10月16日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2020年10月16日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2020年10月16日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2020年10月16日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2020年10月16日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2020年10月16日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2020年10月16日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2020年10月16日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4CF0052-091D-4F17-BA41-A7E834A0A26D}"/>
              </a:ext>
            </a:extLst>
          </p:cNvPr>
          <p:cNvSpPr/>
          <p:nvPr/>
        </p:nvSpPr>
        <p:spPr>
          <a:xfrm>
            <a:off x="1115647" y="2411154"/>
            <a:ext cx="10243510" cy="1754326"/>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RANSAC-Flow: generic two-stage</a:t>
            </a:r>
          </a:p>
          <a:p>
            <a:pPr algn="ctr"/>
            <a:r>
              <a:rPr lang="en-US" altLang="zh-CN" sz="5400" b="0" cap="none" spc="0" dirty="0">
                <a:ln w="0"/>
                <a:solidFill>
                  <a:schemeClr val="tx1"/>
                </a:solidFill>
                <a:effectLst>
                  <a:outerShdw blurRad="38100" dist="19050" dir="2700000" algn="tl" rotWithShape="0">
                    <a:schemeClr val="dk1">
                      <a:alpha val="40000"/>
                    </a:schemeClr>
                  </a:outerShdw>
                </a:effectLst>
              </a:rPr>
              <a:t>image alignment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846" y="122113"/>
            <a:ext cx="9601200" cy="1142385"/>
          </a:xfrm>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本周主要关注的问题</a:t>
            </a:r>
          </a:p>
        </p:txBody>
      </p:sp>
      <p:sp>
        <p:nvSpPr>
          <p:cNvPr id="3" name="内容占位符 2"/>
          <p:cNvSpPr>
            <a:spLocks noGrp="1"/>
          </p:cNvSpPr>
          <p:nvPr>
            <p:ph idx="1"/>
          </p:nvPr>
        </p:nvSpPr>
        <p:spPr>
          <a:xfrm>
            <a:off x="1212911" y="1688238"/>
            <a:ext cx="9766177" cy="3809999"/>
          </a:xfrm>
        </p:spPr>
        <p:txBody>
          <a:bodyPr rtlCol="0">
            <a:normAutofit/>
          </a:bodyPr>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数学相关：</a:t>
            </a:r>
            <a:r>
              <a:rPr lang="en-US" altLang="zh-CN" dirty="0" err="1">
                <a:latin typeface="Arial" panose="020B0604020202020204" pitchFamily="34" charset="0"/>
                <a:ea typeface="微软雅黑" panose="020B0503020204020204" pitchFamily="34" charset="-122"/>
                <a:sym typeface="Arial" panose="020B0604020202020204" pitchFamily="34" charset="0"/>
              </a:rPr>
              <a:t>homography</a:t>
            </a:r>
            <a:r>
              <a:rPr lang="en-US" altLang="zh-CN" dirty="0">
                <a:latin typeface="Arial" panose="020B0604020202020204" pitchFamily="34" charset="0"/>
                <a:sym typeface="Arial" panose="020B0604020202020204" pitchFamily="34" charset="0"/>
              </a:rPr>
              <a:t> </a:t>
            </a:r>
            <a:r>
              <a:rPr lang="zh-CN" altLang="en-US" dirty="0">
                <a:latin typeface="Arial" panose="020B0604020202020204" pitchFamily="34" charset="0"/>
                <a:sym typeface="Arial" panose="020B0604020202020204" pitchFamily="34" charset="0"/>
              </a:rPr>
              <a:t>和 </a:t>
            </a:r>
            <a:r>
              <a:rPr lang="en-US" altLang="zh-CN" dirty="0">
                <a:latin typeface="Arial" panose="020B0604020202020204" pitchFamily="34" charset="0"/>
                <a:sym typeface="Arial" panose="020B0604020202020204" pitchFamily="34" charset="0"/>
              </a:rPr>
              <a:t>affine</a:t>
            </a:r>
            <a:r>
              <a:rPr lang="zh-CN" altLang="en-US" dirty="0">
                <a:latin typeface="Arial" panose="020B0604020202020204" pitchFamily="34" charset="0"/>
                <a:sym typeface="Arial" panose="020B0604020202020204" pitchFamily="34" charset="0"/>
              </a:rPr>
              <a:t>、范数、余弦相似度、多元泰勒展开</a:t>
            </a:r>
            <a:r>
              <a:rPr lang="en-US" altLang="zh-CN" dirty="0">
                <a:latin typeface="Arial" panose="020B0604020202020204" pitchFamily="34" charset="0"/>
                <a:sym typeface="Arial" panose="020B0604020202020204" pitchFamily="34" charset="0"/>
              </a:rPr>
              <a:t>……</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dirty="0">
                <a:latin typeface="Arial" panose="020B0604020202020204" pitchFamily="34" charset="0"/>
                <a:ea typeface="微软雅黑" panose="020B0503020204020204" pitchFamily="34" charset="-122"/>
                <a:sym typeface="Arial" panose="020B0604020202020204" pitchFamily="34" charset="0"/>
              </a:rPr>
              <a:t>算法相关：</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r>
              <a:rPr lang="en-US" altLang="zh-CN" dirty="0">
                <a:latin typeface="Arial" panose="020B0604020202020204" pitchFamily="34" charset="0"/>
                <a:ea typeface="微软雅黑" panose="020B0503020204020204" pitchFamily="34" charset="-122"/>
                <a:sym typeface="Arial" panose="020B0604020202020204" pitchFamily="34" charset="0"/>
              </a:rPr>
              <a:t>RANSEC </a:t>
            </a:r>
            <a:r>
              <a:rPr lang="zh-CN" altLang="en-US" dirty="0">
                <a:latin typeface="Arial" panose="020B0604020202020204" pitchFamily="34" charset="0"/>
                <a:ea typeface="微软雅黑" panose="020B0503020204020204" pitchFamily="34" charset="-122"/>
                <a:sym typeface="Arial" panose="020B0604020202020204" pitchFamily="34" charset="0"/>
              </a:rPr>
              <a:t>匹配</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r>
              <a:rPr lang="zh-CN" altLang="en-US" dirty="0">
                <a:latin typeface="Arial" panose="020B0604020202020204" pitchFamily="34" charset="0"/>
                <a:sym typeface="Arial" panose="020B0604020202020204" pitchFamily="34" charset="0"/>
              </a:rPr>
              <a:t>光流法 </a:t>
            </a:r>
            <a:r>
              <a:rPr lang="en-US" altLang="zh-CN" dirty="0">
                <a:latin typeface="Arial" panose="020B0604020202020204" pitchFamily="34" charset="0"/>
                <a:sym typeface="Arial" panose="020B0604020202020204" pitchFamily="34" charset="0"/>
              </a:rPr>
              <a:t>Optical flow</a:t>
            </a:r>
          </a:p>
          <a:p>
            <a:pPr lvl="1"/>
            <a:r>
              <a:rPr lang="en-US" altLang="zh-CN" dirty="0">
                <a:latin typeface="Arial" panose="020B0604020202020204" pitchFamily="34" charset="0"/>
                <a:ea typeface="微软雅黑" panose="020B0503020204020204" pitchFamily="34" charset="-122"/>
                <a:sym typeface="Arial" panose="020B0604020202020204" pitchFamily="34" charset="0"/>
              </a:rPr>
              <a:t>SSIM </a:t>
            </a:r>
            <a:r>
              <a:rPr lang="zh-CN" altLang="en-US" dirty="0">
                <a:latin typeface="Arial" panose="020B0604020202020204" pitchFamily="34" charset="0"/>
                <a:ea typeface="微软雅黑" panose="020B0503020204020204" pitchFamily="34" charset="-122"/>
                <a:sym typeface="Arial" panose="020B0604020202020204" pitchFamily="34" charset="0"/>
              </a:rPr>
              <a:t>与 </a:t>
            </a:r>
            <a:r>
              <a:rPr lang="en-US" altLang="zh-CN" dirty="0">
                <a:latin typeface="Arial" panose="020B0604020202020204" pitchFamily="34" charset="0"/>
                <a:ea typeface="微软雅黑" panose="020B0503020204020204" pitchFamily="34" charset="-122"/>
                <a:sym typeface="Arial" panose="020B0604020202020204" pitchFamily="34" charset="0"/>
              </a:rPr>
              <a:t>Cycle consistency</a:t>
            </a:r>
          </a:p>
          <a:p>
            <a:pPr rtl="0"/>
            <a:r>
              <a:rPr lang="zh-CN" altLang="en-US" dirty="0">
                <a:latin typeface="Arial" panose="020B0604020202020204" pitchFamily="34" charset="0"/>
                <a:ea typeface="微软雅黑" panose="020B0503020204020204" pitchFamily="34" charset="-122"/>
                <a:sym typeface="Arial" panose="020B0604020202020204" pitchFamily="34" charset="0"/>
              </a:rPr>
              <a:t>论文：</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r>
              <a:rPr lang="en-US" altLang="zh-CN" dirty="0">
                <a:latin typeface="Arial" panose="020B0604020202020204" pitchFamily="34" charset="0"/>
                <a:sym typeface="Arial" panose="020B0604020202020204" pitchFamily="34" charset="0"/>
              </a:rPr>
              <a:t>《RANSAC-Flow: generic two-stage image alignment》</a:t>
            </a:r>
          </a:p>
          <a:p>
            <a:pPr lvl="1"/>
            <a:r>
              <a:rPr lang="en-US" altLang="zh-CN" dirty="0">
                <a:latin typeface="Arial" panose="020B0604020202020204" pitchFamily="34" charset="0"/>
                <a:ea typeface="微软雅黑" panose="020B0503020204020204" pitchFamily="34" charset="-122"/>
                <a:sym typeface="Arial" panose="020B0604020202020204" pitchFamily="34" charset="0"/>
              </a:rPr>
              <a:t>《Deep Residual Learning for Image Recognition》</a:t>
            </a:r>
          </a:p>
          <a:p>
            <a:pPr lvl="1"/>
            <a:r>
              <a:rPr lang="en-US" altLang="zh-CN" dirty="0">
                <a:latin typeface="Arial" panose="020B0604020202020204" pitchFamily="34" charset="0"/>
                <a:ea typeface="微软雅黑" panose="020B0503020204020204" pitchFamily="34" charset="-122"/>
                <a:sym typeface="Arial" panose="020B0604020202020204" pitchFamily="34" charset="0"/>
              </a:rPr>
              <a:t>《Discovering Visual Patterns in Art Collections with Spatially-consistent Feature Learning》</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75379"/>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RANSEC</a:t>
            </a:r>
            <a:r>
              <a:rPr lang="zh-CN" altLang="en-US" dirty="0">
                <a:latin typeface="微软雅黑" panose="020B0503020204020204" pitchFamily="34" charset="-122"/>
                <a:ea typeface="微软雅黑" panose="020B0503020204020204" pitchFamily="34" charset="-122"/>
                <a:sym typeface="Arial" panose="020B0604020202020204" pitchFamily="34" charset="0"/>
              </a:rPr>
              <a:t>匹配</a:t>
            </a:r>
          </a:p>
        </p:txBody>
      </p:sp>
      <p:sp>
        <p:nvSpPr>
          <p:cNvPr id="3" name="文本占位符 2"/>
          <p:cNvSpPr>
            <a:spLocks noGrp="1"/>
          </p:cNvSpPr>
          <p:nvPr>
            <p:ph type="body" idx="1"/>
          </p:nvPr>
        </p:nvSpPr>
        <p:spPr>
          <a:xfrm>
            <a:off x="1295400" y="1547270"/>
            <a:ext cx="4572000" cy="641350"/>
          </a:xfrm>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基本流程</a:t>
            </a:r>
          </a:p>
        </p:txBody>
      </p:sp>
      <p:sp>
        <p:nvSpPr>
          <p:cNvPr id="4" name="内容占位符 3"/>
          <p:cNvSpPr>
            <a:spLocks noGrp="1"/>
          </p:cNvSpPr>
          <p:nvPr>
            <p:ph sz="half" idx="2"/>
          </p:nvPr>
        </p:nvSpPr>
        <p:spPr/>
        <p:txBody>
          <a:bodyPr rtlCol="0">
            <a:normAutofit/>
          </a:bodyPr>
          <a:lstStyle/>
          <a:p>
            <a:pPr marL="0" indent="0" rtl="0">
              <a:buNone/>
            </a:pPr>
            <a:r>
              <a:rPr lang="en-US" altLang="zh-CN" sz="1400" dirty="0">
                <a:latin typeface="微软雅黑" panose="020B0503020204020204" pitchFamily="34" charset="-122"/>
                <a:ea typeface="微软雅黑" panose="020B0503020204020204" pitchFamily="34" charset="-122"/>
                <a:sym typeface="Arial" panose="020B0604020202020204" pitchFamily="34" charset="0"/>
              </a:rPr>
              <a:t>(1) </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从样本集中随机抽选一个</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RANSAC</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样本，即</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4</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个匹配点对</a:t>
            </a:r>
          </a:p>
          <a:p>
            <a:pPr marL="0" indent="0" rtl="0">
              <a:buNone/>
            </a:pPr>
            <a:r>
              <a:rPr lang="en-US" altLang="zh-CN" sz="1400" dirty="0">
                <a:latin typeface="微软雅黑" panose="020B0503020204020204" pitchFamily="34" charset="-122"/>
                <a:ea typeface="微软雅黑" panose="020B0503020204020204" pitchFamily="34" charset="-122"/>
                <a:sym typeface="Arial" panose="020B0604020202020204" pitchFamily="34" charset="0"/>
              </a:rPr>
              <a:t>(2) </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根据这</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4</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个匹配点对计算变换矩阵</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M</a:t>
            </a:r>
          </a:p>
          <a:p>
            <a:pPr marL="0" indent="0" rtl="0">
              <a:buNone/>
            </a:pPr>
            <a:r>
              <a:rPr lang="en-US" altLang="zh-CN" sz="1400" dirty="0">
                <a:latin typeface="微软雅黑" panose="020B0503020204020204" pitchFamily="34" charset="-122"/>
                <a:ea typeface="微软雅黑" panose="020B0503020204020204" pitchFamily="34" charset="-122"/>
                <a:sym typeface="Arial" panose="020B0604020202020204" pitchFamily="34" charset="0"/>
              </a:rPr>
              <a:t>(3) </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根据样本集，变换矩阵</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M</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，和误差度量函数计算满足当前变换矩阵的一致集</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consensus</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，并返回一致集中元素个数</a:t>
            </a:r>
          </a:p>
          <a:p>
            <a:pPr marL="0" indent="0" rtl="0">
              <a:buNone/>
            </a:pPr>
            <a:r>
              <a:rPr lang="en-US" altLang="zh-CN" sz="1400" dirty="0">
                <a:latin typeface="微软雅黑" panose="020B0503020204020204" pitchFamily="34" charset="-122"/>
                <a:ea typeface="微软雅黑" panose="020B0503020204020204" pitchFamily="34" charset="-122"/>
                <a:sym typeface="Arial" panose="020B0604020202020204" pitchFamily="34" charset="0"/>
              </a:rPr>
              <a:t>(4) </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根据当前一致集中元素个数判断是否最优</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最大</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一致集，若是则更新当前最优一致集</a:t>
            </a:r>
          </a:p>
          <a:p>
            <a:pPr marL="0" indent="0" rtl="0">
              <a:buNone/>
            </a:pPr>
            <a:r>
              <a:rPr lang="en-US" altLang="zh-CN" sz="1400" dirty="0">
                <a:latin typeface="微软雅黑" panose="020B0503020204020204" pitchFamily="34" charset="-122"/>
                <a:ea typeface="微软雅黑" panose="020B0503020204020204" pitchFamily="34" charset="-122"/>
                <a:sym typeface="Arial" panose="020B0604020202020204" pitchFamily="34" charset="0"/>
              </a:rPr>
              <a:t>(5) </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更新当前错误概率</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，若</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大于允许的最小错误概率则重复</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至</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(4)</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继续迭代，直到当前错误概率</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小于最小错误概率</a:t>
            </a:r>
          </a:p>
          <a:p>
            <a:pPr marL="0" indent="0" rtl="0">
              <a:buNone/>
            </a:pP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占位符 4"/>
          <p:cNvSpPr>
            <a:spLocks noGrp="1"/>
          </p:cNvSpPr>
          <p:nvPr>
            <p:ph type="body" sz="quarter" idx="3"/>
          </p:nvPr>
        </p:nvSpPr>
        <p:spPr>
          <a:xfrm>
            <a:off x="6324600" y="644336"/>
            <a:ext cx="4572000" cy="641350"/>
          </a:xfrm>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相关：</a:t>
            </a:r>
            <a:r>
              <a:rPr lang="en-US" altLang="zh-CN" dirty="0" err="1">
                <a:latin typeface="微软雅黑" panose="020B0503020204020204" pitchFamily="34" charset="-122"/>
                <a:ea typeface="微软雅黑" panose="020B0503020204020204" pitchFamily="34" charset="-122"/>
                <a:sym typeface="Arial" panose="020B0604020202020204" pitchFamily="34" charset="0"/>
              </a:rPr>
              <a:t>homography</a:t>
            </a: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zh-CN" altLang="en-US" dirty="0">
                <a:latin typeface="微软雅黑" panose="020B0503020204020204" pitchFamily="34" charset="-122"/>
                <a:ea typeface="微软雅黑" panose="020B0503020204020204" pitchFamily="34" charset="-122"/>
                <a:sym typeface="Arial" panose="020B0604020202020204" pitchFamily="34" charset="0"/>
              </a:rPr>
              <a:t>单应性变换</a:t>
            </a:r>
          </a:p>
        </p:txBody>
      </p:sp>
      <p:pic>
        <p:nvPicPr>
          <p:cNvPr id="1026" name="Picture 2">
            <a:extLst>
              <a:ext uri="{FF2B5EF4-FFF2-40B4-BE49-F238E27FC236}">
                <a16:creationId xmlns:a16="http://schemas.microsoft.com/office/drawing/2014/main" id="{A72F41AC-7611-47A0-9082-8A8CEBA5D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761" y="1646198"/>
            <a:ext cx="17240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BB0F3E-CC9A-4A86-B69D-005506C53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80693"/>
            <a:ext cx="5553075" cy="37147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0721BFF-1EAC-4332-B5B8-460F646AFB2A}"/>
              </a:ext>
            </a:extLst>
          </p:cNvPr>
          <p:cNvSpPr txBox="1"/>
          <p:nvPr/>
        </p:nvSpPr>
        <p:spPr>
          <a:xfrm>
            <a:off x="8886548" y="1731146"/>
            <a:ext cx="2130640" cy="369332"/>
          </a:xfrm>
          <a:prstGeom prst="rect">
            <a:avLst/>
          </a:prstGeom>
          <a:noFill/>
        </p:spPr>
        <p:txBody>
          <a:bodyPr wrap="square" rtlCol="0">
            <a:spAutoFit/>
          </a:bodyPr>
          <a:lstStyle/>
          <a:p>
            <a:r>
              <a:rPr lang="zh-CN" altLang="en-US" dirty="0"/>
              <a:t>解出</a:t>
            </a:r>
            <a:r>
              <a:rPr lang="en-US" altLang="zh-CN" dirty="0"/>
              <a:t>8</a:t>
            </a:r>
            <a:r>
              <a:rPr lang="zh-CN" altLang="en-US" dirty="0"/>
              <a:t>个参数</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75379"/>
            <a:ext cx="9601200" cy="1142385"/>
          </a:xfrm>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光流法</a:t>
            </a:r>
          </a:p>
        </p:txBody>
      </p:sp>
      <p:sp>
        <p:nvSpPr>
          <p:cNvPr id="4" name="内容占位符 3"/>
          <p:cNvSpPr>
            <a:spLocks noGrp="1"/>
          </p:cNvSpPr>
          <p:nvPr>
            <p:ph sz="half" idx="2"/>
          </p:nvPr>
        </p:nvSpPr>
        <p:spPr>
          <a:xfrm>
            <a:off x="3217505" y="581607"/>
            <a:ext cx="7550021" cy="1312507"/>
          </a:xfrm>
        </p:spPr>
        <p:txBody>
          <a:bodyPr rtlCol="0">
            <a:normAutofit/>
          </a:bodyPr>
          <a:lstStyle/>
          <a:p>
            <a:pPr marL="342900" marR="0">
              <a:spcBef>
                <a:spcPts val="0"/>
              </a:spcBef>
              <a:spcAft>
                <a:spcPts val="0"/>
              </a:spcAft>
            </a:pPr>
            <a:r>
              <a:rPr lang="zh-CN" altLang="zh-CN" sz="1600" dirty="0">
                <a:effectLst/>
                <a:latin typeface="等线" panose="02010600030101010101" pitchFamily="2" charset="-122"/>
                <a:ea typeface="等线" panose="02010600030101010101" pitchFamily="2" charset="-122"/>
              </a:rPr>
              <a:t>是物体在三维空间中的运动在二维像平面上的投影。</a:t>
            </a:r>
          </a:p>
          <a:p>
            <a:pPr marL="342900" marR="0">
              <a:spcBef>
                <a:spcPts val="0"/>
              </a:spcBef>
              <a:spcAft>
                <a:spcPts val="0"/>
              </a:spcAft>
            </a:pPr>
            <a:r>
              <a:rPr lang="zh-CN" altLang="zh-CN" sz="1600" dirty="0">
                <a:effectLst/>
                <a:latin typeface="等线" panose="02010600030101010101" pitchFamily="2" charset="-122"/>
                <a:ea typeface="等线" panose="02010600030101010101" pitchFamily="2" charset="-122"/>
              </a:rPr>
              <a:t>它是由物体和相机的相对速度产生的，反映了物体在极小时间内对应的图像像素的运动方向和速度。</a:t>
            </a:r>
            <a:endParaRPr lang="en-US" altLang="zh-CN" sz="1600" dirty="0">
              <a:effectLst/>
              <a:latin typeface="等线" panose="02010600030101010101" pitchFamily="2" charset="-122"/>
              <a:ea typeface="等线" panose="02010600030101010101" pitchFamily="2" charset="-122"/>
            </a:endParaRPr>
          </a:p>
          <a:p>
            <a:pPr marL="342900" marR="0">
              <a:spcBef>
                <a:spcPts val="0"/>
              </a:spcBef>
              <a:spcAft>
                <a:spcPts val="0"/>
              </a:spcAft>
            </a:pPr>
            <a:endParaRPr lang="zh-CN" altLang="zh-CN" sz="1800" dirty="0">
              <a:effectLst/>
              <a:ea typeface="Microsoft YaHei" panose="020B0503020204020204" pitchFamily="34" charset="-122"/>
            </a:endParaRPr>
          </a:p>
          <a:p>
            <a:pPr marL="0" marR="0" indent="0">
              <a:spcBef>
                <a:spcPts val="0"/>
              </a:spcBef>
              <a:spcAft>
                <a:spcPts val="0"/>
              </a:spcAft>
              <a:buNone/>
            </a:pPr>
            <a:r>
              <a:rPr lang="zh-CN" altLang="zh-CN" sz="1800" i="1" u="sng" dirty="0">
                <a:effectLst/>
                <a:ea typeface="Microsoft YaHei" panose="020B0503020204020204" pitchFamily="34" charset="-122"/>
              </a:rPr>
              <a:t>通常将二维图像平面特定坐标点上的灰度瞬时变化率定义为光流矢量。</a:t>
            </a:r>
            <a:endParaRPr lang="zh-CN" altLang="zh-CN" sz="1800" dirty="0">
              <a:effectLst/>
              <a:ea typeface="Microsoft YaHei" panose="020B0503020204020204" pitchFamily="34" charset="-122"/>
            </a:endParaRPr>
          </a:p>
          <a:p>
            <a:pPr marL="0" indent="0" rtl="0">
              <a:buNone/>
            </a:pP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11" name="图片 10">
            <a:extLst>
              <a:ext uri="{FF2B5EF4-FFF2-40B4-BE49-F238E27FC236}">
                <a16:creationId xmlns:a16="http://schemas.microsoft.com/office/drawing/2014/main" id="{4E65A1BD-AF13-4902-B375-CE7C8D8C8F56}"/>
              </a:ext>
            </a:extLst>
          </p:cNvPr>
          <p:cNvPicPr>
            <a:picLocks noChangeAspect="1"/>
          </p:cNvPicPr>
          <p:nvPr/>
        </p:nvPicPr>
        <p:blipFill>
          <a:blip r:embed="rId3"/>
          <a:stretch>
            <a:fillRect/>
          </a:stretch>
        </p:blipFill>
        <p:spPr>
          <a:xfrm>
            <a:off x="944434" y="3370869"/>
            <a:ext cx="5151566" cy="792549"/>
          </a:xfrm>
          <a:prstGeom prst="rect">
            <a:avLst/>
          </a:prstGeom>
        </p:spPr>
      </p:pic>
      <p:pic>
        <p:nvPicPr>
          <p:cNvPr id="12" name="图片 11">
            <a:extLst>
              <a:ext uri="{FF2B5EF4-FFF2-40B4-BE49-F238E27FC236}">
                <a16:creationId xmlns:a16="http://schemas.microsoft.com/office/drawing/2014/main" id="{53186541-CF85-4047-8A3D-771BBE47638E}"/>
              </a:ext>
            </a:extLst>
          </p:cNvPr>
          <p:cNvPicPr>
            <a:picLocks noChangeAspect="1"/>
          </p:cNvPicPr>
          <p:nvPr/>
        </p:nvPicPr>
        <p:blipFill rotWithShape="1">
          <a:blip r:embed="rId4"/>
          <a:srcRect r="42424" b="-2097"/>
          <a:stretch/>
        </p:blipFill>
        <p:spPr>
          <a:xfrm>
            <a:off x="1266478" y="2624030"/>
            <a:ext cx="4089293" cy="466827"/>
          </a:xfrm>
          <a:prstGeom prst="rect">
            <a:avLst/>
          </a:prstGeom>
        </p:spPr>
      </p:pic>
      <p:pic>
        <p:nvPicPr>
          <p:cNvPr id="13" name="图片 12">
            <a:extLst>
              <a:ext uri="{FF2B5EF4-FFF2-40B4-BE49-F238E27FC236}">
                <a16:creationId xmlns:a16="http://schemas.microsoft.com/office/drawing/2014/main" id="{B56B0FE5-5DE7-4A96-992E-11777805B344}"/>
              </a:ext>
            </a:extLst>
          </p:cNvPr>
          <p:cNvPicPr>
            <a:picLocks noChangeAspect="1"/>
          </p:cNvPicPr>
          <p:nvPr/>
        </p:nvPicPr>
        <p:blipFill>
          <a:blip r:embed="rId5"/>
          <a:stretch>
            <a:fillRect/>
          </a:stretch>
        </p:blipFill>
        <p:spPr>
          <a:xfrm>
            <a:off x="2168025" y="4397123"/>
            <a:ext cx="2286198" cy="853514"/>
          </a:xfrm>
          <a:prstGeom prst="rect">
            <a:avLst/>
          </a:prstGeom>
        </p:spPr>
      </p:pic>
      <p:sp>
        <p:nvSpPr>
          <p:cNvPr id="14" name="文本框 13">
            <a:extLst>
              <a:ext uri="{FF2B5EF4-FFF2-40B4-BE49-F238E27FC236}">
                <a16:creationId xmlns:a16="http://schemas.microsoft.com/office/drawing/2014/main" id="{0B79C215-B5DB-4BE9-99A4-CCE436947C87}"/>
              </a:ext>
            </a:extLst>
          </p:cNvPr>
          <p:cNvSpPr txBox="1"/>
          <p:nvPr/>
        </p:nvSpPr>
        <p:spPr>
          <a:xfrm>
            <a:off x="7119257" y="2582943"/>
            <a:ext cx="4128309" cy="2277547"/>
          </a:xfrm>
          <a:prstGeom prst="rect">
            <a:avLst/>
          </a:prstGeom>
          <a:noFill/>
        </p:spPr>
        <p:txBody>
          <a:bodyPr wrap="square" rtlCol="0">
            <a:spAutoFit/>
          </a:bodyPr>
          <a:lstStyle/>
          <a:p>
            <a:r>
              <a:rPr lang="zh-CN" altLang="en-US" sz="2000" b="1" dirty="0"/>
              <a:t>矩阵形式的理解</a:t>
            </a:r>
            <a:r>
              <a:rPr lang="zh-CN" altLang="en-US" dirty="0"/>
              <a:t>：</a:t>
            </a:r>
            <a:endParaRPr lang="en-US" altLang="zh-CN" dirty="0"/>
          </a:p>
          <a:p>
            <a:r>
              <a:rPr lang="en-US" altLang="zh-CN" dirty="0"/>
              <a:t>	</a:t>
            </a:r>
            <a:r>
              <a:rPr lang="zh-CN" altLang="en-US" sz="1600" dirty="0"/>
              <a:t>同一坐标位置上的时间灰度微分是空间灰度微分与该位置上相对于观测者的速度的乘积。</a:t>
            </a:r>
            <a:endParaRPr lang="en-US" altLang="zh-CN" sz="1600" dirty="0"/>
          </a:p>
          <a:p>
            <a:endParaRPr lang="en-US" altLang="zh-CN" dirty="0"/>
          </a:p>
          <a:p>
            <a:r>
              <a:rPr lang="zh-CN" altLang="en-US" sz="2000" b="1" dirty="0"/>
              <a:t>光流法的限制</a:t>
            </a:r>
            <a:r>
              <a:rPr lang="zh-CN" altLang="en-US" dirty="0"/>
              <a:t>：</a:t>
            </a:r>
            <a:endParaRPr lang="en-US" altLang="zh-CN" dirty="0"/>
          </a:p>
          <a:p>
            <a:r>
              <a:rPr lang="zh-CN" altLang="en-US" dirty="0"/>
              <a:t>	</a:t>
            </a:r>
            <a:r>
              <a:rPr lang="en-US" altLang="zh-CN" sz="1600" dirty="0"/>
              <a:t>1. </a:t>
            </a:r>
            <a:r>
              <a:rPr lang="zh-CN" altLang="en-US" sz="1600" dirty="0"/>
              <a:t>亮度不变</a:t>
            </a:r>
          </a:p>
          <a:p>
            <a:r>
              <a:rPr lang="en-US" altLang="zh-CN" sz="1600" dirty="0"/>
              <a:t>	2.</a:t>
            </a:r>
            <a:r>
              <a:rPr lang="zh-CN" altLang="en-US" sz="1600" dirty="0"/>
              <a:t>图像变化极小</a:t>
            </a:r>
          </a:p>
        </p:txBody>
      </p:sp>
    </p:spTree>
    <p:extLst>
      <p:ext uri="{BB962C8B-B14F-4D97-AF65-F5344CB8AC3E}">
        <p14:creationId xmlns:p14="http://schemas.microsoft.com/office/powerpoint/2010/main" val="1367160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75379"/>
            <a:ext cx="9601200" cy="1142385"/>
          </a:xfrm>
        </p:spPr>
        <p:txBody>
          <a:bodyPr rtlCol="0"/>
          <a:lstStyle/>
          <a:p>
            <a:pPr rtl="0"/>
            <a:r>
              <a:rPr lang="zh-CN" altLang="en-US" dirty="0">
                <a:sym typeface="Arial" panose="020B0604020202020204" pitchFamily="34" charset="0"/>
              </a:rPr>
              <a:t>问题</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内容占位符 3"/>
          <p:cNvSpPr>
            <a:spLocks noGrp="1"/>
          </p:cNvSpPr>
          <p:nvPr>
            <p:ph sz="half" idx="2"/>
          </p:nvPr>
        </p:nvSpPr>
        <p:spPr>
          <a:xfrm>
            <a:off x="1192762" y="1794587"/>
            <a:ext cx="9789369" cy="3766458"/>
          </a:xfrm>
        </p:spPr>
        <p:txBody>
          <a:bodyPr rtlCol="0">
            <a:normAutofit/>
          </a:bodyPr>
          <a:lstStyle/>
          <a:p>
            <a:pPr marL="342900" marR="0">
              <a:spcBef>
                <a:spcPts val="0"/>
              </a:spcBef>
              <a:spcAft>
                <a:spcPts val="0"/>
              </a:spcAft>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论文</a:t>
            </a:r>
            <a:r>
              <a:rPr lang="en-US" altLang="zh-CN" sz="2400" dirty="0">
                <a:latin typeface="微软雅黑" panose="020B0503020204020204" pitchFamily="34" charset="-122"/>
                <a:ea typeface="微软雅黑" panose="020B0503020204020204" pitchFamily="34" charset="-122"/>
                <a:sym typeface="Arial" panose="020B0604020202020204" pitchFamily="34" charset="0"/>
              </a:rPr>
              <a:t>2.1</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的专有名词使用</a:t>
            </a:r>
            <a:endParaRPr lang="en-US" altLang="zh-CN" sz="2400" dirty="0">
              <a:latin typeface="微软雅黑" panose="020B0503020204020204" pitchFamily="34" charset="-122"/>
              <a:ea typeface="微软雅黑" panose="020B0503020204020204" pitchFamily="34" charset="-122"/>
              <a:sym typeface="Arial" panose="020B0604020202020204" pitchFamily="34" charset="0"/>
            </a:endParaRPr>
          </a:p>
          <a:p>
            <a:pPr marL="114300" marR="0" indent="0">
              <a:spcBef>
                <a:spcPts val="0"/>
              </a:spcBef>
              <a:spcAft>
                <a:spcPts val="0"/>
              </a:spcAft>
              <a:buNone/>
            </a:pPr>
            <a:endParaRPr lang="en-US" altLang="zh-CN" sz="2400" dirty="0">
              <a:sym typeface="Arial" panose="020B0604020202020204" pitchFamily="34" charset="0"/>
            </a:endParaRPr>
          </a:p>
          <a:p>
            <a:pPr marL="342900" marR="0">
              <a:spcBef>
                <a:spcPts val="0"/>
              </a:spcBef>
              <a:spcAft>
                <a:spcPts val="0"/>
              </a:spcAft>
            </a:pPr>
            <a:r>
              <a:rPr lang="en-US" altLang="zh-CN" sz="2400" dirty="0">
                <a:sym typeface="Arial" panose="020B0604020202020204" pitchFamily="34" charset="0"/>
              </a:rPr>
              <a:t>Optical flow </a:t>
            </a:r>
            <a:r>
              <a:rPr lang="zh-CN" altLang="en-US" sz="2400" dirty="0">
                <a:sym typeface="Arial" panose="020B0604020202020204" pitchFamily="34" charset="0"/>
              </a:rPr>
              <a:t>在项目中的应用</a:t>
            </a:r>
            <a:endParaRPr lang="en-US" altLang="zh-CN" sz="2400" dirty="0">
              <a:sym typeface="Arial" panose="020B0604020202020204" pitchFamily="34" charset="0"/>
            </a:endParaRPr>
          </a:p>
          <a:p>
            <a:pPr marL="342900" marR="0">
              <a:spcBef>
                <a:spcPts val="0"/>
              </a:spcBef>
              <a:spcAft>
                <a:spcPts val="0"/>
              </a:spcAft>
            </a:pPr>
            <a:endParaRPr lang="en-US" altLang="zh-CN" sz="2400" dirty="0">
              <a:sym typeface="Arial" panose="020B0604020202020204" pitchFamily="34" charset="0"/>
            </a:endParaRPr>
          </a:p>
          <a:p>
            <a:pPr marL="342900" marR="0">
              <a:spcBef>
                <a:spcPts val="0"/>
              </a:spcBef>
              <a:spcAft>
                <a:spcPts val="0"/>
              </a:spcAft>
            </a:pPr>
            <a:r>
              <a:rPr lang="zh-CN" altLang="en-US" sz="2400" dirty="0">
                <a:sym typeface="Arial" panose="020B0604020202020204" pitchFamily="34" charset="0"/>
              </a:rPr>
              <a:t>多个</a:t>
            </a:r>
            <a:r>
              <a:rPr lang="en-US" altLang="zh-CN" sz="2400" dirty="0" err="1">
                <a:sym typeface="Arial" panose="020B0604020202020204" pitchFamily="34" charset="0"/>
              </a:rPr>
              <a:t>homography</a:t>
            </a:r>
            <a:r>
              <a:rPr lang="zh-CN" altLang="en-US" sz="2400" dirty="0">
                <a:sym typeface="Arial" panose="020B0604020202020204" pitchFamily="34" charset="0"/>
              </a:rPr>
              <a:t>如何对齐</a:t>
            </a:r>
            <a:endParaRPr lang="en-US" altLang="zh-CN" sz="2400" dirty="0">
              <a:sym typeface="Arial" panose="020B0604020202020204" pitchFamily="34" charset="0"/>
            </a:endParaRPr>
          </a:p>
          <a:p>
            <a:pPr marL="342900" marR="0">
              <a:spcBef>
                <a:spcPts val="0"/>
              </a:spcBef>
              <a:spcAft>
                <a:spcPts val="0"/>
              </a:spcAft>
            </a:pPr>
            <a:endParaRPr lang="en-US" altLang="zh-CN" sz="2400" dirty="0">
              <a:latin typeface="微软雅黑" panose="020B0503020204020204" pitchFamily="34" charset="-122"/>
              <a:ea typeface="微软雅黑" panose="020B0503020204020204" pitchFamily="34" charset="-122"/>
              <a:sym typeface="Arial" panose="020B0604020202020204" pitchFamily="34" charset="0"/>
            </a:endParaRPr>
          </a:p>
          <a:p>
            <a:pPr marL="342900" marR="0">
              <a:spcBef>
                <a:spcPts val="0"/>
              </a:spcBef>
              <a:spcAft>
                <a:spcPts val="0"/>
              </a:spcAft>
            </a:pPr>
            <a:r>
              <a:rPr lang="zh-CN" altLang="en-US" sz="2400" dirty="0">
                <a:sym typeface="Arial" panose="020B0604020202020204" pitchFamily="34" charset="0"/>
              </a:rPr>
              <a:t>第三节公式的理解，如</a:t>
            </a:r>
            <a:r>
              <a:rPr lang="en-US" altLang="zh-CN" sz="2400" dirty="0" err="1">
                <a:sym typeface="Arial" panose="020B0604020202020204" pitchFamily="34" charset="0"/>
              </a:rPr>
              <a:t>matchability</a:t>
            </a:r>
            <a:r>
              <a:rPr lang="en-US" altLang="zh-CN" sz="2400" dirty="0">
                <a:sym typeface="Arial" panose="020B0604020202020204" pitchFamily="34" charset="0"/>
              </a:rPr>
              <a:t> loss</a:t>
            </a:r>
          </a:p>
          <a:p>
            <a:pPr marL="342900" marR="0">
              <a:spcBef>
                <a:spcPts val="0"/>
              </a:spcBef>
              <a:spcAft>
                <a:spcPts val="0"/>
              </a:spcAft>
            </a:pPr>
            <a:endParaRPr lang="zh-CN" altLang="en-US" sz="24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88520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75379"/>
            <a:ext cx="9601200" cy="1142385"/>
          </a:xfrm>
        </p:spPr>
        <p:txBody>
          <a:bodyPr rtlCol="0"/>
          <a:lstStyle/>
          <a:p>
            <a:pPr rtl="0"/>
            <a:r>
              <a:rPr lang="zh-CN" altLang="en-US" dirty="0">
                <a:sym typeface="Arial" panose="020B0604020202020204" pitchFamily="34" charset="0"/>
              </a:rPr>
              <a:t>规划</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内容占位符 3"/>
          <p:cNvSpPr>
            <a:spLocks noGrp="1"/>
          </p:cNvSpPr>
          <p:nvPr>
            <p:ph sz="half" idx="2"/>
          </p:nvPr>
        </p:nvSpPr>
        <p:spPr>
          <a:xfrm>
            <a:off x="1192762" y="1794587"/>
            <a:ext cx="9789369" cy="3766458"/>
          </a:xfrm>
        </p:spPr>
        <p:txBody>
          <a:bodyPr rtlCol="0">
            <a:normAutofit/>
          </a:bodyPr>
          <a:lstStyle/>
          <a:p>
            <a:pPr marL="342900" marR="0">
              <a:spcBef>
                <a:spcPts val="0"/>
              </a:spcBef>
              <a:spcAft>
                <a:spcPts val="0"/>
              </a:spcAft>
            </a:pPr>
            <a:r>
              <a:rPr lang="zh-CN" altLang="en-US" sz="2400" dirty="0">
                <a:sym typeface="Arial" panose="020B0604020202020204" pitchFamily="34" charset="0"/>
              </a:rPr>
              <a:t>通过学习</a:t>
            </a:r>
            <a:r>
              <a:rPr lang="en-US" altLang="zh-CN" sz="2400" dirty="0">
                <a:sym typeface="Arial" panose="020B0604020202020204" pitchFamily="34" charset="0"/>
              </a:rPr>
              <a:t>Stanford cs231n</a:t>
            </a:r>
            <a:r>
              <a:rPr lang="zh-CN" altLang="en-US" sz="2400" dirty="0">
                <a:sym typeface="Arial" panose="020B0604020202020204" pitchFamily="34" charset="0"/>
              </a:rPr>
              <a:t>等相关教程加强对</a:t>
            </a:r>
            <a:r>
              <a:rPr lang="en-US" altLang="zh-CN" sz="2400" dirty="0">
                <a:sym typeface="Arial" panose="020B0604020202020204" pitchFamily="34" charset="0"/>
              </a:rPr>
              <a:t>dl</a:t>
            </a:r>
            <a:r>
              <a:rPr lang="zh-CN" altLang="en-US" sz="2400" dirty="0">
                <a:sym typeface="Arial" panose="020B0604020202020204" pitchFamily="34" charset="0"/>
              </a:rPr>
              <a:t>和</a:t>
            </a:r>
            <a:r>
              <a:rPr lang="en-US" altLang="zh-CN" sz="2400" dirty="0">
                <a:sym typeface="Arial" panose="020B0604020202020204" pitchFamily="34" charset="0"/>
              </a:rPr>
              <a:t>cv</a:t>
            </a:r>
            <a:r>
              <a:rPr lang="zh-CN" altLang="en-US" sz="2400" dirty="0">
                <a:sym typeface="Arial" panose="020B0604020202020204" pitchFamily="34" charset="0"/>
              </a:rPr>
              <a:t>概念的了解</a:t>
            </a:r>
            <a:endParaRPr lang="en-US" altLang="zh-CN" sz="2400" dirty="0">
              <a:sym typeface="Arial" panose="020B0604020202020204" pitchFamily="34" charset="0"/>
            </a:endParaRPr>
          </a:p>
          <a:p>
            <a:pPr marL="114300" marR="0" indent="0">
              <a:spcBef>
                <a:spcPts val="0"/>
              </a:spcBef>
              <a:spcAft>
                <a:spcPts val="0"/>
              </a:spcAft>
              <a:buNone/>
            </a:pPr>
            <a:endParaRPr lang="en-US" altLang="zh-CN" sz="2400" dirty="0">
              <a:sym typeface="Arial" panose="020B0604020202020204" pitchFamily="34" charset="0"/>
            </a:endParaRPr>
          </a:p>
          <a:p>
            <a:pPr marL="342900" marR="0">
              <a:spcBef>
                <a:spcPts val="0"/>
              </a:spcBef>
              <a:spcAft>
                <a:spcPts val="0"/>
              </a:spcAft>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再次阅读论文，尝试理清楚方法与流程之间的衔接</a:t>
            </a:r>
            <a:endParaRPr lang="en-US" altLang="zh-CN" sz="2400" dirty="0">
              <a:latin typeface="微软雅黑" panose="020B0503020204020204" pitchFamily="34" charset="-122"/>
              <a:ea typeface="微软雅黑" panose="020B0503020204020204" pitchFamily="34" charset="-122"/>
              <a:sym typeface="Arial" panose="020B0604020202020204" pitchFamily="34" charset="0"/>
            </a:endParaRPr>
          </a:p>
          <a:p>
            <a:pPr marL="342900" marR="0">
              <a:spcBef>
                <a:spcPts val="0"/>
              </a:spcBef>
              <a:spcAft>
                <a:spcPts val="0"/>
              </a:spcAft>
            </a:pPr>
            <a:endParaRPr lang="en-US" altLang="zh-CN" sz="2400" dirty="0">
              <a:latin typeface="微软雅黑" panose="020B0503020204020204" pitchFamily="34" charset="-122"/>
              <a:ea typeface="微软雅黑" panose="020B0503020204020204" pitchFamily="34" charset="-122"/>
              <a:sym typeface="Arial" panose="020B0604020202020204" pitchFamily="34" charset="0"/>
            </a:endParaRPr>
          </a:p>
          <a:p>
            <a:pPr marL="342900" marR="0">
              <a:spcBef>
                <a:spcPts val="0"/>
              </a:spcBef>
              <a:spcAft>
                <a:spcPts val="0"/>
              </a:spcAft>
            </a:pPr>
            <a:r>
              <a:rPr lang="zh-CN" altLang="en-US" sz="2400">
                <a:latin typeface="微软雅黑" panose="020B0503020204020204" pitchFamily="34" charset="-122"/>
                <a:ea typeface="微软雅黑" panose="020B0503020204020204" pitchFamily="34" charset="-122"/>
                <a:sym typeface="Arial" panose="020B0604020202020204" pitchFamily="34" charset="0"/>
              </a:rPr>
              <a:t>阅读</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代码 </a:t>
            </a:r>
            <a:r>
              <a:rPr lang="en-US" altLang="zh-CN" sz="2400" dirty="0">
                <a:latin typeface="微软雅黑" panose="020B0503020204020204" pitchFamily="34" charset="-122"/>
                <a:ea typeface="微软雅黑" panose="020B0503020204020204" pitchFamily="34" charset="-122"/>
                <a:sym typeface="Arial" panose="020B0604020202020204" pitchFamily="34" charset="0"/>
              </a:rPr>
              <a:t>&amp; </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相关论文</a:t>
            </a:r>
          </a:p>
        </p:txBody>
      </p:sp>
    </p:spTree>
    <p:extLst>
      <p:ext uri="{BB962C8B-B14F-4D97-AF65-F5344CB8AC3E}">
        <p14:creationId xmlns:p14="http://schemas.microsoft.com/office/powerpoint/2010/main" val="1899278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21</TotalTime>
  <Words>399</Words>
  <Application>Microsoft Office PowerPoint</Application>
  <PresentationFormat>宽屏</PresentationFormat>
  <Paragraphs>52</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微软雅黑</vt:lpstr>
      <vt:lpstr>Arial</vt:lpstr>
      <vt:lpstr>菱形网格 16x9</vt:lpstr>
      <vt:lpstr>PowerPoint 演示文稿</vt:lpstr>
      <vt:lpstr>本周主要关注的问题</vt:lpstr>
      <vt:lpstr>RANSEC匹配</vt:lpstr>
      <vt:lpstr>光流法</vt:lpstr>
      <vt:lpstr>问题</vt:lpstr>
      <vt:lpstr>规划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Jiawei Cao</dc:creator>
  <cp:lastModifiedBy>Jiawei Cao</cp:lastModifiedBy>
  <cp:revision>7</cp:revision>
  <dcterms:created xsi:type="dcterms:W3CDTF">2020-10-16T00:34:41Z</dcterms:created>
  <dcterms:modified xsi:type="dcterms:W3CDTF">2020-10-16T00:56:38Z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