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257" r:id="rId3"/>
    <p:sldId id="266" r:id="rId4"/>
    <p:sldId id="271" r:id="rId5"/>
    <p:sldId id="274" r:id="rId6"/>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020789-A096-4EB1-86C0-96CB953BAFE5}">
          <p14:sldIdLst>
            <p14:sldId id="261"/>
            <p14:sldId id="257"/>
            <p14:sldId id="266"/>
            <p14:sldId id="271"/>
            <p14:sldId id="274"/>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62" autoAdjust="0"/>
  </p:normalViewPr>
  <p:slideViewPr>
    <p:cSldViewPr snapToGrid="0">
      <p:cViewPr varScale="1">
        <p:scale>
          <a:sx n="77" d="100"/>
          <a:sy n="77" d="100"/>
        </p:scale>
        <p:origin x="912" y="91"/>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2020年10月24日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2020年10月24日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1</a:t>
            </a:fld>
            <a:endParaRPr lang="zh-CN" altLang="en-US" dirty="0"/>
          </a:p>
        </p:txBody>
      </p:sp>
    </p:spTree>
    <p:extLst>
      <p:ext uri="{BB962C8B-B14F-4D97-AF65-F5344CB8AC3E}">
        <p14:creationId xmlns:p14="http://schemas.microsoft.com/office/powerpoint/2010/main" val="2019249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rtlCol="0"/>
          <a:lstStyle/>
          <a:p>
            <a:pPr rtl="0"/>
            <a:fld id="{82869989-EB00-4EE7-BCB5-25BDC5BB29F8}" type="slidenum">
              <a:rPr lang="en-US" altLang="zh-CN" smtClean="0"/>
              <a:t>2</a:t>
            </a:fld>
            <a:endParaRPr lang="zh-CN" altLang="en-US" dirty="0"/>
          </a:p>
        </p:txBody>
      </p:sp>
    </p:spTree>
    <p:extLst>
      <p:ext uri="{BB962C8B-B14F-4D97-AF65-F5344CB8AC3E}">
        <p14:creationId xmlns:p14="http://schemas.microsoft.com/office/powerpoint/2010/main" val="198030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检测子、描述子、二者的匹配</a:t>
            </a: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3</a:t>
            </a:fld>
            <a:endParaRPr lang="zh-CN" altLang="en-US" dirty="0"/>
          </a:p>
        </p:txBody>
      </p:sp>
    </p:spTree>
    <p:extLst>
      <p:ext uri="{BB962C8B-B14F-4D97-AF65-F5344CB8AC3E}">
        <p14:creationId xmlns:p14="http://schemas.microsoft.com/office/powerpoint/2010/main" val="197864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ffectLst/>
                <a:latin typeface="等线" panose="02010600030101010101" pitchFamily="2" charset="-122"/>
                <a:ea typeface="等线" panose="02010600030101010101" pitchFamily="2" charset="-122"/>
              </a:rPr>
              <a:t>For example, you could take millions of unlabeled images, randomly rotate them by either 0, 90, 180 or 270 degrees and then train a model to predict the rotation angle. Once the model is trained, you can use transfer learning to fine-tune this model on a downstream task like cat/dog classification just like how you finetune ImageNet pretrained models.</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4</a:t>
            </a:fld>
            <a:endParaRPr lang="zh-CN" altLang="en-US" dirty="0"/>
          </a:p>
        </p:txBody>
      </p:sp>
    </p:spTree>
    <p:extLst>
      <p:ext uri="{BB962C8B-B14F-4D97-AF65-F5344CB8AC3E}">
        <p14:creationId xmlns:p14="http://schemas.microsoft.com/office/powerpoint/2010/main" val="69056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pPr rtl="0"/>
            <a:fld id="{82869989-EB00-4EE7-BCB5-25BDC5BB29F8}" type="slidenum">
              <a:rPr lang="en-US" altLang="zh-CN" smtClean="0"/>
              <a:t>5</a:t>
            </a:fld>
            <a:endParaRPr lang="zh-CN" altLang="en-US" dirty="0"/>
          </a:p>
        </p:txBody>
      </p:sp>
    </p:spTree>
    <p:extLst>
      <p:ext uri="{BB962C8B-B14F-4D97-AF65-F5344CB8AC3E}">
        <p14:creationId xmlns:p14="http://schemas.microsoft.com/office/powerpoint/2010/main" val="73385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1909346"/>
            <a:ext cx="9604310" cy="3383280"/>
          </a:xfrm>
        </p:spPr>
        <p:txBody>
          <a:bodyPr rtlCol="0" anchor="b">
            <a:normAutofit/>
          </a:bodyPr>
          <a:lstStyle>
            <a:lvl1pPr algn="l">
              <a:lnSpc>
                <a:spcPct val="100000"/>
              </a:lnSpc>
              <a:defRPr sz="8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单击此处编辑母版副标题样式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5449DBDA-CE7C-4E9D-B055-39B80B798BAE}" type="datetime2">
              <a:rPr lang="zh-CN" altLang="en-US" smtClean="0"/>
              <a:pPr/>
              <a:t>2020年10月24日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209314" y="489856"/>
            <a:ext cx="1687286" cy="5301343"/>
          </a:xfrm>
        </p:spPr>
        <p:txBody>
          <a:bodyPr vert="eaVert" rtlCol="0"/>
          <a:lstStyle/>
          <a:p>
            <a:pPr rtl="0"/>
            <a:r>
              <a:rPr lang="zh-CN" altLang="en-US" noProof="0"/>
              <a:t>单击此处编辑母版标题样式</a:t>
            </a:r>
            <a:endParaRPr lang="zh-CN" altLang="en-US" noProof="0" dirty="0"/>
          </a:p>
        </p:txBody>
      </p:sp>
      <p:sp>
        <p:nvSpPr>
          <p:cNvPr id="3" name="垂直文本占位符 2"/>
          <p:cNvSpPr>
            <a:spLocks noGrp="1"/>
          </p:cNvSpPr>
          <p:nvPr>
            <p:ph type="body" orient="vert" idx="1"/>
          </p:nvPr>
        </p:nvSpPr>
        <p:spPr>
          <a:xfrm>
            <a:off x="1295399" y="489856"/>
            <a:ext cx="7587344" cy="5301343"/>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ltLang="en-US" noProof="0" dirty="0"/>
              <a:t>添加页脚</a:t>
            </a:r>
          </a:p>
        </p:txBody>
      </p:sp>
      <p:sp>
        <p:nvSpPr>
          <p:cNvPr id="4" name="日期占位符 3"/>
          <p:cNvSpPr>
            <a:spLocks noGrp="1"/>
          </p:cNvSpPr>
          <p:nvPr>
            <p:ph type="dt" sz="half" idx="10"/>
          </p:nvPr>
        </p:nvSpPr>
        <p:spPr/>
        <p:txBody>
          <a:bodyPr rtlCol="0"/>
          <a:lstStyle>
            <a:lvl1pPr>
              <a:defRPr/>
            </a:lvl1pPr>
          </a:lstStyle>
          <a:p>
            <a:fld id="{EF210B5A-AA01-419B-805F-32B7A7B038C7}" type="datetime2">
              <a:rPr lang="zh-CN" altLang="en-US" smtClean="0"/>
              <a:pPr/>
              <a:t>2020年10月24日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页脚占位符 4"/>
          <p:cNvSpPr>
            <a:spLocks noGrp="1"/>
          </p:cNvSpPr>
          <p:nvPr>
            <p:ph type="ftr" sz="quarter" idx="11"/>
          </p:nvPr>
        </p:nvSpPr>
        <p:spPr/>
        <p:txBody>
          <a:bodyPr rtlCol="0"/>
          <a:lstStyle/>
          <a:p>
            <a:pPr rtl="0"/>
            <a:r>
              <a:rPr lang="zh-CN" altLang="en-US" dirty="0"/>
              <a:t>添加页脚</a:t>
            </a:r>
          </a:p>
        </p:txBody>
      </p:sp>
      <p:sp>
        <p:nvSpPr>
          <p:cNvPr id="4" name="日期占位符 3"/>
          <p:cNvSpPr>
            <a:spLocks noGrp="1"/>
          </p:cNvSpPr>
          <p:nvPr>
            <p:ph type="dt" sz="half" idx="10"/>
          </p:nvPr>
        </p:nvSpPr>
        <p:spPr/>
        <p:txBody>
          <a:bodyPr rtlCol="0"/>
          <a:lstStyle>
            <a:lvl1pPr>
              <a:defRPr/>
            </a:lvl1pPr>
          </a:lstStyle>
          <a:p>
            <a:fld id="{5B21F106-0919-44CF-AC0D-F9106B3B2262}" type="datetime2">
              <a:rPr lang="zh-CN" altLang="en-US" smtClean="0"/>
              <a:pPr/>
              <a:t>2020年10月24日</a:t>
            </a:fld>
            <a:endParaRPr lang="zh-CN" altLang="en-US" dirty="0"/>
          </a:p>
        </p:txBody>
      </p:sp>
      <p:sp>
        <p:nvSpPr>
          <p:cNvPr id="6" name="灯片编号占位符 5"/>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单击此处编辑母版文本样式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12954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4" name="内容占位符 3"/>
          <p:cNvSpPr>
            <a:spLocks noGrp="1"/>
          </p:cNvSpPr>
          <p:nvPr>
            <p:ph sz="half" idx="2"/>
          </p:nvPr>
        </p:nvSpPr>
        <p:spPr>
          <a:xfrm>
            <a:off x="6324600" y="1981199"/>
            <a:ext cx="4572000" cy="3810001"/>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6" name="页脚占位符 5"/>
          <p:cNvSpPr>
            <a:spLocks noGrp="1"/>
          </p:cNvSpPr>
          <p:nvPr>
            <p:ph type="ftr" sz="quarter" idx="11"/>
          </p:nvPr>
        </p:nvSpPr>
        <p:spPr/>
        <p:txBody>
          <a:bodyPr rtlCol="0"/>
          <a:lstStyle/>
          <a:p>
            <a:pPr rtl="0"/>
            <a:r>
              <a:rPr lang="zh-CN" altLang="en-US" dirty="0"/>
              <a:t>添加页脚</a:t>
            </a:r>
          </a:p>
        </p:txBody>
      </p:sp>
      <p:sp>
        <p:nvSpPr>
          <p:cNvPr id="5" name="日期占位符 4"/>
          <p:cNvSpPr>
            <a:spLocks noGrp="1"/>
          </p:cNvSpPr>
          <p:nvPr>
            <p:ph type="dt" sz="half" idx="10"/>
          </p:nvPr>
        </p:nvSpPr>
        <p:spPr/>
        <p:txBody>
          <a:bodyPr rtlCol="0"/>
          <a:lstStyle>
            <a:lvl1pPr>
              <a:defRPr/>
            </a:lvl1pPr>
          </a:lstStyle>
          <a:p>
            <a:fld id="{C45AD5DA-9C90-409A-AEC4-BF5AF7FBB0A8}" type="datetime2">
              <a:rPr lang="zh-CN" altLang="en-US" smtClean="0"/>
              <a:pPr/>
              <a:t>2020年10月24日</a:t>
            </a:fld>
            <a:endParaRPr lang="zh-CN" altLang="en-US" dirty="0"/>
          </a:p>
        </p:txBody>
      </p:sp>
      <p:sp>
        <p:nvSpPr>
          <p:cNvPr id="7" name="灯片编号占位符 6"/>
          <p:cNvSpPr>
            <a:spLocks noGrp="1"/>
          </p:cNvSpPr>
          <p:nvPr>
            <p:ph type="sldNum" sz="quarter" idx="12"/>
          </p:nvPr>
        </p:nvSpPr>
        <p:spPr/>
        <p:txBody>
          <a:bodyPr rtlCol="0"/>
          <a:lstStyle/>
          <a:p>
            <a:pPr rtl="0"/>
            <a:fld id="{E31375A4-56A4-47D6-9801-1991572033F7}" type="slidenum">
              <a:rPr lang="en-US" altLang="zh-CN" smtClean="0"/>
              <a:t>‹#›</a:t>
            </a:fld>
            <a:endParaRPr lang="zh-CN" alt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12954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2954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5" name="文本占位符 4"/>
          <p:cNvSpPr>
            <a:spLocks noGrp="1"/>
          </p:cNvSpPr>
          <p:nvPr>
            <p:ph type="body" sz="quarter" idx="3"/>
          </p:nvPr>
        </p:nvSpPr>
        <p:spPr>
          <a:xfrm>
            <a:off x="6324600" y="1818322"/>
            <a:ext cx="4572000" cy="641350"/>
          </a:xfrm>
        </p:spPr>
        <p:txBody>
          <a:bodyPr rtlCol="0" anchor="ctr">
            <a:normAutofit/>
          </a:bodyPr>
          <a:lstStyle>
            <a:lvl1pPr marL="0" indent="0">
              <a:spcBef>
                <a:spcPts val="0"/>
              </a:spcBef>
              <a:buNone/>
              <a:defRPr sz="2000" b="0">
                <a:solidFill>
                  <a:schemeClr val="accent1"/>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324600" y="2503713"/>
            <a:ext cx="4572000" cy="3287487"/>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ltLang="en-US" dirty="0"/>
          </a:p>
        </p:txBody>
      </p:sp>
      <p:sp>
        <p:nvSpPr>
          <p:cNvPr id="8" name="页脚占位符 7"/>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a:t>添加页脚</a:t>
            </a:r>
            <a:endParaRPr lang="zh-CN" altLang="en-US" dirty="0"/>
          </a:p>
        </p:txBody>
      </p:sp>
      <p:sp>
        <p:nvSpPr>
          <p:cNvPr id="7" name="日期占位符 6"/>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0C804EAB-EB04-4910-A5F0-0C86B02F191A}" type="datetime2">
              <a:rPr lang="zh-CN" altLang="en-US" smtClean="0"/>
              <a:pPr/>
              <a:t>2020年10月24日</a:t>
            </a:fld>
            <a:endParaRPr lang="zh-CN" altLang="en-US" dirty="0"/>
          </a:p>
        </p:txBody>
      </p:sp>
      <p:sp>
        <p:nvSpPr>
          <p:cNvPr id="9" name="灯片编号占位符 8"/>
          <p:cNvSpPr>
            <a:spLocks noGrp="1"/>
          </p:cNvSpPr>
          <p:nvPr>
            <p:ph type="sldNum" sz="quarter" idx="12"/>
          </p:nvPr>
        </p:nvSpPr>
        <p:spPr/>
        <p:txBody>
          <a:bodyPr rtlCol="0"/>
          <a:lstStyle>
            <a:lvl1pPr>
              <a:defRPr>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altLang="en-US" noProof="0" dirty="0"/>
              <a:t>添加页脚</a:t>
            </a:r>
          </a:p>
        </p:txBody>
      </p:sp>
      <p:sp>
        <p:nvSpPr>
          <p:cNvPr id="3" name="日期占位符 2"/>
          <p:cNvSpPr>
            <a:spLocks noGrp="1"/>
          </p:cNvSpPr>
          <p:nvPr>
            <p:ph type="dt" sz="half" idx="10"/>
          </p:nvPr>
        </p:nvSpPr>
        <p:spPr/>
        <p:txBody>
          <a:bodyPr rtlCol="0"/>
          <a:lstStyle>
            <a:lvl1pPr>
              <a:defRPr/>
            </a:lvl1pPr>
          </a:lstStyle>
          <a:p>
            <a:fld id="{F188EC63-E32B-433A-83B8-71B34F175A78}" type="datetime2">
              <a:rPr lang="zh-CN" altLang="en-US" smtClean="0"/>
              <a:pPr/>
              <a:t>2020年10月24日</a:t>
            </a:fld>
            <a:endParaRPr lang="zh-CN" altLang="en-US" dirty="0"/>
          </a:p>
        </p:txBody>
      </p:sp>
      <p:sp>
        <p:nvSpPr>
          <p:cNvPr id="5" name="灯片编号占位符 4"/>
          <p:cNvSpPr>
            <a:spLocks noGrp="1"/>
          </p:cNvSpPr>
          <p:nvPr>
            <p:ph type="sldNum" sz="quarter" idx="12"/>
          </p:nvPr>
        </p:nvSpPr>
        <p:spPr/>
        <p:txBody>
          <a:bodyPr rtlCol="0"/>
          <a:lstStyle/>
          <a:p>
            <a:pPr rtl="0"/>
            <a:fld id="{E31375A4-56A4-47D6-9801-1991572033F7}" type="slidenum">
              <a:rPr lang="en-US" altLang="zh-CN" noProof="0" smtClean="0"/>
              <a:t>‹#›</a:t>
            </a:fld>
            <a:endParaRPr lang="zh-CN" altLang="en-US" noProof="0"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grpSp>
        <p:nvGrpSpPr>
          <p:cNvPr id="161" name="组 160"/>
          <p:cNvGrpSpPr/>
          <p:nvPr userDrawn="1"/>
        </p:nvGrpSpPr>
        <p:grpSpPr bwMode="hidden">
          <a:xfrm>
            <a:off x="-1" y="0"/>
            <a:ext cx="12192002" cy="6858000"/>
            <a:chOff x="-1" y="0"/>
            <a:chExt cx="12192002" cy="6858000"/>
          </a:xfrm>
        </p:grpSpPr>
        <p:cxnSp>
          <p:nvCxnSpPr>
            <p:cNvPr id="162" name="直接连接符​​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组 177"/>
            <p:cNvGrpSpPr/>
            <p:nvPr userDrawn="1"/>
          </p:nvGrpSpPr>
          <p:grpSpPr bwMode="hidden">
            <a:xfrm>
              <a:off x="-1" y="0"/>
              <a:ext cx="12192001" cy="6858000"/>
              <a:chOff x="-1" y="0"/>
              <a:chExt cx="12192001" cy="6858000"/>
            </a:xfrm>
          </p:grpSpPr>
          <p:cxnSp>
            <p:nvCxnSpPr>
              <p:cNvPr id="196" name="直接连接符​​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直接连接符​​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组 200"/>
              <p:cNvGrpSpPr/>
              <p:nvPr/>
            </p:nvGrpSpPr>
            <p:grpSpPr bwMode="hidden">
              <a:xfrm>
                <a:off x="6327885" y="0"/>
                <a:ext cx="5864115" cy="5898673"/>
                <a:chOff x="6327885" y="0"/>
                <a:chExt cx="5864115" cy="5898673"/>
              </a:xfrm>
            </p:grpSpPr>
            <p:cxnSp>
              <p:nvCxnSpPr>
                <p:cNvPr id="207" name="直接连接符​​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直接连接符​​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直接连接符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组 178"/>
            <p:cNvGrpSpPr/>
            <p:nvPr userDrawn="1"/>
          </p:nvGrpSpPr>
          <p:grpSpPr bwMode="hidden">
            <a:xfrm flipH="1">
              <a:off x="0" y="0"/>
              <a:ext cx="12192001" cy="6858000"/>
              <a:chOff x="-1" y="0"/>
              <a:chExt cx="12192001" cy="6858000"/>
            </a:xfrm>
          </p:grpSpPr>
          <p:cxnSp>
            <p:nvCxnSpPr>
              <p:cNvPr id="180" name="直接连接符​​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组 184"/>
              <p:cNvGrpSpPr/>
              <p:nvPr/>
            </p:nvGrpSpPr>
            <p:grpSpPr bwMode="hidden">
              <a:xfrm>
                <a:off x="6327885" y="0"/>
                <a:ext cx="5864115" cy="5898673"/>
                <a:chOff x="6327885" y="0"/>
                <a:chExt cx="5864115" cy="5898673"/>
              </a:xfrm>
            </p:grpSpPr>
            <p:cxnSp>
              <p:nvCxnSpPr>
                <p:cNvPr id="191" name="直接连接符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直接连接符​​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页脚占位符 212"/>
          <p:cNvSpPr>
            <a:spLocks noGrp="1"/>
          </p:cNvSpPr>
          <p:nvPr>
            <p:ph type="ftr" sz="quarter" idx="11"/>
          </p:nvPr>
        </p:nvSpPr>
        <p:spPr/>
        <p:txBody>
          <a:bodyPr rtlCol="0"/>
          <a:lstStyle/>
          <a:p>
            <a:pPr rtl="0"/>
            <a:r>
              <a:rPr lang="zh-CN" altLang="en-US" dirty="0"/>
              <a:t>添加页脚</a:t>
            </a:r>
          </a:p>
        </p:txBody>
      </p:sp>
      <p:sp>
        <p:nvSpPr>
          <p:cNvPr id="212" name="日期占位符 211"/>
          <p:cNvSpPr>
            <a:spLocks noGrp="1"/>
          </p:cNvSpPr>
          <p:nvPr>
            <p:ph type="dt" sz="half" idx="10"/>
          </p:nvPr>
        </p:nvSpPr>
        <p:spPr/>
        <p:txBody>
          <a:bodyPr rtlCol="0"/>
          <a:lstStyle>
            <a:lvl1pPr>
              <a:defRPr/>
            </a:lvl1pPr>
          </a:lstStyle>
          <a:p>
            <a:fld id="{4AC140E9-DB3B-4723-837F-C99C9DC2784C}" type="datetime2">
              <a:rPr lang="zh-CN" altLang="en-US" smtClean="0"/>
              <a:pPr/>
              <a:t>2020年10月24日</a:t>
            </a:fld>
            <a:endParaRPr lang="zh-CN" altLang="en-US" dirty="0"/>
          </a:p>
        </p:txBody>
      </p:sp>
      <p:sp>
        <p:nvSpPr>
          <p:cNvPr id="214" name="幻灯片编号占位符 213"/>
          <p:cNvSpPr>
            <a:spLocks noGrp="1"/>
          </p:cNvSpPr>
          <p:nvPr>
            <p:ph type="sldNum" sz="quarter" idx="12"/>
          </p:nvPr>
        </p:nvSpPr>
        <p:spPr/>
        <p:txBody>
          <a:bodyPr rtlCol="0"/>
          <a:lstStyle/>
          <a:p>
            <a:pPr rtl="0"/>
            <a:fld id="{E31375A4-56A4-47D6-9801-1991572033F7}" type="slidenum">
              <a:rPr lang="en-US" altLang="zh-CN" smtClean="0"/>
              <a:pPr/>
              <a:t>‹#›</a:t>
            </a:fld>
            <a:endParaRPr lang="zh-CN" alt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7913152" y="2995012"/>
            <a:ext cx="3657600" cy="2285950"/>
          </a:xfr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2020年10月24日</a:t>
            </a:fld>
            <a:endParaRPr lang="zh-CN" altLang="en-US" dirty="0"/>
          </a:p>
        </p:txBody>
      </p:sp>
      <p:sp>
        <p:nvSpPr>
          <p:cNvPr id="8" name="幻灯片编号占位符 7"/>
          <p:cNvSpPr>
            <a:spLocks noGrp="1"/>
          </p:cNvSpPr>
          <p:nvPr>
            <p:ph type="sldNum" sz="quarter" idx="12"/>
          </p:nvPr>
        </p:nvSpPr>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题注的图片">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组 7"/>
          <p:cNvGrpSpPr/>
          <p:nvPr/>
        </p:nvGrpSpPr>
        <p:grpSpPr bwMode="hidden">
          <a:xfrm>
            <a:off x="-1" y="0"/>
            <a:ext cx="12192002" cy="6858000"/>
            <a:chOff x="-1" y="0"/>
            <a:chExt cx="12192002" cy="6858000"/>
          </a:xfrm>
        </p:grpSpPr>
        <p:cxnSp>
          <p:nvCxnSpPr>
            <p:cNvPr id="9" name="直接连接符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组 24"/>
            <p:cNvGrpSpPr/>
            <p:nvPr/>
          </p:nvGrpSpPr>
          <p:grpSpPr bwMode="hidden">
            <a:xfrm>
              <a:off x="-1" y="0"/>
              <a:ext cx="12192001" cy="6858000"/>
              <a:chOff x="-1" y="0"/>
              <a:chExt cx="12192001" cy="6858000"/>
            </a:xfrm>
          </p:grpSpPr>
          <p:cxnSp>
            <p:nvCxnSpPr>
              <p:cNvPr id="43" name="直接连接符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组 47"/>
              <p:cNvGrpSpPr/>
              <p:nvPr/>
            </p:nvGrpSpPr>
            <p:grpSpPr bwMode="hidden">
              <a:xfrm>
                <a:off x="6327885" y="0"/>
                <a:ext cx="5864115" cy="5898673"/>
                <a:chOff x="6327885" y="0"/>
                <a:chExt cx="5864115" cy="5898673"/>
              </a:xfrm>
            </p:grpSpPr>
            <p:cxnSp>
              <p:nvCxnSpPr>
                <p:cNvPr id="54" name="直接连接符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直接连接符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 25"/>
            <p:cNvGrpSpPr/>
            <p:nvPr/>
          </p:nvGrpSpPr>
          <p:grpSpPr bwMode="hidden">
            <a:xfrm flipH="1">
              <a:off x="0" y="0"/>
              <a:ext cx="12192001" cy="6858000"/>
              <a:chOff x="-1" y="0"/>
              <a:chExt cx="12192001" cy="6858000"/>
            </a:xfrm>
          </p:grpSpPr>
          <p:cxnSp>
            <p:nvCxnSpPr>
              <p:cNvPr id="27" name="直接连接符​​(S)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组 31"/>
              <p:cNvGrpSpPr/>
              <p:nvPr/>
            </p:nvGrpSpPr>
            <p:grpSpPr bwMode="hidden">
              <a:xfrm>
                <a:off x="6327885" y="0"/>
                <a:ext cx="5864115" cy="5898673"/>
                <a:chOff x="6327885" y="0"/>
                <a:chExt cx="5864115" cy="5898673"/>
              </a:xfrm>
            </p:grpSpPr>
            <p:cxnSp>
              <p:nvCxnSpPr>
                <p:cNvPr id="38" name="直接连接符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直接连接符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矩形​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cxnSp>
        <p:nvCxnSpPr>
          <p:cNvPr id="59" name="直接连接符​​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7909560" y="576072"/>
            <a:ext cx="3657600" cy="2194560"/>
          </a:xfr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12" y="-159"/>
            <a:ext cx="7315200" cy="6858000"/>
          </a:xfrm>
        </p:spPr>
        <p:txBody>
          <a:bodyPr tIns="457200" rtlCol="0">
            <a:normAutofit/>
          </a:bodyPr>
          <a:lstStyle>
            <a:lvl1pPr marL="0" indent="0" algn="ctr">
              <a:buNone/>
              <a:defRPr sz="2000">
                <a:latin typeface="微软雅黑" panose="020B0503020204020204" pitchFamily="34" charset="-122"/>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7909560" y="2999232"/>
            <a:ext cx="3657600" cy="2286000"/>
          </a:xfrm>
        </p:spPr>
        <p:txBody>
          <a:bodyPr rtlCol="0"/>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单击此处编辑母版文本样式</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1" y="-195943"/>
            <a:ext cx="12192002" cy="6858000"/>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占位符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页脚占位符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4" name="日期占位符 3"/>
          <p:cNvSpPr>
            <a:spLocks noGrp="1"/>
          </p:cNvSpPr>
          <p:nvPr>
            <p:ph type="dt" sz="half" idx="2"/>
          </p:nvPr>
        </p:nvSpPr>
        <p:spPr>
          <a:xfrm>
            <a:off x="8992717" y="6289679"/>
            <a:ext cx="1267271"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842AB2F4-CB8F-4035-AA58-04A5ACD03934}" type="datetime2">
              <a:rPr lang="zh-CN" altLang="en-US" smtClean="0"/>
              <a:pPr/>
              <a:t>2020年10月24日</a:t>
            </a:fld>
            <a:endParaRPr lang="zh-CN" altLang="en-US" dirty="0"/>
          </a:p>
        </p:txBody>
      </p:sp>
      <p:sp>
        <p:nvSpPr>
          <p:cNvPr id="6" name="灯片编号占位符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4CF0052-091D-4F17-BA41-A7E834A0A26D}"/>
              </a:ext>
            </a:extLst>
          </p:cNvPr>
          <p:cNvSpPr/>
          <p:nvPr/>
        </p:nvSpPr>
        <p:spPr>
          <a:xfrm>
            <a:off x="1115647" y="2411154"/>
            <a:ext cx="10243510" cy="1754326"/>
          </a:xfrm>
          <a:prstGeom prst="rect">
            <a:avLst/>
          </a:prstGeom>
          <a:noFill/>
        </p:spPr>
        <p:txBody>
          <a:bodyPr wrap="none" lIns="91440" tIns="45720" rIns="91440" bIns="45720">
            <a:spAutoFit/>
          </a:bodyPr>
          <a:lstStyle/>
          <a:p>
            <a:pPr algn="ctr"/>
            <a:r>
              <a:rPr lang="en-US" altLang="zh-CN" sz="5400" b="0" cap="none" spc="0" dirty="0">
                <a:ln w="0"/>
                <a:solidFill>
                  <a:schemeClr val="tx1"/>
                </a:solidFill>
                <a:effectLst>
                  <a:outerShdw blurRad="38100" dist="19050" dir="2700000" algn="tl" rotWithShape="0">
                    <a:schemeClr val="dk1">
                      <a:alpha val="40000"/>
                    </a:schemeClr>
                  </a:outerShdw>
                </a:effectLst>
              </a:rPr>
              <a:t>RANSAC-Flow: generic two-stage</a:t>
            </a:r>
          </a:p>
          <a:p>
            <a:pPr algn="ctr"/>
            <a:r>
              <a:rPr lang="en-US" altLang="zh-CN" sz="5400" b="0" cap="none" spc="0" dirty="0">
                <a:ln w="0"/>
                <a:solidFill>
                  <a:schemeClr val="tx1"/>
                </a:solidFill>
                <a:effectLst>
                  <a:outerShdw blurRad="38100" dist="19050" dir="2700000" algn="tl" rotWithShape="0">
                    <a:schemeClr val="dk1">
                      <a:alpha val="40000"/>
                    </a:schemeClr>
                  </a:outerShdw>
                </a:effectLst>
              </a:rPr>
              <a:t>image alignment</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7846" y="122113"/>
            <a:ext cx="9601200" cy="1142385"/>
          </a:xfrm>
        </p:spPr>
        <p:txBody>
          <a:bodyPr rtlCol="0"/>
          <a:lstStyle/>
          <a:p>
            <a:pPr rtl="0"/>
            <a:r>
              <a:rPr lang="zh-CN" altLang="en-US" dirty="0">
                <a:latin typeface="Arial" panose="020B0604020202020204" pitchFamily="34" charset="0"/>
                <a:ea typeface="微软雅黑" panose="020B0503020204020204" pitchFamily="34" charset="-122"/>
                <a:sym typeface="Arial" panose="020B0604020202020204" pitchFamily="34" charset="0"/>
              </a:rPr>
              <a:t>本周主要关注的问题</a:t>
            </a:r>
          </a:p>
        </p:txBody>
      </p:sp>
      <p:sp>
        <p:nvSpPr>
          <p:cNvPr id="3" name="内容占位符 2"/>
          <p:cNvSpPr>
            <a:spLocks noGrp="1"/>
          </p:cNvSpPr>
          <p:nvPr>
            <p:ph idx="1"/>
          </p:nvPr>
        </p:nvSpPr>
        <p:spPr>
          <a:xfrm>
            <a:off x="1212911" y="1586204"/>
            <a:ext cx="9766177" cy="3912033"/>
          </a:xfrm>
        </p:spPr>
        <p:txBody>
          <a:bodyPr rtlCol="0">
            <a:normAutofit/>
          </a:bodyPr>
          <a:lstStyle/>
          <a:p>
            <a:pPr rtl="0"/>
            <a:r>
              <a:rPr lang="zh-CN" altLang="en-US" dirty="0">
                <a:latin typeface="Arial" panose="020B0604020202020204" pitchFamily="34" charset="0"/>
                <a:sym typeface="Arial" panose="020B0604020202020204" pitchFamily="34" charset="0"/>
              </a:rPr>
              <a:t>上周的概念问题：</a:t>
            </a:r>
            <a:endParaRPr lang="en-US" altLang="zh-CN" dirty="0">
              <a:latin typeface="Arial" panose="020B0604020202020204" pitchFamily="34" charset="0"/>
              <a:sym typeface="Arial" panose="020B0604020202020204" pitchFamily="34" charset="0"/>
            </a:endParaRPr>
          </a:p>
          <a:p>
            <a:pPr lvl="1"/>
            <a:r>
              <a:rPr lang="zh-CN" altLang="en-US" dirty="0">
                <a:latin typeface="Arial" panose="020B0604020202020204" pitchFamily="34" charset="0"/>
                <a:sym typeface="Arial" panose="020B0604020202020204" pitchFamily="34" charset="0"/>
              </a:rPr>
              <a:t>角点、关键点、特征点</a:t>
            </a:r>
            <a:endParaRPr lang="en-US" altLang="zh-CN" dirty="0">
              <a:latin typeface="Arial" panose="020B0604020202020204" pitchFamily="34" charset="0"/>
              <a:sym typeface="Arial" panose="020B0604020202020204" pitchFamily="34" charset="0"/>
            </a:endParaRPr>
          </a:p>
          <a:p>
            <a:pPr lvl="1"/>
            <a:r>
              <a:rPr lang="en-US" altLang="zh-CN" dirty="0">
                <a:latin typeface="Arial" panose="020B0604020202020204" pitchFamily="34" charset="0"/>
                <a:sym typeface="Arial" panose="020B0604020202020204" pitchFamily="34" charset="0"/>
              </a:rPr>
              <a:t>Self-supervised learning</a:t>
            </a:r>
          </a:p>
          <a:p>
            <a:pPr rtl="0"/>
            <a:r>
              <a:rPr lang="zh-CN" altLang="en-US" dirty="0">
                <a:latin typeface="Arial" panose="020B0604020202020204" pitchFamily="34" charset="0"/>
                <a:sym typeface="Arial" panose="020B0604020202020204" pitchFamily="34" charset="0"/>
              </a:rPr>
              <a:t>理论知识：</a:t>
            </a:r>
            <a:endParaRPr lang="en-US" altLang="zh-CN" dirty="0">
              <a:latin typeface="Arial" panose="020B0604020202020204" pitchFamily="34" charset="0"/>
              <a:sym typeface="Arial" panose="020B0604020202020204" pitchFamily="34" charset="0"/>
            </a:endParaRPr>
          </a:p>
          <a:p>
            <a:pPr lvl="1"/>
            <a:r>
              <a:rPr lang="en-US" altLang="zh-CN" dirty="0" err="1">
                <a:latin typeface="Arial" panose="020B0604020202020204" pitchFamily="34" charset="0"/>
                <a:ea typeface="微软雅黑" panose="020B0503020204020204" pitchFamily="34" charset="-122"/>
                <a:sym typeface="Arial" panose="020B0604020202020204" pitchFamily="34" charset="0"/>
              </a:rPr>
              <a:t>LeNet</a:t>
            </a:r>
            <a:r>
              <a:rPr lang="en-US" altLang="zh-CN" dirty="0">
                <a:latin typeface="Arial" panose="020B0604020202020204" pitchFamily="34" charset="0"/>
                <a:ea typeface="微软雅黑" panose="020B0503020204020204" pitchFamily="34" charset="-122"/>
                <a:sym typeface="Arial" panose="020B0604020202020204" pitchFamily="34" charset="0"/>
              </a:rPr>
              <a:t> </a:t>
            </a:r>
            <a:r>
              <a:rPr lang="zh-CN" altLang="en-US" dirty="0">
                <a:latin typeface="Arial" panose="020B0604020202020204" pitchFamily="34" charset="0"/>
                <a:sym typeface="Arial" panose="020B0604020202020204" pitchFamily="34" charset="0"/>
              </a:rPr>
              <a:t>与 </a:t>
            </a:r>
            <a:r>
              <a:rPr lang="zh-CN" altLang="en-US" dirty="0">
                <a:latin typeface="Arial" panose="020B0604020202020204" pitchFamily="34" charset="0"/>
                <a:ea typeface="微软雅黑" panose="020B0503020204020204" pitchFamily="34" charset="-122"/>
                <a:sym typeface="Arial" panose="020B0604020202020204" pitchFamily="34" charset="0"/>
              </a:rPr>
              <a:t>常用损失函数</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r>
              <a:rPr lang="zh-CN" altLang="en-US" dirty="0">
                <a:latin typeface="Arial" panose="020B0604020202020204" pitchFamily="34" charset="0"/>
                <a:ea typeface="微软雅黑" panose="020B0503020204020204" pitchFamily="34" charset="-122"/>
                <a:sym typeface="Arial" panose="020B0604020202020204" pitchFamily="34" charset="0"/>
              </a:rPr>
              <a:t>文献等相关材料</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r>
              <a:rPr lang="zh-CN" altLang="en-US" dirty="0">
                <a:latin typeface="Arial" panose="020B0604020202020204" pitchFamily="34" charset="0"/>
                <a:ea typeface="微软雅黑" panose="020B0503020204020204" pitchFamily="34" charset="-122"/>
                <a:sym typeface="Arial" panose="020B0604020202020204" pitchFamily="34" charset="0"/>
              </a:rPr>
              <a:t>复杂场景下异构设备图像配准算法</a:t>
            </a:r>
            <a:endParaRPr lang="en-US" altLang="zh-CN" dirty="0">
              <a:latin typeface="Arial" panose="020B0604020202020204" pitchFamily="34" charset="0"/>
              <a:ea typeface="微软雅黑" panose="020B0503020204020204" pitchFamily="34" charset="-122"/>
              <a:sym typeface="Arial" panose="020B0604020202020204" pitchFamily="34" charset="0"/>
            </a:endParaRPr>
          </a:p>
          <a:p>
            <a:pPr lvl="1"/>
            <a:r>
              <a:rPr lang="en-US" altLang="zh-CN" dirty="0" err="1">
                <a:latin typeface="Arial" panose="020B0604020202020204" pitchFamily="34" charset="0"/>
                <a:ea typeface="微软雅黑" panose="020B0503020204020204" pitchFamily="34" charset="-122"/>
                <a:sym typeface="Arial" panose="020B0604020202020204" pitchFamily="34" charset="0"/>
              </a:rPr>
              <a:t>SuperPoint</a:t>
            </a:r>
            <a:r>
              <a:rPr lang="zh-CN" altLang="en-US" dirty="0">
                <a:latin typeface="Arial" panose="020B0604020202020204" pitchFamily="34" charset="0"/>
                <a:ea typeface="微软雅黑" panose="020B0503020204020204" pitchFamily="34" charset="-122"/>
                <a:sym typeface="Arial" panose="020B0604020202020204" pitchFamily="34" charset="0"/>
              </a:rPr>
              <a:t>：</a:t>
            </a:r>
            <a:r>
              <a:rPr lang="en-US" altLang="zh-CN" dirty="0">
                <a:latin typeface="Arial" panose="020B0604020202020204" pitchFamily="34" charset="0"/>
                <a:ea typeface="微软雅黑" panose="020B0503020204020204" pitchFamily="34" charset="-122"/>
                <a:sym typeface="Arial" panose="020B0604020202020204" pitchFamily="34" charset="0"/>
              </a:rPr>
              <a:t>Self-Supervised Interest Point Detection and Description</a:t>
            </a:r>
          </a:p>
          <a:p>
            <a:pPr rtl="0"/>
            <a:r>
              <a:rPr lang="zh-CN" altLang="en-US" dirty="0">
                <a:latin typeface="Arial" panose="020B0604020202020204" pitchFamily="34" charset="0"/>
                <a:ea typeface="微软雅黑" panose="020B0503020204020204" pitchFamily="34" charset="-122"/>
                <a:sym typeface="Arial" panose="020B0604020202020204" pitchFamily="34" charset="0"/>
              </a:rPr>
              <a:t>代码</a:t>
            </a:r>
            <a:r>
              <a:rPr lang="zh-CN" altLang="en-US" dirty="0">
                <a:latin typeface="Arial" panose="020B0604020202020204" pitchFamily="34" charset="0"/>
                <a:sym typeface="Arial" panose="020B0604020202020204" pitchFamily="34" charset="0"/>
              </a:rPr>
              <a:t>环境配置</a:t>
            </a: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75379"/>
            <a:ext cx="9601200" cy="1142385"/>
          </a:xfrm>
        </p:spPr>
        <p:txBody>
          <a:bodyPr rtlCol="0"/>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角点、关键点、特征点</a:t>
            </a:r>
          </a:p>
        </p:txBody>
      </p:sp>
      <p:sp>
        <p:nvSpPr>
          <p:cNvPr id="3" name="文本占位符 2"/>
          <p:cNvSpPr>
            <a:spLocks noGrp="1"/>
          </p:cNvSpPr>
          <p:nvPr>
            <p:ph type="body" idx="1"/>
          </p:nvPr>
        </p:nvSpPr>
        <p:spPr>
          <a:xfrm>
            <a:off x="1295400" y="1590063"/>
            <a:ext cx="720012" cy="641350"/>
          </a:xfrm>
        </p:spPr>
        <p:txBody>
          <a:bodyPr rtlCol="0">
            <a:normAutofit/>
          </a:bodyPr>
          <a:lstStyle/>
          <a:p>
            <a:pPr rtl="0"/>
            <a:r>
              <a:rPr lang="zh-CN" altLang="en-US" dirty="0">
                <a:latin typeface="微软雅黑" panose="020B0503020204020204" pitchFamily="34" charset="-122"/>
                <a:ea typeface="微软雅黑" panose="020B0503020204020204" pitchFamily="34" charset="-122"/>
                <a:sym typeface="Arial" panose="020B0604020202020204" pitchFamily="34" charset="0"/>
              </a:rPr>
              <a:t>角点</a:t>
            </a:r>
          </a:p>
        </p:txBody>
      </p:sp>
      <p:sp>
        <p:nvSpPr>
          <p:cNvPr id="9" name="文本占位符 2">
            <a:extLst>
              <a:ext uri="{FF2B5EF4-FFF2-40B4-BE49-F238E27FC236}">
                <a16:creationId xmlns:a16="http://schemas.microsoft.com/office/drawing/2014/main" id="{1B6F5A75-6C8F-4990-8980-855FDF48ED33}"/>
              </a:ext>
            </a:extLst>
          </p:cNvPr>
          <p:cNvSpPr txBox="1">
            <a:spLocks/>
          </p:cNvSpPr>
          <p:nvPr/>
        </p:nvSpPr>
        <p:spPr>
          <a:xfrm>
            <a:off x="1181100" y="4496491"/>
            <a:ext cx="948612" cy="6413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zh-CN" altLang="en-US" dirty="0">
                <a:sym typeface="Arial" panose="020B0604020202020204" pitchFamily="34" charset="0"/>
              </a:rPr>
              <a:t>特征点</a:t>
            </a:r>
          </a:p>
        </p:txBody>
      </p:sp>
      <p:sp>
        <p:nvSpPr>
          <p:cNvPr id="10" name="文本占位符 2">
            <a:extLst>
              <a:ext uri="{FF2B5EF4-FFF2-40B4-BE49-F238E27FC236}">
                <a16:creationId xmlns:a16="http://schemas.microsoft.com/office/drawing/2014/main" id="{0F6E4F5D-0433-4B47-9BFD-9E6965B47B24}"/>
              </a:ext>
            </a:extLst>
          </p:cNvPr>
          <p:cNvSpPr txBox="1">
            <a:spLocks/>
          </p:cNvSpPr>
          <p:nvPr/>
        </p:nvSpPr>
        <p:spPr>
          <a:xfrm>
            <a:off x="1163216" y="2707375"/>
            <a:ext cx="984380" cy="64135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r>
              <a:rPr lang="zh-CN" altLang="en-US" dirty="0">
                <a:sym typeface="Arial" panose="020B0604020202020204" pitchFamily="34" charset="0"/>
              </a:rPr>
              <a:t>关键点</a:t>
            </a:r>
          </a:p>
        </p:txBody>
      </p:sp>
      <p:sp>
        <p:nvSpPr>
          <p:cNvPr id="8" name="文本占位符 7">
            <a:extLst>
              <a:ext uri="{FF2B5EF4-FFF2-40B4-BE49-F238E27FC236}">
                <a16:creationId xmlns:a16="http://schemas.microsoft.com/office/drawing/2014/main" id="{9724C6A6-70BF-4141-93B8-C51E78DC919E}"/>
              </a:ext>
            </a:extLst>
          </p:cNvPr>
          <p:cNvSpPr>
            <a:spLocks noGrp="1"/>
          </p:cNvSpPr>
          <p:nvPr>
            <p:ph type="body" sz="quarter" idx="3"/>
          </p:nvPr>
        </p:nvSpPr>
        <p:spPr>
          <a:xfrm>
            <a:off x="2769635" y="1158271"/>
            <a:ext cx="8613711" cy="1142384"/>
          </a:xfrm>
        </p:spPr>
        <p:txBody>
          <a:bodyPr>
            <a:normAutofit/>
          </a:bodyPr>
          <a:lstStyle/>
          <a:p>
            <a:pPr>
              <a:lnSpc>
                <a:spcPct val="150000"/>
              </a:lnSpc>
            </a:pPr>
            <a:r>
              <a:rPr lang="zh-CN" altLang="en-US" sz="1400" dirty="0">
                <a:solidFill>
                  <a:schemeClr val="tx1"/>
                </a:solidFill>
              </a:rPr>
              <a:t>       角点就是极值点，即在某方面属性特别突出的点，是在某些属性上强度最大或者最小的孤立点、线段的终点。 对于图像而言，如图所示圆圈内的部分，其是物体轮廓线的连接点。</a:t>
            </a:r>
          </a:p>
        </p:txBody>
      </p:sp>
      <p:pic>
        <p:nvPicPr>
          <p:cNvPr id="11" name="图片 10">
            <a:extLst>
              <a:ext uri="{FF2B5EF4-FFF2-40B4-BE49-F238E27FC236}">
                <a16:creationId xmlns:a16="http://schemas.microsoft.com/office/drawing/2014/main" id="{87962839-2793-4CE1-9810-31FF9C74F3F1}"/>
              </a:ext>
            </a:extLst>
          </p:cNvPr>
          <p:cNvPicPr>
            <a:picLocks noChangeAspect="1"/>
          </p:cNvPicPr>
          <p:nvPr/>
        </p:nvPicPr>
        <p:blipFill>
          <a:blip r:embed="rId3"/>
          <a:stretch>
            <a:fillRect/>
          </a:stretch>
        </p:blipFill>
        <p:spPr>
          <a:xfrm>
            <a:off x="8779974" y="2034857"/>
            <a:ext cx="3048264" cy="1874682"/>
          </a:xfrm>
          <a:prstGeom prst="rect">
            <a:avLst/>
          </a:prstGeom>
        </p:spPr>
      </p:pic>
      <p:sp>
        <p:nvSpPr>
          <p:cNvPr id="14" name="文本占位符 7">
            <a:extLst>
              <a:ext uri="{FF2B5EF4-FFF2-40B4-BE49-F238E27FC236}">
                <a16:creationId xmlns:a16="http://schemas.microsoft.com/office/drawing/2014/main" id="{7431CB67-CCA5-4270-8E01-0BCCCBED6089}"/>
              </a:ext>
            </a:extLst>
          </p:cNvPr>
          <p:cNvSpPr txBox="1">
            <a:spLocks/>
          </p:cNvSpPr>
          <p:nvPr/>
        </p:nvSpPr>
        <p:spPr>
          <a:xfrm>
            <a:off x="2918017" y="2160254"/>
            <a:ext cx="5484846" cy="1735591"/>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pPr>
              <a:lnSpc>
                <a:spcPct val="160000"/>
              </a:lnSpc>
            </a:pPr>
            <a:r>
              <a:rPr lang="zh-CN" altLang="en-US" sz="1400" dirty="0">
                <a:solidFill>
                  <a:schemeClr val="tx1"/>
                </a:solidFill>
              </a:rPr>
              <a:t>       于分析问题比较重要的点。在提取关键点时，边缘应该作为一个重要的参考依据，但一定不是唯一的依据，对于某个物体来说关键点应该是表达了某些特征的点，而不仅仅是边缘点。</a:t>
            </a:r>
          </a:p>
        </p:txBody>
      </p:sp>
      <p:sp>
        <p:nvSpPr>
          <p:cNvPr id="17" name="文本占位符 7">
            <a:extLst>
              <a:ext uri="{FF2B5EF4-FFF2-40B4-BE49-F238E27FC236}">
                <a16:creationId xmlns:a16="http://schemas.microsoft.com/office/drawing/2014/main" id="{60E33195-577A-4BF5-A74E-941257166BFC}"/>
              </a:ext>
            </a:extLst>
          </p:cNvPr>
          <p:cNvSpPr txBox="1">
            <a:spLocks/>
          </p:cNvSpPr>
          <p:nvPr/>
        </p:nvSpPr>
        <p:spPr>
          <a:xfrm>
            <a:off x="2769635" y="4077478"/>
            <a:ext cx="8613711" cy="1509319"/>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lumMod val="75000"/>
                </a:schemeClr>
              </a:buClr>
              <a:buSzPct val="100000"/>
              <a:buFont typeface="Arial" pitchFamily="34" charset="0"/>
              <a:buNone/>
              <a:defRPr sz="2000" b="0" kern="1200">
                <a:solidFill>
                  <a:schemeClr val="accent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itchFamily="34" charset="0"/>
              <a:buNone/>
              <a:defRPr sz="2000" b="1"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800" b="1"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itchFamily="34" charset="0"/>
              <a:buNone/>
              <a:defRPr sz="1600" b="1"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b="1" kern="1200">
                <a:solidFill>
                  <a:schemeClr val="tx1"/>
                </a:solidFill>
                <a:latin typeface="+mn-lt"/>
                <a:ea typeface="+mn-ea"/>
                <a:cs typeface="+mn-cs"/>
              </a:defRPr>
            </a:lvl9pPr>
          </a:lstStyle>
          <a:p>
            <a:pPr>
              <a:lnSpc>
                <a:spcPct val="150000"/>
              </a:lnSpc>
            </a:pPr>
            <a:r>
              <a:rPr lang="zh-CN" altLang="en-US" sz="1400" dirty="0">
                <a:solidFill>
                  <a:schemeClr val="tx1"/>
                </a:solidFill>
              </a:rPr>
              <a:t>       指的是能够在其他含有相同场景或目标的相似图像中以一种相同的或至少非常相似的不变形式表示图像或目标，即是对于同一个物体或场景，从不同的角度采集多幅图片，如果相同的地方能够被识别出来是相同的，则这些点或块称为特征点。</a:t>
            </a:r>
          </a:p>
          <a:p>
            <a:pPr>
              <a:lnSpc>
                <a:spcPct val="150000"/>
              </a:lnSpc>
            </a:pPr>
            <a:r>
              <a:rPr lang="zh-CN" altLang="en-US" sz="1400" dirty="0">
                <a:solidFill>
                  <a:schemeClr val="tx1"/>
                </a:solidFill>
              </a:rPr>
              <a:t>       </a:t>
            </a:r>
            <a:r>
              <a:rPr lang="zh-CN" altLang="en-US" sz="1400" i="1" u="sng" dirty="0">
                <a:solidFill>
                  <a:schemeClr val="tx1"/>
                </a:solidFill>
              </a:rPr>
              <a:t>“特征点”不仅仅是一个点，它还包括一系列局部的信息。甚至很多情况下，它本身就是具有面积的一小块区域。</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75379"/>
            <a:ext cx="9601200" cy="1142385"/>
          </a:xfrm>
        </p:spPr>
        <p:txBody>
          <a:bodyPr rtlCol="0"/>
          <a:lstStyle/>
          <a:p>
            <a:pPr rtl="0"/>
            <a:r>
              <a:rPr lang="en-US" altLang="zh-CN" dirty="0">
                <a:latin typeface="微软雅黑" panose="020B0503020204020204" pitchFamily="34" charset="-122"/>
                <a:ea typeface="微软雅黑" panose="020B0503020204020204" pitchFamily="34" charset="-122"/>
                <a:sym typeface="Arial" panose="020B0604020202020204" pitchFamily="34" charset="0"/>
              </a:rPr>
              <a:t>Self-supervised Learning</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内容占位符 3"/>
          <p:cNvSpPr>
            <a:spLocks noGrp="1"/>
          </p:cNvSpPr>
          <p:nvPr>
            <p:ph sz="half" idx="2"/>
          </p:nvPr>
        </p:nvSpPr>
        <p:spPr>
          <a:xfrm>
            <a:off x="1066800" y="1676401"/>
            <a:ext cx="9804845" cy="613311"/>
          </a:xfrm>
        </p:spPr>
        <p:txBody>
          <a:bodyPr rtlCol="0">
            <a:normAutofit/>
          </a:bodyPr>
          <a:lstStyle/>
          <a:p>
            <a:pPr marL="342900" marR="0">
              <a:spcBef>
                <a:spcPts val="0"/>
              </a:spcBef>
              <a:spcAft>
                <a:spcPts val="0"/>
              </a:spcAft>
            </a:pPr>
            <a:r>
              <a:rPr lang="en-US" altLang="zh-CN" sz="1600" dirty="0">
                <a:effectLst/>
                <a:latin typeface="等线" panose="02010600030101010101" pitchFamily="2" charset="-122"/>
                <a:ea typeface="等线" panose="02010600030101010101" pitchFamily="2" charset="-122"/>
              </a:rPr>
              <a:t>It aims to learn image representations without requiring human-annotated labels and then use those learned representations on some downstream tasks. </a:t>
            </a:r>
            <a:endParaRPr lang="zh-CN" altLang="en-US" sz="1400" dirty="0">
              <a:latin typeface="微软雅黑" panose="020B0503020204020204" pitchFamily="34" charset="-122"/>
              <a:ea typeface="微软雅黑" panose="020B0503020204020204" pitchFamily="34" charset="-122"/>
              <a:sym typeface="Arial" panose="020B0604020202020204" pitchFamily="34" charset="0"/>
            </a:endParaRPr>
          </a:p>
        </p:txBody>
      </p:sp>
      <p:pic>
        <p:nvPicPr>
          <p:cNvPr id="3" name="图片 2">
            <a:extLst>
              <a:ext uri="{FF2B5EF4-FFF2-40B4-BE49-F238E27FC236}">
                <a16:creationId xmlns:a16="http://schemas.microsoft.com/office/drawing/2014/main" id="{615A2333-7111-43A1-9E46-77D9D015BAEB}"/>
              </a:ext>
            </a:extLst>
          </p:cNvPr>
          <p:cNvPicPr>
            <a:picLocks noChangeAspect="1"/>
          </p:cNvPicPr>
          <p:nvPr/>
        </p:nvPicPr>
        <p:blipFill>
          <a:blip r:embed="rId3"/>
          <a:stretch>
            <a:fillRect/>
          </a:stretch>
        </p:blipFill>
        <p:spPr>
          <a:xfrm>
            <a:off x="1395679" y="3000906"/>
            <a:ext cx="6302286" cy="2400508"/>
          </a:xfrm>
          <a:prstGeom prst="rect">
            <a:avLst/>
          </a:prstGeom>
        </p:spPr>
      </p:pic>
      <p:sp>
        <p:nvSpPr>
          <p:cNvPr id="9" name="内容占位符 3">
            <a:extLst>
              <a:ext uri="{FF2B5EF4-FFF2-40B4-BE49-F238E27FC236}">
                <a16:creationId xmlns:a16="http://schemas.microsoft.com/office/drawing/2014/main" id="{0786E774-F740-4414-98C2-02B25EC70D76}"/>
              </a:ext>
            </a:extLst>
          </p:cNvPr>
          <p:cNvSpPr txBox="1">
            <a:spLocks/>
          </p:cNvSpPr>
          <p:nvPr/>
        </p:nvSpPr>
        <p:spPr>
          <a:xfrm>
            <a:off x="8605520" y="3828060"/>
            <a:ext cx="3017520" cy="1480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pPr marL="0" indent="0">
              <a:spcBef>
                <a:spcPts val="0"/>
              </a:spcBef>
              <a:buFont typeface="Arial" pitchFamily="34" charset="0"/>
              <a:buNone/>
            </a:pPr>
            <a:r>
              <a:rPr lang="en-US" altLang="zh-CN" sz="1800" i="1" u="sng" dirty="0">
                <a:ea typeface="Microsoft YaHei" panose="020B0503020204020204" pitchFamily="34" charset="-122"/>
              </a:rPr>
              <a:t>Use fine-tuning to optimize the model</a:t>
            </a:r>
            <a:endParaRPr lang="zh-CN" altLang="zh-CN" sz="1800" dirty="0">
              <a:ea typeface="Microsoft YaHei" panose="020B0503020204020204" pitchFamily="34" charset="-122"/>
            </a:endParaRPr>
          </a:p>
          <a:p>
            <a:pPr marL="0" indent="0">
              <a:buFont typeface="Arial" pitchFamily="34" charset="0"/>
              <a:buNone/>
            </a:pPr>
            <a:endParaRPr lang="zh-CN" altLang="en-US" sz="1400" dirty="0">
              <a:sym typeface="Arial" panose="020B0604020202020204" pitchFamily="34" charset="0"/>
            </a:endParaRPr>
          </a:p>
        </p:txBody>
      </p:sp>
    </p:spTree>
    <p:extLst>
      <p:ext uri="{BB962C8B-B14F-4D97-AF65-F5344CB8AC3E}">
        <p14:creationId xmlns:p14="http://schemas.microsoft.com/office/powerpoint/2010/main" val="1367160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0" y="175379"/>
            <a:ext cx="9601200" cy="1204646"/>
          </a:xfrm>
        </p:spPr>
        <p:txBody>
          <a:bodyPr rtlCol="0"/>
          <a:lstStyle/>
          <a:p>
            <a:pPr rtl="0"/>
            <a:r>
              <a:rPr lang="zh-CN" altLang="en-US" dirty="0">
                <a:sym typeface="Arial" panose="020B0604020202020204" pitchFamily="34" charset="0"/>
              </a:rPr>
              <a:t>问题 </a:t>
            </a:r>
            <a:r>
              <a:rPr lang="en-US" altLang="zh-CN" dirty="0">
                <a:sym typeface="Arial" panose="020B0604020202020204" pitchFamily="34" charset="0"/>
              </a:rPr>
              <a:t>&amp; </a:t>
            </a:r>
            <a:r>
              <a:rPr lang="zh-CN" altLang="en-US" dirty="0">
                <a:sym typeface="Arial" panose="020B0604020202020204" pitchFamily="34" charset="0"/>
              </a:rPr>
              <a:t>规划</a:t>
            </a: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内容占位符 3"/>
          <p:cNvSpPr>
            <a:spLocks noGrp="1"/>
          </p:cNvSpPr>
          <p:nvPr>
            <p:ph sz="half" idx="2"/>
          </p:nvPr>
        </p:nvSpPr>
        <p:spPr>
          <a:xfrm>
            <a:off x="1192762" y="1794587"/>
            <a:ext cx="9789369" cy="2786744"/>
          </a:xfrm>
        </p:spPr>
        <p:txBody>
          <a:bodyPr rtlCol="0">
            <a:normAutofit/>
          </a:bodyPr>
          <a:lstStyle/>
          <a:p>
            <a:pPr marL="342900" marR="0">
              <a:spcBef>
                <a:spcPts val="0"/>
              </a:spcBef>
              <a:spcAft>
                <a:spcPts val="0"/>
              </a:spcAft>
            </a:pPr>
            <a:r>
              <a:rPr lang="en-US" altLang="zh-CN" sz="2400" dirty="0">
                <a:latin typeface="微软雅黑" panose="020B0503020204020204" pitchFamily="34" charset="-122"/>
                <a:ea typeface="微软雅黑" panose="020B0503020204020204" pitchFamily="34" charset="-122"/>
                <a:sym typeface="Arial" panose="020B0604020202020204" pitchFamily="34" charset="0"/>
              </a:rPr>
              <a:t>RANSEC</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代码理解</a:t>
            </a:r>
            <a:endParaRPr lang="en-US" altLang="zh-CN" sz="2400" dirty="0">
              <a:latin typeface="微软雅黑" panose="020B0503020204020204" pitchFamily="34" charset="-122"/>
              <a:ea typeface="微软雅黑" panose="020B0503020204020204" pitchFamily="34" charset="-122"/>
              <a:sym typeface="Arial" panose="020B0604020202020204" pitchFamily="34" charset="0"/>
            </a:endParaRPr>
          </a:p>
          <a:p>
            <a:pPr marL="342900" marR="0">
              <a:spcBef>
                <a:spcPts val="0"/>
              </a:spcBef>
              <a:spcAft>
                <a:spcPts val="0"/>
              </a:spcAft>
            </a:pPr>
            <a:endParaRPr lang="en-US" altLang="zh-CN" sz="2400" dirty="0">
              <a:sym typeface="Arial" panose="020B0604020202020204" pitchFamily="34" charset="0"/>
            </a:endParaRPr>
          </a:p>
          <a:p>
            <a:pPr marL="342900" marR="0">
              <a:spcBef>
                <a:spcPts val="0"/>
              </a:spcBef>
              <a:spcAft>
                <a:spcPts val="0"/>
              </a:spcAft>
            </a:pPr>
            <a:r>
              <a:rPr lang="en-US" altLang="zh-CN" sz="2400" dirty="0">
                <a:latin typeface="微软雅黑" panose="020B0503020204020204" pitchFamily="34" charset="-122"/>
                <a:ea typeface="微软雅黑" panose="020B0503020204020204" pitchFamily="34" charset="-122"/>
                <a:sym typeface="Arial" panose="020B0604020202020204" pitchFamily="34" charset="0"/>
              </a:rPr>
              <a:t>D2-Net </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与 </a:t>
            </a:r>
            <a:r>
              <a:rPr lang="en-US" altLang="zh-CN" sz="2400" dirty="0" err="1">
                <a:sym typeface="Arial" panose="020B0604020202020204" pitchFamily="34" charset="0"/>
              </a:rPr>
              <a:t>S</a:t>
            </a:r>
            <a:r>
              <a:rPr lang="en-US" altLang="zh-CN" sz="2400" dirty="0" err="1">
                <a:latin typeface="微软雅黑" panose="020B0503020204020204" pitchFamily="34" charset="-122"/>
                <a:ea typeface="微软雅黑" panose="020B0503020204020204" pitchFamily="34" charset="-122"/>
                <a:sym typeface="Arial" panose="020B0604020202020204" pitchFamily="34" charset="0"/>
              </a:rPr>
              <a:t>uperpoint</a:t>
            </a:r>
            <a:r>
              <a:rPr lang="en-US" altLang="zh-CN" sz="2400" dirty="0">
                <a:latin typeface="微软雅黑" panose="020B0503020204020204" pitchFamily="34" charset="-122"/>
                <a:ea typeface="微软雅黑" panose="020B0503020204020204" pitchFamily="34" charset="-122"/>
                <a:sym typeface="Arial" panose="020B0604020202020204" pitchFamily="34" charset="0"/>
              </a:rPr>
              <a:t> </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论文</a:t>
            </a:r>
            <a:endParaRPr lang="en-US" altLang="zh-CN" sz="2400" dirty="0">
              <a:latin typeface="微软雅黑" panose="020B0503020204020204" pitchFamily="34" charset="-122"/>
              <a:ea typeface="微软雅黑" panose="020B0503020204020204" pitchFamily="34" charset="-122"/>
              <a:sym typeface="Arial" panose="020B0604020202020204" pitchFamily="34" charset="0"/>
            </a:endParaRPr>
          </a:p>
          <a:p>
            <a:pPr marL="342900" marR="0">
              <a:spcBef>
                <a:spcPts val="0"/>
              </a:spcBef>
              <a:spcAft>
                <a:spcPts val="0"/>
              </a:spcAft>
            </a:pPr>
            <a:endParaRPr lang="en-US" altLang="zh-CN" sz="2400" dirty="0">
              <a:sym typeface="Arial" panose="020B0604020202020204" pitchFamily="34" charset="0"/>
            </a:endParaRPr>
          </a:p>
          <a:p>
            <a:pPr marL="342900" marR="0">
              <a:spcBef>
                <a:spcPts val="0"/>
              </a:spcBef>
              <a:spcAft>
                <a:spcPts val="0"/>
              </a:spcAft>
            </a:pPr>
            <a:endParaRPr lang="zh-CN" altLang="en-US" sz="24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内容占位符 3">
            <a:extLst>
              <a:ext uri="{FF2B5EF4-FFF2-40B4-BE49-F238E27FC236}">
                <a16:creationId xmlns:a16="http://schemas.microsoft.com/office/drawing/2014/main" id="{60D932CD-312F-47F0-9235-A70A09B6B175}"/>
              </a:ext>
            </a:extLst>
          </p:cNvPr>
          <p:cNvSpPr txBox="1">
            <a:spLocks/>
          </p:cNvSpPr>
          <p:nvPr/>
        </p:nvSpPr>
        <p:spPr>
          <a:xfrm>
            <a:off x="1209869" y="4018385"/>
            <a:ext cx="9789369" cy="696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pPr marL="342900">
              <a:spcBef>
                <a:spcPts val="0"/>
              </a:spcBef>
            </a:pPr>
            <a:endParaRPr lang="zh-CN" altLang="en-US" sz="2400" dirty="0">
              <a:sym typeface="Arial" panose="020B0604020202020204" pitchFamily="34" charset="0"/>
            </a:endParaRPr>
          </a:p>
        </p:txBody>
      </p:sp>
    </p:spTree>
    <p:extLst>
      <p:ext uri="{BB962C8B-B14F-4D97-AF65-F5344CB8AC3E}">
        <p14:creationId xmlns:p14="http://schemas.microsoft.com/office/powerpoint/2010/main" val="198852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101</TotalTime>
  <Words>398</Words>
  <Application>Microsoft Office PowerPoint</Application>
  <PresentationFormat>宽屏</PresentationFormat>
  <Paragraphs>34</Paragraphs>
  <Slides>5</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微软雅黑</vt:lpstr>
      <vt:lpstr>Arial</vt:lpstr>
      <vt:lpstr>菱形网格 16x9</vt:lpstr>
      <vt:lpstr>PowerPoint 演示文稿</vt:lpstr>
      <vt:lpstr>本周主要关注的问题</vt:lpstr>
      <vt:lpstr>角点、关键点、特征点</vt:lpstr>
      <vt:lpstr>Self-supervised Learning</vt:lpstr>
      <vt:lpstr>问题 &amp; 规划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标题布局</dc:title>
  <dc:creator>Jiawei Cao</dc:creator>
  <cp:lastModifiedBy>Jiawei Cao</cp:lastModifiedBy>
  <cp:revision>12</cp:revision>
  <dcterms:created xsi:type="dcterms:W3CDTF">2020-10-16T00:34:41Z</dcterms:created>
  <dcterms:modified xsi:type="dcterms:W3CDTF">2020-10-24T01:06:42Z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