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62" r:id="rId7"/>
    <p:sldId id="270" r:id="rId8"/>
    <p:sldId id="271" r:id="rId9"/>
    <p:sldId id="272" r:id="rId10"/>
    <p:sldId id="274" r:id="rId11"/>
    <p:sldId id="273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84019" autoAdjust="0"/>
  </p:normalViewPr>
  <p:slideViewPr>
    <p:cSldViewPr snapToGrid="0" snapToObjects="1">
      <p:cViewPr varScale="1">
        <p:scale>
          <a:sx n="96" d="100"/>
          <a:sy n="96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D%C3%A9cada_de_1980" TargetMode="External"/><Relationship Id="rId3" Type="http://schemas.openxmlformats.org/officeDocument/2006/relationships/hyperlink" Target="https://pt.wikipedia.org/wiki/SGML" TargetMode="External"/><Relationship Id="rId7" Type="http://schemas.openxmlformats.org/officeDocument/2006/relationships/hyperlink" Target="https://pt.wikipedia.org/wiki/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Linguagem_de_marca%C3%A7%C3%A3o#cite_note-:0-1" TargetMode="External"/><Relationship Id="rId5" Type="http://schemas.openxmlformats.org/officeDocument/2006/relationships/hyperlink" Target="https://pt.wikipedia.org/wiki/Organiza%C3%A7%C3%A3o_Internacional_de_Normaliza%C3%A7%C3%A3o" TargetMode="External"/><Relationship Id="rId4" Type="http://schemas.openxmlformats.org/officeDocument/2006/relationships/hyperlink" Target="https://pt.wikipedia.org/wiki/Acr%C3%B3nimo" TargetMode="External"/><Relationship Id="rId9" Type="http://schemas.openxmlformats.org/officeDocument/2006/relationships/hyperlink" Target="https://pt.wikipedia.org/wiki/HTML5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5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77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280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21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59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linguagem de marcação criada foi a </a:t>
            </a:r>
            <a:r>
              <a:rPr lang="pt-BR" dirty="0">
                <a:hlinkClick r:id="rId3" tooltip="SGML"/>
              </a:rPr>
              <a:t>SGML</a:t>
            </a:r>
            <a:r>
              <a:rPr lang="pt-BR" dirty="0"/>
              <a:t> (</a:t>
            </a:r>
            <a:r>
              <a:rPr lang="pt-BR" dirty="0">
                <a:hlinkClick r:id="rId4" tooltip="Acrónimo"/>
              </a:rPr>
              <a:t>acrônimo</a:t>
            </a:r>
            <a:r>
              <a:rPr lang="pt-BR" dirty="0"/>
              <a:t> de </a:t>
            </a:r>
            <a:r>
              <a:rPr lang="pt-BR" i="1" dirty="0"/>
              <a:t>Standard </a:t>
            </a:r>
            <a:r>
              <a:rPr lang="pt-BR" i="1" dirty="0" err="1"/>
              <a:t>Generalized</a:t>
            </a:r>
            <a:r>
              <a:rPr lang="pt-BR" i="1" dirty="0"/>
              <a:t> Markup </a:t>
            </a:r>
            <a:r>
              <a:rPr lang="pt-BR" i="1" dirty="0" err="1"/>
              <a:t>Language</a:t>
            </a:r>
            <a:r>
              <a:rPr lang="pt-BR" dirty="0"/>
              <a:t> ou </a:t>
            </a:r>
            <a:r>
              <a:rPr lang="pt-BR" i="1" dirty="0"/>
              <a:t>Linguagem Padronizada de Marcação Genérica</a:t>
            </a:r>
            <a:r>
              <a:rPr lang="pt-BR" dirty="0"/>
              <a:t> - linguagem padrão </a:t>
            </a:r>
            <a:r>
              <a:rPr lang="pt-BR" dirty="0">
                <a:hlinkClick r:id="rId5" tooltip="Organização Internacional de Normalização"/>
              </a:rPr>
              <a:t>ISO 8879</a:t>
            </a:r>
            <a:r>
              <a:rPr lang="pt-BR" dirty="0"/>
              <a:t>) no final da década de 1960 com o objetivo de construir um sistema portável para manipulação de documentos.</a:t>
            </a:r>
            <a:r>
              <a:rPr lang="pt-BR" baseline="30000" dirty="0">
                <a:hlinkClick r:id="rId6"/>
              </a:rPr>
              <a:t>[1]</a:t>
            </a:r>
            <a:r>
              <a:rPr lang="pt-BR" dirty="0"/>
              <a:t> O desenvolvimento da SGML possibilitou o surgimento do </a:t>
            </a:r>
            <a:r>
              <a:rPr lang="pt-BR" dirty="0">
                <a:hlinkClick r:id="rId7" tooltip="HTML"/>
              </a:rPr>
              <a:t>HTML</a:t>
            </a:r>
            <a:r>
              <a:rPr lang="pt-BR" dirty="0"/>
              <a:t> 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 no final da </a:t>
            </a:r>
            <a:r>
              <a:rPr lang="pt-BR" dirty="0">
                <a:hlinkClick r:id="rId8" tooltip="Década de 1980"/>
              </a:rPr>
              <a:t>década de 1980</a:t>
            </a:r>
            <a:r>
              <a:rPr lang="pt-BR" dirty="0"/>
              <a:t>, criado pelo pesquisador Berners-Lee, revolucionando a maneira de visualização das páginas online na </a:t>
            </a:r>
            <a:r>
              <a:rPr lang="pt-BR" i="1" dirty="0"/>
              <a:t>Web</a:t>
            </a:r>
            <a:r>
              <a:rPr lang="pt-BR" dirty="0"/>
              <a:t>. Atualizado em 2014 o HTML está na versão </a:t>
            </a:r>
            <a:r>
              <a:rPr lang="pt-BR" dirty="0">
                <a:hlinkClick r:id="rId9" tooltip="HTML5"/>
              </a:rPr>
              <a:t>HTML5</a:t>
            </a:r>
            <a:r>
              <a:rPr lang="pt-BR" dirty="0"/>
              <a:t>, que unificou tais melhorias e princípios.</a:t>
            </a:r>
            <a:r>
              <a:rPr lang="pt-BR" baseline="30000" dirty="0">
                <a:hlinkClick r:id="rId6"/>
              </a:rPr>
              <a:t>[1]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13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45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54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17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7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42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95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30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06F8C2-70D5-16D5-E4FD-CF2D2B6F4F82}"/>
              </a:ext>
            </a:extLst>
          </p:cNvPr>
          <p:cNvSpPr txBox="1"/>
          <p:nvPr/>
        </p:nvSpPr>
        <p:spPr>
          <a:xfrm>
            <a:off x="2044452" y="115410"/>
            <a:ext cx="74901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u="none" strike="noStrike" dirty="0">
                <a:solidFill>
                  <a:srgbClr val="3F3F3F"/>
                </a:solidFill>
                <a:effectLst/>
                <a:latin typeface="Montserrat" panose="00000500000000000000" pitchFamily="2" charset="0"/>
              </a:rPr>
              <a:t>Linguagem de Marcação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269300-C58E-CD36-AE03-9A7F89EC196F}"/>
              </a:ext>
            </a:extLst>
          </p:cNvPr>
          <p:cNvSpPr txBox="1"/>
          <p:nvPr/>
        </p:nvSpPr>
        <p:spPr>
          <a:xfrm>
            <a:off x="5471047" y="700185"/>
            <a:ext cx="93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dirty="0">
                <a:solidFill>
                  <a:srgbClr val="E51E3C"/>
                </a:solidFill>
                <a:effectLst/>
                <a:latin typeface="Montserrat" panose="00000500000000000000" pitchFamily="2" charset="0"/>
              </a:rPr>
              <a:t>Aula 1</a:t>
            </a:r>
            <a:endParaRPr lang="pt-BR" dirty="0"/>
          </a:p>
        </p:txBody>
      </p:sp>
      <p:pic>
        <p:nvPicPr>
          <p:cNvPr id="1030" name="Picture 6" descr="Uma imagem contendo texto, kit, desenho, placar&#10;&#10;Descrição gerada automaticamente">
            <a:extLst>
              <a:ext uri="{FF2B5EF4-FFF2-40B4-BE49-F238E27FC236}">
                <a16:creationId xmlns:a16="http://schemas.microsoft.com/office/drawing/2014/main" id="{7D5CA24D-8CB6-31BC-83B2-C17D41FCF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292" y="1237716"/>
            <a:ext cx="7188325" cy="395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7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84EE1C4-5BD4-2DA0-C7AE-A711EFF47EAF}"/>
              </a:ext>
            </a:extLst>
          </p:cNvPr>
          <p:cNvSpPr txBox="1">
            <a:spLocks noChangeArrowheads="1"/>
          </p:cNvSpPr>
          <p:nvPr/>
        </p:nvSpPr>
        <p:spPr>
          <a:xfrm>
            <a:off x="2415208" y="2023994"/>
            <a:ext cx="7812088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Modificam as </a:t>
            </a:r>
            <a:r>
              <a:rPr kumimoji="0" lang="pt-BR" sz="27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Tags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Devem estar dentro das </a:t>
            </a:r>
            <a:r>
              <a:rPr kumimoji="0" lang="pt-BR" sz="27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Tags</a:t>
            </a: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(de abertura)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Separadas sempre por um espaço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Possuem valores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Devem estar entre aspas duplas " "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Formato nome="valor"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endParaRPr kumimoji="0" lang="pt-BR" sz="2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7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92E0B4-8AB0-DAF0-15CC-898DCC1F4AB5}"/>
              </a:ext>
            </a:extLst>
          </p:cNvPr>
          <p:cNvSpPr txBox="1">
            <a:spLocks noChangeArrowheads="1"/>
          </p:cNvSpPr>
          <p:nvPr/>
        </p:nvSpPr>
        <p:spPr>
          <a:xfrm>
            <a:off x="1729408" y="280919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134475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6D2BFD8-D0B7-8CC1-806C-8608743F17F0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2017713"/>
            <a:ext cx="8345488" cy="21567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Exemplos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</a:t>
            </a:r>
            <a:r>
              <a:rPr kumimoji="0" lang="pt-BR" sz="23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select</a:t>
            </a:r>
            <a:r>
              <a:rPr kumimoji="0" lang="pt-B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pt-BR" sz="23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name</a:t>
            </a:r>
            <a:r>
              <a:rPr kumimoji="0" lang="pt-B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="</a:t>
            </a:r>
            <a:r>
              <a:rPr kumimoji="0" lang="pt-BR" sz="23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usuario</a:t>
            </a:r>
            <a:r>
              <a:rPr kumimoji="0" lang="pt-B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"&gt;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&lt;input </a:t>
            </a:r>
            <a:r>
              <a:rPr kumimoji="0" lang="pt-BR" sz="23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type</a:t>
            </a:r>
            <a:r>
              <a:rPr kumimoji="0" lang="pt-B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="</a:t>
            </a:r>
            <a:r>
              <a:rPr kumimoji="0" lang="pt-BR" sz="23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text</a:t>
            </a:r>
            <a:r>
              <a:rPr kumimoji="0" lang="pt-B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" </a:t>
            </a:r>
            <a:r>
              <a:rPr kumimoji="0" lang="pt-BR" sz="23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size</a:t>
            </a:r>
            <a:r>
              <a:rPr kumimoji="0" lang="pt-B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="40"&gt;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lang="pt-BR" dirty="0">
                <a:solidFill>
                  <a:sysClr val="windowText" lastClr="000000"/>
                </a:solidFill>
                <a:latin typeface="Lucida Sans Unicode"/>
              </a:rPr>
              <a:t>&lt;p color=“</a:t>
            </a:r>
            <a:r>
              <a:rPr lang="pt-BR" dirty="0" err="1">
                <a:solidFill>
                  <a:sysClr val="windowText" lastClr="000000"/>
                </a:solidFill>
                <a:latin typeface="Lucida Sans Unicode"/>
              </a:rPr>
              <a:t>red</a:t>
            </a:r>
            <a:r>
              <a:rPr lang="pt-BR" dirty="0">
                <a:solidFill>
                  <a:sysClr val="windowText" lastClr="000000"/>
                </a:solidFill>
                <a:latin typeface="Lucida Sans Unicode"/>
              </a:rPr>
              <a:t>”&gt;</a:t>
            </a:r>
            <a:endParaRPr kumimoji="0" lang="pt-BR" sz="2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pt-BR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6E8CDA-4B3C-5329-F8B0-3FBB3D29F84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77333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28F56D-17F1-47A2-E840-67DDA26B4AD3}"/>
              </a:ext>
            </a:extLst>
          </p:cNvPr>
          <p:cNvSpPr txBox="1">
            <a:spLocks noChangeArrowheads="1"/>
          </p:cNvSpPr>
          <p:nvPr/>
        </p:nvSpPr>
        <p:spPr>
          <a:xfrm>
            <a:off x="2281168" y="1981200"/>
            <a:ext cx="8194675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Estrutura básica de arquivos HTML: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&lt;html&gt;			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&lt;head&gt; 		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...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&lt;/head&gt; 		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&lt;body&gt; 		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...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&lt;/body&gt; 		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&lt;/html&gt;			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72282C-9F56-750F-FCEC-716E437C1BC3}"/>
              </a:ext>
            </a:extLst>
          </p:cNvPr>
          <p:cNvSpPr txBox="1">
            <a:spLocks noChangeArrowheads="1"/>
          </p:cNvSpPr>
          <p:nvPr/>
        </p:nvSpPr>
        <p:spPr>
          <a:xfrm>
            <a:off x="1789043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Documento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828B56C-D2F7-0ABE-60EB-2C276FCD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843" y="2667000"/>
            <a:ext cx="1828800" cy="2286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32A66B2-18B2-CB8B-0D94-7525547DF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843" y="5715000"/>
            <a:ext cx="1828800" cy="2286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B46C370-7039-E5FB-2EC0-363E33E64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843" y="3009900"/>
            <a:ext cx="1828800" cy="2286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36E805CE-B1A3-AC63-9A99-36024C783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843" y="3925888"/>
            <a:ext cx="1828800" cy="2286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95CC4203-9184-4FDF-BEF9-B9D1BBA76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843" y="4375150"/>
            <a:ext cx="1828800" cy="2286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DA1F28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24A3E2AB-FC73-9708-571E-82FBE0A0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843" y="5257800"/>
            <a:ext cx="1828800" cy="2286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DA1F28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68EEE3FC-B9BF-0B6F-AE63-B7361BA6A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06" y="2554288"/>
            <a:ext cx="45005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Início do arquivo HTML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Início do “cabeçalho”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Término do “cabeçalho”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Início do “corpo”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Término do “corpo”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 do arquivo HTML</a:t>
            </a:r>
          </a:p>
        </p:txBody>
      </p:sp>
    </p:spTree>
    <p:extLst>
      <p:ext uri="{BB962C8B-B14F-4D97-AF65-F5344CB8AC3E}">
        <p14:creationId xmlns:p14="http://schemas.microsoft.com/office/powerpoint/2010/main" val="42174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37540F7-90AF-3449-AD00-1C82EFA71BE9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0" y="1947725"/>
            <a:ext cx="8424863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Hello World</a:t>
            </a: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em HTML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&lt;html&gt;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   &lt;head&gt;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		&lt;title&gt;Minha Primeira pagina em HTML&lt;/title&gt;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   &lt;/head&gt;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   &lt;body&gt;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		Hello World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   &lt;/body&gt;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&lt;/html&gt;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A97EBF-0100-A249-39A9-FBBFFB572E3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241163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Exemplo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3F555557-D28C-D621-0505-70B5A2500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9656" y="2868475"/>
            <a:ext cx="0" cy="1679178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B49AED7-6950-DBBB-59C5-0E9CEC149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7728" y="3223678"/>
            <a:ext cx="0" cy="171847"/>
          </a:xfrm>
          <a:prstGeom prst="line">
            <a:avLst/>
          </a:prstGeom>
          <a:noFill/>
          <a:ln w="15875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8E909B5F-7444-5E60-8D8F-8A892A26DC3E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4116250"/>
            <a:ext cx="2578100" cy="2598738"/>
            <a:chOff x="83" y="2614"/>
            <a:chExt cx="1624" cy="1637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0F50A0E-CAC3-47E2-0B11-661CE7641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2614"/>
              <a:ext cx="756" cy="1549"/>
            </a:xfrm>
            <a:custGeom>
              <a:avLst/>
              <a:gdLst>
                <a:gd name="T0" fmla="*/ 574 w 756"/>
                <a:gd name="T1" fmla="*/ 0 h 1549"/>
                <a:gd name="T2" fmla="*/ 75 w 756"/>
                <a:gd name="T3" fmla="*/ 952 h 1549"/>
                <a:gd name="T4" fmla="*/ 121 w 756"/>
                <a:gd name="T5" fmla="*/ 1451 h 1549"/>
                <a:gd name="T6" fmla="*/ 756 w 756"/>
                <a:gd name="T7" fmla="*/ 1542 h 15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6"/>
                <a:gd name="T13" fmla="*/ 0 h 1549"/>
                <a:gd name="T14" fmla="*/ 756 w 756"/>
                <a:gd name="T15" fmla="*/ 1549 h 15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6" h="1549">
                  <a:moveTo>
                    <a:pt x="574" y="0"/>
                  </a:moveTo>
                  <a:cubicBezTo>
                    <a:pt x="362" y="355"/>
                    <a:pt x="150" y="710"/>
                    <a:pt x="75" y="952"/>
                  </a:cubicBezTo>
                  <a:cubicBezTo>
                    <a:pt x="0" y="1194"/>
                    <a:pt x="7" y="1353"/>
                    <a:pt x="121" y="1451"/>
                  </a:cubicBezTo>
                  <a:cubicBezTo>
                    <a:pt x="235" y="1549"/>
                    <a:pt x="650" y="1527"/>
                    <a:pt x="756" y="154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9B1B43CC-45CA-1313-3530-B73745018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4020"/>
              <a:ext cx="8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Identação</a:t>
              </a: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!!!</a:t>
              </a:r>
            </a:p>
          </p:txBody>
        </p:sp>
      </p:grpSp>
      <p:sp>
        <p:nvSpPr>
          <p:cNvPr id="11" name="Line 5">
            <a:extLst>
              <a:ext uri="{FF2B5EF4-FFF2-40B4-BE49-F238E27FC236}">
                <a16:creationId xmlns:a16="http://schemas.microsoft.com/office/drawing/2014/main" id="{78386D49-7DF4-69F8-76EF-BB8CFCDDF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2016" y="4231790"/>
            <a:ext cx="0" cy="171847"/>
          </a:xfrm>
          <a:prstGeom prst="line">
            <a:avLst/>
          </a:prstGeom>
          <a:noFill/>
          <a:ln w="15875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210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BC0F10-45EA-2928-9506-E0FFB230774B}"/>
              </a:ext>
            </a:extLst>
          </p:cNvPr>
          <p:cNvSpPr txBox="1">
            <a:spLocks noChangeArrowheads="1"/>
          </p:cNvSpPr>
          <p:nvPr/>
        </p:nvSpPr>
        <p:spPr>
          <a:xfrm>
            <a:off x="2156791" y="1566657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Proibido o “cruzamento” de </a:t>
            </a:r>
            <a:r>
              <a:rPr kumimoji="0" lang="pt-BR" sz="27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Tags</a:t>
            </a:r>
            <a:endParaRPr kumimoji="0" lang="pt-BR" sz="27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&lt;head&gt;&lt;body&gt;&lt;/head&gt;&lt;/body&gt;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endParaRPr kumimoji="0" lang="pt-BR" sz="2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Utilizar letras minúsculas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Utilizar aspas duplas nos atributos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Colocar os principais atributos das </a:t>
            </a:r>
            <a:r>
              <a:rPr kumimoji="0" lang="pt-BR" sz="27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Tags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Identar o código ajuda o entendimento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71E3B0-69FA-ECA3-2316-7517118A6C62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59967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2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Dicas e 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140729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74A8CF-4A0D-D40F-3FCE-17641BD13CCE}"/>
              </a:ext>
            </a:extLst>
          </p:cNvPr>
          <p:cNvSpPr txBox="1"/>
          <p:nvPr/>
        </p:nvSpPr>
        <p:spPr>
          <a:xfrm>
            <a:off x="2043343" y="1081441"/>
            <a:ext cx="8105313" cy="380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“Uma linguagem de marcação combina </a:t>
            </a:r>
            <a:r>
              <a:rPr kumimoji="0" lang="pt-BR" sz="2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texto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e </a:t>
            </a:r>
            <a:r>
              <a:rPr kumimoji="0" lang="pt-BR" sz="2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informação extra sobre o texto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”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Exemplos de linguagens de marcação:</a:t>
            </a:r>
          </a:p>
          <a:p>
            <a:pPr marL="621792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SGML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Standard Generalized Markup Language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ISO 8879:1986</a:t>
            </a:r>
          </a:p>
          <a:p>
            <a:pPr marL="621792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EB64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ucida Sans Unicode"/>
                <a:ea typeface="+mn-ea"/>
                <a:cs typeface="+mn-cs"/>
              </a:rPr>
              <a:t>HTML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Hypertext Markup Language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RFC 1866 (HTML 2.0)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72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638142B8-137F-648D-7243-C3A82705C5BE}"/>
              </a:ext>
            </a:extLst>
          </p:cNvPr>
          <p:cNvSpPr txBox="1">
            <a:spLocks noChangeArrowheads="1"/>
          </p:cNvSpPr>
          <p:nvPr/>
        </p:nvSpPr>
        <p:spPr>
          <a:xfrm>
            <a:off x="2581102" y="1981200"/>
            <a:ext cx="3983038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pt-BR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Tags</a:t>
            </a:r>
            <a:r>
              <a:rPr kumimoji="0" lang="pt-BR" sz="2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(etiquetas)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descriptive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markups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Marcação que delimita um elemento</a:t>
            </a:r>
            <a:endParaRPr kumimoji="0" lang="pt-BR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5DAF8780-1DF0-4794-2045-EE1E7B78D776}"/>
              </a:ext>
            </a:extLst>
          </p:cNvPr>
          <p:cNvSpPr txBox="1">
            <a:spLocks noChangeArrowheads="1"/>
          </p:cNvSpPr>
          <p:nvPr/>
        </p:nvSpPr>
        <p:spPr>
          <a:xfrm>
            <a:off x="2581102" y="182562"/>
            <a:ext cx="661704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Linguagens de Marcação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DECD6210-84CC-B37D-B5CA-435413D3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140" y="1979613"/>
            <a:ext cx="2963378" cy="165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marR="0" lvl="0" indent="-447675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A2B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Elemento</a:t>
            </a:r>
          </a:p>
          <a:p>
            <a:pPr marL="447675" marR="0" lvl="0" indent="-447675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A2B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Um componente da estrutura de um documento</a:t>
            </a:r>
          </a:p>
          <a:p>
            <a:pPr marL="447675" marR="0" lvl="0" indent="-447675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A2BF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881B8955-CF7E-4E2A-C8D1-B1BFB0F0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306" y="4076700"/>
            <a:ext cx="6264275" cy="647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ysClr val="windowText" lastClr="000000"/>
            </a:solidFill>
            <a:round/>
            <a:headEnd/>
            <a:tailEnd/>
          </a:ln>
          <a:effectLst>
            <a:outerShdw dist="107763" dir="2700000" algn="ctr" rotWithShape="0">
              <a:srgbClr val="DEF5FA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</a:rPr>
              <a:t>&lt;message&gt; Olá mundo!!! &lt;/message&gt;</a:t>
            </a:r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89603EA6-5BCA-8A46-95A0-0C8F57189A94}"/>
              </a:ext>
            </a:extLst>
          </p:cNvPr>
          <p:cNvGrpSpPr>
            <a:grpSpLocks/>
          </p:cNvGrpSpPr>
          <p:nvPr/>
        </p:nvGrpSpPr>
        <p:grpSpPr bwMode="auto">
          <a:xfrm>
            <a:off x="3167719" y="4614865"/>
            <a:ext cx="1620838" cy="1198563"/>
            <a:chOff x="1134" y="2907"/>
            <a:chExt cx="1021" cy="755"/>
          </a:xfrm>
        </p:grpSpPr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29E3AB68-AA12-F307-2649-6585393D3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907"/>
              <a:ext cx="95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A61E87AE-3FEB-75E8-9332-1DBC8DC7E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931"/>
              <a:ext cx="0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F1BE5F04-4BD7-B107-634E-D519691BC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3255"/>
              <a:ext cx="93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start </a:t>
              </a:r>
              <a:r>
                <a:rPr kumimoji="0" lang="pt-BR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tag</a:t>
              </a:r>
              <a:endParaRPr kumimoji="0" lang="pt-BR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marca o início</a:t>
              </a:r>
            </a:p>
          </p:txBody>
        </p:sp>
      </p:grpSp>
      <p:grpSp>
        <p:nvGrpSpPr>
          <p:cNvPr id="30" name="Group 16">
            <a:extLst>
              <a:ext uri="{FF2B5EF4-FFF2-40B4-BE49-F238E27FC236}">
                <a16:creationId xmlns:a16="http://schemas.microsoft.com/office/drawing/2014/main" id="{558C58D1-AC29-F761-8349-1F017C914A6C}"/>
              </a:ext>
            </a:extLst>
          </p:cNvPr>
          <p:cNvGrpSpPr>
            <a:grpSpLocks/>
          </p:cNvGrpSpPr>
          <p:nvPr/>
        </p:nvGrpSpPr>
        <p:grpSpPr bwMode="auto">
          <a:xfrm>
            <a:off x="7163456" y="4614865"/>
            <a:ext cx="1512887" cy="1189038"/>
            <a:chOff x="3651" y="2907"/>
            <a:chExt cx="953" cy="749"/>
          </a:xfrm>
        </p:grpSpPr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F483238B-8B15-65DB-429F-F242B8153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907"/>
              <a:ext cx="95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6ED7BEEC-9D29-73C5-B580-7B55AD267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931"/>
              <a:ext cx="0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id="{DB1E33B2-0588-73A4-277A-93975F682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3249"/>
              <a:ext cx="81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end</a:t>
              </a:r>
              <a:r>
                <a:rPr kumimoji="0" lang="pt-BR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pt-BR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tag</a:t>
              </a:r>
              <a:endParaRPr kumimoji="0" lang="pt-BR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marca o fim</a:t>
              </a:r>
            </a:p>
          </p:txBody>
        </p:sp>
      </p:grpSp>
      <p:grpSp>
        <p:nvGrpSpPr>
          <p:cNvPr id="34" name="Group 18">
            <a:extLst>
              <a:ext uri="{FF2B5EF4-FFF2-40B4-BE49-F238E27FC236}">
                <a16:creationId xmlns:a16="http://schemas.microsoft.com/office/drawing/2014/main" id="{44548D5D-66EB-4302-D8B2-41CB80942DDE}"/>
              </a:ext>
            </a:extLst>
          </p:cNvPr>
          <p:cNvGrpSpPr>
            <a:grpSpLocks/>
          </p:cNvGrpSpPr>
          <p:nvPr/>
        </p:nvGrpSpPr>
        <p:grpSpPr bwMode="auto">
          <a:xfrm>
            <a:off x="5147331" y="4614863"/>
            <a:ext cx="1512887" cy="1055687"/>
            <a:chOff x="2381" y="2907"/>
            <a:chExt cx="953" cy="665"/>
          </a:xfrm>
        </p:grpSpPr>
        <p:sp>
          <p:nvSpPr>
            <p:cNvPr id="35" name="Line 13">
              <a:extLst>
                <a:ext uri="{FF2B5EF4-FFF2-40B4-BE49-F238E27FC236}">
                  <a16:creationId xmlns:a16="http://schemas.microsoft.com/office/drawing/2014/main" id="{7D81389B-C7A9-A472-1257-ABCE9B0CE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907"/>
              <a:ext cx="95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B547BE8D-5D41-F2BB-4BC5-3FB555726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931"/>
              <a:ext cx="0" cy="363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prstDash val="dash"/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 Box 15">
              <a:extLst>
                <a:ext uri="{FF2B5EF4-FFF2-40B4-BE49-F238E27FC236}">
                  <a16:creationId xmlns:a16="http://schemas.microsoft.com/office/drawing/2014/main" id="{9A7F9FFC-3C01-E9FB-BBAA-9FE4C0470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3339"/>
              <a:ext cx="4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</a:rPr>
                <a:t>dados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9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B10FA42-5E2A-3AD2-35D7-27BB3C9AF185}"/>
              </a:ext>
            </a:extLst>
          </p:cNvPr>
          <p:cNvSpPr txBox="1">
            <a:spLocks noChangeArrowheads="1"/>
          </p:cNvSpPr>
          <p:nvPr/>
        </p:nvSpPr>
        <p:spPr>
          <a:xfrm>
            <a:off x="2087622" y="1474171"/>
            <a:ext cx="7056437" cy="7191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Exemplo: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E84E72-D7FA-72C1-8692-35F89C0E0055}"/>
              </a:ext>
            </a:extLst>
          </p:cNvPr>
          <p:cNvSpPr txBox="1">
            <a:spLocks noChangeArrowheads="1"/>
          </p:cNvSpPr>
          <p:nvPr/>
        </p:nvSpPr>
        <p:spPr>
          <a:xfrm>
            <a:off x="2077278" y="336033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Linguagens de Marcação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761C098-962B-DCA0-0F1A-DD4891A55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686" y="1914948"/>
            <a:ext cx="7391400" cy="361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&lt;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html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&gt;</a:t>
            </a:r>
          </a:p>
          <a:p>
            <a:pPr marL="0" marR="0" lvl="1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&lt;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head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&gt;</a:t>
            </a:r>
          </a:p>
          <a:p>
            <a:pPr marL="0" marR="0" lvl="1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	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EB641B">
                    <a:lumMod val="75000"/>
                  </a:srgbClr>
                </a:solidFill>
                <a:effectLst/>
                <a:uLnTx/>
                <a:uFillTx/>
              </a:rPr>
              <a:t>&lt;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EB641B">
                    <a:lumMod val="75000"/>
                  </a:srgbClr>
                </a:solidFill>
                <a:effectLst/>
                <a:uLnTx/>
                <a:uFillTx/>
              </a:rPr>
              <a:t>title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EB641B">
                    <a:lumMod val="75000"/>
                  </a:srgbClr>
                </a:solidFill>
                <a:effectLst/>
                <a:uLnTx/>
                <a:uFillTx/>
              </a:rPr>
              <a:t>&gt;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Exemplo 1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EB641B">
                    <a:lumMod val="75000"/>
                  </a:srgbClr>
                </a:solidFill>
                <a:effectLst/>
                <a:uLnTx/>
                <a:uFillTx/>
              </a:rPr>
              <a:t>&lt;/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EB641B">
                    <a:lumMod val="75000"/>
                  </a:srgbClr>
                </a:solidFill>
                <a:effectLst/>
                <a:uLnTx/>
                <a:uFillTx/>
              </a:rPr>
              <a:t>title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EB641B">
                    <a:lumMod val="75000"/>
                  </a:srgbClr>
                </a:solidFill>
                <a:effectLst/>
                <a:uLnTx/>
                <a:uFillTx/>
              </a:rPr>
              <a:t>&gt;</a:t>
            </a:r>
          </a:p>
          <a:p>
            <a:pPr marL="0" marR="0" lvl="1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&lt;/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head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&gt;</a:t>
            </a:r>
          </a:p>
          <a:p>
            <a:pPr marL="0" marR="0" lvl="1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</a:rPr>
              <a:t>&lt;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</a:rPr>
              <a:t>body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</a:rPr>
              <a:t>&gt;</a:t>
            </a:r>
          </a:p>
          <a:p>
            <a:pPr marL="0" marR="0" lvl="1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O meu 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7D3C4A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&lt;em&gt;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número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7D3C4A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&lt;/em&gt; 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 	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&lt;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strong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&gt;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&lt;/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strong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&gt; 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 eu vou ganhar 	o Prêmio.</a:t>
            </a:r>
          </a:p>
          <a:p>
            <a:pPr marL="0" marR="0" lvl="1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</a:rPr>
              <a:t>&lt;/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</a:rPr>
              <a:t>body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</a:rPr>
              <a:t>&gt;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8119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&lt;/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html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7399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9ECAA4E-F157-BA5E-6246-F034F06DB6A6}"/>
              </a:ext>
            </a:extLst>
          </p:cNvPr>
          <p:cNvSpPr txBox="1">
            <a:spLocks noChangeArrowheads="1"/>
          </p:cNvSpPr>
          <p:nvPr/>
        </p:nvSpPr>
        <p:spPr>
          <a:xfrm>
            <a:off x="1480931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HTML =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yper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ext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M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arkup </a:t>
            </a:r>
            <a:r>
              <a:rPr kumimoji="0" lang="pt-BR" sz="2800" b="1" i="0" u="none" strike="noStrike" kern="1200" cap="none" spc="0" normalizeH="0" baseline="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anguage</a:t>
            </a:r>
          </a:p>
          <a:p>
            <a:pPr marL="365760" marR="0" lvl="0" indent="-256032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“Linguagem de marcação de hipertextos”</a:t>
            </a:r>
          </a:p>
          <a:p>
            <a:pPr marL="365760" marR="0" lvl="0" indent="-256032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621792" marR="0" lvl="1" indent="-22860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Permite a ligação entre uma porção de texto de um documento e outro documento</a:t>
            </a:r>
          </a:p>
          <a:p>
            <a:pPr marL="621792" marR="0" lvl="1" indent="-22860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Têm a vantagem de dar contexto e de facilitar uma sequência natural de consulta (Estrutura não linear)</a:t>
            </a:r>
          </a:p>
          <a:p>
            <a:pPr marL="621792" marR="0" lvl="1" indent="-22860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Criar formulários que permitem a introdução de dados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2EDC4C-93AE-CB52-DA56-540BEC491D66}"/>
              </a:ext>
            </a:extLst>
          </p:cNvPr>
          <p:cNvSpPr txBox="1">
            <a:spLocks noChangeArrowheads="1"/>
          </p:cNvSpPr>
          <p:nvPr/>
        </p:nvSpPr>
        <p:spPr>
          <a:xfrm>
            <a:off x="1480931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HTML: O que é?</a:t>
            </a:r>
          </a:p>
        </p:txBody>
      </p:sp>
    </p:spTree>
    <p:extLst>
      <p:ext uri="{BB962C8B-B14F-4D97-AF65-F5344CB8AC3E}">
        <p14:creationId xmlns:p14="http://schemas.microsoft.com/office/powerpoint/2010/main" val="385318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E40E04-9610-5F56-0FE6-62C3E5BAFD7C}"/>
              </a:ext>
            </a:extLst>
          </p:cNvPr>
          <p:cNvSpPr txBox="1">
            <a:spLocks noChangeArrowheads="1"/>
          </p:cNvSpPr>
          <p:nvPr/>
        </p:nvSpPr>
        <p:spPr>
          <a:xfrm>
            <a:off x="1282148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Não deve ser usado como meio de definir o estilo de um documento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(fontes, cores, contornos, ...)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65760" marR="0" lvl="0" indent="-256032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Não deve ser usado para definir o posicionamento de elementos num documento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Separar conteúdo da apresentação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360785-4723-3451-A26D-D9B29D03AEF8}"/>
              </a:ext>
            </a:extLst>
          </p:cNvPr>
          <p:cNvSpPr txBox="1">
            <a:spLocks noChangeArrowheads="1"/>
          </p:cNvSpPr>
          <p:nvPr/>
        </p:nvSpPr>
        <p:spPr>
          <a:xfrm>
            <a:off x="1282148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HTML: O que não é?</a:t>
            </a:r>
          </a:p>
        </p:txBody>
      </p:sp>
    </p:spTree>
    <p:extLst>
      <p:ext uri="{BB962C8B-B14F-4D97-AF65-F5344CB8AC3E}">
        <p14:creationId xmlns:p14="http://schemas.microsoft.com/office/powerpoint/2010/main" val="246154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C3C2522-4712-B877-0EE5-B7FB1C663AEA}"/>
              </a:ext>
            </a:extLst>
          </p:cNvPr>
          <p:cNvSpPr txBox="1">
            <a:spLocks noChangeArrowheads="1"/>
          </p:cNvSpPr>
          <p:nvPr/>
        </p:nvSpPr>
        <p:spPr>
          <a:xfrm>
            <a:off x="2182261" y="1726373"/>
            <a:ext cx="7710487" cy="48244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Todo documento HTML é formado por tags (etiquetas)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endParaRPr kumimoji="0" lang="pt-BR" sz="2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Delimitada pelos caracteres </a:t>
            </a:r>
            <a:r>
              <a:rPr kumimoji="0" lang="pt-BR" sz="2300" b="1" i="0" u="none" strike="noStrike" kern="1200" cap="none" spc="0" normalizeH="0" baseline="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</a:t>
            </a:r>
            <a:r>
              <a:rPr kumimoji="0" lang="pt-BR" sz="2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e </a:t>
            </a:r>
            <a:r>
              <a:rPr kumimoji="0" lang="pt-BR" sz="2300" b="1" i="0" u="none" strike="noStrike" kern="1200" cap="none" spc="0" normalizeH="0" baseline="0" noProof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&gt; </a:t>
            </a:r>
          </a:p>
          <a:p>
            <a:pPr marL="859536" marR="0" lvl="2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&lt;etiqueta&gt;...&lt;/etiqueta&gt;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7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Uma tag é formada por comandos, atributos e valores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7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endParaRPr kumimoji="0" lang="pt-BR" sz="2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DAB13D-4E46-9FA2-15A5-62C9D4F7EA2B}"/>
              </a:ext>
            </a:extLst>
          </p:cNvPr>
          <p:cNvSpPr txBox="1">
            <a:spLocks noChangeArrowheads="1"/>
          </p:cNvSpPr>
          <p:nvPr/>
        </p:nvSpPr>
        <p:spPr>
          <a:xfrm>
            <a:off x="1739348" y="30079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Tags</a:t>
            </a:r>
            <a:endParaRPr kumimoji="0" lang="pt-BR" sz="3600" b="1" i="1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79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7658DA-9763-B232-F08D-6187491D62A9}"/>
              </a:ext>
            </a:extLst>
          </p:cNvPr>
          <p:cNvSpPr txBox="1">
            <a:spLocks noChangeArrowheads="1"/>
          </p:cNvSpPr>
          <p:nvPr/>
        </p:nvSpPr>
        <p:spPr>
          <a:xfrm>
            <a:off x="1888435" y="1761608"/>
            <a:ext cx="8964489" cy="48244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Exemplo: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None/>
              <a:tabLst/>
              <a:defRPr/>
            </a:pPr>
            <a:r>
              <a:rPr kumimoji="0" lang="pt-BR" sz="2300" b="0" i="0" u="none" strike="noStrike" kern="1200" cap="none" spc="0" normalizeH="0" baseline="0" noProof="0" dirty="0">
                <a:ln>
                  <a:noFill/>
                </a:ln>
                <a:solidFill>
                  <a:srgbClr val="DEF5FA">
                    <a:lumMod val="2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&lt;p&gt;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lang="pt-BR" dirty="0">
                <a:solidFill>
                  <a:srgbClr val="DEF5FA">
                    <a:lumMod val="25000"/>
                  </a:srgbClr>
                </a:solidFill>
                <a:latin typeface="Lucida Sans Unicode"/>
              </a:rPr>
              <a:t>Olá Mundo! </a:t>
            </a:r>
            <a:r>
              <a:rPr kumimoji="0" lang="pt-BR" sz="2300" b="0" i="0" u="none" strike="noStrike" kern="1200" cap="none" spc="0" normalizeH="0" baseline="0" noProof="0" dirty="0">
                <a:ln>
                  <a:noFill/>
                </a:ln>
                <a:solidFill>
                  <a:srgbClr val="DEF5FA">
                    <a:lumMod val="2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&lt;/p&gt;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None/>
              <a:tabLst/>
              <a:defRPr/>
            </a:pPr>
            <a:endParaRPr kumimoji="0" lang="pt-BR" sz="2300" b="0" i="0" u="none" strike="noStrike" kern="1200" cap="none" spc="0" normalizeH="0" baseline="0" noProof="0" dirty="0">
              <a:ln>
                <a:noFill/>
              </a:ln>
              <a:solidFill>
                <a:srgbClr val="DEF5FA">
                  <a:lumMod val="25000"/>
                </a:srgbClr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 qual:</a:t>
            </a:r>
          </a:p>
          <a:p>
            <a:pPr marL="859536" marR="0" lvl="2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lang="pt-BR" sz="2000" dirty="0">
                <a:solidFill>
                  <a:srgbClr val="DA1F28"/>
                </a:solidFill>
                <a:latin typeface="Lucida Sans Unicode"/>
              </a:rPr>
              <a:t>p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tag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que representa um paragrafo</a:t>
            </a:r>
          </a:p>
          <a:p>
            <a:pPr marL="859536" marR="0" lvl="2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lang="pt-BR" sz="2000" dirty="0">
                <a:solidFill>
                  <a:srgbClr val="DA1F28"/>
                </a:solidFill>
                <a:latin typeface="Lucida Sans Unicode"/>
              </a:rPr>
              <a:t>Olá Mundo!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valor que será exibida na tela com as configurações da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tag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p</a:t>
            </a:r>
          </a:p>
          <a:p>
            <a:pPr marL="621792" marR="0" lvl="1" indent="-228600" algn="l" defTabSz="914400" rtl="0" eaLnBrk="1" fontAlgn="auto" latinLnBrk="0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endParaRPr kumimoji="0" lang="pt-BR" sz="2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9F5A64-0C04-AC8B-3C5E-B93E86511D0D}"/>
              </a:ext>
            </a:extLst>
          </p:cNvPr>
          <p:cNvSpPr txBox="1">
            <a:spLocks noChangeArrowheads="1"/>
          </p:cNvSpPr>
          <p:nvPr/>
        </p:nvSpPr>
        <p:spPr>
          <a:xfrm>
            <a:off x="1888435" y="186946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Tags</a:t>
            </a:r>
            <a:endParaRPr kumimoji="0" lang="pt-BR" sz="3600" b="1" i="1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30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D398A-1D2E-41B1-B262-78E44E409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Julho 2023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C336DF-B188-B1B9-47C0-7F0245D02AAE}"/>
              </a:ext>
            </a:extLst>
          </p:cNvPr>
          <p:cNvSpPr txBox="1">
            <a:spLocks noChangeArrowheads="1"/>
          </p:cNvSpPr>
          <p:nvPr/>
        </p:nvSpPr>
        <p:spPr>
          <a:xfrm>
            <a:off x="2125387" y="1647411"/>
            <a:ext cx="8135937" cy="50403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Comentários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Delimitado pelos caracteres &lt;!-- e --&gt;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Abertura e Fechamento (pares)</a:t>
            </a:r>
          </a:p>
          <a:p>
            <a:pPr marL="6217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Exemplos</a:t>
            </a:r>
          </a:p>
          <a:p>
            <a:pPr marL="859536" marR="0" lvl="2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</a:t>
            </a:r>
            <a:r>
              <a:rPr kumimoji="0" lang="pt-BR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html</a:t>
            </a: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&gt; e &lt;/</a:t>
            </a:r>
            <a:r>
              <a:rPr kumimoji="0" lang="pt-BR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html</a:t>
            </a: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&gt;</a:t>
            </a:r>
          </a:p>
          <a:p>
            <a:pPr marL="859536" marR="0" lvl="2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</a:t>
            </a:r>
            <a:r>
              <a:rPr kumimoji="0" lang="pt-BR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table</a:t>
            </a: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&gt; e &lt;/</a:t>
            </a:r>
            <a:r>
              <a:rPr kumimoji="0" lang="pt-BR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table</a:t>
            </a: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&gt;</a:t>
            </a:r>
          </a:p>
          <a:p>
            <a:pPr marL="859536" marR="0" lvl="2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</a:t>
            </a:r>
            <a:r>
              <a:rPr kumimoji="0" lang="pt-BR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div</a:t>
            </a: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&gt; e &lt;/</a:t>
            </a:r>
            <a:r>
              <a:rPr kumimoji="0" lang="pt-BR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div</a:t>
            </a: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&gt;</a:t>
            </a:r>
          </a:p>
          <a:p>
            <a:pPr marL="859536" marR="0" lvl="2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&lt;!-- Isto é um comentário --&gt;</a:t>
            </a:r>
          </a:p>
          <a:p>
            <a:pPr marL="6217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2DA2BF"/>
              </a:buClr>
              <a:buSzTx/>
              <a:buFont typeface="Verdana"/>
              <a:buChar char="◦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Exceções</a:t>
            </a:r>
          </a:p>
          <a:p>
            <a:pPr marL="859536" marR="0" lvl="2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</a:t>
            </a:r>
            <a:r>
              <a:rPr kumimoji="0" lang="pt-BR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br</a:t>
            </a: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&gt;, &lt;input&gt;, &lt;</a:t>
            </a:r>
            <a:r>
              <a:rPr kumimoji="0" lang="pt-BR" sz="2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img</a:t>
            </a: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&gt;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6C562C-032D-ED0F-673B-E912FAEB1A09}"/>
              </a:ext>
            </a:extLst>
          </p:cNvPr>
          <p:cNvSpPr txBox="1">
            <a:spLocks noChangeArrowheads="1"/>
          </p:cNvSpPr>
          <p:nvPr/>
        </p:nvSpPr>
        <p:spPr>
          <a:xfrm>
            <a:off x="1898374" y="29327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Estrutura HTML</a:t>
            </a:r>
            <a:r>
              <a:rPr kumimoji="0" lang="pt-BR" sz="4100" b="1" i="1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 – </a:t>
            </a:r>
            <a:r>
              <a:rPr kumimoji="0" lang="pt-BR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Tags</a:t>
            </a:r>
            <a:endParaRPr kumimoji="0" lang="pt-BR" sz="3600" b="1" i="1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004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766</Words>
  <Application>Microsoft Office PowerPoint</Application>
  <PresentationFormat>Widescreen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Arial</vt:lpstr>
      <vt:lpstr>Calibri</vt:lpstr>
      <vt:lpstr>Lucida Sans</vt:lpstr>
      <vt:lpstr>Lucida Sans Unicode</vt:lpstr>
      <vt:lpstr>Montserrat</vt:lpstr>
      <vt:lpstr>Montserrat Medium</vt:lpstr>
      <vt:lpstr>Verdana</vt:lpstr>
      <vt:lpstr>Wingdings</vt:lpstr>
      <vt:lpstr>Wingdings 2</vt:lpstr>
      <vt:lpstr>Wingdings 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Victor Sousa Pinheiro</cp:lastModifiedBy>
  <cp:revision>69</cp:revision>
  <dcterms:created xsi:type="dcterms:W3CDTF">2018-10-25T18:17:28Z</dcterms:created>
  <dcterms:modified xsi:type="dcterms:W3CDTF">2023-07-31T14:38:51Z</dcterms:modified>
</cp:coreProperties>
</file>