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  <p:sldId id="259" r:id="rId9"/>
    <p:sldId id="267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E3C"/>
    <a:srgbClr val="A32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/>
    <p:restoredTop sz="84019" autoAdjust="0"/>
  </p:normalViewPr>
  <p:slideViewPr>
    <p:cSldViewPr snapToGrid="0" snapToObjects="1">
      <p:cViewPr varScale="1">
        <p:scale>
          <a:sx n="96" d="100"/>
          <a:sy n="96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1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3A1DF-988C-DD47-A2FC-66E8BC3ADC5C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6F525-BAAF-C84F-B813-5FFD2F2D0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4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05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27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6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475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3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3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773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860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atributo accesskey especifica uma tecla de atalho para ativar/focar um elemento. Observação: o atalho varia em diferentes navegadores: Edge, IE, Chrome, Safari, Opera 15+: [ALT] + tecla de acesso Opera versão anterior 15: [SHIFT] [ESC] + tecla de acesso Firefox: [ALT] [SHIFT] + tecla de acesso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29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15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5060" y="31659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4350" y="3686175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CD3EFA3-E8FF-4777-8F73-3A0ED7F42E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19601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94384EF9-9F88-3F44-960E-23228F2B7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6800" y="1"/>
            <a:ext cx="46752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1D4AD5-11DD-4E82-960B-C503F0BDD1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A0D0365B-6FD1-4482-BC3D-ADA165317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E0957A65-0BA6-4042-A566-FBBCD4E11B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D769B9D2-9F94-480A-B9CA-79C5B8EC80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15138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28CAF223-2313-4CD7-91B6-501139C3D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960D71C8-8756-424E-9251-B869DC4BD8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1" y="2295927"/>
            <a:ext cx="8661274" cy="1816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985EDE45-596F-455F-8CFD-3A4E052868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1946038"/>
            <a:ext cx="6010507" cy="319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1174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B8881B08-C114-41E0-A225-495C930B29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200" y="1"/>
            <a:ext cx="8080800" cy="685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7" name="Espaço Reservado para Texto 20">
            <a:extLst>
              <a:ext uri="{FF2B5EF4-FFF2-40B4-BE49-F238E27FC236}">
                <a16:creationId xmlns:a16="http://schemas.microsoft.com/office/drawing/2014/main" id="{D162C169-6ADC-4BE6-8F66-076EE57B47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973741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1954C29C-77FC-4A9B-89A4-F058AC1802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5189" y="2063631"/>
            <a:ext cx="3040877" cy="100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851C657-C4B4-42FD-80F9-BE66B0D5DD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5189" y="3429000"/>
            <a:ext cx="2981286" cy="1173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At vero </a:t>
            </a:r>
            <a:r>
              <a:rPr lang="pt-BR" dirty="0" err="1"/>
              <a:t>eos</a:t>
            </a:r>
            <a:r>
              <a:rPr lang="pt-BR" dirty="0"/>
              <a:t> et </a:t>
            </a:r>
            <a:r>
              <a:rPr lang="pt-BR" dirty="0" err="1"/>
              <a:t>accus</a:t>
            </a:r>
            <a:r>
              <a:rPr lang="pt-BR" dirty="0"/>
              <a:t> </a:t>
            </a:r>
            <a:r>
              <a:rPr lang="pt-BR" dirty="0" err="1"/>
              <a:t>amus</a:t>
            </a:r>
            <a:r>
              <a:rPr lang="pt-BR" dirty="0"/>
              <a:t> et </a:t>
            </a:r>
            <a:r>
              <a:rPr lang="pt-BR" dirty="0" err="1"/>
              <a:t>iusto</a:t>
            </a:r>
            <a:r>
              <a:rPr lang="pt-BR" dirty="0"/>
              <a:t> </a:t>
            </a:r>
            <a:r>
              <a:rPr lang="pt-BR" dirty="0" err="1"/>
              <a:t>djanl</a:t>
            </a:r>
            <a:r>
              <a:rPr lang="pt-BR" dirty="0"/>
              <a:t> </a:t>
            </a:r>
            <a:r>
              <a:rPr lang="pt-BR" dirty="0" err="1"/>
              <a:t>kdepoe</a:t>
            </a:r>
            <a:r>
              <a:rPr lang="pt-BR" dirty="0"/>
              <a:t> p </a:t>
            </a:r>
            <a:r>
              <a:rPr lang="pt-BR" dirty="0" err="1"/>
              <a:t>kdpe</a:t>
            </a:r>
            <a:r>
              <a:rPr lang="pt-BR" dirty="0"/>
              <a:t> </a:t>
            </a:r>
            <a:r>
              <a:rPr lang="pt-BR" dirty="0" err="1"/>
              <a:t>poe</a:t>
            </a:r>
            <a:r>
              <a:rPr lang="pt-BR" dirty="0"/>
              <a:t> </a:t>
            </a:r>
            <a:r>
              <a:rPr lang="pt-BR" dirty="0" err="1"/>
              <a:t>dekpepd</a:t>
            </a:r>
            <a:r>
              <a:rPr lang="pt-BR" dirty="0"/>
              <a:t> </a:t>
            </a:r>
            <a:r>
              <a:rPr lang="pt-BR" dirty="0" err="1"/>
              <a:t>dkep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CA8FCE-2A40-4A5E-8EDF-17CAC0C73E61}"/>
              </a:ext>
            </a:extLst>
          </p:cNvPr>
          <p:cNvSpPr/>
          <p:nvPr userDrawn="1"/>
        </p:nvSpPr>
        <p:spPr>
          <a:xfrm>
            <a:off x="4111200" y="0"/>
            <a:ext cx="80808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46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292629F-8599-4F92-A11D-198792AE74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54495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6232B5F-98D9-4309-9DC0-CCF0ABEE9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C1E4346-AF9D-4723-AC91-8D1439E715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2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520EFA0-1772-403D-A062-E6DD5F2BB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FA5671-E4C1-4C02-9619-5D3BBC96BA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08148B9-3BB7-4F2F-B353-8B1E8ACDC3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54008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05065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B078085-CFB3-474A-8AB2-6057F1667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9200" y="892800"/>
            <a:ext cx="3247200" cy="5083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2EA6C8C7-5399-4A1E-86C0-1D1FD1BFB4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00C13B46-ABB9-4116-865F-2BE6FE1A47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98DB5B05-5EC5-4378-B425-3F331258D7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2225EEEF-C35B-4BE1-9090-F3515CBF38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34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27491348-2904-4E3C-976D-C9D70E984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941022-81D3-45E0-90AF-0C893CAC7D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4" name="Espaço Reservado para Texto 20">
            <a:extLst>
              <a:ext uri="{FF2B5EF4-FFF2-40B4-BE49-F238E27FC236}">
                <a16:creationId xmlns:a16="http://schemas.microsoft.com/office/drawing/2014/main" id="{E170FF94-C7C6-416D-A6D7-0E6AAF9DB8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08495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36D416-E3A3-4C43-A714-47FF94D554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4F99CB3-0673-4FF3-9B85-3B8440FFC6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8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D4967DCA-7669-49F9-A658-8E70FD099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2800" y="1713600"/>
            <a:ext cx="6105600" cy="3448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26989E0A-3159-456E-8FF7-4A7FA0348C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14B1311-0417-45F1-9983-D3ECF26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9462" y="2833431"/>
            <a:ext cx="3607643" cy="8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34CD557F-3E3F-43FE-AAD8-486BF7897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9462" y="3955431"/>
            <a:ext cx="3496729" cy="262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817470E-A528-433B-BD72-A4E57D729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08888" y="4235210"/>
            <a:ext cx="3608217" cy="942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 err="1">
                <a:latin typeface="Montserrat" panose="00000500000000000000" pitchFamily="2" charset="0"/>
              </a:rPr>
              <a:t>Mondwd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jqwod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dsoa</a:t>
            </a:r>
            <a:r>
              <a:rPr lang="pt-BR" dirty="0">
                <a:latin typeface="Montserrat" panose="00000500000000000000" pitchFamily="2" charset="0"/>
              </a:rPr>
              <a:t> os </a:t>
            </a:r>
            <a:r>
              <a:rPr lang="pt-BR" dirty="0" err="1">
                <a:latin typeface="Montserrat" panose="00000500000000000000" pitchFamily="2" charset="0"/>
              </a:rPr>
              <a:t>wdwo</a:t>
            </a:r>
            <a:r>
              <a:rPr lang="pt-BR" dirty="0">
                <a:latin typeface="Montserrat" panose="00000500000000000000" pitchFamily="2" charset="0"/>
              </a:rPr>
              <a:t> das </a:t>
            </a:r>
            <a:r>
              <a:rPr lang="pt-BR" dirty="0" err="1">
                <a:latin typeface="Montserrat" panose="00000500000000000000" pitchFamily="2" charset="0"/>
              </a:rPr>
              <a:t>oswo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szoas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osaowo</a:t>
            </a:r>
            <a:r>
              <a:rPr lang="pt-BR" dirty="0">
                <a:latin typeface="Montserrat" panose="00000500000000000000" pitchFamily="2" charset="0"/>
              </a:rPr>
              <a:t> soas </a:t>
            </a:r>
            <a:r>
              <a:rPr lang="pt-BR" dirty="0" err="1">
                <a:latin typeface="Montserrat" panose="00000500000000000000" pitchFamily="2" charset="0"/>
              </a:rPr>
              <a:t>dsaso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owq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validator.w3.org/file-upload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06F8C2-70D5-16D5-E4FD-CF2D2B6F4F82}"/>
              </a:ext>
            </a:extLst>
          </p:cNvPr>
          <p:cNvSpPr txBox="1"/>
          <p:nvPr/>
        </p:nvSpPr>
        <p:spPr>
          <a:xfrm>
            <a:off x="2044452" y="115410"/>
            <a:ext cx="74901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0" u="none" strike="noStrike" dirty="0">
                <a:solidFill>
                  <a:srgbClr val="3F3F3F"/>
                </a:solidFill>
                <a:effectLst/>
                <a:latin typeface="Montserrat" panose="00000500000000000000" pitchFamily="2" charset="0"/>
              </a:rPr>
              <a:t>Linguagem de Marcação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269300-C58E-CD36-AE03-9A7F89EC196F}"/>
              </a:ext>
            </a:extLst>
          </p:cNvPr>
          <p:cNvSpPr txBox="1"/>
          <p:nvPr/>
        </p:nvSpPr>
        <p:spPr>
          <a:xfrm>
            <a:off x="5471047" y="700185"/>
            <a:ext cx="93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none" strike="noStrike" dirty="0">
                <a:solidFill>
                  <a:srgbClr val="E51E3C"/>
                </a:solidFill>
                <a:effectLst/>
                <a:latin typeface="Montserrat" panose="00000500000000000000" pitchFamily="2" charset="0"/>
              </a:rPr>
              <a:t>Aula 2</a:t>
            </a:r>
            <a:endParaRPr lang="pt-BR" dirty="0"/>
          </a:p>
        </p:txBody>
      </p:sp>
      <p:pic>
        <p:nvPicPr>
          <p:cNvPr id="1030" name="Picture 6" descr="Uma imagem contendo texto, kit, desenho, placar&#10;&#10;Descrição gerada automaticamente">
            <a:extLst>
              <a:ext uri="{FF2B5EF4-FFF2-40B4-BE49-F238E27FC236}">
                <a16:creationId xmlns:a16="http://schemas.microsoft.com/office/drawing/2014/main" id="{7D5CA24D-8CB6-31BC-83B2-C17D41FCF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292" y="1237716"/>
            <a:ext cx="7188325" cy="395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07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75971B-4DF4-B7B7-F462-923D94F31C55}"/>
              </a:ext>
            </a:extLst>
          </p:cNvPr>
          <p:cNvSpPr txBox="1">
            <a:spLocks noChangeArrowheads="1"/>
          </p:cNvSpPr>
          <p:nvPr/>
        </p:nvSpPr>
        <p:spPr>
          <a:xfrm>
            <a:off x="2555047" y="1498255"/>
            <a:ext cx="7305675" cy="1962150"/>
          </a:xfrm>
          <a:prstGeom prst="rect">
            <a:avLst/>
          </a:prstGeom>
        </p:spPr>
        <p:txBody>
          <a:bodyPr vert="horz" lIns="90000" tIns="46800" rIns="90000" bIns="46800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34963" marR="0" lvl="0" indent="-334963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pt-BR" sz="27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334963" marR="0" lvl="0" indent="-334963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W3C Markup Validation Service</a:t>
            </a: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</a:t>
            </a:r>
          </a:p>
          <a:p>
            <a:pPr marL="735013" marR="0" lvl="1" indent="-27781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DA2BF"/>
              </a:buClr>
              <a:buSzTx/>
              <a:buFont typeface="Verdana"/>
              <a:buChar char="◦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  <a:hlinkClick r:id="rId3"/>
              </a:rPr>
              <a:t>http://validator.w3.org/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Lucida Sans Unicode"/>
              <a:ea typeface="+mn-ea"/>
              <a:cs typeface="+mn-cs"/>
              <a:hlinkClick r:id="rId4"/>
            </a:endParaRPr>
          </a:p>
          <a:p>
            <a:pPr marL="735013" marR="0" lvl="1" indent="-27781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334963" marR="0" lvl="0" indent="-3349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pt-BR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7A4DCFF-B534-6165-BF69-B94B3CB7F4A3}"/>
              </a:ext>
            </a:extLst>
          </p:cNvPr>
          <p:cNvSpPr txBox="1">
            <a:spLocks noChangeArrowheads="1"/>
          </p:cNvSpPr>
          <p:nvPr/>
        </p:nvSpPr>
        <p:spPr>
          <a:xfrm>
            <a:off x="2875722" y="220317"/>
            <a:ext cx="7010400" cy="152717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pt-BR" sz="4100" b="1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Validador</a:t>
            </a:r>
          </a:p>
        </p:txBody>
      </p:sp>
    </p:spTree>
    <p:extLst>
      <p:ext uri="{BB962C8B-B14F-4D97-AF65-F5344CB8AC3E}">
        <p14:creationId xmlns:p14="http://schemas.microsoft.com/office/powerpoint/2010/main" val="270052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51C24AB-5012-5443-A580-9CDDBC31E498}"/>
              </a:ext>
            </a:extLst>
          </p:cNvPr>
          <p:cNvSpPr txBox="1">
            <a:spLocks noChangeArrowheads="1"/>
          </p:cNvSpPr>
          <p:nvPr/>
        </p:nvSpPr>
        <p:spPr>
          <a:xfrm>
            <a:off x="2225675" y="172452"/>
            <a:ext cx="7456487" cy="14128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Estrutura HTML</a:t>
            </a:r>
            <a:r>
              <a:rPr kumimoji="0" lang="pt-BR" sz="4100" b="1" i="1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 – </a:t>
            </a:r>
            <a:r>
              <a:rPr kumimoji="0" lang="pt-BR" sz="3600" b="1" i="1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elementos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  <p:sp>
        <p:nvSpPr>
          <p:cNvPr id="3" name="Rectangle 107">
            <a:extLst>
              <a:ext uri="{FF2B5EF4-FFF2-40B4-BE49-F238E27FC236}">
                <a16:creationId xmlns:a16="http://schemas.microsoft.com/office/drawing/2014/main" id="{DC1584FF-5768-C3BD-5BAC-5772C0C0591D}"/>
              </a:ext>
            </a:extLst>
          </p:cNvPr>
          <p:cNvSpPr txBox="1">
            <a:spLocks noChangeArrowheads="1"/>
          </p:cNvSpPr>
          <p:nvPr/>
        </p:nvSpPr>
        <p:spPr>
          <a:xfrm>
            <a:off x="2265362" y="1775827"/>
            <a:ext cx="7661275" cy="1412875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Elementos principais:</a:t>
            </a:r>
          </a:p>
        </p:txBody>
      </p:sp>
      <p:graphicFrame>
        <p:nvGraphicFramePr>
          <p:cNvPr id="4" name="Group 124">
            <a:extLst>
              <a:ext uri="{FF2B5EF4-FFF2-40B4-BE49-F238E27FC236}">
                <a16:creationId xmlns:a16="http://schemas.microsoft.com/office/drawing/2014/main" id="{17BE3F94-6F30-8EA6-A937-F93A814FFA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960264"/>
              </p:ext>
            </p:extLst>
          </p:nvPr>
        </p:nvGraphicFramePr>
        <p:xfrm>
          <a:off x="2420143" y="2787730"/>
          <a:ext cx="7351712" cy="2016125"/>
        </p:xfrm>
        <a:graphic>
          <a:graphicData uri="http://schemas.openxmlformats.org/drawingml/2006/table">
            <a:tbl>
              <a:tblPr/>
              <a:tblGrid>
                <a:gridCol w="266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html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e &lt;/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html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Raiz do documento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body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e &lt;/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body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Corpo do documento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head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e &lt;/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head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Cabeçalho do documento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e &lt;/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Titulo do documento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&lt;meta&gt;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meta informação genérica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10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3C2F167-3355-81D2-B13F-79B75E714F9A}"/>
              </a:ext>
            </a:extLst>
          </p:cNvPr>
          <p:cNvSpPr txBox="1">
            <a:spLocks noChangeArrowheads="1"/>
          </p:cNvSpPr>
          <p:nvPr/>
        </p:nvSpPr>
        <p:spPr>
          <a:xfrm>
            <a:off x="2027790" y="135042"/>
            <a:ext cx="7456487" cy="14128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Estrutura HTML</a:t>
            </a:r>
            <a:r>
              <a:rPr kumimoji="0" lang="pt-BR" sz="4100" b="1" i="1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 – </a:t>
            </a:r>
            <a:r>
              <a:rPr kumimoji="0" lang="pt-BR" sz="3600" b="1" i="1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elementos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  <p:sp>
        <p:nvSpPr>
          <p:cNvPr id="8" name="Rectangle 61">
            <a:extLst>
              <a:ext uri="{FF2B5EF4-FFF2-40B4-BE49-F238E27FC236}">
                <a16:creationId xmlns:a16="http://schemas.microsoft.com/office/drawing/2014/main" id="{43C504BD-D215-1A93-A43F-4D9053C1112C}"/>
              </a:ext>
            </a:extLst>
          </p:cNvPr>
          <p:cNvSpPr txBox="1">
            <a:spLocks noChangeArrowheads="1"/>
          </p:cNvSpPr>
          <p:nvPr/>
        </p:nvSpPr>
        <p:spPr>
          <a:xfrm>
            <a:off x="2204002" y="1738417"/>
            <a:ext cx="7661275" cy="649287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Elementos de formulário:</a:t>
            </a:r>
          </a:p>
        </p:txBody>
      </p:sp>
      <p:graphicFrame>
        <p:nvGraphicFramePr>
          <p:cNvPr id="9" name="Group 227">
            <a:extLst>
              <a:ext uri="{FF2B5EF4-FFF2-40B4-BE49-F238E27FC236}">
                <a16:creationId xmlns:a16="http://schemas.microsoft.com/office/drawing/2014/main" id="{502180F8-81D1-8DC7-515F-9803F9ECE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272197"/>
              </p:ext>
            </p:extLst>
          </p:nvPr>
        </p:nvGraphicFramePr>
        <p:xfrm>
          <a:off x="2132565" y="2675042"/>
          <a:ext cx="7351712" cy="2390778"/>
        </p:xfrm>
        <a:graphic>
          <a:graphicData uri="http://schemas.openxmlformats.org/drawingml/2006/table">
            <a:tbl>
              <a:tblPr/>
              <a:tblGrid>
                <a:gridCol w="266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form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e &lt;/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form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formulário interativo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&lt;input&gt;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Controle (campo) em formulário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button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e &lt;/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button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Botão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label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e &lt;/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label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Rótulo para campo de formulário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textarea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e &lt;/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textarea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campo de múltiplas linhas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46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12A63FB-A091-3B98-9342-F163995F4EC5}"/>
              </a:ext>
            </a:extLst>
          </p:cNvPr>
          <p:cNvSpPr txBox="1">
            <a:spLocks noChangeArrowheads="1"/>
          </p:cNvSpPr>
          <p:nvPr/>
        </p:nvSpPr>
        <p:spPr>
          <a:xfrm>
            <a:off x="1990725" y="51248"/>
            <a:ext cx="7456487" cy="14128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Estrutura HTML</a:t>
            </a:r>
            <a:r>
              <a:rPr kumimoji="0" lang="pt-BR" sz="4100" b="1" i="1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 – </a:t>
            </a:r>
            <a:r>
              <a:rPr kumimoji="0" lang="pt-BR" sz="3600" b="1" i="1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elementos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  <p:sp>
        <p:nvSpPr>
          <p:cNvPr id="3" name="Rectangle 59">
            <a:extLst>
              <a:ext uri="{FF2B5EF4-FFF2-40B4-BE49-F238E27FC236}">
                <a16:creationId xmlns:a16="http://schemas.microsoft.com/office/drawing/2014/main" id="{34B0F255-CDD4-CCDB-63CF-F1C246E991C5}"/>
              </a:ext>
            </a:extLst>
          </p:cNvPr>
          <p:cNvSpPr txBox="1">
            <a:spLocks noChangeArrowheads="1"/>
          </p:cNvSpPr>
          <p:nvPr/>
        </p:nvSpPr>
        <p:spPr>
          <a:xfrm>
            <a:off x="2114550" y="1726432"/>
            <a:ext cx="7661275" cy="649287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Elementos de texto:</a:t>
            </a:r>
          </a:p>
        </p:txBody>
      </p:sp>
      <p:graphicFrame>
        <p:nvGraphicFramePr>
          <p:cNvPr id="4" name="Group 92">
            <a:extLst>
              <a:ext uri="{FF2B5EF4-FFF2-40B4-BE49-F238E27FC236}">
                <a16:creationId xmlns:a16="http://schemas.microsoft.com/office/drawing/2014/main" id="{A0E1750D-6325-B2F7-46DA-8941AF8CA2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096465"/>
              </p:ext>
            </p:extLst>
          </p:nvPr>
        </p:nvGraphicFramePr>
        <p:xfrm>
          <a:off x="2043113" y="2302694"/>
          <a:ext cx="7351712" cy="2620166"/>
        </p:xfrm>
        <a:graphic>
          <a:graphicData uri="http://schemas.openxmlformats.org/drawingml/2006/table">
            <a:tbl>
              <a:tblPr/>
              <a:tblGrid>
                <a:gridCol w="302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5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&lt;p&gt; e &lt;/p&gt;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parágrafo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br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ou 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br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Força uma quebra de linha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strong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e &lt;/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strong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Destaca o texto (negrito)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&lt;em&gt; e 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Dá ênfase ao texto (itálico)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5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&lt;a&gt; e &lt;/a&gt;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âncoras e hyperlinks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&lt;h1&gt; e &lt;/h1&gt;, &lt;h2&gt; e &lt;/h2&gt;,...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Cabeçalho, apresenta o texto como títulos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5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81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E73656C-7789-1DF6-386E-D0750CC825A1}"/>
              </a:ext>
            </a:extLst>
          </p:cNvPr>
          <p:cNvSpPr txBox="1">
            <a:spLocks noChangeArrowheads="1"/>
          </p:cNvSpPr>
          <p:nvPr/>
        </p:nvSpPr>
        <p:spPr>
          <a:xfrm>
            <a:off x="2225675" y="177703"/>
            <a:ext cx="7456487" cy="14128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Estrutura HTML</a:t>
            </a:r>
            <a:r>
              <a:rPr kumimoji="0" lang="pt-BR" sz="4100" b="1" i="1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 – </a:t>
            </a:r>
            <a:r>
              <a:rPr kumimoji="0" lang="pt-BR" sz="3600" b="1" i="1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elementos</a:t>
            </a:r>
            <a:endParaRPr kumimoji="0" lang="pt-BR" sz="3600" b="1" i="0" u="none" strike="noStrike" kern="1200" cap="none" spc="0" normalizeH="0" baseline="0" noProof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  <p:sp>
        <p:nvSpPr>
          <p:cNvPr id="3" name="Rectangle 59">
            <a:extLst>
              <a:ext uri="{FF2B5EF4-FFF2-40B4-BE49-F238E27FC236}">
                <a16:creationId xmlns:a16="http://schemas.microsoft.com/office/drawing/2014/main" id="{CC875C3C-9E7F-7794-519A-BAEAB15E1039}"/>
              </a:ext>
            </a:extLst>
          </p:cNvPr>
          <p:cNvSpPr txBox="1">
            <a:spLocks noChangeArrowheads="1"/>
          </p:cNvSpPr>
          <p:nvPr/>
        </p:nvSpPr>
        <p:spPr>
          <a:xfrm>
            <a:off x="2265362" y="1781078"/>
            <a:ext cx="7661275" cy="649287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Elementos de tabela:</a:t>
            </a:r>
          </a:p>
        </p:txBody>
      </p:sp>
      <p:graphicFrame>
        <p:nvGraphicFramePr>
          <p:cNvPr id="4" name="Group 105">
            <a:extLst>
              <a:ext uri="{FF2B5EF4-FFF2-40B4-BE49-F238E27FC236}">
                <a16:creationId xmlns:a16="http://schemas.microsoft.com/office/drawing/2014/main" id="{93EB6F2E-D215-A5CB-9230-CFFF7CECC5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393967"/>
              </p:ext>
            </p:extLst>
          </p:nvPr>
        </p:nvGraphicFramePr>
        <p:xfrm>
          <a:off x="2193925" y="2789140"/>
          <a:ext cx="7351712" cy="2103440"/>
        </p:xfrm>
        <a:graphic>
          <a:graphicData uri="http://schemas.openxmlformats.org/drawingml/2006/table">
            <a:tbl>
              <a:tblPr/>
              <a:tblGrid>
                <a:gridCol w="30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table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e &lt;/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table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tabela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e &lt;/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Linha da tabela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e &lt;/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Célula de cabeçalho da tabela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td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e &lt;/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td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Célula da tabela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11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9C67376-C28A-17F5-A167-6FD941382E45}"/>
              </a:ext>
            </a:extLst>
          </p:cNvPr>
          <p:cNvSpPr txBox="1">
            <a:spLocks noChangeArrowheads="1"/>
          </p:cNvSpPr>
          <p:nvPr/>
        </p:nvSpPr>
        <p:spPr>
          <a:xfrm>
            <a:off x="2223950" y="24710"/>
            <a:ext cx="7456487" cy="14128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Estrutura HTML</a:t>
            </a:r>
            <a:r>
              <a:rPr kumimoji="0" lang="pt-BR" sz="4100" b="1" i="1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 – </a:t>
            </a:r>
            <a:r>
              <a:rPr kumimoji="0" lang="pt-BR" sz="3600" b="1" i="1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elementos</a:t>
            </a:r>
            <a:endParaRPr kumimoji="0" lang="pt-BR" sz="3600" b="1" i="0" u="none" strike="noStrike" kern="1200" cap="none" spc="0" normalizeH="0" baseline="0" noProof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F331860B-87B4-708C-256C-BE469C4AFA33}"/>
              </a:ext>
            </a:extLst>
          </p:cNvPr>
          <p:cNvSpPr txBox="1">
            <a:spLocks noChangeArrowheads="1"/>
          </p:cNvSpPr>
          <p:nvPr/>
        </p:nvSpPr>
        <p:spPr>
          <a:xfrm>
            <a:off x="2263637" y="1628085"/>
            <a:ext cx="7661275" cy="649287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Elementos de listas:</a:t>
            </a:r>
            <a:endParaRPr kumimoji="0" lang="pt-BR" sz="2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AC75A6CA-41F3-1FA1-A7FC-07C8C73A47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963368"/>
              </p:ext>
            </p:extLst>
          </p:nvPr>
        </p:nvGraphicFramePr>
        <p:xfrm>
          <a:off x="2192200" y="2636147"/>
          <a:ext cx="7351712" cy="1733552"/>
        </p:xfrm>
        <a:graphic>
          <a:graphicData uri="http://schemas.openxmlformats.org/drawingml/2006/table">
            <a:tbl>
              <a:tblPr/>
              <a:tblGrid>
                <a:gridCol w="266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ol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e &lt;/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ol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Lista ordenada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ul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e &lt;/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ul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Lista não ordenada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&lt;li&gt; e &lt;/li&gt;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Item de uma lista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58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1E53DB-5C40-6B0A-6237-B664DC48439E}"/>
              </a:ext>
            </a:extLst>
          </p:cNvPr>
          <p:cNvSpPr txBox="1">
            <a:spLocks noChangeArrowheads="1"/>
          </p:cNvSpPr>
          <p:nvPr/>
        </p:nvSpPr>
        <p:spPr>
          <a:xfrm>
            <a:off x="2225675" y="0"/>
            <a:ext cx="7456487" cy="14128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Estrutura HTML</a:t>
            </a:r>
            <a:r>
              <a:rPr kumimoji="0" lang="pt-BR" sz="4100" b="1" i="1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 – </a:t>
            </a:r>
            <a:r>
              <a:rPr kumimoji="0" lang="pt-BR" sz="3600" b="1" i="1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elementos</a:t>
            </a:r>
            <a:endParaRPr kumimoji="0" lang="pt-BR" sz="3600" b="1" i="0" u="none" strike="noStrike" kern="1200" cap="none" spc="0" normalizeH="0" baseline="0" noProof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0E89761E-C028-BEC3-6ED7-CE8E7BB58144}"/>
              </a:ext>
            </a:extLst>
          </p:cNvPr>
          <p:cNvSpPr txBox="1">
            <a:spLocks noChangeArrowheads="1"/>
          </p:cNvSpPr>
          <p:nvPr/>
        </p:nvSpPr>
        <p:spPr>
          <a:xfrm>
            <a:off x="2265362" y="1603375"/>
            <a:ext cx="7661275" cy="649287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Elementos diversos:</a:t>
            </a:r>
          </a:p>
        </p:txBody>
      </p:sp>
      <p:graphicFrame>
        <p:nvGraphicFramePr>
          <p:cNvPr id="6" name="Group 31">
            <a:extLst>
              <a:ext uri="{FF2B5EF4-FFF2-40B4-BE49-F238E27FC236}">
                <a16:creationId xmlns:a16="http://schemas.microsoft.com/office/drawing/2014/main" id="{58D27186-BAD4-F249-77BE-E0E538355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497931"/>
              </p:ext>
            </p:extLst>
          </p:nvPr>
        </p:nvGraphicFramePr>
        <p:xfrm>
          <a:off x="2193925" y="2611437"/>
          <a:ext cx="7351712" cy="2514600"/>
        </p:xfrm>
        <a:graphic>
          <a:graphicData uri="http://schemas.openxmlformats.org/drawingml/2006/table">
            <a:tbl>
              <a:tblPr/>
              <a:tblGrid>
                <a:gridCol w="266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&lt;div&gt; e &lt;/div&gt;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elemento genérico /caixa para estilização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img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imagem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hr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ou 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hr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Insere uma Régua Horizontal (Horizontal 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Rule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span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e &lt;/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span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elemento genérico /caixa para estilização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&lt;style&gt; e &lt;style&gt;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informações de estilos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97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240DC7C-B5D1-E22F-147A-D0E10B52FC4C}"/>
              </a:ext>
            </a:extLst>
          </p:cNvPr>
          <p:cNvSpPr txBox="1">
            <a:spLocks noChangeArrowheads="1"/>
          </p:cNvSpPr>
          <p:nvPr/>
        </p:nvSpPr>
        <p:spPr>
          <a:xfrm>
            <a:off x="1700834" y="1749287"/>
            <a:ext cx="8345488" cy="46974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&lt;a&gt; e &lt;/a&gt;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pt-BR" sz="2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Faz uma ligação do texto para um outro endereço (link)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pt-BR" sz="2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Principais atributos: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href </a:t>
            </a: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  <a:sym typeface="Wingdings" pitchFamily="2" charset="2"/>
              </a:rPr>
              <a:t> contém o endereço (URL) a ser “linkado”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name </a:t>
            </a: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  <a:sym typeface="Wingdings" pitchFamily="2" charset="2"/>
              </a:rPr>
              <a:t> determina uma posição dentro da página</a:t>
            </a:r>
          </a:p>
          <a:p>
            <a:pPr marL="859536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accesskey</a:t>
            </a: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  <a:sym typeface="Wingdings" pitchFamily="2" charset="2"/>
              </a:rPr>
              <a:t>  determina uma </a:t>
            </a: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tecla de acesso</a:t>
            </a:r>
            <a:endParaRPr kumimoji="0" lang="pt-BR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  <a:sym typeface="Wingdings" pitchFamily="2" charset="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  <a:sym typeface="Wingdings" pitchFamily="2" charset="2"/>
              </a:rPr>
              <a:t>Exemplos:</a:t>
            </a:r>
          </a:p>
          <a:p>
            <a:pPr marL="153035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DA1F28"/>
              </a:buClr>
              <a:buSzTx/>
              <a:buFont typeface="Wingdings 2"/>
              <a:buChar char=""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&lt;a href="http://www.uol.com.br" accesskey="U"&gt;clique  aqui&lt;/a&gt;</a:t>
            </a:r>
          </a:p>
          <a:p>
            <a:pPr marL="153035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DA1F28"/>
              </a:buClr>
              <a:buSzTx/>
              <a:buFont typeface="Wingdings 2"/>
              <a:buChar char=""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&lt;a href=“apresentacao.ppt“ id=“name”&gt;clique aqui&lt;/a&gt;</a:t>
            </a:r>
          </a:p>
          <a:p>
            <a:pPr marL="153035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DA1F28"/>
              </a:buClr>
              <a:buSzTx/>
              <a:buFont typeface="Wingdings 2"/>
              <a:buChar char=""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endParaRPr kumimoji="0" lang="pt-BR" sz="2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EE0269-582A-7EB0-575E-403EFA19962C}"/>
              </a:ext>
            </a:extLst>
          </p:cNvPr>
          <p:cNvSpPr txBox="1">
            <a:spLocks noChangeArrowheads="1"/>
          </p:cNvSpPr>
          <p:nvPr/>
        </p:nvSpPr>
        <p:spPr>
          <a:xfrm>
            <a:off x="1729409" y="309425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Estrutura HTML</a:t>
            </a:r>
            <a:r>
              <a:rPr kumimoji="0" lang="pt-BR" sz="4100" b="1" i="1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 – </a:t>
            </a:r>
            <a:r>
              <a:rPr kumimoji="0" lang="pt-BR" sz="3600" b="1" i="1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Ligações</a:t>
            </a:r>
          </a:p>
        </p:txBody>
      </p:sp>
    </p:spTree>
    <p:extLst>
      <p:ext uri="{BB962C8B-B14F-4D97-AF65-F5344CB8AC3E}">
        <p14:creationId xmlns:p14="http://schemas.microsoft.com/office/powerpoint/2010/main" val="353008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1AD089-A8B6-77B0-F6C1-79E767AAD33C}"/>
              </a:ext>
            </a:extLst>
          </p:cNvPr>
          <p:cNvSpPr txBox="1">
            <a:spLocks/>
          </p:cNvSpPr>
          <p:nvPr/>
        </p:nvSpPr>
        <p:spPr>
          <a:xfrm>
            <a:off x="1798983" y="149754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Exemplo de uso de ligações no HTML</a:t>
            </a:r>
            <a:endParaRPr kumimoji="0" lang="pt-BR" sz="2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120DA8FD-8872-2B3A-8CFC-4ADEAEF48145}"/>
              </a:ext>
            </a:extLst>
          </p:cNvPr>
          <p:cNvSpPr txBox="1">
            <a:spLocks/>
          </p:cNvSpPr>
          <p:nvPr/>
        </p:nvSpPr>
        <p:spPr>
          <a:xfrm>
            <a:off x="1798983" y="290859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Exemplo</a:t>
            </a:r>
            <a:endParaRPr kumimoji="0" lang="pt-BR" sz="4100" b="1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27513F1-07E3-1C25-B408-BA36634E4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9855" y="2365101"/>
            <a:ext cx="7488832" cy="311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o explicativo em elipse 7">
            <a:extLst>
              <a:ext uri="{FF2B5EF4-FFF2-40B4-BE49-F238E27FC236}">
                <a16:creationId xmlns:a16="http://schemas.microsoft.com/office/drawing/2014/main" id="{D54D8E15-5AA2-349B-F2D2-960721DD05E1}"/>
              </a:ext>
            </a:extLst>
          </p:cNvPr>
          <p:cNvSpPr/>
          <p:nvPr/>
        </p:nvSpPr>
        <p:spPr>
          <a:xfrm>
            <a:off x="7390455" y="5317429"/>
            <a:ext cx="2483768" cy="720080"/>
          </a:xfrm>
          <a:prstGeom prst="wedgeEllipseCallout">
            <a:avLst>
              <a:gd name="adj1" fmla="val -43642"/>
              <a:gd name="adj2" fmla="val -102421"/>
            </a:avLst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2DA2BF"/>
            </a:solidFill>
            <a:prstDash val="lgDash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1" u="none" strike="noStrike" kern="0" cap="none" spc="0" normalizeH="0" baseline="0" noProof="0" dirty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IE: </a:t>
            </a:r>
            <a:r>
              <a:rPr kumimoji="0" lang="pt-BR" sz="1400" b="0" i="1" u="none" strike="noStrike" kern="0" cap="none" spc="0" normalizeH="0" baseline="0" noProof="0" dirty="0" err="1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Alt</a:t>
            </a:r>
            <a:r>
              <a:rPr kumimoji="0" lang="pt-BR" sz="1400" b="0" i="1" u="none" strike="noStrike" kern="0" cap="none" spc="0" normalizeH="0" baseline="0" noProof="0" dirty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+ G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1" u="none" strike="noStrike" kern="0" cap="none" spc="0" normalizeH="0" baseline="0" noProof="0" dirty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Firefox: </a:t>
            </a:r>
            <a:r>
              <a:rPr kumimoji="0" lang="pt-BR" sz="1400" b="0" i="1" u="none" strike="noStrike" kern="0" cap="none" spc="0" normalizeH="0" baseline="0" noProof="0" dirty="0" err="1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Alt</a:t>
            </a:r>
            <a:r>
              <a:rPr kumimoji="0" lang="pt-BR" sz="1400" b="0" i="1" u="none" strike="noStrike" kern="0" cap="none" spc="0" normalizeH="0" baseline="0" noProof="0" dirty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+ </a:t>
            </a:r>
            <a:r>
              <a:rPr kumimoji="0" lang="pt-BR" sz="1400" b="0" i="1" u="none" strike="noStrike" kern="0" cap="none" spc="0" normalizeH="0" baseline="0" noProof="0" dirty="0" err="1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Shift</a:t>
            </a:r>
            <a:r>
              <a:rPr kumimoji="0" lang="pt-BR" sz="1400" b="0" i="1" u="none" strike="noStrike" kern="0" cap="none" spc="0" normalizeH="0" baseline="0" noProof="0" dirty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+ G</a:t>
            </a:r>
          </a:p>
        </p:txBody>
      </p:sp>
    </p:spTree>
    <p:extLst>
      <p:ext uri="{BB962C8B-B14F-4D97-AF65-F5344CB8AC3E}">
        <p14:creationId xmlns:p14="http://schemas.microsoft.com/office/powerpoint/2010/main" val="3159828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582</Words>
  <Application>Microsoft Office PowerPoint</Application>
  <PresentationFormat>Widescreen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Arial</vt:lpstr>
      <vt:lpstr>Calibri</vt:lpstr>
      <vt:lpstr>Lucida Sans Unicode</vt:lpstr>
      <vt:lpstr>Montserrat</vt:lpstr>
      <vt:lpstr>Montserrat Medium</vt:lpstr>
      <vt:lpstr>Verdana</vt:lpstr>
      <vt:lpstr>Wingdings</vt:lpstr>
      <vt:lpstr>Wingdings 2</vt:lpstr>
      <vt:lpstr>Wingdings 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Akira Higa</dc:creator>
  <cp:lastModifiedBy>Victor Sousa Pinheiro</cp:lastModifiedBy>
  <cp:revision>70</cp:revision>
  <dcterms:created xsi:type="dcterms:W3CDTF">2018-10-25T18:17:28Z</dcterms:created>
  <dcterms:modified xsi:type="dcterms:W3CDTF">2023-07-31T15:35:22Z</dcterms:modified>
</cp:coreProperties>
</file>