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4" r:id="rId7"/>
    <p:sldId id="275" r:id="rId8"/>
    <p:sldId id="276" r:id="rId9"/>
    <p:sldId id="277" r:id="rId10"/>
    <p:sldId id="278" r:id="rId11"/>
    <p:sldId id="279" r:id="rId12"/>
    <p:sldId id="280"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65" d="100"/>
          <a:sy n="65" d="100"/>
        </p:scale>
        <p:origin x="7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localhost:8888/notebooks/Virtual-Internship-Glacier/Glacier_Week2-final.ipynb#Let's-put-yourseld-on-the-shoes-of-an-investor-who-wants-to-invest-in-the-cab-firm,-We-will-consider-the-following-information:"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562182" y="2224210"/>
            <a:ext cx="11067636" cy="2308324"/>
          </a:xfrm>
          <a:prstGeom prst="rect">
            <a:avLst/>
          </a:prstGeom>
          <a:solidFill>
            <a:srgbClr val="3B3B3B"/>
          </a:solidFill>
          <a:ln w="12700">
            <a:solidFill>
              <a:schemeClr val="accent2"/>
            </a:solidFill>
          </a:ln>
        </p:spPr>
        <p:txBody>
          <a:bodyPr wrap="square" rtlCol="0">
            <a:spAutoFit/>
          </a:bodyPr>
          <a:lstStyle/>
          <a:p>
            <a:r>
              <a:rPr lang="en-US" sz="6000" dirty="0">
                <a:solidFill>
                  <a:srgbClr val="FF6600"/>
                </a:solidFill>
                <a:latin typeface="Arial" panose="020B0604020202020204" pitchFamily="34" charset="0"/>
                <a:cs typeface="Arial" panose="020B0604020202020204" pitchFamily="34" charset="0"/>
              </a:rPr>
              <a:t>EDA G2M Cab Investment Firm</a:t>
            </a:r>
            <a:endParaRPr lang="en-US" sz="6000" dirty="0">
              <a:latin typeface="Arial" panose="020B0604020202020204" pitchFamily="34" charset="0"/>
              <a:cs typeface="Arial" panose="020B0604020202020204" pitchFamily="34" charset="0"/>
            </a:endParaRPr>
          </a:p>
          <a:p>
            <a:r>
              <a:rPr lang="en-US" sz="2800" b="1" dirty="0">
                <a:solidFill>
                  <a:schemeClr val="bg1"/>
                </a:solidFill>
                <a:latin typeface="Arial" panose="020B0604020202020204" pitchFamily="34" charset="0"/>
                <a:cs typeface="Arial" panose="020B0604020202020204" pitchFamily="34" charset="0"/>
              </a:rPr>
              <a:t>Virtual Internship</a:t>
            </a:r>
          </a:p>
          <a:p>
            <a:endParaRPr lang="en-US" sz="2800" b="1" dirty="0">
              <a:latin typeface="Arial" panose="020B0604020202020204" pitchFamily="34" charset="0"/>
              <a:cs typeface="Arial" panose="020B0604020202020204" pitchFamily="34" charset="0"/>
            </a:endParaRPr>
          </a:p>
          <a:p>
            <a:r>
              <a:rPr lang="en-US" sz="2800" b="1" dirty="0">
                <a:solidFill>
                  <a:schemeClr val="bg1"/>
                </a:solidFill>
                <a:latin typeface="Arial" panose="020B0604020202020204" pitchFamily="34" charset="0"/>
                <a:cs typeface="Arial" panose="020B0604020202020204" pitchFamily="34" charset="0"/>
              </a:rPr>
              <a:t>20-Oct-2024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8223A5-BFCC-7C09-803D-D73839C6032F}"/>
              </a:ext>
            </a:extLst>
          </p:cNvPr>
          <p:cNvSpPr txBox="1">
            <a:spLocks/>
          </p:cNvSpPr>
          <p:nvPr/>
        </p:nvSpPr>
        <p:spPr>
          <a:xfrm rot="5400000">
            <a:off x="5660064" y="-5660066"/>
            <a:ext cx="871870" cy="12192001"/>
          </a:xfrm>
          <a:prstGeom prst="rect">
            <a:avLst/>
          </a:prstGeom>
          <a:solidFill>
            <a:srgbClr val="3B3B3B"/>
          </a:solidFill>
        </p:spPr>
        <p:txBody>
          <a:bodyPr vert="vert270"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rgbClr val="FF6600"/>
                </a:solidFill>
                <a:latin typeface="Arial" panose="020B0604020202020204" pitchFamily="34" charset="0"/>
                <a:cs typeface="Arial" panose="020B0604020202020204" pitchFamily="34" charset="0"/>
              </a:rPr>
              <a:t> Revenue and Profit Analysis</a:t>
            </a:r>
          </a:p>
        </p:txBody>
      </p:sp>
      <p:pic>
        <p:nvPicPr>
          <p:cNvPr id="8196" name="Picture 4">
            <a:extLst>
              <a:ext uri="{FF2B5EF4-FFF2-40B4-BE49-F238E27FC236}">
                <a16:creationId xmlns:a16="http://schemas.microsoft.com/office/drawing/2014/main" id="{2A90AD94-5CFB-72A9-090D-A23062650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904" y="1160628"/>
            <a:ext cx="11000189" cy="546476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631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fontScale="90000"/>
          </a:bodyPr>
          <a:lstStyle/>
          <a:p>
            <a:r>
              <a:rPr lang="en-US" b="1" dirty="0">
                <a:solidFill>
                  <a:srgbClr val="FF6600"/>
                </a:solidFill>
                <a:latin typeface="Arial" panose="020B0604020202020204" pitchFamily="34" charset="0"/>
                <a:cs typeface="Arial" panose="020B0604020202020204" pitchFamily="34" charset="0"/>
              </a:rPr>
              <a:t> Revenue and Profit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2">
            <a:extLst>
              <a:ext uri="{FF2B5EF4-FFF2-40B4-BE49-F238E27FC236}">
                <a16:creationId xmlns:a16="http://schemas.microsoft.com/office/drawing/2014/main" id="{D9A87DED-D352-4568-45D0-03BC0F1A6E04}"/>
              </a:ext>
            </a:extLst>
          </p:cNvPr>
          <p:cNvSpPr>
            <a:spLocks noGrp="1" noChangeArrowheads="1"/>
          </p:cNvSpPr>
          <p:nvPr>
            <p:ph type="subTitle" idx="1"/>
          </p:nvPr>
        </p:nvSpPr>
        <p:spPr bwMode="auto">
          <a:xfrm>
            <a:off x="293659" y="2488414"/>
            <a:ext cx="473875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Both of two companies experienced a decrease in profit compared to the initial year.</a:t>
            </a:r>
          </a:p>
        </p:txBody>
      </p:sp>
      <p:pic>
        <p:nvPicPr>
          <p:cNvPr id="9218" name="Picture 2">
            <a:extLst>
              <a:ext uri="{FF2B5EF4-FFF2-40B4-BE49-F238E27FC236}">
                <a16:creationId xmlns:a16="http://schemas.microsoft.com/office/drawing/2014/main" id="{31D5FABD-D70E-8B91-94C3-C7E0D0CBF7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980" y="1569620"/>
            <a:ext cx="6479257" cy="4294151"/>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292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fontScale="90000"/>
          </a:bodyPr>
          <a:lstStyle/>
          <a:p>
            <a:r>
              <a:rPr lang="en-US" b="1" dirty="0">
                <a:solidFill>
                  <a:srgbClr val="FF6600"/>
                </a:solidFill>
                <a:latin typeface="Arial" panose="020B0604020202020204" pitchFamily="34" charset="0"/>
                <a:cs typeface="Arial" panose="020B0604020202020204" pitchFamily="34" charset="0"/>
              </a:rPr>
              <a:t> Revenue and Profit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2">
            <a:extLst>
              <a:ext uri="{FF2B5EF4-FFF2-40B4-BE49-F238E27FC236}">
                <a16:creationId xmlns:a16="http://schemas.microsoft.com/office/drawing/2014/main" id="{D9A87DED-D352-4568-45D0-03BC0F1A6E04}"/>
              </a:ext>
            </a:extLst>
          </p:cNvPr>
          <p:cNvSpPr>
            <a:spLocks noGrp="1" noChangeArrowheads="1"/>
          </p:cNvSpPr>
          <p:nvPr>
            <p:ph type="subTitle" idx="1"/>
          </p:nvPr>
        </p:nvSpPr>
        <p:spPr bwMode="auto">
          <a:xfrm>
            <a:off x="1114096" y="1209026"/>
            <a:ext cx="996380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Yellow Cab achieved a much higher profit margin compared to Pink Cab.</a:t>
            </a:r>
          </a:p>
        </p:txBody>
      </p:sp>
      <p:pic>
        <p:nvPicPr>
          <p:cNvPr id="10242" name="Picture 2">
            <a:extLst>
              <a:ext uri="{FF2B5EF4-FFF2-40B4-BE49-F238E27FC236}">
                <a16:creationId xmlns:a16="http://schemas.microsoft.com/office/drawing/2014/main" id="{5D3DEEA7-73B5-D925-D312-896A214F7B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671" y="1986457"/>
            <a:ext cx="5595608" cy="4177003"/>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1C04D4F4-74E6-874A-5F67-F58581AE9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791" y="1986457"/>
            <a:ext cx="5595608" cy="4177003"/>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371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fontScale="90000"/>
          </a:bodyPr>
          <a:lstStyle/>
          <a:p>
            <a:r>
              <a:rPr lang="en-US" b="1" dirty="0">
                <a:solidFill>
                  <a:srgbClr val="FF6600"/>
                </a:solidFill>
                <a:latin typeface="Arial" panose="020B0604020202020204" pitchFamily="34" charset="0"/>
                <a:cs typeface="Arial" panose="020B0604020202020204" pitchFamily="34" charset="0"/>
              </a:rPr>
              <a:t> Revenue and Profit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2">
            <a:extLst>
              <a:ext uri="{FF2B5EF4-FFF2-40B4-BE49-F238E27FC236}">
                <a16:creationId xmlns:a16="http://schemas.microsoft.com/office/drawing/2014/main" id="{D9A87DED-D352-4568-45D0-03BC0F1A6E04}"/>
              </a:ext>
            </a:extLst>
          </p:cNvPr>
          <p:cNvSpPr>
            <a:spLocks noGrp="1" noChangeArrowheads="1"/>
          </p:cNvSpPr>
          <p:nvPr>
            <p:ph type="subTitle" idx="1"/>
          </p:nvPr>
        </p:nvSpPr>
        <p:spPr bwMode="auto">
          <a:xfrm>
            <a:off x="374906" y="2280651"/>
            <a:ext cx="5177096"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600" dirty="0">
                <a:latin typeface="Times New Roman" panose="02020603050405020304" pitchFamily="18" charset="0"/>
                <a:cs typeface="Times New Roman" panose="02020603050405020304" pitchFamily="18" charset="0"/>
              </a:rPr>
              <a:t>Yellow Cab generated profit per kilometer that was three times higher than Pink Cab’s.</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
            </a:r>
            <a:r>
              <a:rPr lang="en-US" altLang="en-US" sz="2600" dirty="0">
                <a:latin typeface="Times New Roman" panose="02020603050405020304" pitchFamily="18" charset="0"/>
                <a:cs typeface="Times New Roman" panose="02020603050405020304" pitchFamily="18" charset="0"/>
              </a:rPr>
              <a:t>y are there such a huge difference?</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8DCE36B6-FC75-F2CA-CF59-D290AAADA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0001" y="1450428"/>
            <a:ext cx="6053011" cy="4518445"/>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60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a:bodyPr>
          <a:lstStyle/>
          <a:p>
            <a:r>
              <a:rPr lang="en-US" sz="4400" b="1" dirty="0">
                <a:solidFill>
                  <a:srgbClr val="FF6600"/>
                </a:solidFill>
                <a:latin typeface="Arial" panose="020B0604020202020204" pitchFamily="34" charset="0"/>
                <a:cs typeface="Arial" panose="020B0604020202020204" pitchFamily="34" charset="0"/>
              </a:rPr>
              <a:t> Customer Demographic – Gender Impact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2">
            <a:extLst>
              <a:ext uri="{FF2B5EF4-FFF2-40B4-BE49-F238E27FC236}">
                <a16:creationId xmlns:a16="http://schemas.microsoft.com/office/drawing/2014/main" id="{D9A87DED-D352-4568-45D0-03BC0F1A6E04}"/>
              </a:ext>
            </a:extLst>
          </p:cNvPr>
          <p:cNvSpPr>
            <a:spLocks noGrp="1" noChangeArrowheads="1"/>
          </p:cNvSpPr>
          <p:nvPr>
            <p:ph type="subTitle" idx="1"/>
          </p:nvPr>
        </p:nvSpPr>
        <p:spPr bwMode="auto">
          <a:xfrm>
            <a:off x="777766" y="965637"/>
            <a:ext cx="1057340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Transactions volume generated from different genders showed a large gap between the two companies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can be observed that the male group uses cab services more frequently than the female group.</a:t>
            </a:r>
          </a:p>
        </p:txBody>
      </p:sp>
      <p:pic>
        <p:nvPicPr>
          <p:cNvPr id="2050" name="Picture 2">
            <a:extLst>
              <a:ext uri="{FF2B5EF4-FFF2-40B4-BE49-F238E27FC236}">
                <a16:creationId xmlns:a16="http://schemas.microsoft.com/office/drawing/2014/main" id="{08FAD045-EB42-CE0C-6392-555A36242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766" y="2535177"/>
            <a:ext cx="5126555"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056A7FB-27BC-278B-5EF0-1D71096C0B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7099" y="2535177"/>
            <a:ext cx="4857135"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86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a:bodyPr>
          <a:lstStyle/>
          <a:p>
            <a:r>
              <a:rPr lang="en-US" sz="4400" b="1" dirty="0">
                <a:solidFill>
                  <a:srgbClr val="FF6600"/>
                </a:solidFill>
                <a:latin typeface="Arial" panose="020B0604020202020204" pitchFamily="34" charset="0"/>
                <a:cs typeface="Arial" panose="020B0604020202020204" pitchFamily="34" charset="0"/>
              </a:rPr>
              <a:t> Customer Demographic – Gender Impact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2">
            <a:extLst>
              <a:ext uri="{FF2B5EF4-FFF2-40B4-BE49-F238E27FC236}">
                <a16:creationId xmlns:a16="http://schemas.microsoft.com/office/drawing/2014/main" id="{D9A87DED-D352-4568-45D0-03BC0F1A6E04}"/>
              </a:ext>
            </a:extLst>
          </p:cNvPr>
          <p:cNvSpPr>
            <a:spLocks noGrp="1" noChangeArrowheads="1"/>
          </p:cNvSpPr>
          <p:nvPr>
            <p:ph type="subTitle" idx="1"/>
          </p:nvPr>
        </p:nvSpPr>
        <p:spPr bwMode="auto">
          <a:xfrm>
            <a:off x="688427" y="892154"/>
            <a:ext cx="1106739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Obviously, Yellow Cab obtained significantly higher profits from both genders than Pink cab.</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here </a:t>
            </a:r>
            <a:r>
              <a:rPr lang="en-US" altLang="en-US" dirty="0">
                <a:latin typeface="Times New Roman" panose="02020603050405020304" pitchFamily="18" charset="0"/>
                <a:cs typeface="Times New Roman" panose="02020603050405020304" pitchFamily="18" charset="0"/>
              </a:rPr>
              <a:t>was a clear difference in the profits generated by each gender for Yellow Cab, while Pink Cab showed no such difference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31761790-AE32-968F-2BBF-B5BEB7D2E0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28" y="2515998"/>
            <a:ext cx="11476390" cy="3844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846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a:bodyPr>
          <a:lstStyle/>
          <a:p>
            <a:r>
              <a:rPr lang="en-US" sz="4400" b="1" dirty="0">
                <a:solidFill>
                  <a:srgbClr val="FF6600"/>
                </a:solidFill>
                <a:latin typeface="Arial" panose="020B0604020202020204" pitchFamily="34" charset="0"/>
                <a:cs typeface="Arial" panose="020B0604020202020204" pitchFamily="34" charset="0"/>
              </a:rPr>
              <a:t> Customer Demographic – Age group Impact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2">
            <a:extLst>
              <a:ext uri="{FF2B5EF4-FFF2-40B4-BE49-F238E27FC236}">
                <a16:creationId xmlns:a16="http://schemas.microsoft.com/office/drawing/2014/main" id="{D9A87DED-D352-4568-45D0-03BC0F1A6E04}"/>
              </a:ext>
            </a:extLst>
          </p:cNvPr>
          <p:cNvSpPr>
            <a:spLocks noGrp="1" noChangeArrowheads="1"/>
          </p:cNvSpPr>
          <p:nvPr>
            <p:ph type="subTitle" idx="1"/>
          </p:nvPr>
        </p:nvSpPr>
        <p:spPr bwMode="auto">
          <a:xfrm>
            <a:off x="562302" y="1037930"/>
            <a:ext cx="1106739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chart indicates that the majority of customers are heavily concentrated within the age rage of 20 to 40 </a:t>
            </a:r>
            <a:r>
              <a:rPr lang="en-US" altLang="en-US" dirty="0">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100" name="Picture 4">
            <a:extLst>
              <a:ext uri="{FF2B5EF4-FFF2-40B4-BE49-F238E27FC236}">
                <a16:creationId xmlns:a16="http://schemas.microsoft.com/office/drawing/2014/main" id="{BD16ACAB-C680-4DBC-1AB7-2497FD3FE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398" y="1838149"/>
            <a:ext cx="7620001" cy="4722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628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a:bodyPr>
          <a:lstStyle/>
          <a:p>
            <a:r>
              <a:rPr lang="en-US" sz="4400" b="1" dirty="0">
                <a:solidFill>
                  <a:srgbClr val="FF6600"/>
                </a:solidFill>
                <a:latin typeface="Arial" panose="020B0604020202020204" pitchFamily="34" charset="0"/>
                <a:cs typeface="Arial" panose="020B0604020202020204" pitchFamily="34" charset="0"/>
              </a:rPr>
              <a:t> Customer Demographic – Age group Impact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2">
            <a:extLst>
              <a:ext uri="{FF2B5EF4-FFF2-40B4-BE49-F238E27FC236}">
                <a16:creationId xmlns:a16="http://schemas.microsoft.com/office/drawing/2014/main" id="{D9A87DED-D352-4568-45D0-03BC0F1A6E04}"/>
              </a:ext>
            </a:extLst>
          </p:cNvPr>
          <p:cNvSpPr>
            <a:spLocks noGrp="1" noChangeArrowheads="1"/>
          </p:cNvSpPr>
          <p:nvPr>
            <p:ph type="subTitle" idx="1"/>
          </p:nvPr>
        </p:nvSpPr>
        <p:spPr bwMode="auto">
          <a:xfrm>
            <a:off x="562303" y="1036650"/>
            <a:ext cx="1106739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2600" dirty="0">
                <a:latin typeface="Times New Roman" panose="02020603050405020304" pitchFamily="18" charset="0"/>
                <a:cs typeface="Times New Roman" panose="02020603050405020304" pitchFamily="18" charset="0"/>
              </a:rPr>
              <a:t>As expected, the majority of profits for both companies came from the 20 to 40 age group.</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B5A8E165-EF7E-ADCC-DCF8-9E420850B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2451101"/>
            <a:ext cx="12192000" cy="374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045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fontScale="90000"/>
          </a:bodyPr>
          <a:lstStyle/>
          <a:p>
            <a:r>
              <a:rPr lang="en-US" b="1" dirty="0">
                <a:solidFill>
                  <a:srgbClr val="FF6600"/>
                </a:solidFill>
              </a:rPr>
              <a:t>Income Impact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2">
            <a:extLst>
              <a:ext uri="{FF2B5EF4-FFF2-40B4-BE49-F238E27FC236}">
                <a16:creationId xmlns:a16="http://schemas.microsoft.com/office/drawing/2014/main" id="{D9A87DED-D352-4568-45D0-03BC0F1A6E04}"/>
              </a:ext>
            </a:extLst>
          </p:cNvPr>
          <p:cNvSpPr>
            <a:spLocks noGrp="1" noChangeArrowheads="1"/>
          </p:cNvSpPr>
          <p:nvPr>
            <p:ph type="subTitle" idx="1"/>
          </p:nvPr>
        </p:nvSpPr>
        <p:spPr bwMode="auto">
          <a:xfrm>
            <a:off x="728314" y="1259460"/>
            <a:ext cx="1106739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2600" dirty="0">
                <a:latin typeface="Times New Roman" panose="02020603050405020304" pitchFamily="18" charset="0"/>
                <a:cs typeface="Times New Roman" panose="02020603050405020304" pitchFamily="18" charset="0"/>
              </a:rPr>
              <a:t>High-income customers generated the majority of profits for both companies.</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152" name="Picture 8">
            <a:extLst>
              <a:ext uri="{FF2B5EF4-FFF2-40B4-BE49-F238E27FC236}">
                <a16:creationId xmlns:a16="http://schemas.microsoft.com/office/drawing/2014/main" id="{FC883C0C-A97A-7554-09D7-151669CF6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351" y="2051005"/>
            <a:ext cx="5333208" cy="41148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9B0D6899-1E64-BD28-0B1A-50A4CBCF64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252" y="2001841"/>
            <a:ext cx="5387419"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424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fontScale="90000"/>
          </a:bodyPr>
          <a:lstStyle/>
          <a:p>
            <a:r>
              <a:rPr lang="en-US" b="1" dirty="0">
                <a:solidFill>
                  <a:srgbClr val="FF6600"/>
                </a:solidFill>
                <a:latin typeface="Arial" panose="020B0604020202020204" pitchFamily="34" charset="0"/>
                <a:cs typeface="Arial" panose="020B0604020202020204" pitchFamily="34" charset="0"/>
              </a:rPr>
              <a:t>Season trends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2">
            <a:extLst>
              <a:ext uri="{FF2B5EF4-FFF2-40B4-BE49-F238E27FC236}">
                <a16:creationId xmlns:a16="http://schemas.microsoft.com/office/drawing/2014/main" id="{D9A87DED-D352-4568-45D0-03BC0F1A6E04}"/>
              </a:ext>
            </a:extLst>
          </p:cNvPr>
          <p:cNvSpPr>
            <a:spLocks noGrp="1" noChangeArrowheads="1"/>
          </p:cNvSpPr>
          <p:nvPr>
            <p:ph type="subTitle" idx="1"/>
          </p:nvPr>
        </p:nvSpPr>
        <p:spPr bwMode="auto">
          <a:xfrm>
            <a:off x="562302" y="933796"/>
            <a:ext cx="1106739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2600" dirty="0">
                <a:latin typeface="Times New Roman" panose="02020603050405020304" pitchFamily="18" charset="0"/>
                <a:cs typeface="Times New Roman" panose="02020603050405020304" pitchFamily="18" charset="0"/>
              </a:rPr>
              <a:t>The breakthrough in rides occurred at the beginning of 2018, as evidenced by the higher demand for travel among users.</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DF408399-A7D0-7D16-058A-0FA28D9183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496" y="1888274"/>
            <a:ext cx="80200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476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b="1" dirty="0">
                <a:solidFill>
                  <a:srgbClr val="FF6600"/>
                </a:solidFill>
                <a:latin typeface="Arial" panose="020B0604020202020204" pitchFamily="34" charset="0"/>
                <a:cs typeface="Arial" panose="020B0604020202020204" pitchFamily="34" charset="0"/>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sz="2800" dirty="0">
              <a:solidFill>
                <a:srgbClr val="FF6600"/>
              </a:solidFill>
              <a:latin typeface="Times New Roman" panose="02020603050405020304" pitchFamily="18" charset="0"/>
              <a:cs typeface="Times New Roman" panose="02020603050405020304" pitchFamily="18" charset="0"/>
            </a:endParaRPr>
          </a:p>
          <a:p>
            <a:pPr algn="just"/>
            <a:r>
              <a:rPr lang="en-US" sz="2800" dirty="0">
                <a:solidFill>
                  <a:srgbClr val="FF6600"/>
                </a:solidFill>
                <a:latin typeface="Times New Roman" panose="02020603050405020304" pitchFamily="18" charset="0"/>
                <a:cs typeface="Times New Roman" panose="02020603050405020304" pitchFamily="18" charset="0"/>
              </a:rPr>
              <a:t>   </a:t>
            </a:r>
          </a:p>
          <a:p>
            <a:pPr algn="just"/>
            <a:r>
              <a:rPr lang="en-US" sz="2800" dirty="0">
                <a:solidFill>
                  <a:srgbClr val="FF6600"/>
                </a:solidFill>
                <a:latin typeface="Times New Roman" panose="02020603050405020304" pitchFamily="18" charset="0"/>
                <a:cs typeface="Times New Roman" panose="02020603050405020304" pitchFamily="18" charset="0"/>
              </a:rPr>
              <a:t>         </a:t>
            </a:r>
          </a:p>
          <a:p>
            <a:pPr algn="just"/>
            <a:r>
              <a:rPr lang="en-US" sz="2800" dirty="0">
                <a:solidFill>
                  <a:srgbClr val="FF6600"/>
                </a:solidFill>
                <a:latin typeface="Times New Roman" panose="02020603050405020304" pitchFamily="18" charset="0"/>
                <a:cs typeface="Times New Roman" panose="02020603050405020304" pitchFamily="18" charset="0"/>
              </a:rPr>
              <a:t>         </a:t>
            </a:r>
            <a:r>
              <a:rPr lang="en-US" sz="2800" dirty="0">
                <a:solidFill>
                  <a:srgbClr val="FF6600"/>
                </a:solidFill>
                <a:latin typeface="Arial" panose="020B0604020202020204" pitchFamily="34" charset="0"/>
                <a:cs typeface="Arial" panose="020B0604020202020204" pitchFamily="34" charset="0"/>
              </a:rPr>
              <a:t>Executive Summary</a:t>
            </a:r>
          </a:p>
          <a:p>
            <a:pPr algn="just"/>
            <a:r>
              <a:rPr lang="en-US" sz="2800" dirty="0">
                <a:solidFill>
                  <a:srgbClr val="FF6600"/>
                </a:solidFill>
                <a:latin typeface="Arial" panose="020B0604020202020204" pitchFamily="34" charset="0"/>
                <a:cs typeface="Arial" panose="020B0604020202020204" pitchFamily="34" charset="0"/>
              </a:rPr>
              <a:t>         Approach</a:t>
            </a:r>
          </a:p>
          <a:p>
            <a:pPr algn="just"/>
            <a:r>
              <a:rPr lang="en-US" sz="2800" dirty="0">
                <a:solidFill>
                  <a:srgbClr val="FF6600"/>
                </a:solidFill>
                <a:latin typeface="Arial" panose="020B0604020202020204" pitchFamily="34" charset="0"/>
                <a:cs typeface="Arial" panose="020B0604020202020204" pitchFamily="34" charset="0"/>
              </a:rPr>
              <a:t>         EDA</a:t>
            </a:r>
          </a:p>
          <a:p>
            <a:pPr algn="just"/>
            <a:r>
              <a:rPr lang="en-US" sz="2800" dirty="0">
                <a:solidFill>
                  <a:srgbClr val="FF6600"/>
                </a:solidFill>
                <a:latin typeface="Arial" panose="020B0604020202020204" pitchFamily="34" charset="0"/>
                <a:cs typeface="Arial" panose="020B0604020202020204" pitchFamily="34" charset="0"/>
              </a:rPr>
              <a:t>         EDA Summary</a:t>
            </a:r>
          </a:p>
          <a:p>
            <a:pPr algn="just"/>
            <a:r>
              <a:rPr lang="en-US" sz="2800" dirty="0">
                <a:solidFill>
                  <a:srgbClr val="FF6600"/>
                </a:solidFill>
                <a:latin typeface="Arial" panose="020B0604020202020204" pitchFamily="34" charset="0"/>
                <a:cs typeface="Arial" panose="020B0604020202020204" pitchFamily="34" charset="0"/>
              </a:rPr>
              <a:t>         Recommendations</a:t>
            </a:r>
          </a:p>
          <a:p>
            <a:endParaRPr lang="en-US" sz="2800" dirty="0">
              <a:solidFill>
                <a:srgbClr val="FF6600"/>
              </a:solidFill>
              <a:latin typeface="Times New Roman" panose="02020603050405020304" pitchFamily="18" charset="0"/>
              <a:cs typeface="Times New Roman" panose="02020603050405020304" pitchFamily="18" charset="0"/>
            </a:endParaRPr>
          </a:p>
          <a:p>
            <a:endParaRPr lang="en-US" sz="2800" dirty="0">
              <a:solidFill>
                <a:srgbClr val="FF6600"/>
              </a:solidFill>
              <a:latin typeface="Times New Roman" panose="02020603050405020304" pitchFamily="18" charset="0"/>
              <a:cs typeface="Times New Roman" panose="02020603050405020304" pitchFamily="18" charset="0"/>
            </a:endParaRPr>
          </a:p>
          <a:p>
            <a:endParaRPr lang="en-US" sz="2800" dirty="0">
              <a:solidFill>
                <a:srgbClr val="FF66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fontScale="90000"/>
          </a:bodyPr>
          <a:lstStyle/>
          <a:p>
            <a:r>
              <a:rPr lang="en-US" b="1" dirty="0">
                <a:solidFill>
                  <a:srgbClr val="FF6600"/>
                </a:solidFill>
                <a:latin typeface="Arial" panose="020B0604020202020204" pitchFamily="34" charset="0"/>
                <a:cs typeface="Arial" panose="020B0604020202020204" pitchFamily="34" charset="0"/>
              </a:rPr>
              <a:t>Season trends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2">
            <a:extLst>
              <a:ext uri="{FF2B5EF4-FFF2-40B4-BE49-F238E27FC236}">
                <a16:creationId xmlns:a16="http://schemas.microsoft.com/office/drawing/2014/main" id="{D9A87DED-D352-4568-45D0-03BC0F1A6E04}"/>
              </a:ext>
            </a:extLst>
          </p:cNvPr>
          <p:cNvSpPr>
            <a:spLocks noGrp="1" noChangeArrowheads="1"/>
          </p:cNvSpPr>
          <p:nvPr>
            <p:ph type="subTitle" idx="1"/>
          </p:nvPr>
        </p:nvSpPr>
        <p:spPr bwMode="auto">
          <a:xfrm>
            <a:off x="635875" y="982173"/>
            <a:ext cx="110673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dirty="0">
                <a:latin typeface="Times New Roman" panose="02020603050405020304" pitchFamily="18" charset="0"/>
                <a:cs typeface="Times New Roman" panose="02020603050405020304" pitchFamily="18" charset="0"/>
              </a:rPr>
              <a:t>In the first year of investigation, the volume of rides was relatively casual, but in the following two years, rides became concentrated from the end of the year to the beginning of the next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171" name="Picture 3">
            <a:extLst>
              <a:ext uri="{FF2B5EF4-FFF2-40B4-BE49-F238E27FC236}">
                <a16:creationId xmlns:a16="http://schemas.microsoft.com/office/drawing/2014/main" id="{F6EB9ABC-BBCC-4847-2702-B9FB0FAA7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36" y="2132311"/>
            <a:ext cx="12020105" cy="398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0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fontScale="90000"/>
          </a:bodyPr>
          <a:lstStyle/>
          <a:p>
            <a:r>
              <a:rPr lang="en-US" b="1" dirty="0">
                <a:solidFill>
                  <a:srgbClr val="FF6600"/>
                </a:solidFill>
                <a:latin typeface="Arial" panose="020B0604020202020204" pitchFamily="34" charset="0"/>
                <a:cs typeface="Arial" panose="020B0604020202020204" pitchFamily="34" charset="0"/>
              </a:rPr>
              <a:t>Hypothesis tests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2">
            <a:extLst>
              <a:ext uri="{FF2B5EF4-FFF2-40B4-BE49-F238E27FC236}">
                <a16:creationId xmlns:a16="http://schemas.microsoft.com/office/drawing/2014/main" id="{D9A87DED-D352-4568-45D0-03BC0F1A6E04}"/>
              </a:ext>
            </a:extLst>
          </p:cNvPr>
          <p:cNvSpPr>
            <a:spLocks noGrp="1" noChangeArrowheads="1"/>
          </p:cNvSpPr>
          <p:nvPr>
            <p:ph type="subTitle" idx="1"/>
          </p:nvPr>
        </p:nvSpPr>
        <p:spPr bwMode="auto">
          <a:xfrm>
            <a:off x="228346" y="1316511"/>
            <a:ext cx="5355022"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Hypothesis 1:</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200" dirty="0">
                <a:latin typeface="Times New Roman" panose="02020603050405020304" pitchFamily="18" charset="0"/>
                <a:cs typeface="Times New Roman" panose="02020603050405020304" pitchFamily="18" charset="0"/>
              </a:rPr>
              <a:t>H0: There is no difference between the profits of males and females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H1(alternative): There is a difference between the profits of males and females</a:t>
            </a:r>
          </a:p>
        </p:txBody>
      </p:sp>
      <p:sp>
        <p:nvSpPr>
          <p:cNvPr id="7" name="Rectangle 1">
            <a:extLst>
              <a:ext uri="{FF2B5EF4-FFF2-40B4-BE49-F238E27FC236}">
                <a16:creationId xmlns:a16="http://schemas.microsoft.com/office/drawing/2014/main" id="{E26C385B-4D7C-D413-FC18-DB44521E3967}"/>
              </a:ext>
            </a:extLst>
          </p:cNvPr>
          <p:cNvSpPr>
            <a:spLocks noChangeArrowheads="1"/>
          </p:cNvSpPr>
          <p:nvPr/>
        </p:nvSpPr>
        <p:spPr bwMode="auto">
          <a:xfrm>
            <a:off x="5702710" y="1564412"/>
            <a:ext cx="6489290" cy="13542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Courier New" panose="02070309020205020404" pitchFamily="49" charset="0"/>
              </a:rPr>
              <a:t>yellow</a:t>
            </a:r>
            <a:r>
              <a:rPr kumimoji="0" lang="en-US" altLang="en-US" sz="2200" b="0" i="0" u="none" strike="noStrike" cap="none" normalizeH="0" baseline="0" dirty="0">
                <a:ln>
                  <a:noFill/>
                </a:ln>
                <a:solidFill>
                  <a:srgbClr val="000000"/>
                </a:solidFill>
                <a:effectLst/>
                <a:latin typeface="Courier New" panose="02070309020205020404" pitchFamily="49" charset="0"/>
              </a:rPr>
              <a:t> </a:t>
            </a:r>
            <a:r>
              <a:rPr kumimoji="0" lang="en-US" altLang="en-US" sz="2200" b="0" i="0" u="none" strike="noStrike" cap="none" normalizeH="0" baseline="0" dirty="0" err="1">
                <a:ln>
                  <a:noFill/>
                </a:ln>
                <a:solidFill>
                  <a:srgbClr val="000000"/>
                </a:solidFill>
                <a:effectLst/>
                <a:latin typeface="Courier New" panose="02070309020205020404" pitchFamily="49" charset="0"/>
              </a:rPr>
              <a:t>t_stat</a:t>
            </a:r>
            <a:r>
              <a:rPr kumimoji="0" lang="en-US" altLang="en-US" sz="2200" b="0" i="0" u="none" strike="noStrike" cap="none" normalizeH="0" baseline="0" dirty="0">
                <a:ln>
                  <a:noFill/>
                </a:ln>
                <a:solidFill>
                  <a:srgbClr val="000000"/>
                </a:solidFill>
                <a:effectLst/>
                <a:latin typeface="Courier New" panose="02070309020205020404" pitchFamily="49" charset="0"/>
              </a:rPr>
              <a:t>: 10.37503739501431 </a:t>
            </a:r>
            <a:r>
              <a:rPr kumimoji="0" lang="en-US" altLang="en-US" sz="2200" b="1" i="0" u="none" strike="noStrike" cap="none" normalizeH="0" baseline="0" dirty="0">
                <a:ln>
                  <a:noFill/>
                </a:ln>
                <a:solidFill>
                  <a:srgbClr val="000000"/>
                </a:solidFill>
                <a:effectLst/>
                <a:latin typeface="Courier New" panose="02070309020205020404" pitchFamily="49" charset="0"/>
              </a:rPr>
              <a:t>yellow</a:t>
            </a:r>
            <a:r>
              <a:rPr kumimoji="0" lang="en-US" altLang="en-US" sz="2200" b="0" i="0" u="none" strike="noStrike" cap="none" normalizeH="0" baseline="0" dirty="0">
                <a:ln>
                  <a:noFill/>
                </a:ln>
                <a:solidFill>
                  <a:srgbClr val="000000"/>
                </a:solidFill>
                <a:effectLst/>
                <a:latin typeface="Courier New" panose="02070309020205020404" pitchFamily="49" charset="0"/>
              </a:rPr>
              <a:t> p-value: 3.2583323717893763e-25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Courier New" panose="02070309020205020404" pitchFamily="49" charset="0"/>
              </a:rPr>
              <a:t>pink</a:t>
            </a:r>
            <a:r>
              <a:rPr kumimoji="0" lang="en-US" altLang="en-US" sz="2200" b="0" i="0" u="none" strike="noStrike" cap="none" normalizeH="0" baseline="0" dirty="0">
                <a:ln>
                  <a:noFill/>
                </a:ln>
                <a:solidFill>
                  <a:srgbClr val="000000"/>
                </a:solidFill>
                <a:effectLst/>
                <a:latin typeface="Courier New" panose="02070309020205020404" pitchFamily="49" charset="0"/>
              </a:rPr>
              <a:t> </a:t>
            </a:r>
            <a:r>
              <a:rPr kumimoji="0" lang="en-US" altLang="en-US" sz="2200" b="0" i="0" u="none" strike="noStrike" cap="none" normalizeH="0" baseline="0" dirty="0" err="1">
                <a:ln>
                  <a:noFill/>
                </a:ln>
                <a:solidFill>
                  <a:srgbClr val="000000"/>
                </a:solidFill>
                <a:effectLst/>
                <a:latin typeface="Courier New" panose="02070309020205020404" pitchFamily="49" charset="0"/>
              </a:rPr>
              <a:t>t_stat</a:t>
            </a:r>
            <a:r>
              <a:rPr kumimoji="0" lang="en-US" altLang="en-US" sz="2200" b="0" i="0" u="none" strike="noStrike" cap="none" normalizeH="0" baseline="0" dirty="0">
                <a:ln>
                  <a:noFill/>
                </a:ln>
                <a:solidFill>
                  <a:srgbClr val="000000"/>
                </a:solidFill>
                <a:effectLst/>
                <a:latin typeface="Courier New" panose="02070309020205020404" pitchFamily="49" charset="0"/>
              </a:rPr>
              <a:t>: 1.5760762050772872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Courier New" panose="02070309020205020404" pitchFamily="49" charset="0"/>
              </a:rPr>
              <a:t>pink</a:t>
            </a:r>
            <a:r>
              <a:rPr kumimoji="0" lang="en-US" altLang="en-US" sz="2200" b="0" i="0" u="none" strike="noStrike" cap="none" normalizeH="0" baseline="0" dirty="0">
                <a:ln>
                  <a:noFill/>
                </a:ln>
                <a:solidFill>
                  <a:srgbClr val="000000"/>
                </a:solidFill>
                <a:effectLst/>
                <a:latin typeface="Courier New" panose="02070309020205020404" pitchFamily="49" charset="0"/>
              </a:rPr>
              <a:t> p-value: 0.11501217119514037</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AA57EB29-09F3-AFA2-1ED3-B597E72CC507}"/>
              </a:ext>
            </a:extLst>
          </p:cNvPr>
          <p:cNvSpPr txBox="1">
            <a:spLocks noChangeArrowheads="1"/>
          </p:cNvSpPr>
          <p:nvPr/>
        </p:nvSpPr>
        <p:spPr bwMode="auto">
          <a:xfrm>
            <a:off x="638501" y="3552179"/>
            <a:ext cx="10914995"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lang="en-US" altLang="en-US" sz="2800" b="1" dirty="0">
                <a:latin typeface="Times New Roman" panose="02020603050405020304" pitchFamily="18" charset="0"/>
                <a:cs typeface="Times New Roman" panose="02020603050405020304" pitchFamily="18" charset="0"/>
              </a:rPr>
              <a:t>Validation:</a:t>
            </a:r>
          </a:p>
          <a:p>
            <a:pPr marL="457200" indent="-457200" algn="l" eaLnBrk="0" fontAlgn="base" hangingPunct="0">
              <a:lnSpc>
                <a:spcPct val="100000"/>
              </a:lnSpc>
              <a:spcBef>
                <a:spcPct val="0"/>
              </a:spcBef>
              <a:spcAft>
                <a:spcPct val="0"/>
              </a:spcAft>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For Yellow Cab, since the p-value &lt;&lt; </a:t>
            </a:r>
            <a:r>
              <a:rPr lang="el-GR" altLang="en-US" sz="2600" dirty="0">
                <a:latin typeface="Times New Roman" panose="02020603050405020304" pitchFamily="18" charset="0"/>
                <a:cs typeface="Times New Roman" panose="02020603050405020304" pitchFamily="18" charset="0"/>
              </a:rPr>
              <a:t>α</a:t>
            </a:r>
            <a:r>
              <a:rPr lang="en-US" altLang="en-US" sz="2600" dirty="0">
                <a:latin typeface="Times New Roman" panose="02020603050405020304" pitchFamily="18" charset="0"/>
                <a:cs typeface="Times New Roman" panose="02020603050405020304" pitchFamily="18" charset="0"/>
              </a:rPr>
              <a:t>, we reject H0 and accept H1: There is a difference between the profits of males and females</a:t>
            </a:r>
          </a:p>
          <a:p>
            <a:pPr marL="457200" indent="-457200" algn="l" eaLnBrk="0" fontAlgn="base" hangingPunct="0">
              <a:lnSpc>
                <a:spcPct val="100000"/>
              </a:lnSpc>
              <a:spcBef>
                <a:spcPct val="0"/>
              </a:spcBef>
              <a:spcAft>
                <a:spcPct val="0"/>
              </a:spcAft>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In contrast, for Pink Cab, the p-value &gt; </a:t>
            </a:r>
            <a:r>
              <a:rPr lang="el-GR" altLang="en-US" sz="2600" dirty="0">
                <a:latin typeface="Times New Roman" panose="02020603050405020304" pitchFamily="18" charset="0"/>
                <a:cs typeface="Times New Roman" panose="02020603050405020304" pitchFamily="18" charset="0"/>
              </a:rPr>
              <a:t>α</a:t>
            </a:r>
            <a:r>
              <a:rPr lang="en-US" altLang="en-US" sz="2600" dirty="0">
                <a:latin typeface="Times New Roman" panose="02020603050405020304" pitchFamily="18" charset="0"/>
                <a:cs typeface="Times New Roman" panose="02020603050405020304" pitchFamily="18" charset="0"/>
              </a:rPr>
              <a:t>, reject H1, pick H0: There is no difference between the profits of males and females</a:t>
            </a:r>
          </a:p>
        </p:txBody>
      </p:sp>
    </p:spTree>
    <p:extLst>
      <p:ext uri="{BB962C8B-B14F-4D97-AF65-F5344CB8AC3E}">
        <p14:creationId xmlns:p14="http://schemas.microsoft.com/office/powerpoint/2010/main" val="3377617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fontScale="90000"/>
          </a:bodyPr>
          <a:lstStyle/>
          <a:p>
            <a:r>
              <a:rPr lang="en-US" b="1" dirty="0">
                <a:solidFill>
                  <a:srgbClr val="FF6600"/>
                </a:solidFill>
                <a:latin typeface="Arial" panose="020B0604020202020204" pitchFamily="34" charset="0"/>
                <a:cs typeface="Arial" panose="020B0604020202020204" pitchFamily="34" charset="0"/>
              </a:rPr>
              <a:t>Hypothesis tests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2">
            <a:extLst>
              <a:ext uri="{FF2B5EF4-FFF2-40B4-BE49-F238E27FC236}">
                <a16:creationId xmlns:a16="http://schemas.microsoft.com/office/drawing/2014/main" id="{D9A87DED-D352-4568-45D0-03BC0F1A6E04}"/>
              </a:ext>
            </a:extLst>
          </p:cNvPr>
          <p:cNvSpPr>
            <a:spLocks noGrp="1" noChangeArrowheads="1"/>
          </p:cNvSpPr>
          <p:nvPr>
            <p:ph type="subTitle" idx="1"/>
          </p:nvPr>
        </p:nvSpPr>
        <p:spPr bwMode="auto">
          <a:xfrm>
            <a:off x="257504" y="1526007"/>
            <a:ext cx="5355022"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Hypothesis 2:</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H0: Age group has no effect on profit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H1(alternative): Age group has effect on profit</a:t>
            </a:r>
          </a:p>
        </p:txBody>
      </p:sp>
      <p:sp>
        <p:nvSpPr>
          <p:cNvPr id="7" name="Rectangle 1">
            <a:extLst>
              <a:ext uri="{FF2B5EF4-FFF2-40B4-BE49-F238E27FC236}">
                <a16:creationId xmlns:a16="http://schemas.microsoft.com/office/drawing/2014/main" id="{E26C385B-4D7C-D413-FC18-DB44521E3967}"/>
              </a:ext>
            </a:extLst>
          </p:cNvPr>
          <p:cNvSpPr>
            <a:spLocks noChangeArrowheads="1"/>
          </p:cNvSpPr>
          <p:nvPr/>
        </p:nvSpPr>
        <p:spPr bwMode="auto">
          <a:xfrm>
            <a:off x="5770181" y="1501178"/>
            <a:ext cx="6421819"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kumimoji="0" lang="en-US" altLang="en-US" sz="2200" b="1" i="0" u="none" strike="noStrike" cap="none" normalizeH="0" baseline="0" dirty="0">
                <a:ln>
                  <a:noFill/>
                </a:ln>
                <a:solidFill>
                  <a:srgbClr val="000000"/>
                </a:solidFill>
                <a:effectLst/>
                <a:latin typeface="Courier New" panose="02070309020205020404" pitchFamily="49" charset="0"/>
              </a:rPr>
              <a:t>yellow</a:t>
            </a:r>
            <a:r>
              <a:rPr kumimoji="0" lang="en-US" altLang="en-US" sz="2200" b="0" i="0" u="none" strike="noStrike" cap="none" normalizeH="0" baseline="0" dirty="0">
                <a:ln>
                  <a:noFill/>
                </a:ln>
                <a:solidFill>
                  <a:srgbClr val="000000"/>
                </a:solidFill>
                <a:effectLst/>
                <a:latin typeface="Courier New" panose="02070309020205020404" pitchFamily="49" charset="0"/>
              </a:rPr>
              <a:t> </a:t>
            </a:r>
            <a:r>
              <a:rPr lang="en-US" altLang="en-US" sz="2200" dirty="0" err="1">
                <a:solidFill>
                  <a:srgbClr val="000000"/>
                </a:solidFill>
                <a:latin typeface="Courier New" panose="02070309020205020404" pitchFamily="49" charset="0"/>
              </a:rPr>
              <a:t>f</a:t>
            </a:r>
            <a:r>
              <a:rPr kumimoji="0" lang="en-US" altLang="en-US" sz="2200" b="0" i="0" u="none" strike="noStrike" cap="none" normalizeH="0" baseline="0" dirty="0" err="1">
                <a:ln>
                  <a:noFill/>
                </a:ln>
                <a:solidFill>
                  <a:srgbClr val="000000"/>
                </a:solidFill>
                <a:effectLst/>
                <a:latin typeface="Courier New" panose="02070309020205020404" pitchFamily="49" charset="0"/>
              </a:rPr>
              <a:t>_stat</a:t>
            </a:r>
            <a:r>
              <a:rPr kumimoji="0" lang="en-US" altLang="en-US" sz="22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000000"/>
                </a:solidFill>
                <a:effectLst/>
                <a:latin typeface="Courier New" panose="02070309020205020404" pitchFamily="49" charset="0"/>
              </a:rPr>
              <a:t>7.520495874122722</a:t>
            </a:r>
            <a:r>
              <a:rPr kumimoji="0" lang="en-US" altLang="en-US" sz="2200" b="0" i="0" u="none" strike="noStrike" cap="none" normalizeH="0" baseline="0" dirty="0">
                <a:ln>
                  <a:noFill/>
                </a:ln>
                <a:solidFill>
                  <a:srgbClr val="000000"/>
                </a:solidFill>
                <a:effectLst/>
                <a:latin typeface="Courier New" panose="02070309020205020404" pitchFamily="49" charset="0"/>
              </a:rPr>
              <a:t> </a:t>
            </a:r>
            <a:r>
              <a:rPr kumimoji="0" lang="en-US" altLang="en-US" sz="2200" b="1" i="0" u="none" strike="noStrike" cap="none" normalizeH="0" baseline="0" dirty="0">
                <a:ln>
                  <a:noFill/>
                </a:ln>
                <a:solidFill>
                  <a:srgbClr val="000000"/>
                </a:solidFill>
                <a:effectLst/>
                <a:latin typeface="Courier New" panose="02070309020205020404" pitchFamily="49" charset="0"/>
              </a:rPr>
              <a:t>yellow</a:t>
            </a:r>
            <a:r>
              <a:rPr kumimoji="0" lang="en-US" altLang="en-US" sz="2200" b="0" i="0" u="none" strike="noStrike" cap="none" normalizeH="0" baseline="0" dirty="0">
                <a:ln>
                  <a:noFill/>
                </a:ln>
                <a:solidFill>
                  <a:srgbClr val="000000"/>
                </a:solidFill>
                <a:effectLst/>
                <a:latin typeface="Courier New" panose="02070309020205020404" pitchFamily="49" charset="0"/>
              </a:rPr>
              <a:t> p-value:</a:t>
            </a:r>
            <a:r>
              <a:rPr kumimoji="0" lang="en-US" altLang="en-US" sz="2400" b="0" i="0" u="none" strike="noStrike" cap="none" normalizeH="0" baseline="0" dirty="0">
                <a:ln>
                  <a:noFill/>
                </a:ln>
                <a:solidFill>
                  <a:srgbClr val="000000"/>
                </a:solidFill>
                <a:effectLst/>
                <a:latin typeface="Courier New" panose="02070309020205020404" pitchFamily="49" charset="0"/>
              </a:rPr>
              <a:t>4.985984600296644e-05</a:t>
            </a:r>
            <a:r>
              <a:rPr kumimoji="0" lang="en-US" altLang="en-US" sz="18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Courier New" panose="02070309020205020404" pitchFamily="49" charset="0"/>
              </a:rPr>
              <a:t>pink</a:t>
            </a:r>
            <a:r>
              <a:rPr kumimoji="0" lang="en-US" altLang="en-US" sz="2200" b="0" i="0" u="none" strike="noStrike" cap="none" normalizeH="0" baseline="0" dirty="0">
                <a:ln>
                  <a:noFill/>
                </a:ln>
                <a:solidFill>
                  <a:srgbClr val="000000"/>
                </a:solidFill>
                <a:effectLst/>
                <a:latin typeface="Courier New" panose="02070309020205020404" pitchFamily="49" charset="0"/>
              </a:rPr>
              <a:t> </a:t>
            </a:r>
            <a:r>
              <a:rPr lang="en-US" altLang="en-US" sz="2200" dirty="0" err="1">
                <a:solidFill>
                  <a:srgbClr val="000000"/>
                </a:solidFill>
                <a:latin typeface="Courier New" panose="02070309020205020404" pitchFamily="49" charset="0"/>
              </a:rPr>
              <a:t>f</a:t>
            </a:r>
            <a:r>
              <a:rPr kumimoji="0" lang="en-US" altLang="en-US" sz="2200" b="0" i="0" u="none" strike="noStrike" cap="none" normalizeH="0" baseline="0" dirty="0" err="1">
                <a:ln>
                  <a:noFill/>
                </a:ln>
                <a:solidFill>
                  <a:srgbClr val="000000"/>
                </a:solidFill>
                <a:effectLst/>
                <a:latin typeface="Courier New" panose="02070309020205020404" pitchFamily="49" charset="0"/>
              </a:rPr>
              <a:t>_stat</a:t>
            </a:r>
            <a:r>
              <a:rPr kumimoji="0" lang="en-US" altLang="en-US" sz="22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000000"/>
                </a:solidFill>
                <a:effectLst/>
                <a:latin typeface="Courier New" panose="02070309020205020404" pitchFamily="49" charset="0"/>
              </a:rPr>
              <a:t>0.6541844725069808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Courier New" panose="02070309020205020404" pitchFamily="49" charset="0"/>
              </a:rPr>
              <a:t>pink</a:t>
            </a:r>
            <a:r>
              <a:rPr kumimoji="0" lang="en-US" altLang="en-US" sz="2200" b="0" i="0" u="none" strike="noStrike" cap="none" normalizeH="0" baseline="0" dirty="0">
                <a:ln>
                  <a:noFill/>
                </a:ln>
                <a:solidFill>
                  <a:srgbClr val="000000"/>
                </a:solidFill>
                <a:effectLst/>
                <a:latin typeface="Courier New" panose="02070309020205020404" pitchFamily="49" charset="0"/>
              </a:rPr>
              <a:t> p-value: </a:t>
            </a:r>
            <a:r>
              <a:rPr kumimoji="0" lang="en-US" altLang="en-US" sz="2400" b="0" i="0" u="none" strike="noStrike" cap="none" normalizeH="0" baseline="0" dirty="0">
                <a:ln>
                  <a:noFill/>
                </a:ln>
                <a:solidFill>
                  <a:srgbClr val="000000"/>
                </a:solidFill>
                <a:effectLst/>
                <a:latin typeface="Courier New" panose="02070309020205020404" pitchFamily="49" charset="0"/>
              </a:rPr>
              <a:t>0.5802174820952017</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AA57EB29-09F3-AFA2-1ED3-B597E72CC507}"/>
              </a:ext>
            </a:extLst>
          </p:cNvPr>
          <p:cNvSpPr txBox="1">
            <a:spLocks noChangeArrowheads="1"/>
          </p:cNvSpPr>
          <p:nvPr/>
        </p:nvSpPr>
        <p:spPr bwMode="auto">
          <a:xfrm>
            <a:off x="638501" y="3521229"/>
            <a:ext cx="10914995"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lang="en-US" altLang="en-US" sz="2800" b="1" dirty="0">
                <a:latin typeface="Times New Roman" panose="02020603050405020304" pitchFamily="18" charset="0"/>
                <a:cs typeface="Times New Roman" panose="02020603050405020304" pitchFamily="18" charset="0"/>
              </a:rPr>
              <a:t>Validation:</a:t>
            </a:r>
          </a:p>
          <a:p>
            <a:pPr marL="457200" indent="-457200" algn="l" eaLnBrk="0" fontAlgn="base" hangingPunct="0">
              <a:lnSpc>
                <a:spcPct val="100000"/>
              </a:lnSpc>
              <a:spcBef>
                <a:spcPct val="0"/>
              </a:spcBef>
              <a:spcAft>
                <a:spcPct val="0"/>
              </a:spcAft>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For Yellow Cab, since the p-value &lt;&lt; </a:t>
            </a:r>
            <a:r>
              <a:rPr lang="el-GR" altLang="en-US" sz="2600" dirty="0">
                <a:latin typeface="Times New Roman" panose="02020603050405020304" pitchFamily="18" charset="0"/>
                <a:cs typeface="Times New Roman" panose="02020603050405020304" pitchFamily="18" charset="0"/>
              </a:rPr>
              <a:t>α</a:t>
            </a:r>
            <a:r>
              <a:rPr lang="en-US" altLang="en-US" sz="2600" dirty="0">
                <a:latin typeface="Times New Roman" panose="02020603050405020304" pitchFamily="18" charset="0"/>
                <a:cs typeface="Times New Roman" panose="02020603050405020304" pitchFamily="18" charset="0"/>
              </a:rPr>
              <a:t>, we reject H0 and accept H1: Age group has effect on profit</a:t>
            </a:r>
          </a:p>
          <a:p>
            <a:pPr marL="457200" indent="-457200" algn="l" eaLnBrk="0" fontAlgn="base" hangingPunct="0">
              <a:lnSpc>
                <a:spcPct val="100000"/>
              </a:lnSpc>
              <a:spcBef>
                <a:spcPct val="0"/>
              </a:spcBef>
              <a:spcAft>
                <a:spcPct val="0"/>
              </a:spcAft>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In contrast, for Pink Cab, the p-value &gt; </a:t>
            </a:r>
            <a:r>
              <a:rPr lang="el-GR" altLang="en-US" sz="2600" dirty="0">
                <a:latin typeface="Times New Roman" panose="02020603050405020304" pitchFamily="18" charset="0"/>
                <a:cs typeface="Times New Roman" panose="02020603050405020304" pitchFamily="18" charset="0"/>
              </a:rPr>
              <a:t>α</a:t>
            </a:r>
            <a:r>
              <a:rPr lang="en-US" altLang="en-US" sz="2600" dirty="0">
                <a:latin typeface="Times New Roman" panose="02020603050405020304" pitchFamily="18" charset="0"/>
                <a:cs typeface="Times New Roman" panose="02020603050405020304" pitchFamily="18" charset="0"/>
              </a:rPr>
              <a:t>, reject H1, pick H0: Age group has no effect on profit</a:t>
            </a:r>
          </a:p>
        </p:txBody>
      </p:sp>
      <p:sp>
        <p:nvSpPr>
          <p:cNvPr id="6" name="Rectangle 2">
            <a:extLst>
              <a:ext uri="{FF2B5EF4-FFF2-40B4-BE49-F238E27FC236}">
                <a16:creationId xmlns:a16="http://schemas.microsoft.com/office/drawing/2014/main" id="{6B18D4A1-0EDD-A7EA-FB80-F80FA3688A1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9851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fontScale="90000"/>
          </a:bodyPr>
          <a:lstStyle/>
          <a:p>
            <a:r>
              <a:rPr lang="en-US" b="1" dirty="0">
                <a:solidFill>
                  <a:srgbClr val="FF6600"/>
                </a:solidFill>
                <a:latin typeface="Arial" panose="020B0604020202020204" pitchFamily="34" charset="0"/>
                <a:cs typeface="Arial" panose="020B0604020202020204" pitchFamily="34" charset="0"/>
              </a:rPr>
              <a:t>Hypothesis tests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2">
            <a:extLst>
              <a:ext uri="{FF2B5EF4-FFF2-40B4-BE49-F238E27FC236}">
                <a16:creationId xmlns:a16="http://schemas.microsoft.com/office/drawing/2014/main" id="{D9A87DED-D352-4568-45D0-03BC0F1A6E04}"/>
              </a:ext>
            </a:extLst>
          </p:cNvPr>
          <p:cNvSpPr>
            <a:spLocks noGrp="1" noChangeArrowheads="1"/>
          </p:cNvSpPr>
          <p:nvPr>
            <p:ph type="subTitle" idx="1"/>
          </p:nvPr>
        </p:nvSpPr>
        <p:spPr bwMode="auto">
          <a:xfrm>
            <a:off x="162911" y="1402896"/>
            <a:ext cx="5323489"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Hypothesis 3:</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H0: Payment Mode has no effect on profit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H1(alternative): Payment Mode has effect on profit</a:t>
            </a:r>
          </a:p>
        </p:txBody>
      </p:sp>
      <p:sp>
        <p:nvSpPr>
          <p:cNvPr id="9" name="Rectangle 2">
            <a:extLst>
              <a:ext uri="{FF2B5EF4-FFF2-40B4-BE49-F238E27FC236}">
                <a16:creationId xmlns:a16="http://schemas.microsoft.com/office/drawing/2014/main" id="{AA57EB29-09F3-AFA2-1ED3-B597E72CC507}"/>
              </a:ext>
            </a:extLst>
          </p:cNvPr>
          <p:cNvSpPr txBox="1">
            <a:spLocks noChangeArrowheads="1"/>
          </p:cNvSpPr>
          <p:nvPr/>
        </p:nvSpPr>
        <p:spPr bwMode="auto">
          <a:xfrm>
            <a:off x="638501" y="3547641"/>
            <a:ext cx="10914995"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lang="en-US" altLang="en-US" sz="2800" b="1" dirty="0">
                <a:latin typeface="Times New Roman" panose="02020603050405020304" pitchFamily="18" charset="0"/>
                <a:cs typeface="Times New Roman" panose="02020603050405020304" pitchFamily="18" charset="0"/>
              </a:rPr>
              <a:t>Validation:</a:t>
            </a:r>
          </a:p>
          <a:p>
            <a:pPr marL="457200" indent="-457200" algn="l" eaLnBrk="0" fontAlgn="base" hangingPunct="0">
              <a:lnSpc>
                <a:spcPct val="100000"/>
              </a:lnSpc>
              <a:spcBef>
                <a:spcPct val="0"/>
              </a:spcBef>
              <a:spcAft>
                <a:spcPct val="0"/>
              </a:spcAft>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For Yellow Cab, since the p-value &gt; </a:t>
            </a:r>
            <a:r>
              <a:rPr lang="el-GR" altLang="en-US" sz="2600" dirty="0">
                <a:latin typeface="Times New Roman" panose="02020603050405020304" pitchFamily="18" charset="0"/>
                <a:cs typeface="Times New Roman" panose="02020603050405020304" pitchFamily="18" charset="0"/>
              </a:rPr>
              <a:t>α</a:t>
            </a:r>
            <a:r>
              <a:rPr lang="en-US" altLang="en-US" sz="2600" dirty="0">
                <a:latin typeface="Times New Roman" panose="02020603050405020304" pitchFamily="18" charset="0"/>
                <a:cs typeface="Times New Roman" panose="02020603050405020304" pitchFamily="18" charset="0"/>
              </a:rPr>
              <a:t>, we reject H1 and accept H0: Payment Mode has no effect on profit</a:t>
            </a:r>
          </a:p>
          <a:p>
            <a:pPr marL="457200" indent="-457200" algn="l" eaLnBrk="0" fontAlgn="base" hangingPunct="0">
              <a:lnSpc>
                <a:spcPct val="100000"/>
              </a:lnSpc>
              <a:spcBef>
                <a:spcPct val="0"/>
              </a:spcBef>
              <a:spcAft>
                <a:spcPct val="0"/>
              </a:spcAft>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In contrast, for Pink Cab, the p-value &gt; </a:t>
            </a:r>
            <a:r>
              <a:rPr lang="el-GR" altLang="en-US" sz="2600" dirty="0">
                <a:latin typeface="Times New Roman" panose="02020603050405020304" pitchFamily="18" charset="0"/>
                <a:cs typeface="Times New Roman" panose="02020603050405020304" pitchFamily="18" charset="0"/>
              </a:rPr>
              <a:t>α</a:t>
            </a:r>
            <a:r>
              <a:rPr lang="en-US" altLang="en-US" sz="2600" dirty="0">
                <a:latin typeface="Times New Roman" panose="02020603050405020304" pitchFamily="18" charset="0"/>
                <a:cs typeface="Times New Roman" panose="02020603050405020304" pitchFamily="18" charset="0"/>
              </a:rPr>
              <a:t>, reject H1, pick H0: Payment Mode has no effect on profit</a:t>
            </a:r>
          </a:p>
        </p:txBody>
      </p:sp>
      <p:sp>
        <p:nvSpPr>
          <p:cNvPr id="6" name="Rectangle 2">
            <a:extLst>
              <a:ext uri="{FF2B5EF4-FFF2-40B4-BE49-F238E27FC236}">
                <a16:creationId xmlns:a16="http://schemas.microsoft.com/office/drawing/2014/main" id="{6B18D4A1-0EDD-A7EA-FB80-F80FA3688A1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EA6AE91D-91F1-D8F0-3877-B0282ECF9AF3}"/>
              </a:ext>
            </a:extLst>
          </p:cNvPr>
          <p:cNvSpPr>
            <a:spLocks noChangeArrowheads="1"/>
          </p:cNvSpPr>
          <p:nvPr/>
        </p:nvSpPr>
        <p:spPr bwMode="auto">
          <a:xfrm>
            <a:off x="5628289" y="1649117"/>
            <a:ext cx="640080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yellow</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t_stat</a:t>
            </a:r>
            <a:r>
              <a:rPr kumimoji="0" lang="en-US" altLang="en-US" sz="2400" b="0" i="0" u="none" strike="noStrike" cap="none" normalizeH="0" baseline="0" dirty="0">
                <a:ln>
                  <a:noFill/>
                </a:ln>
                <a:solidFill>
                  <a:srgbClr val="000000"/>
                </a:solidFill>
                <a:effectLst/>
                <a:latin typeface="Courier New" panose="02070309020205020404" pitchFamily="49" charset="0"/>
              </a:rPr>
              <a:t>: -1.049402391138175 </a:t>
            </a:r>
            <a:r>
              <a:rPr kumimoji="0" lang="en-US" altLang="en-US" sz="2400" b="1" i="0" u="none" strike="noStrike" cap="none" normalizeH="0" baseline="0" dirty="0">
                <a:ln>
                  <a:noFill/>
                </a:ln>
                <a:solidFill>
                  <a:srgbClr val="000000"/>
                </a:solidFill>
                <a:effectLst/>
                <a:latin typeface="Courier New" panose="02070309020205020404" pitchFamily="49" charset="0"/>
              </a:rPr>
              <a:t>yellow</a:t>
            </a:r>
            <a:r>
              <a:rPr kumimoji="0" lang="en-US" altLang="en-US" sz="2400" b="0" i="0" u="none" strike="noStrike" cap="none" normalizeH="0" baseline="0" dirty="0">
                <a:ln>
                  <a:noFill/>
                </a:ln>
                <a:solidFill>
                  <a:srgbClr val="000000"/>
                </a:solidFill>
                <a:effectLst/>
                <a:latin typeface="Courier New" panose="02070309020205020404" pitchFamily="49" charset="0"/>
              </a:rPr>
              <a:t> p-value: 0.29399404036970817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pink</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t_stat</a:t>
            </a:r>
            <a:r>
              <a:rPr kumimoji="0" lang="en-US" altLang="en-US" sz="2400" b="0" i="0" u="none" strike="noStrike" cap="none" normalizeH="0" baseline="0" dirty="0">
                <a:ln>
                  <a:noFill/>
                </a:ln>
                <a:solidFill>
                  <a:srgbClr val="000000"/>
                </a:solidFill>
                <a:effectLst/>
                <a:latin typeface="Courier New" panose="02070309020205020404" pitchFamily="49" charset="0"/>
              </a:rPr>
              <a:t>: 0.2660986911387631 </a:t>
            </a:r>
            <a:r>
              <a:rPr kumimoji="0" lang="en-US" altLang="en-US" sz="2400" b="1" i="0" u="none" strike="noStrike" cap="none" normalizeH="0" baseline="0" dirty="0">
                <a:ln>
                  <a:noFill/>
                </a:ln>
                <a:solidFill>
                  <a:srgbClr val="000000"/>
                </a:solidFill>
                <a:effectLst/>
                <a:latin typeface="Courier New" panose="02070309020205020404" pitchFamily="49" charset="0"/>
              </a:rPr>
              <a:t>pink</a:t>
            </a:r>
            <a:r>
              <a:rPr kumimoji="0" lang="en-US" altLang="en-US" sz="2400" b="0" i="0" u="none" strike="noStrike" cap="none" normalizeH="0" baseline="0" dirty="0">
                <a:ln>
                  <a:noFill/>
                </a:ln>
                <a:solidFill>
                  <a:srgbClr val="000000"/>
                </a:solidFill>
                <a:effectLst/>
                <a:latin typeface="Courier New" panose="02070309020205020404" pitchFamily="49" charset="0"/>
              </a:rPr>
              <a:t> p-value: 0.7901639572170616</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1326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fontScale="90000"/>
          </a:bodyPr>
          <a:lstStyle/>
          <a:p>
            <a:r>
              <a:rPr lang="en-US" b="1" dirty="0">
                <a:solidFill>
                  <a:srgbClr val="FF6600"/>
                </a:solidFill>
                <a:latin typeface="Arial" panose="020B0604020202020204" pitchFamily="34" charset="0"/>
                <a:cs typeface="Arial" panose="020B0604020202020204" pitchFamily="34" charset="0"/>
              </a:rPr>
              <a:t>Recommendations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Rectangle 2">
            <a:extLst>
              <a:ext uri="{FF2B5EF4-FFF2-40B4-BE49-F238E27FC236}">
                <a16:creationId xmlns:a16="http://schemas.microsoft.com/office/drawing/2014/main" id="{AA57EB29-09F3-AFA2-1ED3-B597E72CC507}"/>
              </a:ext>
            </a:extLst>
          </p:cNvPr>
          <p:cNvSpPr txBox="1">
            <a:spLocks noChangeArrowheads="1"/>
          </p:cNvSpPr>
          <p:nvPr/>
        </p:nvSpPr>
        <p:spPr bwMode="auto">
          <a:xfrm>
            <a:off x="827312" y="1090333"/>
            <a:ext cx="10914995"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i="0" dirty="0">
                <a:solidFill>
                  <a:srgbClr val="000000"/>
                </a:solidFill>
                <a:effectLst/>
                <a:latin typeface="Times New Roman" panose="02020603050405020304" pitchFamily="18" charset="0"/>
                <a:cs typeface="Times New Roman" panose="02020603050405020304" pitchFamily="18" charset="0"/>
              </a:rPr>
              <a:t>Let's put yourself on the shoes of an investor who wants to invest in the cab firm, We will consider the following information:</a:t>
            </a:r>
            <a:r>
              <a:rPr lang="en-US" b="1" i="0" u="none" strike="noStrike" dirty="0">
                <a:solidFill>
                  <a:srgbClr val="1A466C"/>
                </a:solidFill>
                <a:effectLst/>
                <a:latin typeface="Times New Roman" panose="02020603050405020304" pitchFamily="18" charset="0"/>
                <a:cs typeface="Times New Roman" panose="02020603050405020304" pitchFamily="18" charset="0"/>
                <a:hlinkClick r:id="rId3"/>
              </a:rPr>
              <a:t>¶</a:t>
            </a:r>
            <a:endParaRPr lang="en-US" b="1" i="0" dirty="0">
              <a:solidFill>
                <a:srgbClr val="000000"/>
              </a:solidFill>
              <a:effectLst/>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6B18D4A1-0EDD-A7EA-FB80-F80FA3688A1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A3D855D6-4C76-BE12-585D-06E289DBA4C7}"/>
              </a:ext>
            </a:extLst>
          </p:cNvPr>
          <p:cNvSpPr txBox="1">
            <a:spLocks noChangeArrowheads="1"/>
          </p:cNvSpPr>
          <p:nvPr/>
        </p:nvSpPr>
        <p:spPr bwMode="auto">
          <a:xfrm>
            <a:off x="827311" y="2154416"/>
            <a:ext cx="10914995"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Focus on Yellow Cab Operations</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The Yellow Cab are more prominent and dominant in the market compared to Pink Cab, The customer tended to use Yellow services. Therefore, it's essential to delve deeper into Yellow Cab's operation to extract meaningful insights and understand the factors driving its success.</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Profit Generation Concentrated in Key Cities</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Yellow Cab generates significantly more profit than Pink Cab, particularly in large cities such as New York, Washington DC, Chicago, and Los Angeles. These cities represent high-demand areas for cab services, and Yellow Cab's strong presence here is a key profit driver. Analyzing Yellow Cab’s market strategy and operational efficiency in these cities will be critical to sustaining and expanding profits.</a:t>
            </a:r>
          </a:p>
        </p:txBody>
      </p:sp>
    </p:spTree>
    <p:extLst>
      <p:ext uri="{BB962C8B-B14F-4D97-AF65-F5344CB8AC3E}">
        <p14:creationId xmlns:p14="http://schemas.microsoft.com/office/powerpoint/2010/main" val="3983660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fontScale="90000"/>
          </a:bodyPr>
          <a:lstStyle/>
          <a:p>
            <a:r>
              <a:rPr lang="en-US" b="1" dirty="0">
                <a:solidFill>
                  <a:srgbClr val="FF6600"/>
                </a:solidFill>
                <a:latin typeface="Arial" panose="020B0604020202020204" pitchFamily="34" charset="0"/>
                <a:cs typeface="Arial" panose="020B0604020202020204" pitchFamily="34" charset="0"/>
              </a:rPr>
              <a:t>Recommendations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Rectangle 2">
            <a:extLst>
              <a:ext uri="{FF2B5EF4-FFF2-40B4-BE49-F238E27FC236}">
                <a16:creationId xmlns:a16="http://schemas.microsoft.com/office/drawing/2014/main" id="{6B18D4A1-0EDD-A7EA-FB80-F80FA3688A1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A3D855D6-4C76-BE12-585D-06E289DBA4C7}"/>
              </a:ext>
            </a:extLst>
          </p:cNvPr>
          <p:cNvSpPr txBox="1">
            <a:spLocks noChangeArrowheads="1"/>
          </p:cNvSpPr>
          <p:nvPr/>
        </p:nvSpPr>
        <p:spPr bwMode="auto">
          <a:xfrm>
            <a:off x="620111" y="1106687"/>
            <a:ext cx="11227301" cy="4888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Price Trends and Market Strategy:</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As The table shows that the "price charged" for each company are quite different and tended to decline since 2016, reflecting a competitive effort to attract more customers with lower prices. Although Pink Cab offered lower average price per Kilometer travelled, its transactions volume was still substantial lower than the Yellow Cab. It’s important to investigate whether Yellow Cab’s premium pricing is tied to its superior service quality and brand loyalty.</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Service Quality as a Key Differentiator:</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Despite of similar customer volumes, Yellow Cab generated much higher profits, indicating that it has uncovered a formula which will satisfy the customer, perhaps came from the good services include employee attitudes, cleaner and more well-maintained vehicles, the faster services or other convenient…etc.</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Customer Demographics and Profit Generation:</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age groups influence: There are significant differences between these groups, The 20-40 group contributed the most to both Companies, followed by '40-60' group. Younger and older age group ('&lt;20' and '&gt;60') are less profitable. This suggests that targeting working-age individuals, who are frequent cab users, with tailored services and marketing could drive further growth.</a:t>
            </a:r>
          </a:p>
        </p:txBody>
      </p:sp>
    </p:spTree>
    <p:extLst>
      <p:ext uri="{BB962C8B-B14F-4D97-AF65-F5344CB8AC3E}">
        <p14:creationId xmlns:p14="http://schemas.microsoft.com/office/powerpoint/2010/main" val="2027413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fontScale="90000"/>
          </a:bodyPr>
          <a:lstStyle/>
          <a:p>
            <a:r>
              <a:rPr lang="en-US" b="1" dirty="0">
                <a:solidFill>
                  <a:srgbClr val="FF6600"/>
                </a:solidFill>
                <a:latin typeface="Arial" panose="020B0604020202020204" pitchFamily="34" charset="0"/>
                <a:cs typeface="Arial" panose="020B0604020202020204" pitchFamily="34" charset="0"/>
              </a:rPr>
              <a:t>Recommendations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Rectangle 2">
            <a:extLst>
              <a:ext uri="{FF2B5EF4-FFF2-40B4-BE49-F238E27FC236}">
                <a16:creationId xmlns:a16="http://schemas.microsoft.com/office/drawing/2014/main" id="{6B18D4A1-0EDD-A7EA-FB80-F80FA3688A1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A3D855D6-4C76-BE12-585D-06E289DBA4C7}"/>
              </a:ext>
            </a:extLst>
          </p:cNvPr>
          <p:cNvSpPr txBox="1">
            <a:spLocks noChangeArrowheads="1"/>
          </p:cNvSpPr>
          <p:nvPr/>
        </p:nvSpPr>
        <p:spPr bwMode="auto">
          <a:xfrm>
            <a:off x="599091" y="1261740"/>
            <a:ext cx="11143218" cy="4334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Gender Preferences:</a:t>
            </a:r>
          </a:p>
          <a:p>
            <a:pPr algn="just"/>
            <a:r>
              <a:rPr lang="en-US" sz="2000" dirty="0">
                <a:latin typeface="Times New Roman" panose="02020603050405020304" pitchFamily="18" charset="0"/>
                <a:cs typeface="Times New Roman" panose="02020603050405020304" pitchFamily="18" charset="0"/>
              </a:rPr>
              <a:t>Males tended to use Cab services, especially with the Yellow Cab. Males gained more profit than females, but the difference is extreme distance between two company. The gender gap is notably wider between the two companies, indicating that Yellow Cab has a stronger appeal to male customers. Understanding and leveraging this demographic difference could enhance targeted marketing strategies.</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Income-Based Customer Segments:</a:t>
            </a:r>
          </a:p>
          <a:p>
            <a:pPr algn="just"/>
            <a:r>
              <a:rPr lang="en-US" sz="2000" dirty="0">
                <a:latin typeface="Times New Roman" panose="02020603050405020304" pitchFamily="18" charset="0"/>
                <a:cs typeface="Times New Roman" panose="02020603050405020304" pitchFamily="18" charset="0"/>
              </a:rPr>
              <a:t>Both of the companies attracted the large amount number of customers in the medium and high-income segments. This indicates that customers are willing to pay for the convenience and comfort provided by these cab services for their purposes.</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Seasonal Demand Pattern:</a:t>
            </a:r>
          </a:p>
          <a:p>
            <a:pPr algn="just"/>
            <a:r>
              <a:rPr lang="en-US" sz="2000" dirty="0">
                <a:latin typeface="Times New Roman" panose="02020603050405020304" pitchFamily="18" charset="0"/>
                <a:cs typeface="Times New Roman" panose="02020603050405020304" pitchFamily="18" charset="0"/>
              </a:rPr>
              <a:t>Cab usage peaked during the period from the end of year to the beginning of the next, aligning with holidays and vacation periods. This suggests an opportunity for both companies to capitalize on increased demand through targeted promotions or enhanced services during this time.</a:t>
            </a:r>
          </a:p>
        </p:txBody>
      </p:sp>
    </p:spTree>
    <p:extLst>
      <p:ext uri="{BB962C8B-B14F-4D97-AF65-F5344CB8AC3E}">
        <p14:creationId xmlns:p14="http://schemas.microsoft.com/office/powerpoint/2010/main" val="588958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latin typeface="Arial" panose="020B0604020202020204" pitchFamily="34" charset="0"/>
                <a:cs typeface="Arial" panose="020B0604020202020204" pitchFamily="34" charset="0"/>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fontScale="90000"/>
          </a:bodyPr>
          <a:lstStyle/>
          <a:p>
            <a:r>
              <a:rPr lang="en-US" b="1" dirty="0">
                <a:solidFill>
                  <a:srgbClr val="FF6600"/>
                </a:solidFill>
                <a:latin typeface="Arial" panose="020B0604020202020204" pitchFamily="34" charset="0"/>
                <a:cs typeface="Arial" panose="020B0604020202020204" pitchFamily="34" charset="0"/>
              </a:rPr>
              <a:t>Executive Summary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6C851272-D272-E475-CC75-A77CC34DCDDF}"/>
              </a:ext>
            </a:extLst>
          </p:cNvPr>
          <p:cNvSpPr>
            <a:spLocks noGrp="1"/>
          </p:cNvSpPr>
          <p:nvPr>
            <p:ph type="subTitle" idx="1"/>
          </p:nvPr>
        </p:nvSpPr>
        <p:spPr>
          <a:xfrm>
            <a:off x="827313" y="1098852"/>
            <a:ext cx="10744577" cy="4892045"/>
          </a:xfrm>
        </p:spPr>
        <p:txBody>
          <a:bodyPr>
            <a:noAutofit/>
          </a:bodyPr>
          <a:lstStyle/>
          <a:p>
            <a:pPr algn="l"/>
            <a:r>
              <a:rPr lang="en-US" sz="2800" b="1" dirty="0">
                <a:latin typeface="Times New Roman" panose="02020603050405020304" pitchFamily="18" charset="0"/>
                <a:cs typeface="Times New Roman" panose="02020603050405020304" pitchFamily="18" charset="0"/>
              </a:rPr>
              <a:t>Business Requirements: </a:t>
            </a:r>
            <a:r>
              <a:rPr lang="en-US" sz="2800" dirty="0">
                <a:latin typeface="Times New Roman" panose="02020603050405020304" pitchFamily="18" charset="0"/>
                <a:cs typeface="Times New Roman" panose="02020603050405020304" pitchFamily="18" charset="0"/>
              </a:rPr>
              <a:t>XYZ-private firm is planning for an investment in Cab industry. They want to investigate and research deeply in this industry.</a:t>
            </a:r>
          </a:p>
          <a:p>
            <a:pPr algn="l"/>
            <a:endParaRPr lang="en-US" sz="2800" dirty="0">
              <a:latin typeface="Times New Roman" panose="02020603050405020304" pitchFamily="18" charset="0"/>
              <a:cs typeface="Times New Roman" panose="02020603050405020304" pitchFamily="18" charset="0"/>
            </a:endParaRPr>
          </a:p>
          <a:p>
            <a:pPr algn="l"/>
            <a:r>
              <a:rPr lang="en-US" sz="2800" b="1" dirty="0">
                <a:latin typeface="Times New Roman" panose="02020603050405020304" pitchFamily="18" charset="0"/>
                <a:cs typeface="Times New Roman" panose="02020603050405020304" pitchFamily="18" charset="0"/>
              </a:rPr>
              <a:t>Objective: </a:t>
            </a:r>
            <a:r>
              <a:rPr lang="en-US" sz="2800" dirty="0">
                <a:latin typeface="Times New Roman" panose="02020603050405020304" pitchFamily="18" charset="0"/>
                <a:cs typeface="Times New Roman" panose="02020603050405020304" pitchFamily="18" charset="0"/>
              </a:rPr>
              <a:t>Based on the industry datasets, transform and analyze data to identify insights. </a:t>
            </a:r>
          </a:p>
          <a:p>
            <a:pPr algn="l"/>
            <a:endParaRPr lang="en-US" sz="2800" dirty="0">
              <a:latin typeface="Times New Roman" panose="02020603050405020304" pitchFamily="18" charset="0"/>
              <a:cs typeface="Times New Roman" panose="02020603050405020304" pitchFamily="18" charset="0"/>
            </a:endParaRPr>
          </a:p>
          <a:p>
            <a:pPr algn="l"/>
            <a:r>
              <a:rPr lang="en-US" sz="2800" b="1" dirty="0">
                <a:latin typeface="Times New Roman" panose="02020603050405020304" pitchFamily="18" charset="0"/>
                <a:cs typeface="Times New Roman" panose="02020603050405020304" pitchFamily="18" charset="0"/>
              </a:rPr>
              <a:t>Delivery: </a:t>
            </a:r>
          </a:p>
          <a:p>
            <a:pPr marL="914400" lvl="1" indent="-4572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report for this analysis</a:t>
            </a:r>
          </a:p>
          <a:p>
            <a:pPr marL="914400" lvl="1" indent="-4572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Identifying actionable insights </a:t>
            </a:r>
          </a:p>
          <a:p>
            <a:pPr marL="914400" lvl="1" indent="-4572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Recommendations for investment</a:t>
            </a:r>
          </a:p>
        </p:txBody>
      </p:sp>
    </p:spTree>
    <p:extLst>
      <p:ext uri="{BB962C8B-B14F-4D97-AF65-F5344CB8AC3E}">
        <p14:creationId xmlns:p14="http://schemas.microsoft.com/office/powerpoint/2010/main" val="236749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fontScale="90000"/>
          </a:bodyPr>
          <a:lstStyle/>
          <a:p>
            <a:r>
              <a:rPr lang="en-US" b="1" dirty="0">
                <a:solidFill>
                  <a:srgbClr val="FF6600"/>
                </a:solidFill>
                <a:latin typeface="Arial" panose="020B0604020202020204" pitchFamily="34" charset="0"/>
                <a:cs typeface="Arial" panose="020B0604020202020204" pitchFamily="34" charset="0"/>
              </a:rPr>
              <a:t>Executive Summary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2">
            <a:extLst>
              <a:ext uri="{FF2B5EF4-FFF2-40B4-BE49-F238E27FC236}">
                <a16:creationId xmlns:a16="http://schemas.microsoft.com/office/drawing/2014/main" id="{D9A87DED-D352-4568-45D0-03BC0F1A6E04}"/>
              </a:ext>
            </a:extLst>
          </p:cNvPr>
          <p:cNvSpPr>
            <a:spLocks noGrp="1" noChangeArrowheads="1"/>
          </p:cNvSpPr>
          <p:nvPr>
            <p:ph type="subTitle" idx="1"/>
          </p:nvPr>
        </p:nvSpPr>
        <p:spPr bwMode="auto">
          <a:xfrm>
            <a:off x="588580" y="1048766"/>
            <a:ext cx="1097279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Brand Popularity in 20 US Cities: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Customers show a clear preference for Yellow Cab over other services.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Profit Comparison of Two Cab Brands:</a:t>
            </a:r>
          </a:p>
          <a:p>
            <a:pPr marL="742950" lvl="1" indent="-285750" algn="just" eaLnBrk="0" fontAlgn="base" hangingPunct="0">
              <a:lnSpc>
                <a:spcPct val="100000"/>
              </a:lnSpc>
              <a:spcBef>
                <a:spcPct val="0"/>
              </a:spcBef>
              <a:spcAft>
                <a:spcPct val="0"/>
              </a:spcAft>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City-wise Profit:</a:t>
            </a:r>
            <a:r>
              <a:rPr lang="en-US" altLang="en-US" dirty="0">
                <a:latin typeface="Times New Roman" panose="02020603050405020304" pitchFamily="18" charset="0"/>
                <a:cs typeface="Times New Roman" panose="02020603050405020304" pitchFamily="18" charset="0"/>
              </a:rPr>
              <a:t> Yellow Cab consistently earned significantly higher profits than Pink Cab in most cities.</a:t>
            </a:r>
          </a:p>
          <a:p>
            <a:pPr marL="742950" lvl="1" indent="-285750" algn="just" eaLnBrk="0" fontAlgn="base" hangingPunct="0">
              <a:lnSpc>
                <a:spcPct val="100000"/>
              </a:lnSpc>
              <a:spcBef>
                <a:spcPct val="0"/>
              </a:spcBef>
              <a:spcAft>
                <a:spcPct val="0"/>
              </a:spcAft>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Profit per Kilometer Traveled:</a:t>
            </a:r>
            <a:r>
              <a:rPr lang="en-US" altLang="en-US" dirty="0">
                <a:latin typeface="Times New Roman" panose="02020603050405020304" pitchFamily="18" charset="0"/>
                <a:cs typeface="Times New Roman" panose="02020603050405020304" pitchFamily="18" charset="0"/>
              </a:rPr>
              <a:t> Yellow Cab's revenue per kilometer traveled was much higher than Pink Cab's, even when both had a similar number of customers.</a:t>
            </a:r>
          </a:p>
          <a:p>
            <a:pPr marL="742950" lvl="1" indent="-285750" algn="just" eaLnBrk="0" fontAlgn="base" hangingPunct="0">
              <a:lnSpc>
                <a:spcPct val="100000"/>
              </a:lnSpc>
              <a:spcBef>
                <a:spcPct val="0"/>
              </a:spcBef>
              <a:spcAft>
                <a:spcPct val="0"/>
              </a:spcAft>
              <a:buFont typeface="Courier New" panose="02070309020205020404" pitchFamily="49" charset="0"/>
              <a:buChar char="o"/>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Demographics:</a:t>
            </a:r>
          </a:p>
          <a:p>
            <a:pPr marL="742950" lvl="1" indent="-285750" algn="just" eaLnBrk="0" fontAlgn="base" hangingPunct="0">
              <a:lnSpc>
                <a:spcPct val="100000"/>
              </a:lnSpc>
              <a:spcBef>
                <a:spcPct val="0"/>
              </a:spcBef>
              <a:spcAft>
                <a:spcPct val="0"/>
              </a:spcAft>
              <a:buFont typeface="Courier New" panose="02070309020205020404" pitchFamily="49" charset="0"/>
              <a:buChar char="o"/>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Gender: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Both Yellow and Pink Cabs were chosen by more males than females.</a:t>
            </a:r>
          </a:p>
          <a:p>
            <a:pPr marL="742950" lvl="1" indent="-285750" algn="just" eaLnBrk="0" fontAlgn="base" hangingPunct="0">
              <a:lnSpc>
                <a:spcPct val="100000"/>
              </a:lnSpc>
              <a:spcBef>
                <a:spcPct val="0"/>
              </a:spcBef>
              <a:spcAft>
                <a:spcPct val="0"/>
              </a:spcAft>
              <a:buFont typeface="Courier New" panose="02070309020205020404" pitchFamily="49" charset="0"/>
              <a:buChar char="o"/>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 Group: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20-40 age group generated the highest profit for both companies.</a:t>
            </a:r>
          </a:p>
          <a:p>
            <a:pPr marL="742950" lvl="1" indent="-285750" algn="just" eaLnBrk="0" fontAlgn="base" hangingPunct="0">
              <a:lnSpc>
                <a:spcPct val="100000"/>
              </a:lnSpc>
              <a:spcBef>
                <a:spcPct val="0"/>
              </a:spcBef>
              <a:spcAft>
                <a:spcPct val="0"/>
              </a:spcAft>
              <a:buFont typeface="Courier New" panose="02070309020205020404" pitchFamily="49" charset="0"/>
              <a:buChar char="o"/>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Seasonal Trends: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Customers tended to use cab services more frequently from the end of the year through the beginning of the next year, as well as during major vacations and holidays, resulting in a substantial increase in transactions during these times.</a:t>
            </a:r>
          </a:p>
        </p:txBody>
      </p:sp>
    </p:spTree>
    <p:extLst>
      <p:ext uri="{BB962C8B-B14F-4D97-AF65-F5344CB8AC3E}">
        <p14:creationId xmlns:p14="http://schemas.microsoft.com/office/powerpoint/2010/main" val="312871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fontScale="90000"/>
          </a:bodyPr>
          <a:lstStyle/>
          <a:p>
            <a:r>
              <a:rPr lang="en-US" b="1" dirty="0">
                <a:solidFill>
                  <a:srgbClr val="FF6600"/>
                </a:solidFill>
                <a:latin typeface="Arial" panose="020B0604020202020204" pitchFamily="34" charset="0"/>
                <a:cs typeface="Arial" panose="020B0604020202020204" pitchFamily="34" charset="0"/>
              </a:rPr>
              <a:t>General </a:t>
            </a:r>
            <a:r>
              <a:rPr lang="en-US" b="1" dirty="0" err="1">
                <a:solidFill>
                  <a:srgbClr val="FF6600"/>
                </a:solidFill>
                <a:latin typeface="Arial" panose="020B0604020202020204" pitchFamily="34" charset="0"/>
                <a:cs typeface="Arial" panose="020B0604020202020204" pitchFamily="34" charset="0"/>
              </a:rPr>
              <a:t>Cheking</a:t>
            </a:r>
            <a:endParaRPr lang="en-US" b="1" dirty="0">
              <a:solidFill>
                <a:srgbClr val="FF660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2">
            <a:extLst>
              <a:ext uri="{FF2B5EF4-FFF2-40B4-BE49-F238E27FC236}">
                <a16:creationId xmlns:a16="http://schemas.microsoft.com/office/drawing/2014/main" id="{D9A87DED-D352-4568-45D0-03BC0F1A6E04}"/>
              </a:ext>
            </a:extLst>
          </p:cNvPr>
          <p:cNvSpPr>
            <a:spLocks noGrp="1" noChangeArrowheads="1"/>
          </p:cNvSpPr>
          <p:nvPr>
            <p:ph type="subTitle" idx="1"/>
          </p:nvPr>
        </p:nvSpPr>
        <p:spPr bwMode="auto">
          <a:xfrm>
            <a:off x="639802" y="1024092"/>
            <a:ext cx="953421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 The chart shows the total Transactions by Company during three year.</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Yellow Cab </a:t>
            </a:r>
            <a:r>
              <a:rPr lang="en-US" altLang="en-US" dirty="0">
                <a:latin typeface="Times New Roman" panose="02020603050405020304" pitchFamily="18" charset="0"/>
                <a:cs typeface="Times New Roman" panose="02020603050405020304" pitchFamily="18" charset="0"/>
              </a:rPr>
              <a:t>was highly prominent than Pink Cab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D6C81AA6-A50D-293A-64B6-BE99BC176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404" y="2289734"/>
            <a:ext cx="3872355" cy="36735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2832777-F9E1-B03B-1962-89BF487448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4313" y="1892111"/>
            <a:ext cx="6000599" cy="44687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838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fontScale="90000"/>
          </a:bodyPr>
          <a:lstStyle/>
          <a:p>
            <a:r>
              <a:rPr lang="en-US" b="1" dirty="0">
                <a:solidFill>
                  <a:srgbClr val="FF6600"/>
                </a:solidFill>
                <a:latin typeface="Arial" panose="020B0604020202020204" pitchFamily="34" charset="0"/>
                <a:cs typeface="Arial" panose="020B0604020202020204" pitchFamily="34" charset="0"/>
              </a:rPr>
              <a:t>General </a:t>
            </a:r>
            <a:r>
              <a:rPr lang="en-US" b="1" dirty="0" err="1">
                <a:solidFill>
                  <a:srgbClr val="FF6600"/>
                </a:solidFill>
                <a:latin typeface="Arial" panose="020B0604020202020204" pitchFamily="34" charset="0"/>
                <a:cs typeface="Arial" panose="020B0604020202020204" pitchFamily="34" charset="0"/>
              </a:rPr>
              <a:t>Cheking</a:t>
            </a:r>
            <a:endParaRPr lang="en-US" b="1" dirty="0">
              <a:solidFill>
                <a:srgbClr val="FF660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2">
            <a:extLst>
              <a:ext uri="{FF2B5EF4-FFF2-40B4-BE49-F238E27FC236}">
                <a16:creationId xmlns:a16="http://schemas.microsoft.com/office/drawing/2014/main" id="{D9A87DED-D352-4568-45D0-03BC0F1A6E04}"/>
              </a:ext>
            </a:extLst>
          </p:cNvPr>
          <p:cNvSpPr>
            <a:spLocks noGrp="1" noChangeArrowheads="1"/>
          </p:cNvSpPr>
          <p:nvPr>
            <p:ph type="subTitle" idx="1"/>
          </p:nvPr>
        </p:nvSpPr>
        <p:spPr bwMode="auto">
          <a:xfrm>
            <a:off x="271941" y="1759790"/>
            <a:ext cx="4930517"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distribution of transactions is periodic and predictable.</a:t>
            </a:r>
          </a:p>
        </p:txBody>
      </p:sp>
      <p:pic>
        <p:nvPicPr>
          <p:cNvPr id="3074" name="Picture 2">
            <a:extLst>
              <a:ext uri="{FF2B5EF4-FFF2-40B4-BE49-F238E27FC236}">
                <a16:creationId xmlns:a16="http://schemas.microsoft.com/office/drawing/2014/main" id="{17ED2EA4-20FF-52C8-79DE-30731A71E9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97904" y="1511382"/>
            <a:ext cx="7022155" cy="4352389"/>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88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fontScale="90000"/>
          </a:bodyPr>
          <a:lstStyle/>
          <a:p>
            <a:r>
              <a:rPr lang="en-US" b="1">
                <a:solidFill>
                  <a:srgbClr val="FF6600"/>
                </a:solidFill>
              </a:rPr>
              <a:t>General Cheking</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2">
            <a:extLst>
              <a:ext uri="{FF2B5EF4-FFF2-40B4-BE49-F238E27FC236}">
                <a16:creationId xmlns:a16="http://schemas.microsoft.com/office/drawing/2014/main" id="{D9A87DED-D352-4568-45D0-03BC0F1A6E04}"/>
              </a:ext>
            </a:extLst>
          </p:cNvPr>
          <p:cNvSpPr>
            <a:spLocks noGrp="1" noChangeArrowheads="1"/>
          </p:cNvSpPr>
          <p:nvPr>
            <p:ph type="subTitle" idx="1"/>
          </p:nvPr>
        </p:nvSpPr>
        <p:spPr bwMode="auto">
          <a:xfrm>
            <a:off x="487171" y="2289831"/>
            <a:ext cx="5083312"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strongest correlation is between two features “KM Travelled” and “Cost of Trip”</a:t>
            </a:r>
          </a:p>
        </p:txBody>
      </p:sp>
      <p:pic>
        <p:nvPicPr>
          <p:cNvPr id="4098" name="Picture 2">
            <a:extLst>
              <a:ext uri="{FF2B5EF4-FFF2-40B4-BE49-F238E27FC236}">
                <a16:creationId xmlns:a16="http://schemas.microsoft.com/office/drawing/2014/main" id="{444D8067-67CA-04F3-6C4E-FE605FD2EC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7688" y="951178"/>
            <a:ext cx="6287141" cy="5605282"/>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782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fontScale="90000"/>
          </a:bodyPr>
          <a:lstStyle/>
          <a:p>
            <a:r>
              <a:rPr lang="en-US" b="1" dirty="0">
                <a:solidFill>
                  <a:srgbClr val="FF6600"/>
                </a:solidFill>
                <a:latin typeface="Arial" panose="020B0604020202020204" pitchFamily="34" charset="0"/>
                <a:cs typeface="Arial" panose="020B0604020202020204" pitchFamily="34" charset="0"/>
              </a:rPr>
              <a:t> Transactions by City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2">
            <a:extLst>
              <a:ext uri="{FF2B5EF4-FFF2-40B4-BE49-F238E27FC236}">
                <a16:creationId xmlns:a16="http://schemas.microsoft.com/office/drawing/2014/main" id="{D9A87DED-D352-4568-45D0-03BC0F1A6E04}"/>
              </a:ext>
            </a:extLst>
          </p:cNvPr>
          <p:cNvSpPr>
            <a:spLocks noGrp="1" noChangeArrowheads="1"/>
          </p:cNvSpPr>
          <p:nvPr>
            <p:ph type="subTitle" idx="1"/>
          </p:nvPr>
        </p:nvSpPr>
        <p:spPr bwMode="auto">
          <a:xfrm>
            <a:off x="431854" y="1957207"/>
            <a:ext cx="3993002"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2600" dirty="0">
                <a:latin typeface="Times New Roman" panose="02020603050405020304" pitchFamily="18" charset="0"/>
                <a:cs typeface="Times New Roman" panose="02020603050405020304" pitchFamily="18" charset="0"/>
              </a:rPr>
              <a:t>Yellow Cab has built a strong reputation in many of the largest cities, as evidenced by the high volume of transactions.</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FE472BE9-88D0-345F-3089-7B6ECF68FB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4850" y="1223712"/>
            <a:ext cx="7010400" cy="545782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32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60064" y="-5660066"/>
            <a:ext cx="871870" cy="12192001"/>
          </a:xfrm>
          <a:solidFill>
            <a:srgbClr val="3B3B3B"/>
          </a:solidFill>
        </p:spPr>
        <p:txBody>
          <a:bodyPr vert="vert270" anchor="t" anchorCtr="0">
            <a:normAutofit fontScale="90000"/>
          </a:bodyPr>
          <a:lstStyle/>
          <a:p>
            <a:r>
              <a:rPr lang="en-US" b="1" dirty="0">
                <a:solidFill>
                  <a:srgbClr val="FF6600"/>
                </a:solidFill>
                <a:latin typeface="Arial" panose="020B0604020202020204" pitchFamily="34" charset="0"/>
                <a:cs typeface="Arial" panose="020B0604020202020204" pitchFamily="34" charset="0"/>
              </a:rPr>
              <a:t> Revenue and Profit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2">
            <a:extLst>
              <a:ext uri="{FF2B5EF4-FFF2-40B4-BE49-F238E27FC236}">
                <a16:creationId xmlns:a16="http://schemas.microsoft.com/office/drawing/2014/main" id="{D9A87DED-D352-4568-45D0-03BC0F1A6E04}"/>
              </a:ext>
            </a:extLst>
          </p:cNvPr>
          <p:cNvSpPr>
            <a:spLocks noGrp="1" noChangeArrowheads="1"/>
          </p:cNvSpPr>
          <p:nvPr>
            <p:ph type="subTitle" idx="1"/>
          </p:nvPr>
        </p:nvSpPr>
        <p:spPr bwMode="auto">
          <a:xfrm>
            <a:off x="1166649" y="1022052"/>
            <a:ext cx="101720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Yellow Cab ge</a:t>
            </a:r>
            <a:r>
              <a:rPr lang="en-US" altLang="en-US" dirty="0">
                <a:latin typeface="Times New Roman" panose="02020603050405020304" pitchFamily="18" charset="0"/>
                <a:cs typeface="Times New Roman" panose="02020603050405020304" pitchFamily="18" charset="0"/>
              </a:rPr>
              <a:t>nerate significantly more revenue than Pink Cab throughout the duration. It’s understandable given that their average of price charged is higher than that of Pink Cab.</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175" name="Picture 7">
            <a:extLst>
              <a:ext uri="{FF2B5EF4-FFF2-40B4-BE49-F238E27FC236}">
                <a16:creationId xmlns:a16="http://schemas.microsoft.com/office/drawing/2014/main" id="{B83E0526-23A0-B280-1AA6-D3E0D42E4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765" y="2372563"/>
            <a:ext cx="4781479" cy="3786151"/>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7" name="Picture 9">
            <a:extLst>
              <a:ext uri="{FF2B5EF4-FFF2-40B4-BE49-F238E27FC236}">
                <a16:creationId xmlns:a16="http://schemas.microsoft.com/office/drawing/2014/main" id="{0F6E4893-D1D3-63C6-FF9A-AD213C6A9C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1027" y="2439238"/>
            <a:ext cx="4957125" cy="364953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0905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570</TotalTime>
  <Words>1470</Words>
  <Application>Microsoft Office PowerPoint</Application>
  <PresentationFormat>Widescreen</PresentationFormat>
  <Paragraphs>120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Courier New</vt:lpstr>
      <vt:lpstr>Times New Roman</vt:lpstr>
      <vt:lpstr>Office Theme</vt:lpstr>
      <vt:lpstr>PowerPoint Presentation</vt:lpstr>
      <vt:lpstr>   Agenda</vt:lpstr>
      <vt:lpstr>Executive Summary</vt:lpstr>
      <vt:lpstr>Executive Summary</vt:lpstr>
      <vt:lpstr>General Cheking</vt:lpstr>
      <vt:lpstr>General Cheking</vt:lpstr>
      <vt:lpstr>General Cheking</vt:lpstr>
      <vt:lpstr> Transactions by City</vt:lpstr>
      <vt:lpstr> Revenue and Profit Analysis</vt:lpstr>
      <vt:lpstr>PowerPoint Presentation</vt:lpstr>
      <vt:lpstr> Revenue and Profit Analysis</vt:lpstr>
      <vt:lpstr> Revenue and Profit Analysis</vt:lpstr>
      <vt:lpstr> Revenue and Profit Analysis</vt:lpstr>
      <vt:lpstr> Customer Demographic – Gender Impact</vt:lpstr>
      <vt:lpstr> Customer Demographic – Gender Impact</vt:lpstr>
      <vt:lpstr> Customer Demographic – Age group Impact</vt:lpstr>
      <vt:lpstr> Customer Demographic – Age group Impact</vt:lpstr>
      <vt:lpstr>Income Impact</vt:lpstr>
      <vt:lpstr>Season trends</vt:lpstr>
      <vt:lpstr>Season trends</vt:lpstr>
      <vt:lpstr>Hypothesis tests</vt:lpstr>
      <vt:lpstr>Hypothesis tests</vt:lpstr>
      <vt:lpstr>Hypothesis tests</vt:lpstr>
      <vt:lpstr>Recommendations</vt:lpstr>
      <vt:lpstr>Recommendations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ky dang</dc:creator>
  <cp:lastModifiedBy>ky dang</cp:lastModifiedBy>
  <cp:revision>3</cp:revision>
  <dcterms:created xsi:type="dcterms:W3CDTF">2024-10-22T06:29:44Z</dcterms:created>
  <dcterms:modified xsi:type="dcterms:W3CDTF">2024-10-23T04:11:14Z</dcterms:modified>
</cp:coreProperties>
</file>