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86" r:id="rId3"/>
    <p:sldId id="267" r:id="rId4"/>
    <p:sldId id="273" r:id="rId5"/>
    <p:sldId id="270" r:id="rId6"/>
    <p:sldId id="274" r:id="rId7"/>
    <p:sldId id="276" r:id="rId8"/>
    <p:sldId id="275" r:id="rId9"/>
    <p:sldId id="278" r:id="rId10"/>
    <p:sldId id="277" r:id="rId11"/>
    <p:sldId id="280" r:id="rId12"/>
    <p:sldId id="279" r:id="rId13"/>
    <p:sldId id="281" r:id="rId14"/>
    <p:sldId id="282" r:id="rId15"/>
    <p:sldId id="283" r:id="rId16"/>
    <p:sldId id="284" r:id="rId17"/>
    <p:sldId id="285" r:id="rId18"/>
    <p:sldId id="26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E0061F-BFDE-7175-2EDA-F472504290F4}" v="789" dt="2020-12-24T05:43:13.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049" autoAdjust="0"/>
  </p:normalViewPr>
  <p:slideViewPr>
    <p:cSldViewPr snapToGrid="0">
      <p:cViewPr varScale="1">
        <p:scale>
          <a:sx n="70" d="100"/>
          <a:sy n="70" d="100"/>
        </p:scale>
        <p:origin x="51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1/4/2025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10377649" cy="2092881"/>
          </a:xfrm>
          <a:prstGeom prst="rect">
            <a:avLst/>
          </a:prstGeom>
          <a:solidFill>
            <a:srgbClr val="3B3B3B"/>
          </a:solidFill>
        </p:spPr>
        <p:txBody>
          <a:bodyPr wrap="none" rtlCol="0">
            <a:spAutoFit/>
          </a:bodyPr>
          <a:lstStyle/>
          <a:p>
            <a:r>
              <a:rPr lang="en-US" sz="5500" dirty="0">
                <a:solidFill>
                  <a:srgbClr val="FF6600"/>
                </a:solidFill>
                <a:latin typeface="Times New Roman" panose="02020603050405020304" pitchFamily="18" charset="0"/>
                <a:cs typeface="Times New Roman" panose="02020603050405020304" pitchFamily="18" charset="0"/>
              </a:rPr>
              <a:t>NLP Project: Hate speech Detection</a:t>
            </a:r>
          </a:p>
          <a:p>
            <a:endParaRPr lang="en-US" sz="4000" dirty="0">
              <a:latin typeface="Times New Roman" panose="02020603050405020304" pitchFamily="18" charset="0"/>
              <a:cs typeface="Times New Roman" panose="02020603050405020304" pitchFamily="18" charset="0"/>
            </a:endParaRPr>
          </a:p>
          <a:p>
            <a:r>
              <a:rPr lang="en-US" sz="3500" b="1" dirty="0">
                <a:solidFill>
                  <a:schemeClr val="bg1"/>
                </a:solidFill>
                <a:latin typeface="Times New Roman" panose="02020603050405020304" pitchFamily="18" charset="0"/>
                <a:cs typeface="Times New Roman" panose="02020603050405020304" pitchFamily="18" charset="0"/>
              </a:rPr>
              <a:t>12/30/2024</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78A6FD-0C60-3A1B-0F61-FAD7B4B9B1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11E8EB-B52E-A6C3-495A-A80FD585634F}"/>
              </a:ext>
            </a:extLst>
          </p:cNvPr>
          <p:cNvSpPr>
            <a:spLocks noGrp="1"/>
          </p:cNvSpPr>
          <p:nvPr>
            <p:ph type="ctrTitle"/>
          </p:nvPr>
        </p:nvSpPr>
        <p:spPr>
          <a:xfrm rot="5400000">
            <a:off x="5598883" y="-5598885"/>
            <a:ext cx="994232" cy="12192001"/>
          </a:xfrm>
          <a:solidFill>
            <a:srgbClr val="3B3B3B"/>
          </a:solidFill>
        </p:spPr>
        <p:txBody>
          <a:bodyPr vert="vert270" anchor="t" anchorCtr="0">
            <a:normAutofit fontScale="90000"/>
          </a:bodyPr>
          <a:lstStyle/>
          <a:p>
            <a:r>
              <a:rPr lang="en-US" b="1" dirty="0">
                <a:solidFill>
                  <a:srgbClr val="FF6600"/>
                </a:solidFill>
                <a:latin typeface="Times New Roman" panose="02020603050405020304" pitchFamily="18" charset="0"/>
                <a:cs typeface="Times New Roman" panose="02020603050405020304" pitchFamily="18" charset="0"/>
              </a:rPr>
              <a:t>Data Preprocessing</a:t>
            </a:r>
          </a:p>
        </p:txBody>
      </p:sp>
      <p:pic>
        <p:nvPicPr>
          <p:cNvPr id="4" name="Picture 3">
            <a:extLst>
              <a:ext uri="{FF2B5EF4-FFF2-40B4-BE49-F238E27FC236}">
                <a16:creationId xmlns:a16="http://schemas.microsoft.com/office/drawing/2014/main" id="{735CEFB5-5546-1C6E-06E5-C7CDB70458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0833B02B-2CC3-48E7-C547-5476CDF004AD}"/>
              </a:ext>
            </a:extLst>
          </p:cNvPr>
          <p:cNvSpPr>
            <a:spLocks noGrp="1"/>
          </p:cNvSpPr>
          <p:nvPr>
            <p:ph type="subTitle" idx="1"/>
          </p:nvPr>
        </p:nvSpPr>
        <p:spPr>
          <a:xfrm>
            <a:off x="983910" y="1076528"/>
            <a:ext cx="10224178" cy="5199595"/>
          </a:xfrm>
        </p:spPr>
        <p:txBody>
          <a:bodyPr>
            <a:noAutofit/>
          </a:bodyPr>
          <a:lstStyle/>
          <a:p>
            <a:pPr algn="l">
              <a:lnSpc>
                <a:spcPct val="120000"/>
              </a:lnSpc>
            </a:pPr>
            <a:r>
              <a:rPr lang="en-US" sz="3200" dirty="0">
                <a:solidFill>
                  <a:srgbClr val="FF6600"/>
                </a:solidFill>
                <a:latin typeface="Times New Roman" panose="02020603050405020304" pitchFamily="18" charset="0"/>
                <a:cs typeface="Times New Roman" panose="02020603050405020304" pitchFamily="18" charset="0"/>
              </a:rPr>
              <a:t>Split data:</a:t>
            </a:r>
          </a:p>
          <a:p>
            <a:pPr marL="800100" lvl="1" indent="-342900" algn="l">
              <a:lnSpc>
                <a:spcPct val="12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Split train dataset into two subsets train and test (with labels) consist of: </a:t>
            </a:r>
            <a:r>
              <a:rPr lang="en-US" sz="2400" dirty="0" err="1">
                <a:latin typeface="Times New Roman" panose="02020603050405020304" pitchFamily="18" charset="0"/>
                <a:cs typeface="Times New Roman" panose="02020603050405020304" pitchFamily="18" charset="0"/>
              </a:rPr>
              <a:t>X_train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y_train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X_test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y_test</a:t>
            </a:r>
            <a:r>
              <a:rPr lang="en-US" sz="2400" dirty="0">
                <a:latin typeface="Times New Roman" panose="02020603050405020304" pitchFamily="18" charset="0"/>
                <a:cs typeface="Times New Roman" panose="02020603050405020304" pitchFamily="18" charset="0"/>
              </a:rPr>
              <a:t>. </a:t>
            </a:r>
          </a:p>
          <a:p>
            <a:pPr marL="800100" lvl="1" indent="-342900" algn="l">
              <a:lnSpc>
                <a:spcPct val="12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Train subset will be used for training model and the other one for evaluation.</a:t>
            </a:r>
          </a:p>
          <a:p>
            <a:pPr marL="800100" lvl="1" indent="-342900" algn="l">
              <a:lnSpc>
                <a:spcPct val="120000"/>
              </a:lnSpc>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pic>
        <p:nvPicPr>
          <p:cNvPr id="1028" name="Picture 4" descr="How to Use Sklearn train_test_split in Python - Sharp Sight">
            <a:extLst>
              <a:ext uri="{FF2B5EF4-FFF2-40B4-BE49-F238E27FC236}">
                <a16:creationId xmlns:a16="http://schemas.microsoft.com/office/drawing/2014/main" id="{8D52D25F-625F-9CAF-A3D8-4478AFEFE1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0677" y="3297467"/>
            <a:ext cx="5954487" cy="3228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0314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056CCD-EC09-7219-2F91-9A9A8CCA9F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B8DF45-5868-C68F-1342-A380B22D16A3}"/>
              </a:ext>
            </a:extLst>
          </p:cNvPr>
          <p:cNvSpPr>
            <a:spLocks noGrp="1"/>
          </p:cNvSpPr>
          <p:nvPr>
            <p:ph type="ctrTitle"/>
          </p:nvPr>
        </p:nvSpPr>
        <p:spPr>
          <a:xfrm rot="5400000">
            <a:off x="5598883" y="-5598885"/>
            <a:ext cx="994232" cy="12192001"/>
          </a:xfrm>
          <a:solidFill>
            <a:srgbClr val="3B3B3B"/>
          </a:solidFill>
        </p:spPr>
        <p:txBody>
          <a:bodyPr vert="vert270" anchor="t" anchorCtr="0">
            <a:normAutofit fontScale="90000"/>
          </a:bodyPr>
          <a:lstStyle/>
          <a:p>
            <a:r>
              <a:rPr lang="en-US" b="1" dirty="0">
                <a:solidFill>
                  <a:srgbClr val="FF6600"/>
                </a:solidFill>
                <a:latin typeface="Times New Roman" panose="02020603050405020304" pitchFamily="18" charset="0"/>
                <a:cs typeface="Times New Roman" panose="02020603050405020304" pitchFamily="18" charset="0"/>
              </a:rPr>
              <a:t>Data Preprocessing</a:t>
            </a:r>
          </a:p>
        </p:txBody>
      </p:sp>
      <p:pic>
        <p:nvPicPr>
          <p:cNvPr id="4" name="Picture 3">
            <a:extLst>
              <a:ext uri="{FF2B5EF4-FFF2-40B4-BE49-F238E27FC236}">
                <a16:creationId xmlns:a16="http://schemas.microsoft.com/office/drawing/2014/main" id="{9AF6115C-29D2-7999-FCE3-887E531EECF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6D133E97-6ADA-6DA7-AC64-4FB9BDEDFCAA}"/>
              </a:ext>
            </a:extLst>
          </p:cNvPr>
          <p:cNvSpPr>
            <a:spLocks noGrp="1"/>
          </p:cNvSpPr>
          <p:nvPr>
            <p:ph type="subTitle" idx="1"/>
          </p:nvPr>
        </p:nvSpPr>
        <p:spPr>
          <a:xfrm>
            <a:off x="535854" y="994232"/>
            <a:ext cx="7378060" cy="5265053"/>
          </a:xfrm>
        </p:spPr>
        <p:txBody>
          <a:bodyPr>
            <a:noAutofit/>
          </a:bodyPr>
          <a:lstStyle/>
          <a:p>
            <a:pPr algn="l">
              <a:lnSpc>
                <a:spcPct val="120000"/>
              </a:lnSpc>
            </a:pPr>
            <a:r>
              <a:rPr lang="en-US" sz="3200" dirty="0">
                <a:solidFill>
                  <a:srgbClr val="FF6600"/>
                </a:solidFill>
                <a:latin typeface="Times New Roman" panose="02020603050405020304" pitchFamily="18" charset="0"/>
                <a:cs typeface="Times New Roman" panose="02020603050405020304" pitchFamily="18" charset="0"/>
              </a:rPr>
              <a:t>Tokenization:</a:t>
            </a:r>
          </a:p>
          <a:p>
            <a:pPr marL="914400" lvl="1" indent="-457200" algn="l">
              <a:lnSpc>
                <a:spcPct val="120000"/>
              </a:lnSpc>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Using </a:t>
            </a:r>
            <a:r>
              <a:rPr lang="en-US" sz="2500" dirty="0" err="1">
                <a:latin typeface="Times New Roman" panose="02020603050405020304" pitchFamily="18" charset="0"/>
                <a:cs typeface="Times New Roman" panose="02020603050405020304" pitchFamily="18" charset="0"/>
              </a:rPr>
              <a:t>DistilBertTokenizer</a:t>
            </a:r>
            <a:r>
              <a:rPr lang="en-US" sz="2500" dirty="0">
                <a:latin typeface="Times New Roman" panose="02020603050405020304" pitchFamily="18" charset="0"/>
                <a:cs typeface="Times New Roman" panose="02020603050405020304" pitchFamily="18" charset="0"/>
              </a:rPr>
              <a:t> of </a:t>
            </a:r>
            <a:r>
              <a:rPr lang="en-US" sz="2500" dirty="0" err="1">
                <a:latin typeface="Times New Roman" panose="02020603050405020304" pitchFamily="18" charset="0"/>
                <a:cs typeface="Times New Roman" panose="02020603050405020304" pitchFamily="18" charset="0"/>
              </a:rPr>
              <a:t>tranformers</a:t>
            </a:r>
            <a:r>
              <a:rPr lang="en-US" sz="2500" dirty="0">
                <a:latin typeface="Times New Roman" panose="02020603050405020304" pitchFamily="18" charset="0"/>
                <a:cs typeface="Times New Roman" panose="02020603050405020304" pitchFamily="18" charset="0"/>
              </a:rPr>
              <a:t> library to tokenize tweet texts.</a:t>
            </a:r>
          </a:p>
          <a:p>
            <a:pPr marL="914400" lvl="1" indent="-457200" algn="l">
              <a:lnSpc>
                <a:spcPct val="100000"/>
              </a:lnSpc>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Check the </a:t>
            </a:r>
            <a:r>
              <a:rPr lang="en-US" sz="2500" dirty="0" err="1">
                <a:latin typeface="Times New Roman" panose="02020603050405020304" pitchFamily="18" charset="0"/>
                <a:cs typeface="Times New Roman" panose="02020603050405020304" pitchFamily="18" charset="0"/>
              </a:rPr>
              <a:t>max_length</a:t>
            </a:r>
            <a:r>
              <a:rPr lang="en-US" sz="2500" dirty="0">
                <a:latin typeface="Times New Roman" panose="02020603050405020304" pitchFamily="18" charset="0"/>
                <a:cs typeface="Times New Roman" panose="02020603050405020304" pitchFamily="18" charset="0"/>
              </a:rPr>
              <a:t> of tokenized texts by using:</a:t>
            </a:r>
          </a:p>
          <a:p>
            <a:pPr algn="l">
              <a:lnSpc>
                <a:spcPct val="100000"/>
              </a:lnSpc>
            </a:pPr>
            <a:r>
              <a:rPr lang="en-US" sz="1800" b="0" dirty="0">
                <a:solidFill>
                  <a:srgbClr val="9CDCFE"/>
                </a:solidFill>
                <a:effectLst/>
                <a:highlight>
                  <a:srgbClr val="000000"/>
                </a:highlight>
                <a:latin typeface="Consolas" panose="020B0609020204030204" pitchFamily="49" charset="0"/>
              </a:rPr>
              <a:t>lengths</a:t>
            </a:r>
            <a:r>
              <a:rPr lang="en-US" sz="1800" b="0" dirty="0">
                <a:solidFill>
                  <a:srgbClr val="D4D4D4"/>
                </a:solidFill>
                <a:effectLst/>
                <a:highlight>
                  <a:srgbClr val="000000"/>
                </a:highlight>
                <a:latin typeface="Consolas" panose="020B0609020204030204" pitchFamily="49" charset="0"/>
              </a:rPr>
              <a:t> = [</a:t>
            </a:r>
            <a:r>
              <a:rPr lang="en-US" sz="1800" b="0" dirty="0" err="1">
                <a:solidFill>
                  <a:srgbClr val="DCDCAA"/>
                </a:solidFill>
                <a:effectLst/>
                <a:highlight>
                  <a:srgbClr val="000000"/>
                </a:highlight>
                <a:latin typeface="Consolas" panose="020B0609020204030204" pitchFamily="49" charset="0"/>
              </a:rPr>
              <a:t>len</a:t>
            </a:r>
            <a:r>
              <a:rPr lang="en-US" sz="1800" b="0" dirty="0">
                <a:solidFill>
                  <a:srgbClr val="D4D4D4"/>
                </a:solidFill>
                <a:effectLst/>
                <a:highlight>
                  <a:srgbClr val="000000"/>
                </a:highlight>
                <a:latin typeface="Consolas" panose="020B0609020204030204" pitchFamily="49" charset="0"/>
              </a:rPr>
              <a:t>(</a:t>
            </a:r>
            <a:r>
              <a:rPr lang="en-US" sz="1800" b="0" dirty="0" err="1">
                <a:solidFill>
                  <a:srgbClr val="9CDCFE"/>
                </a:solidFill>
                <a:effectLst/>
                <a:highlight>
                  <a:srgbClr val="000000"/>
                </a:highlight>
                <a:latin typeface="Consolas" panose="020B0609020204030204" pitchFamily="49" charset="0"/>
              </a:rPr>
              <a:t>tokenizer</a:t>
            </a:r>
            <a:r>
              <a:rPr lang="en-US" sz="1800" b="0" dirty="0" err="1">
                <a:solidFill>
                  <a:srgbClr val="D4D4D4"/>
                </a:solidFill>
                <a:effectLst/>
                <a:highlight>
                  <a:srgbClr val="000000"/>
                </a:highlight>
                <a:latin typeface="Consolas" panose="020B0609020204030204" pitchFamily="49" charset="0"/>
              </a:rPr>
              <a:t>.tokenize</a:t>
            </a:r>
            <a:r>
              <a:rPr lang="en-US" sz="1800" b="0" dirty="0">
                <a:solidFill>
                  <a:srgbClr val="D4D4D4"/>
                </a:solidFill>
                <a:effectLst/>
                <a:highlight>
                  <a:srgbClr val="000000"/>
                </a:highlight>
                <a:latin typeface="Consolas" panose="020B0609020204030204" pitchFamily="49" charset="0"/>
              </a:rPr>
              <a:t>(</a:t>
            </a:r>
            <a:r>
              <a:rPr lang="en-US" sz="1800" b="0" dirty="0">
                <a:solidFill>
                  <a:srgbClr val="9CDCFE"/>
                </a:solidFill>
                <a:effectLst/>
                <a:highlight>
                  <a:srgbClr val="000000"/>
                </a:highlight>
                <a:latin typeface="Consolas" panose="020B0609020204030204" pitchFamily="49" charset="0"/>
              </a:rPr>
              <a:t>tweet</a:t>
            </a:r>
            <a:r>
              <a:rPr lang="en-US" sz="1800" b="0" dirty="0">
                <a:solidFill>
                  <a:srgbClr val="D4D4D4"/>
                </a:solidFill>
                <a:effectLst/>
                <a:highlight>
                  <a:srgbClr val="000000"/>
                </a:highlight>
                <a:latin typeface="Consolas" panose="020B0609020204030204" pitchFamily="49" charset="0"/>
              </a:rPr>
              <a:t>)) </a:t>
            </a:r>
            <a:r>
              <a:rPr lang="en-US" sz="1800" b="0" dirty="0">
                <a:solidFill>
                  <a:srgbClr val="C586C0"/>
                </a:solidFill>
                <a:effectLst/>
                <a:highlight>
                  <a:srgbClr val="000000"/>
                </a:highlight>
                <a:latin typeface="Consolas" panose="020B0609020204030204" pitchFamily="49" charset="0"/>
              </a:rPr>
              <a:t>for</a:t>
            </a:r>
            <a:r>
              <a:rPr lang="en-US" sz="1800" b="0" dirty="0">
                <a:solidFill>
                  <a:srgbClr val="D4D4D4"/>
                </a:solidFill>
                <a:effectLst/>
                <a:highlight>
                  <a:srgbClr val="000000"/>
                </a:highlight>
                <a:latin typeface="Consolas" panose="020B0609020204030204" pitchFamily="49" charset="0"/>
              </a:rPr>
              <a:t> </a:t>
            </a:r>
            <a:r>
              <a:rPr lang="en-US" sz="1800" b="0" dirty="0">
                <a:solidFill>
                  <a:srgbClr val="9CDCFE"/>
                </a:solidFill>
                <a:effectLst/>
                <a:highlight>
                  <a:srgbClr val="000000"/>
                </a:highlight>
                <a:latin typeface="Consolas" panose="020B0609020204030204" pitchFamily="49" charset="0"/>
              </a:rPr>
              <a:t>tweet</a:t>
            </a:r>
            <a:r>
              <a:rPr lang="en-US" sz="1800" b="0" dirty="0">
                <a:solidFill>
                  <a:srgbClr val="D4D4D4"/>
                </a:solidFill>
                <a:effectLst/>
                <a:highlight>
                  <a:srgbClr val="000000"/>
                </a:highlight>
                <a:latin typeface="Consolas" panose="020B0609020204030204" pitchFamily="49" charset="0"/>
              </a:rPr>
              <a:t> </a:t>
            </a:r>
            <a:r>
              <a:rPr lang="en-US" sz="1800" b="0" dirty="0">
                <a:solidFill>
                  <a:srgbClr val="C586C0"/>
                </a:solidFill>
                <a:effectLst/>
                <a:highlight>
                  <a:srgbClr val="000000"/>
                </a:highlight>
                <a:latin typeface="Consolas" panose="020B0609020204030204" pitchFamily="49" charset="0"/>
              </a:rPr>
              <a:t>in</a:t>
            </a:r>
            <a:r>
              <a:rPr lang="en-US" sz="1800" b="0" dirty="0">
                <a:solidFill>
                  <a:srgbClr val="D4D4D4"/>
                </a:solidFill>
                <a:effectLst/>
                <a:highlight>
                  <a:srgbClr val="000000"/>
                </a:highlight>
                <a:latin typeface="Consolas" panose="020B0609020204030204" pitchFamily="49" charset="0"/>
              </a:rPr>
              <a:t> </a:t>
            </a:r>
            <a:r>
              <a:rPr lang="en-US" sz="1800" b="0" dirty="0" err="1">
                <a:solidFill>
                  <a:srgbClr val="9CDCFE"/>
                </a:solidFill>
                <a:effectLst/>
                <a:highlight>
                  <a:srgbClr val="000000"/>
                </a:highlight>
                <a:latin typeface="Consolas" panose="020B0609020204030204" pitchFamily="49" charset="0"/>
              </a:rPr>
              <a:t>new_train_df</a:t>
            </a:r>
            <a:r>
              <a:rPr lang="en-US" sz="1800" b="0" dirty="0">
                <a:solidFill>
                  <a:srgbClr val="D4D4D4"/>
                </a:solidFill>
                <a:effectLst/>
                <a:highlight>
                  <a:srgbClr val="000000"/>
                </a:highlight>
                <a:latin typeface="Consolas" panose="020B0609020204030204" pitchFamily="49" charset="0"/>
              </a:rPr>
              <a:t>[</a:t>
            </a:r>
            <a:r>
              <a:rPr lang="en-US" sz="1800" b="0" dirty="0">
                <a:solidFill>
                  <a:srgbClr val="CE9178"/>
                </a:solidFill>
                <a:effectLst/>
                <a:highlight>
                  <a:srgbClr val="000000"/>
                </a:highlight>
                <a:latin typeface="Consolas" panose="020B0609020204030204" pitchFamily="49" charset="0"/>
              </a:rPr>
              <a:t>'</a:t>
            </a:r>
            <a:r>
              <a:rPr lang="en-US" sz="1800" b="0" dirty="0" err="1">
                <a:solidFill>
                  <a:srgbClr val="CE9178"/>
                </a:solidFill>
                <a:effectLst/>
                <a:highlight>
                  <a:srgbClr val="000000"/>
                </a:highlight>
                <a:latin typeface="Consolas" panose="020B0609020204030204" pitchFamily="49" charset="0"/>
              </a:rPr>
              <a:t>deemoji_tweet</a:t>
            </a:r>
            <a:r>
              <a:rPr lang="en-US" sz="1800" b="0" dirty="0">
                <a:solidFill>
                  <a:srgbClr val="CE9178"/>
                </a:solidFill>
                <a:effectLst/>
                <a:highlight>
                  <a:srgbClr val="000000"/>
                </a:highlight>
                <a:latin typeface="Consolas" panose="020B0609020204030204" pitchFamily="49" charset="0"/>
              </a:rPr>
              <a:t>'</a:t>
            </a:r>
            <a:r>
              <a:rPr lang="en-US" sz="1800" b="0" dirty="0">
                <a:solidFill>
                  <a:srgbClr val="D4D4D4"/>
                </a:solidFill>
                <a:effectLst/>
                <a:highlight>
                  <a:srgbClr val="000000"/>
                </a:highlight>
                <a:latin typeface="Consolas" panose="020B0609020204030204" pitchFamily="49" charset="0"/>
              </a:rPr>
              <a:t>]]</a:t>
            </a:r>
          </a:p>
          <a:p>
            <a:pPr algn="l">
              <a:lnSpc>
                <a:spcPct val="100000"/>
              </a:lnSpc>
            </a:pPr>
            <a:r>
              <a:rPr lang="en-US" sz="1800" b="0" dirty="0">
                <a:solidFill>
                  <a:srgbClr val="DCDCAA"/>
                </a:solidFill>
                <a:effectLst/>
                <a:highlight>
                  <a:srgbClr val="000000"/>
                </a:highlight>
                <a:latin typeface="Consolas" panose="020B0609020204030204" pitchFamily="49" charset="0"/>
              </a:rPr>
              <a:t>print</a:t>
            </a:r>
            <a:r>
              <a:rPr lang="en-US" sz="1800" b="0" dirty="0">
                <a:solidFill>
                  <a:srgbClr val="D4D4D4"/>
                </a:solidFill>
                <a:effectLst/>
                <a:highlight>
                  <a:srgbClr val="000000"/>
                </a:highlight>
                <a:latin typeface="Consolas" panose="020B0609020204030204" pitchFamily="49" charset="0"/>
              </a:rPr>
              <a:t>(</a:t>
            </a:r>
            <a:r>
              <a:rPr lang="en-US" sz="1800" b="0" dirty="0" err="1">
                <a:solidFill>
                  <a:srgbClr val="569CD6"/>
                </a:solidFill>
                <a:effectLst/>
                <a:highlight>
                  <a:srgbClr val="000000"/>
                </a:highlight>
                <a:latin typeface="Consolas" panose="020B0609020204030204" pitchFamily="49" charset="0"/>
              </a:rPr>
              <a:t>f</a:t>
            </a:r>
            <a:r>
              <a:rPr lang="en-US" sz="1800" b="0" dirty="0" err="1">
                <a:solidFill>
                  <a:srgbClr val="CE9178"/>
                </a:solidFill>
                <a:effectLst/>
                <a:highlight>
                  <a:srgbClr val="000000"/>
                </a:highlight>
                <a:latin typeface="Consolas" panose="020B0609020204030204" pitchFamily="49" charset="0"/>
              </a:rPr>
              <a:t>“the</a:t>
            </a:r>
            <a:r>
              <a:rPr lang="en-US" sz="1800" b="0" dirty="0">
                <a:solidFill>
                  <a:srgbClr val="CE9178"/>
                </a:solidFill>
                <a:effectLst/>
                <a:highlight>
                  <a:srgbClr val="000000"/>
                </a:highlight>
                <a:latin typeface="Consolas" panose="020B0609020204030204" pitchFamily="49" charset="0"/>
              </a:rPr>
              <a:t> max length: </a:t>
            </a:r>
            <a:r>
              <a:rPr lang="en-US" sz="1800" b="0" dirty="0">
                <a:solidFill>
                  <a:srgbClr val="569CD6"/>
                </a:solidFill>
                <a:effectLst/>
                <a:highlight>
                  <a:srgbClr val="000000"/>
                </a:highlight>
                <a:latin typeface="Consolas" panose="020B0609020204030204" pitchFamily="49" charset="0"/>
              </a:rPr>
              <a:t>{</a:t>
            </a:r>
            <a:r>
              <a:rPr lang="en-US" sz="1800" b="0" dirty="0">
                <a:solidFill>
                  <a:srgbClr val="DCDCAA"/>
                </a:solidFill>
                <a:effectLst/>
                <a:highlight>
                  <a:srgbClr val="000000"/>
                </a:highlight>
                <a:latin typeface="Consolas" panose="020B0609020204030204" pitchFamily="49" charset="0"/>
              </a:rPr>
              <a:t>max</a:t>
            </a:r>
            <a:r>
              <a:rPr lang="en-US" sz="1800" b="0" dirty="0">
                <a:solidFill>
                  <a:srgbClr val="D4D4D4"/>
                </a:solidFill>
                <a:effectLst/>
                <a:highlight>
                  <a:srgbClr val="000000"/>
                </a:highlight>
                <a:latin typeface="Consolas" panose="020B0609020204030204" pitchFamily="49" charset="0"/>
              </a:rPr>
              <a:t>(</a:t>
            </a:r>
            <a:r>
              <a:rPr lang="en-US" sz="1800" b="0" dirty="0">
                <a:solidFill>
                  <a:srgbClr val="9CDCFE"/>
                </a:solidFill>
                <a:effectLst/>
                <a:highlight>
                  <a:srgbClr val="000000"/>
                </a:highlight>
                <a:latin typeface="Consolas" panose="020B0609020204030204" pitchFamily="49" charset="0"/>
              </a:rPr>
              <a:t>lengths</a:t>
            </a:r>
            <a:r>
              <a:rPr lang="en-US" sz="1800" b="0" dirty="0">
                <a:solidFill>
                  <a:srgbClr val="D4D4D4"/>
                </a:solidFill>
                <a:effectLst/>
                <a:highlight>
                  <a:srgbClr val="000000"/>
                </a:highlight>
                <a:latin typeface="Consolas" panose="020B0609020204030204" pitchFamily="49" charset="0"/>
              </a:rPr>
              <a:t>)</a:t>
            </a:r>
            <a:r>
              <a:rPr lang="en-US" sz="1800" b="0" dirty="0">
                <a:solidFill>
                  <a:srgbClr val="569CD6"/>
                </a:solidFill>
                <a:effectLst/>
                <a:highlight>
                  <a:srgbClr val="000000"/>
                </a:highlight>
                <a:latin typeface="Consolas" panose="020B0609020204030204" pitchFamily="49" charset="0"/>
              </a:rPr>
              <a:t>}</a:t>
            </a:r>
            <a:r>
              <a:rPr lang="en-US" sz="1800" b="0" dirty="0">
                <a:solidFill>
                  <a:srgbClr val="CE9178"/>
                </a:solidFill>
                <a:effectLst/>
                <a:highlight>
                  <a:srgbClr val="000000"/>
                </a:highlight>
                <a:latin typeface="Consolas" panose="020B0609020204030204" pitchFamily="49" charset="0"/>
              </a:rPr>
              <a:t>"</a:t>
            </a:r>
            <a:r>
              <a:rPr lang="en-US" sz="1800" b="0" dirty="0">
                <a:solidFill>
                  <a:srgbClr val="D4D4D4"/>
                </a:solidFill>
                <a:effectLst/>
                <a:highlight>
                  <a:srgbClr val="000000"/>
                </a:highlight>
                <a:latin typeface="Consolas" panose="020B0609020204030204" pitchFamily="49" charset="0"/>
              </a:rPr>
              <a:t>)</a:t>
            </a:r>
          </a:p>
          <a:p>
            <a:pPr algn="l">
              <a:lnSpc>
                <a:spcPct val="100000"/>
              </a:lnSpc>
            </a:pPr>
            <a:r>
              <a:rPr lang="en-US" sz="1800" b="0" dirty="0">
                <a:solidFill>
                  <a:srgbClr val="DCDCAA"/>
                </a:solidFill>
                <a:effectLst/>
                <a:highlight>
                  <a:srgbClr val="000000"/>
                </a:highlight>
                <a:latin typeface="Consolas" panose="020B0609020204030204" pitchFamily="49" charset="0"/>
              </a:rPr>
              <a:t>print</a:t>
            </a:r>
            <a:r>
              <a:rPr lang="en-US" sz="1800" b="0" dirty="0">
                <a:solidFill>
                  <a:srgbClr val="D4D4D4"/>
                </a:solidFill>
                <a:effectLst/>
                <a:highlight>
                  <a:srgbClr val="000000"/>
                </a:highlight>
                <a:latin typeface="Consolas" panose="020B0609020204030204" pitchFamily="49" charset="0"/>
              </a:rPr>
              <a:t>(</a:t>
            </a:r>
            <a:r>
              <a:rPr lang="en-US" sz="1800" b="0" dirty="0" err="1">
                <a:solidFill>
                  <a:srgbClr val="569CD6"/>
                </a:solidFill>
                <a:effectLst/>
                <a:highlight>
                  <a:srgbClr val="000000"/>
                </a:highlight>
                <a:latin typeface="Consolas" panose="020B0609020204030204" pitchFamily="49" charset="0"/>
              </a:rPr>
              <a:t>f</a:t>
            </a:r>
            <a:r>
              <a:rPr lang="en-US" sz="1800" b="0" dirty="0" err="1">
                <a:solidFill>
                  <a:srgbClr val="CE9178"/>
                </a:solidFill>
                <a:effectLst/>
                <a:highlight>
                  <a:srgbClr val="000000"/>
                </a:highlight>
                <a:latin typeface="Consolas" panose="020B0609020204030204" pitchFamily="49" charset="0"/>
              </a:rPr>
              <a:t>“average</a:t>
            </a:r>
            <a:r>
              <a:rPr lang="en-US" sz="1800" b="0" dirty="0">
                <a:solidFill>
                  <a:srgbClr val="CE9178"/>
                </a:solidFill>
                <a:effectLst/>
                <a:highlight>
                  <a:srgbClr val="000000"/>
                </a:highlight>
                <a:latin typeface="Consolas" panose="020B0609020204030204" pitchFamily="49" charset="0"/>
              </a:rPr>
              <a:t> length: </a:t>
            </a:r>
            <a:r>
              <a:rPr lang="en-US" sz="1800" b="0" dirty="0">
                <a:solidFill>
                  <a:srgbClr val="569CD6"/>
                </a:solidFill>
                <a:effectLst/>
                <a:highlight>
                  <a:srgbClr val="000000"/>
                </a:highlight>
                <a:latin typeface="Consolas" panose="020B0609020204030204" pitchFamily="49" charset="0"/>
              </a:rPr>
              <a:t>{</a:t>
            </a:r>
            <a:r>
              <a:rPr lang="en-US" sz="1800" b="0" dirty="0">
                <a:solidFill>
                  <a:srgbClr val="DCDCAA"/>
                </a:solidFill>
                <a:effectLst/>
                <a:highlight>
                  <a:srgbClr val="000000"/>
                </a:highlight>
                <a:latin typeface="Consolas" panose="020B0609020204030204" pitchFamily="49" charset="0"/>
              </a:rPr>
              <a:t>sum</a:t>
            </a:r>
            <a:r>
              <a:rPr lang="en-US" sz="1800" b="0" dirty="0">
                <a:solidFill>
                  <a:srgbClr val="D4D4D4"/>
                </a:solidFill>
                <a:effectLst/>
                <a:highlight>
                  <a:srgbClr val="000000"/>
                </a:highlight>
                <a:latin typeface="Consolas" panose="020B0609020204030204" pitchFamily="49" charset="0"/>
              </a:rPr>
              <a:t>(</a:t>
            </a:r>
            <a:r>
              <a:rPr lang="en-US" sz="1800" b="0" dirty="0">
                <a:solidFill>
                  <a:srgbClr val="9CDCFE"/>
                </a:solidFill>
                <a:effectLst/>
                <a:highlight>
                  <a:srgbClr val="000000"/>
                </a:highlight>
                <a:latin typeface="Consolas" panose="020B0609020204030204" pitchFamily="49" charset="0"/>
              </a:rPr>
              <a:t>lengths</a:t>
            </a:r>
            <a:r>
              <a:rPr lang="en-US" sz="1800" b="0" dirty="0">
                <a:solidFill>
                  <a:srgbClr val="D4D4D4"/>
                </a:solidFill>
                <a:effectLst/>
                <a:highlight>
                  <a:srgbClr val="000000"/>
                </a:highlight>
                <a:latin typeface="Consolas" panose="020B0609020204030204" pitchFamily="49" charset="0"/>
              </a:rPr>
              <a:t>) / </a:t>
            </a:r>
            <a:r>
              <a:rPr lang="en-US" sz="1800" b="0" dirty="0" err="1">
                <a:solidFill>
                  <a:srgbClr val="DCDCAA"/>
                </a:solidFill>
                <a:effectLst/>
                <a:highlight>
                  <a:srgbClr val="000000"/>
                </a:highlight>
                <a:latin typeface="Consolas" panose="020B0609020204030204" pitchFamily="49" charset="0"/>
              </a:rPr>
              <a:t>len</a:t>
            </a:r>
            <a:r>
              <a:rPr lang="en-US" sz="1800" b="0" dirty="0">
                <a:solidFill>
                  <a:srgbClr val="D4D4D4"/>
                </a:solidFill>
                <a:effectLst/>
                <a:highlight>
                  <a:srgbClr val="000000"/>
                </a:highlight>
                <a:latin typeface="Consolas" panose="020B0609020204030204" pitchFamily="49" charset="0"/>
              </a:rPr>
              <a:t>(</a:t>
            </a:r>
            <a:r>
              <a:rPr lang="en-US" sz="1800" b="0" dirty="0">
                <a:solidFill>
                  <a:srgbClr val="9CDCFE"/>
                </a:solidFill>
                <a:effectLst/>
                <a:highlight>
                  <a:srgbClr val="000000"/>
                </a:highlight>
                <a:latin typeface="Consolas" panose="020B0609020204030204" pitchFamily="49" charset="0"/>
              </a:rPr>
              <a:t>lengths</a:t>
            </a:r>
            <a:r>
              <a:rPr lang="en-US" sz="1800" b="0" dirty="0">
                <a:solidFill>
                  <a:srgbClr val="D4D4D4"/>
                </a:solidFill>
                <a:effectLst/>
                <a:highlight>
                  <a:srgbClr val="000000"/>
                </a:highlight>
                <a:latin typeface="Consolas" panose="020B0609020204030204" pitchFamily="49" charset="0"/>
              </a:rPr>
              <a:t>)</a:t>
            </a:r>
            <a:r>
              <a:rPr lang="en-US" sz="1800" b="0" dirty="0">
                <a:solidFill>
                  <a:srgbClr val="569CD6"/>
                </a:solidFill>
                <a:effectLst/>
                <a:highlight>
                  <a:srgbClr val="000000"/>
                </a:highlight>
                <a:latin typeface="Consolas" panose="020B0609020204030204" pitchFamily="49" charset="0"/>
              </a:rPr>
              <a:t>}</a:t>
            </a:r>
            <a:r>
              <a:rPr lang="en-US" sz="1800" b="0" dirty="0">
                <a:solidFill>
                  <a:srgbClr val="CE9178"/>
                </a:solidFill>
                <a:effectLst/>
                <a:highlight>
                  <a:srgbClr val="000000"/>
                </a:highlight>
                <a:latin typeface="Consolas" panose="020B0609020204030204" pitchFamily="49" charset="0"/>
              </a:rPr>
              <a:t>"</a:t>
            </a:r>
            <a:r>
              <a:rPr lang="en-US" sz="1800" b="0" dirty="0">
                <a:solidFill>
                  <a:srgbClr val="D4D4D4"/>
                </a:solidFill>
                <a:effectLst/>
                <a:highlight>
                  <a:srgbClr val="000000"/>
                </a:highlight>
                <a:latin typeface="Consolas" panose="020B0609020204030204" pitchFamily="49" charset="0"/>
              </a:rPr>
              <a:t>)</a:t>
            </a:r>
          </a:p>
          <a:p>
            <a:pPr marL="742950" lvl="1" indent="-285750" algn="l">
              <a:lnSpc>
                <a:spcPts val="1425"/>
              </a:lnSpc>
              <a:buFont typeface="Arial" panose="020B0604020202020204" pitchFamily="34" charset="0"/>
              <a:buChar char="•"/>
            </a:pPr>
            <a:endParaRPr lang="en-US" sz="2500" b="0" dirty="0">
              <a:effectLst/>
              <a:latin typeface="Times New Roman" panose="02020603050405020304" pitchFamily="18" charset="0"/>
              <a:cs typeface="Times New Roman" panose="02020603050405020304" pitchFamily="18" charset="0"/>
            </a:endParaRPr>
          </a:p>
          <a:p>
            <a:pPr marL="742950" lvl="1" indent="-285750" algn="l">
              <a:lnSpc>
                <a:spcPct val="100000"/>
              </a:lnSpc>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  Using appropriate </a:t>
            </a:r>
            <a:r>
              <a:rPr lang="en-US" sz="2500" dirty="0" err="1">
                <a:latin typeface="Times New Roman" panose="02020603050405020304" pitchFamily="18" charset="0"/>
                <a:cs typeface="Times New Roman" panose="02020603050405020304" pitchFamily="18" charset="0"/>
              </a:rPr>
              <a:t>max_length</a:t>
            </a:r>
            <a:r>
              <a:rPr lang="en-US" sz="2500" dirty="0">
                <a:latin typeface="Times New Roman" panose="02020603050405020304" pitchFamily="18" charset="0"/>
                <a:cs typeface="Times New Roman" panose="02020603050405020304" pitchFamily="18" charset="0"/>
              </a:rPr>
              <a:t> to balance both efficiency and performance.</a:t>
            </a:r>
            <a:endParaRPr lang="en-US" sz="2500" b="0" dirty="0">
              <a:effectLst/>
              <a:latin typeface="Times New Roman" panose="02020603050405020304" pitchFamily="18" charset="0"/>
              <a:cs typeface="Times New Roman" panose="02020603050405020304" pitchFamily="18" charset="0"/>
            </a:endParaRPr>
          </a:p>
          <a:p>
            <a:pPr algn="l">
              <a:lnSpc>
                <a:spcPts val="1425"/>
              </a:lnSpc>
            </a:pPr>
            <a:endParaRPr lang="en-US" sz="1800" b="0" dirty="0">
              <a:solidFill>
                <a:srgbClr val="D4D4D4"/>
              </a:solidFill>
              <a:effectLst/>
              <a:highlight>
                <a:srgbClr val="000000"/>
              </a:highlight>
              <a:latin typeface="Consolas" panose="020B0609020204030204" pitchFamily="49" charset="0"/>
            </a:endParaRPr>
          </a:p>
          <a:p>
            <a:pPr marL="1371600" lvl="2" indent="-457200" algn="l">
              <a:lnSpc>
                <a:spcPct val="120000"/>
              </a:lnSpc>
              <a:buFont typeface="Arial" panose="020B0604020202020204" pitchFamily="34" charset="0"/>
              <a:buChar char="•"/>
            </a:pPr>
            <a:endParaRPr lang="en-US" sz="2600" dirty="0">
              <a:latin typeface="Times New Roman" panose="02020603050405020304" pitchFamily="18" charset="0"/>
              <a:cs typeface="Times New Roman" panose="02020603050405020304" pitchFamily="18" charset="0"/>
            </a:endParaRPr>
          </a:p>
        </p:txBody>
      </p:sp>
      <p:pic>
        <p:nvPicPr>
          <p:cNvPr id="2050" name="Picture 2" descr="Tokenization in NLP &amp; LLMs">
            <a:extLst>
              <a:ext uri="{FF2B5EF4-FFF2-40B4-BE49-F238E27FC236}">
                <a16:creationId xmlns:a16="http://schemas.microsoft.com/office/drawing/2014/main" id="{8AB17BD4-B697-D5BE-38B2-9710CF6116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2434" y="2098778"/>
            <a:ext cx="3769086" cy="3369334"/>
          </a:xfrm>
          <a:prstGeom prst="rect">
            <a:avLst/>
          </a:prstGeom>
          <a:noFill/>
          <a:ln w="19050">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1553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E7E613-F110-672A-C5D5-EDB5EC37CD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BFB97F-E3D0-9D3D-0F57-0598024757D2}"/>
              </a:ext>
            </a:extLst>
          </p:cNvPr>
          <p:cNvSpPr>
            <a:spLocks noGrp="1"/>
          </p:cNvSpPr>
          <p:nvPr>
            <p:ph type="ctrTitle"/>
          </p:nvPr>
        </p:nvSpPr>
        <p:spPr>
          <a:xfrm rot="5400000">
            <a:off x="5598883" y="-5598885"/>
            <a:ext cx="994232" cy="12192001"/>
          </a:xfrm>
          <a:solidFill>
            <a:srgbClr val="3B3B3B"/>
          </a:solidFill>
        </p:spPr>
        <p:txBody>
          <a:bodyPr vert="vert270" anchor="t" anchorCtr="0">
            <a:normAutofit fontScale="90000"/>
          </a:bodyPr>
          <a:lstStyle/>
          <a:p>
            <a:r>
              <a:rPr lang="en-US" b="1" dirty="0">
                <a:solidFill>
                  <a:srgbClr val="FF6600"/>
                </a:solidFill>
                <a:latin typeface="Times New Roman" panose="02020603050405020304" pitchFamily="18" charset="0"/>
                <a:cs typeface="Times New Roman" panose="02020603050405020304" pitchFamily="18" charset="0"/>
              </a:rPr>
              <a:t>Model Training and Evaluation</a:t>
            </a:r>
          </a:p>
        </p:txBody>
      </p:sp>
      <p:pic>
        <p:nvPicPr>
          <p:cNvPr id="4" name="Picture 3">
            <a:extLst>
              <a:ext uri="{FF2B5EF4-FFF2-40B4-BE49-F238E27FC236}">
                <a16:creationId xmlns:a16="http://schemas.microsoft.com/office/drawing/2014/main" id="{8B538DA3-FBD0-1E9B-0E55-B1DAFEFDF1A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77C8F3AC-0440-AC1F-8447-200048581444}"/>
              </a:ext>
            </a:extLst>
          </p:cNvPr>
          <p:cNvSpPr>
            <a:spLocks noGrp="1"/>
          </p:cNvSpPr>
          <p:nvPr>
            <p:ph type="subTitle" idx="1"/>
          </p:nvPr>
        </p:nvSpPr>
        <p:spPr>
          <a:xfrm>
            <a:off x="395342" y="1161292"/>
            <a:ext cx="6331290" cy="5199595"/>
          </a:xfrm>
        </p:spPr>
        <p:txBody>
          <a:bodyPr>
            <a:noAutofit/>
          </a:bodyPr>
          <a:lstStyle/>
          <a:p>
            <a:pPr algn="l">
              <a:lnSpc>
                <a:spcPct val="120000"/>
              </a:lnSpc>
            </a:pPr>
            <a:r>
              <a:rPr lang="en-US" sz="3200" dirty="0">
                <a:solidFill>
                  <a:srgbClr val="FF6600"/>
                </a:solidFill>
                <a:latin typeface="Times New Roman" panose="02020603050405020304" pitchFamily="18" charset="0"/>
                <a:cs typeface="Times New Roman" panose="02020603050405020304" pitchFamily="18" charset="0"/>
              </a:rPr>
              <a:t>Model training:</a:t>
            </a:r>
          </a:p>
          <a:p>
            <a:pPr marL="800100" lvl="1" indent="-342900" algn="l">
              <a:lnSpc>
                <a:spcPct val="12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After tokenizing texts, we used these features of </a:t>
            </a:r>
            <a:r>
              <a:rPr lang="en-US" sz="2400" dirty="0" err="1">
                <a:latin typeface="Times New Roman" panose="02020603050405020304" pitchFamily="18" charset="0"/>
                <a:cs typeface="Times New Roman" panose="02020603050405020304" pitchFamily="18" charset="0"/>
              </a:rPr>
              <a:t>distilBERT</a:t>
            </a:r>
            <a:r>
              <a:rPr lang="en-US" sz="2400" dirty="0">
                <a:latin typeface="Times New Roman" panose="02020603050405020304" pitchFamily="18" charset="0"/>
                <a:cs typeface="Times New Roman" panose="02020603050405020304" pitchFamily="18" charset="0"/>
              </a:rPr>
              <a:t> model: </a:t>
            </a:r>
            <a:r>
              <a:rPr lang="en-US" sz="2400" dirty="0" err="1">
                <a:latin typeface="Times New Roman" panose="02020603050405020304" pitchFamily="18" charset="0"/>
                <a:cs typeface="Times New Roman" panose="02020603050405020304" pitchFamily="18" charset="0"/>
              </a:rPr>
              <a:t>DataLoader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TensorDataset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AdamW</a:t>
            </a:r>
            <a:r>
              <a:rPr lang="en-US" sz="2400" dirty="0">
                <a:latin typeface="Times New Roman" panose="02020603050405020304" pitchFamily="18" charset="0"/>
                <a:cs typeface="Times New Roman" panose="02020603050405020304" pitchFamily="18" charset="0"/>
              </a:rPr>
              <a:t>, epoch… to set up model training.</a:t>
            </a:r>
          </a:p>
          <a:p>
            <a:pPr marL="800100" lvl="1" indent="-342900" algn="l">
              <a:lnSpc>
                <a:spcPct val="12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loss received in each epoch tends to decrease, which proves the model is improving its performance, the model’s predictions are becoming more accurate</a:t>
            </a:r>
          </a:p>
        </p:txBody>
      </p:sp>
      <p:pic>
        <p:nvPicPr>
          <p:cNvPr id="7" name="Picture 6">
            <a:extLst>
              <a:ext uri="{FF2B5EF4-FFF2-40B4-BE49-F238E27FC236}">
                <a16:creationId xmlns:a16="http://schemas.microsoft.com/office/drawing/2014/main" id="{A1BBE3D1-3CEF-4A8B-BE96-1D714EC72E0B}"/>
              </a:ext>
            </a:extLst>
          </p:cNvPr>
          <p:cNvPicPr>
            <a:picLocks noChangeAspect="1"/>
          </p:cNvPicPr>
          <p:nvPr/>
        </p:nvPicPr>
        <p:blipFill>
          <a:blip r:embed="rId3"/>
          <a:stretch>
            <a:fillRect/>
          </a:stretch>
        </p:blipFill>
        <p:spPr>
          <a:xfrm>
            <a:off x="7026885" y="3928116"/>
            <a:ext cx="4481458" cy="2478491"/>
          </a:xfrm>
          <a:prstGeom prst="rect">
            <a:avLst/>
          </a:prstGeom>
          <a:ln w="28575">
            <a:solidFill>
              <a:srgbClr val="FF6600"/>
            </a:solidFill>
          </a:ln>
        </p:spPr>
      </p:pic>
      <p:pic>
        <p:nvPicPr>
          <p:cNvPr id="1028" name="Picture 4" descr="Distilbert: A Smaller, Faster, and Distilled BERT - Zilliz Learn">
            <a:extLst>
              <a:ext uri="{FF2B5EF4-FFF2-40B4-BE49-F238E27FC236}">
                <a16:creationId xmlns:a16="http://schemas.microsoft.com/office/drawing/2014/main" id="{D9710A60-FDDE-87F9-A205-87121F3001B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50602" y="1132734"/>
            <a:ext cx="4688887" cy="2637499"/>
          </a:xfrm>
          <a:prstGeom prst="rect">
            <a:avLst/>
          </a:prstGeom>
          <a:noFill/>
          <a:ln w="28575">
            <a:solidFill>
              <a:srgbClr val="FF6600"/>
            </a:solidFill>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3351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36D56B-696A-45EE-ACC8-F3D4BE6F74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EABB7F-D846-D82B-5473-FF73D51BD648}"/>
              </a:ext>
            </a:extLst>
          </p:cNvPr>
          <p:cNvSpPr>
            <a:spLocks noGrp="1"/>
          </p:cNvSpPr>
          <p:nvPr>
            <p:ph type="ctrTitle"/>
          </p:nvPr>
        </p:nvSpPr>
        <p:spPr>
          <a:xfrm rot="5400000">
            <a:off x="5598883" y="-5598885"/>
            <a:ext cx="994232" cy="12192001"/>
          </a:xfrm>
          <a:solidFill>
            <a:srgbClr val="3B3B3B"/>
          </a:solidFill>
        </p:spPr>
        <p:txBody>
          <a:bodyPr vert="vert270" anchor="t" anchorCtr="0">
            <a:normAutofit fontScale="90000"/>
          </a:bodyPr>
          <a:lstStyle/>
          <a:p>
            <a:r>
              <a:rPr lang="en-US" b="1" dirty="0">
                <a:solidFill>
                  <a:srgbClr val="FF6600"/>
                </a:solidFill>
                <a:latin typeface="Times New Roman" panose="02020603050405020304" pitchFamily="18" charset="0"/>
                <a:cs typeface="Times New Roman" panose="02020603050405020304" pitchFamily="18" charset="0"/>
              </a:rPr>
              <a:t>Model Training and Evaluation</a:t>
            </a:r>
          </a:p>
        </p:txBody>
      </p:sp>
      <p:pic>
        <p:nvPicPr>
          <p:cNvPr id="4" name="Picture 3">
            <a:extLst>
              <a:ext uri="{FF2B5EF4-FFF2-40B4-BE49-F238E27FC236}">
                <a16:creationId xmlns:a16="http://schemas.microsoft.com/office/drawing/2014/main" id="{0AE6D9D3-8B7D-107B-E758-89E87E88EF2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CA700D0A-5BE1-B38C-320D-3A264E8CC57F}"/>
              </a:ext>
            </a:extLst>
          </p:cNvPr>
          <p:cNvSpPr>
            <a:spLocks noGrp="1"/>
          </p:cNvSpPr>
          <p:nvPr>
            <p:ph type="subTitle" idx="1"/>
          </p:nvPr>
        </p:nvSpPr>
        <p:spPr>
          <a:xfrm>
            <a:off x="36358" y="994232"/>
            <a:ext cx="5852815" cy="5199595"/>
          </a:xfrm>
        </p:spPr>
        <p:txBody>
          <a:bodyPr>
            <a:noAutofit/>
          </a:bodyPr>
          <a:lstStyle/>
          <a:p>
            <a:pPr>
              <a:lnSpc>
                <a:spcPct val="120000"/>
              </a:lnSpc>
            </a:pPr>
            <a:r>
              <a:rPr lang="en-US" sz="3200" dirty="0">
                <a:solidFill>
                  <a:srgbClr val="FF6600"/>
                </a:solidFill>
                <a:latin typeface="Times New Roman" panose="02020603050405020304" pitchFamily="18" charset="0"/>
                <a:cs typeface="Times New Roman" panose="02020603050405020304" pitchFamily="18" charset="0"/>
              </a:rPr>
              <a:t>Model Evaluation:</a:t>
            </a:r>
          </a:p>
          <a:p>
            <a:pPr marL="914400" lvl="1" indent="-457200" algn="just">
              <a:lnSpc>
                <a:spcPct val="120000"/>
              </a:lnSpc>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The  overall accuracy of predictions on test subset and received the result of 87% along side with recall and f1-score.</a:t>
            </a:r>
          </a:p>
          <a:p>
            <a:pPr algn="l">
              <a:lnSpc>
                <a:spcPct val="120000"/>
              </a:lnSpc>
            </a:pPr>
            <a:endParaRPr lang="en-US" sz="3200" dirty="0">
              <a:solidFill>
                <a:srgbClr val="FF6600"/>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34EB9E15-64F7-B372-4571-58DE7AADD393}"/>
              </a:ext>
            </a:extLst>
          </p:cNvPr>
          <p:cNvPicPr>
            <a:picLocks noChangeAspect="1"/>
          </p:cNvPicPr>
          <p:nvPr/>
        </p:nvPicPr>
        <p:blipFill>
          <a:blip r:embed="rId3"/>
          <a:stretch>
            <a:fillRect/>
          </a:stretch>
        </p:blipFill>
        <p:spPr>
          <a:xfrm>
            <a:off x="6302829" y="1155720"/>
            <a:ext cx="5515084" cy="2835341"/>
          </a:xfrm>
          <a:prstGeom prst="rect">
            <a:avLst/>
          </a:prstGeom>
          <a:ln w="28575">
            <a:solidFill>
              <a:srgbClr val="FF6600"/>
            </a:solidFill>
          </a:ln>
        </p:spPr>
      </p:pic>
      <p:pic>
        <p:nvPicPr>
          <p:cNvPr id="9" name="Picture 8">
            <a:extLst>
              <a:ext uri="{FF2B5EF4-FFF2-40B4-BE49-F238E27FC236}">
                <a16:creationId xmlns:a16="http://schemas.microsoft.com/office/drawing/2014/main" id="{1D5ADCAE-8B4B-D469-474E-C8361381AB68}"/>
              </a:ext>
            </a:extLst>
          </p:cNvPr>
          <p:cNvPicPr>
            <a:picLocks noChangeAspect="1"/>
          </p:cNvPicPr>
          <p:nvPr/>
        </p:nvPicPr>
        <p:blipFill>
          <a:blip r:embed="rId4"/>
          <a:stretch>
            <a:fillRect/>
          </a:stretch>
        </p:blipFill>
        <p:spPr>
          <a:xfrm>
            <a:off x="1727952" y="5029767"/>
            <a:ext cx="10089961" cy="1496148"/>
          </a:xfrm>
          <a:prstGeom prst="rect">
            <a:avLst/>
          </a:prstGeom>
          <a:ln w="28575">
            <a:solidFill>
              <a:srgbClr val="FF6600"/>
            </a:solidFill>
          </a:ln>
        </p:spPr>
      </p:pic>
      <p:sp>
        <p:nvSpPr>
          <p:cNvPr id="10" name="Subtitle 5">
            <a:extLst>
              <a:ext uri="{FF2B5EF4-FFF2-40B4-BE49-F238E27FC236}">
                <a16:creationId xmlns:a16="http://schemas.microsoft.com/office/drawing/2014/main" id="{4C97A3A4-A992-CD03-777D-6F84D44F6EAB}"/>
              </a:ext>
            </a:extLst>
          </p:cNvPr>
          <p:cNvSpPr txBox="1">
            <a:spLocks/>
          </p:cNvSpPr>
          <p:nvPr/>
        </p:nvSpPr>
        <p:spPr>
          <a:xfrm>
            <a:off x="0" y="3991061"/>
            <a:ext cx="10838471" cy="99423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914400" lvl="1" indent="-457200" algn="just">
              <a:lnSpc>
                <a:spcPct val="120000"/>
              </a:lnSpc>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The accuracy of detect hate speech is quite low due to the imbalanced classes of two labels, even though we added the improve method </a:t>
            </a:r>
          </a:p>
          <a:p>
            <a:pPr algn="l">
              <a:lnSpc>
                <a:spcPct val="120000"/>
              </a:lnSpc>
            </a:pPr>
            <a:endParaRPr lang="en-US" sz="3200" dirty="0">
              <a:solidFill>
                <a:srgbClr val="FF66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7509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17989F-9D5D-E0ED-FE6F-EE0091571D7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62C38AC-5B4E-078E-CA90-3573140DE9F6}"/>
              </a:ext>
            </a:extLst>
          </p:cNvPr>
          <p:cNvSpPr>
            <a:spLocks noGrp="1"/>
          </p:cNvSpPr>
          <p:nvPr>
            <p:ph type="ctrTitle"/>
          </p:nvPr>
        </p:nvSpPr>
        <p:spPr>
          <a:xfrm rot="5400000">
            <a:off x="5598883" y="-5598885"/>
            <a:ext cx="994232" cy="12192001"/>
          </a:xfrm>
          <a:solidFill>
            <a:srgbClr val="3B3B3B"/>
          </a:solidFill>
        </p:spPr>
        <p:txBody>
          <a:bodyPr vert="vert270" anchor="t" anchorCtr="0">
            <a:normAutofit fontScale="90000"/>
          </a:bodyPr>
          <a:lstStyle/>
          <a:p>
            <a:r>
              <a:rPr lang="en-US" b="1" dirty="0">
                <a:solidFill>
                  <a:srgbClr val="FF6600"/>
                </a:solidFill>
                <a:latin typeface="Times New Roman" panose="02020603050405020304" pitchFamily="18" charset="0"/>
                <a:cs typeface="Times New Roman" panose="02020603050405020304" pitchFamily="18" charset="0"/>
              </a:rPr>
              <a:t>Model Training and Evaluation</a:t>
            </a:r>
          </a:p>
        </p:txBody>
      </p:sp>
      <p:pic>
        <p:nvPicPr>
          <p:cNvPr id="4" name="Picture 3">
            <a:extLst>
              <a:ext uri="{FF2B5EF4-FFF2-40B4-BE49-F238E27FC236}">
                <a16:creationId xmlns:a16="http://schemas.microsoft.com/office/drawing/2014/main" id="{444D0165-7C99-CC85-C492-7A114F24CE9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574B4374-695D-EA3F-C661-4FE569A12342}"/>
              </a:ext>
            </a:extLst>
          </p:cNvPr>
          <p:cNvSpPr>
            <a:spLocks noGrp="1"/>
          </p:cNvSpPr>
          <p:nvPr>
            <p:ph type="subTitle" idx="1"/>
          </p:nvPr>
        </p:nvSpPr>
        <p:spPr>
          <a:xfrm>
            <a:off x="411480" y="1161292"/>
            <a:ext cx="4824113" cy="5199595"/>
          </a:xfrm>
        </p:spPr>
        <p:txBody>
          <a:bodyPr>
            <a:noAutofit/>
          </a:bodyPr>
          <a:lstStyle/>
          <a:p>
            <a:pPr algn="l">
              <a:lnSpc>
                <a:spcPct val="120000"/>
              </a:lnSpc>
            </a:pPr>
            <a:r>
              <a:rPr lang="en-US" sz="3200" dirty="0">
                <a:solidFill>
                  <a:srgbClr val="FF6600"/>
                </a:solidFill>
                <a:latin typeface="Times New Roman" panose="02020603050405020304" pitchFamily="18" charset="0"/>
                <a:cs typeface="Times New Roman" panose="02020603050405020304" pitchFamily="18" charset="0"/>
              </a:rPr>
              <a:t>Model Evaluation:</a:t>
            </a:r>
          </a:p>
          <a:p>
            <a:pPr marL="914400" lvl="1" indent="-457200" algn="just">
              <a:lnSpc>
                <a:spcPct val="120000"/>
              </a:lnSpc>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This confusion matrix shows the big difference between True Positives (True non-hate) and True Negatives (True-hate)</a:t>
            </a:r>
          </a:p>
          <a:p>
            <a:pPr algn="l">
              <a:lnSpc>
                <a:spcPct val="120000"/>
              </a:lnSpc>
            </a:pPr>
            <a:endParaRPr lang="en-US" sz="3200" dirty="0">
              <a:solidFill>
                <a:srgbClr val="FF660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0CC6D99-6A8E-6C2D-7E48-801C6BE39D8A}"/>
              </a:ext>
            </a:extLst>
          </p:cNvPr>
          <p:cNvPicPr>
            <a:picLocks noChangeAspect="1"/>
          </p:cNvPicPr>
          <p:nvPr/>
        </p:nvPicPr>
        <p:blipFill>
          <a:blip r:embed="rId3"/>
          <a:stretch>
            <a:fillRect/>
          </a:stretch>
        </p:blipFill>
        <p:spPr>
          <a:xfrm>
            <a:off x="5412486" y="1244620"/>
            <a:ext cx="6267450" cy="5210175"/>
          </a:xfrm>
          <a:prstGeom prst="rect">
            <a:avLst/>
          </a:prstGeom>
          <a:ln w="28575">
            <a:solidFill>
              <a:srgbClr val="FF6600"/>
            </a:solidFill>
          </a:ln>
        </p:spPr>
      </p:pic>
    </p:spTree>
    <p:extLst>
      <p:ext uri="{BB962C8B-B14F-4D97-AF65-F5344CB8AC3E}">
        <p14:creationId xmlns:p14="http://schemas.microsoft.com/office/powerpoint/2010/main" val="14212784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1601F9-D531-C138-4ADA-33A07911A5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07DF70-374F-B108-A2A8-517512FDC1FA}"/>
              </a:ext>
            </a:extLst>
          </p:cNvPr>
          <p:cNvSpPr>
            <a:spLocks noGrp="1"/>
          </p:cNvSpPr>
          <p:nvPr>
            <p:ph type="ctrTitle"/>
          </p:nvPr>
        </p:nvSpPr>
        <p:spPr>
          <a:xfrm rot="5400000">
            <a:off x="5598883" y="-5598885"/>
            <a:ext cx="994232" cy="12192001"/>
          </a:xfrm>
          <a:solidFill>
            <a:srgbClr val="3B3B3B"/>
          </a:solidFill>
        </p:spPr>
        <p:txBody>
          <a:bodyPr vert="vert270" anchor="t" anchorCtr="0">
            <a:normAutofit fontScale="90000"/>
          </a:bodyPr>
          <a:lstStyle/>
          <a:p>
            <a:r>
              <a:rPr lang="en-US" b="1" dirty="0">
                <a:solidFill>
                  <a:srgbClr val="FF6600"/>
                </a:solidFill>
                <a:latin typeface="Times New Roman" panose="02020603050405020304" pitchFamily="18" charset="0"/>
                <a:cs typeface="Times New Roman" panose="02020603050405020304" pitchFamily="18" charset="0"/>
              </a:rPr>
              <a:t>Model Training and Evaluation</a:t>
            </a:r>
          </a:p>
        </p:txBody>
      </p:sp>
      <p:pic>
        <p:nvPicPr>
          <p:cNvPr id="4" name="Picture 3">
            <a:extLst>
              <a:ext uri="{FF2B5EF4-FFF2-40B4-BE49-F238E27FC236}">
                <a16:creationId xmlns:a16="http://schemas.microsoft.com/office/drawing/2014/main" id="{644833E1-B44F-45B6-C955-041301FE706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8D89B6FA-CE3A-95DD-3D85-210AC2F1E739}"/>
              </a:ext>
            </a:extLst>
          </p:cNvPr>
          <p:cNvSpPr>
            <a:spLocks noGrp="1"/>
          </p:cNvSpPr>
          <p:nvPr>
            <p:ph type="subTitle" idx="1"/>
          </p:nvPr>
        </p:nvSpPr>
        <p:spPr>
          <a:xfrm>
            <a:off x="612648" y="1161292"/>
            <a:ext cx="4824113" cy="5199595"/>
          </a:xfrm>
        </p:spPr>
        <p:txBody>
          <a:bodyPr>
            <a:noAutofit/>
          </a:bodyPr>
          <a:lstStyle/>
          <a:p>
            <a:pPr algn="l">
              <a:lnSpc>
                <a:spcPct val="120000"/>
              </a:lnSpc>
            </a:pPr>
            <a:r>
              <a:rPr lang="en-US" sz="3200" dirty="0">
                <a:solidFill>
                  <a:srgbClr val="FF6600"/>
                </a:solidFill>
                <a:latin typeface="Times New Roman" panose="02020603050405020304" pitchFamily="18" charset="0"/>
                <a:cs typeface="Times New Roman" panose="02020603050405020304" pitchFamily="18" charset="0"/>
              </a:rPr>
              <a:t>Training Loss:</a:t>
            </a:r>
          </a:p>
          <a:p>
            <a:pPr algn="l">
              <a:lnSpc>
                <a:spcPct val="120000"/>
              </a:lnSpc>
            </a:pPr>
            <a:endParaRPr lang="en-US" sz="3200" dirty="0">
              <a:solidFill>
                <a:srgbClr val="FF6600"/>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730248D1-1CB5-8B00-FFB8-F243A84CF430}"/>
              </a:ext>
            </a:extLst>
          </p:cNvPr>
          <p:cNvPicPr>
            <a:picLocks noChangeAspect="1"/>
          </p:cNvPicPr>
          <p:nvPr/>
        </p:nvPicPr>
        <p:blipFill>
          <a:blip r:embed="rId3"/>
          <a:stretch>
            <a:fillRect/>
          </a:stretch>
        </p:blipFill>
        <p:spPr>
          <a:xfrm>
            <a:off x="4618482" y="1317772"/>
            <a:ext cx="6667500" cy="5210175"/>
          </a:xfrm>
          <a:prstGeom prst="rect">
            <a:avLst/>
          </a:prstGeom>
          <a:ln w="28575">
            <a:solidFill>
              <a:srgbClr val="FF6600"/>
            </a:solidFill>
          </a:ln>
        </p:spPr>
      </p:pic>
    </p:spTree>
    <p:extLst>
      <p:ext uri="{BB962C8B-B14F-4D97-AF65-F5344CB8AC3E}">
        <p14:creationId xmlns:p14="http://schemas.microsoft.com/office/powerpoint/2010/main" val="13519099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51D618-0265-15D5-37C8-13723947C9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322694-38E8-FDC1-0393-899A448DD964}"/>
              </a:ext>
            </a:extLst>
          </p:cNvPr>
          <p:cNvSpPr>
            <a:spLocks noGrp="1"/>
          </p:cNvSpPr>
          <p:nvPr>
            <p:ph type="ctrTitle"/>
          </p:nvPr>
        </p:nvSpPr>
        <p:spPr>
          <a:xfrm rot="5400000">
            <a:off x="5598883" y="-5598885"/>
            <a:ext cx="994232" cy="12192001"/>
          </a:xfrm>
          <a:solidFill>
            <a:srgbClr val="3B3B3B"/>
          </a:solidFill>
        </p:spPr>
        <p:txBody>
          <a:bodyPr vert="vert270" anchor="t" anchorCtr="0">
            <a:normAutofit fontScale="90000"/>
          </a:bodyPr>
          <a:lstStyle/>
          <a:p>
            <a:r>
              <a:rPr lang="en-US" b="1" dirty="0">
                <a:solidFill>
                  <a:srgbClr val="FF6600"/>
                </a:solidFill>
                <a:latin typeface="Times New Roman" panose="02020603050405020304" pitchFamily="18" charset="0"/>
                <a:cs typeface="Times New Roman" panose="02020603050405020304" pitchFamily="18" charset="0"/>
              </a:rPr>
              <a:t>Challenges and Recommendations</a:t>
            </a:r>
          </a:p>
        </p:txBody>
      </p:sp>
      <p:sp>
        <p:nvSpPr>
          <p:cNvPr id="6" name="Subtitle 5">
            <a:extLst>
              <a:ext uri="{FF2B5EF4-FFF2-40B4-BE49-F238E27FC236}">
                <a16:creationId xmlns:a16="http://schemas.microsoft.com/office/drawing/2014/main" id="{692998D0-30EC-18AC-1175-1F6BDD5A5F4B}"/>
              </a:ext>
            </a:extLst>
          </p:cNvPr>
          <p:cNvSpPr>
            <a:spLocks noGrp="1"/>
          </p:cNvSpPr>
          <p:nvPr>
            <p:ph type="subTitle" idx="1"/>
          </p:nvPr>
        </p:nvSpPr>
        <p:spPr>
          <a:xfrm>
            <a:off x="330925" y="1161290"/>
            <a:ext cx="5765074" cy="5199595"/>
          </a:xfrm>
        </p:spPr>
        <p:txBody>
          <a:bodyPr>
            <a:noAutofit/>
          </a:bodyPr>
          <a:lstStyle/>
          <a:p>
            <a:pPr algn="l">
              <a:lnSpc>
                <a:spcPct val="120000"/>
              </a:lnSpc>
            </a:pPr>
            <a:r>
              <a:rPr lang="en-US" sz="3200" dirty="0">
                <a:solidFill>
                  <a:srgbClr val="FF6600"/>
                </a:solidFill>
                <a:latin typeface="Times New Roman" panose="02020603050405020304" pitchFamily="18" charset="0"/>
                <a:cs typeface="Times New Roman" panose="02020603050405020304" pitchFamily="18" charset="0"/>
              </a:rPr>
              <a:t>Challenges: </a:t>
            </a:r>
          </a:p>
          <a:p>
            <a:pPr marL="914400" lvl="1" indent="-457200" algn="l">
              <a:lnSpc>
                <a:spcPct val="12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dataset has a significant imbalance between two classes</a:t>
            </a:r>
          </a:p>
          <a:p>
            <a:pPr marL="914400" lvl="1" indent="-457200" algn="l">
              <a:lnSpc>
                <a:spcPct val="12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This issue has a significant impact to the predictions and accuracy, especially in detecting hate-speech</a:t>
            </a:r>
          </a:p>
          <a:p>
            <a:pPr marL="914400" lvl="1" indent="-457200" algn="l">
              <a:lnSpc>
                <a:spcPct val="12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Inappropriate approach will not improve this problem</a:t>
            </a:r>
          </a:p>
          <a:p>
            <a:pPr marL="914400" lvl="1" indent="-457200" algn="l">
              <a:lnSpc>
                <a:spcPct val="120000"/>
              </a:lnSpc>
              <a:buFont typeface="Arial" panose="020B0604020202020204" pitchFamily="34" charset="0"/>
              <a:buChar char="•"/>
            </a:pPr>
            <a:endParaRPr lang="en-US" sz="2800" dirty="0">
              <a:solidFill>
                <a:srgbClr val="FF6600"/>
              </a:solidFill>
              <a:latin typeface="Times New Roman" panose="02020603050405020304" pitchFamily="18" charset="0"/>
              <a:cs typeface="Times New Roman" panose="02020603050405020304" pitchFamily="18" charset="0"/>
            </a:endParaRPr>
          </a:p>
          <a:p>
            <a:pPr algn="l">
              <a:lnSpc>
                <a:spcPct val="120000"/>
              </a:lnSpc>
            </a:pPr>
            <a:endParaRPr lang="en-US" sz="3200" dirty="0">
              <a:solidFill>
                <a:srgbClr val="FF660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FB6EC59-DDB3-5443-1434-C0FC8775F09C}"/>
              </a:ext>
            </a:extLst>
          </p:cNvPr>
          <p:cNvPicPr>
            <a:picLocks noChangeAspect="1"/>
          </p:cNvPicPr>
          <p:nvPr/>
        </p:nvPicPr>
        <p:blipFill>
          <a:blip r:embed="rId2"/>
          <a:stretch>
            <a:fillRect/>
          </a:stretch>
        </p:blipFill>
        <p:spPr>
          <a:xfrm>
            <a:off x="6582701" y="1260776"/>
            <a:ext cx="5314950" cy="5000625"/>
          </a:xfrm>
          <a:prstGeom prst="rect">
            <a:avLst/>
          </a:prstGeom>
          <a:ln w="28575">
            <a:solidFill>
              <a:srgbClr val="FF6600"/>
            </a:solidFill>
          </a:ln>
        </p:spPr>
      </p:pic>
      <p:pic>
        <p:nvPicPr>
          <p:cNvPr id="8" name="Picture 7">
            <a:extLst>
              <a:ext uri="{FF2B5EF4-FFF2-40B4-BE49-F238E27FC236}">
                <a16:creationId xmlns:a16="http://schemas.microsoft.com/office/drawing/2014/main" id="{E4EDC1C6-A593-B60A-3ED5-1A1C6120E3E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669280"/>
            <a:ext cx="1654627" cy="1271019"/>
          </a:xfrm>
          <a:prstGeom prst="rect">
            <a:avLst/>
          </a:prstGeom>
        </p:spPr>
      </p:pic>
    </p:spTree>
    <p:extLst>
      <p:ext uri="{BB962C8B-B14F-4D97-AF65-F5344CB8AC3E}">
        <p14:creationId xmlns:p14="http://schemas.microsoft.com/office/powerpoint/2010/main" val="1847695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6A277E-803E-6E7B-249E-D7E9A984DB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67A922-EC72-DDBB-FEF8-14F3FEFDE86A}"/>
              </a:ext>
            </a:extLst>
          </p:cNvPr>
          <p:cNvSpPr>
            <a:spLocks noGrp="1"/>
          </p:cNvSpPr>
          <p:nvPr>
            <p:ph type="ctrTitle"/>
          </p:nvPr>
        </p:nvSpPr>
        <p:spPr>
          <a:xfrm rot="5400000">
            <a:off x="5598883" y="-5598885"/>
            <a:ext cx="994232" cy="12192001"/>
          </a:xfrm>
          <a:solidFill>
            <a:srgbClr val="3B3B3B"/>
          </a:solidFill>
        </p:spPr>
        <p:txBody>
          <a:bodyPr vert="vert270" anchor="t" anchorCtr="0">
            <a:normAutofit fontScale="90000"/>
          </a:bodyPr>
          <a:lstStyle/>
          <a:p>
            <a:r>
              <a:rPr lang="en-US" b="1" dirty="0">
                <a:solidFill>
                  <a:srgbClr val="FF6600"/>
                </a:solidFill>
                <a:latin typeface="Times New Roman" panose="02020603050405020304" pitchFamily="18" charset="0"/>
                <a:cs typeface="Times New Roman" panose="02020603050405020304" pitchFamily="18" charset="0"/>
              </a:rPr>
              <a:t>Challenges and Recommendations</a:t>
            </a:r>
          </a:p>
        </p:txBody>
      </p:sp>
      <p:pic>
        <p:nvPicPr>
          <p:cNvPr id="4" name="Picture 3">
            <a:extLst>
              <a:ext uri="{FF2B5EF4-FFF2-40B4-BE49-F238E27FC236}">
                <a16:creationId xmlns:a16="http://schemas.microsoft.com/office/drawing/2014/main" id="{0A12BC7E-0E19-D3A7-E31D-6A26381B5DB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669280"/>
            <a:ext cx="1654627" cy="1271019"/>
          </a:xfrm>
          <a:prstGeom prst="rect">
            <a:avLst/>
          </a:prstGeom>
        </p:spPr>
      </p:pic>
      <p:sp>
        <p:nvSpPr>
          <p:cNvPr id="6" name="Subtitle 5">
            <a:extLst>
              <a:ext uri="{FF2B5EF4-FFF2-40B4-BE49-F238E27FC236}">
                <a16:creationId xmlns:a16="http://schemas.microsoft.com/office/drawing/2014/main" id="{141798C3-920C-155B-3C36-D93009C6029F}"/>
              </a:ext>
            </a:extLst>
          </p:cNvPr>
          <p:cNvSpPr>
            <a:spLocks noGrp="1"/>
          </p:cNvSpPr>
          <p:nvPr>
            <p:ph type="subTitle" idx="1"/>
          </p:nvPr>
        </p:nvSpPr>
        <p:spPr>
          <a:xfrm>
            <a:off x="548640" y="1161292"/>
            <a:ext cx="10963656" cy="5199595"/>
          </a:xfrm>
        </p:spPr>
        <p:txBody>
          <a:bodyPr>
            <a:noAutofit/>
          </a:bodyPr>
          <a:lstStyle/>
          <a:p>
            <a:pPr algn="l">
              <a:lnSpc>
                <a:spcPct val="120000"/>
              </a:lnSpc>
            </a:pPr>
            <a:r>
              <a:rPr lang="en-US" sz="3200" dirty="0">
                <a:solidFill>
                  <a:srgbClr val="FF6600"/>
                </a:solidFill>
                <a:latin typeface="Times New Roman" panose="02020603050405020304" pitchFamily="18" charset="0"/>
                <a:cs typeface="Times New Roman" panose="02020603050405020304" pitchFamily="18" charset="0"/>
              </a:rPr>
              <a:t>Recommendations: </a:t>
            </a:r>
          </a:p>
          <a:p>
            <a:pPr marL="914400" lvl="1" indent="-457200" algn="l">
              <a:lnSpc>
                <a:spcPct val="12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Although the accuracy of non-speech detection is considerably high, but the main target is the hate speech detection. The model should be improved in several times to achieve the desired performance.</a:t>
            </a:r>
          </a:p>
          <a:p>
            <a:pPr marL="914400" lvl="1" indent="-457200" algn="l">
              <a:lnSpc>
                <a:spcPct val="12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approach to address the imbalanced classes should be implemented before the train-test split. </a:t>
            </a:r>
          </a:p>
          <a:p>
            <a:pPr marL="914400" lvl="1" indent="-457200" algn="l">
              <a:lnSpc>
                <a:spcPct val="12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Additionally, other pre-trained models from platforms like Hugging Face, such as </a:t>
            </a:r>
            <a:r>
              <a:rPr lang="en-US" sz="2200" dirty="0" err="1">
                <a:latin typeface="Times New Roman" panose="02020603050405020304" pitchFamily="18" charset="0"/>
                <a:cs typeface="Times New Roman" panose="02020603050405020304" pitchFamily="18" charset="0"/>
              </a:rPr>
              <a:t>emojiBERT</a:t>
            </a:r>
            <a:r>
              <a:rPr lang="en-US" sz="2200" dirty="0">
                <a:latin typeface="Times New Roman" panose="02020603050405020304" pitchFamily="18" charset="0"/>
                <a:cs typeface="Times New Roman" panose="02020603050405020304" pitchFamily="18" charset="0"/>
              </a:rPr>
              <a:t> or </a:t>
            </a:r>
            <a:r>
              <a:rPr lang="en-US" sz="2200" dirty="0" err="1">
                <a:latin typeface="Times New Roman" panose="02020603050405020304" pitchFamily="18" charset="0"/>
                <a:cs typeface="Times New Roman" panose="02020603050405020304" pitchFamily="18" charset="0"/>
              </a:rPr>
              <a:t>emoBERT</a:t>
            </a:r>
            <a:r>
              <a:rPr lang="en-US" sz="2200" dirty="0">
                <a:latin typeface="Times New Roman" panose="02020603050405020304" pitchFamily="18" charset="0"/>
                <a:cs typeface="Times New Roman" panose="02020603050405020304" pitchFamily="18" charset="0"/>
              </a:rPr>
              <a:t>, may be better suited for the context due to their specialized features.</a:t>
            </a:r>
            <a:endParaRPr lang="en-US" sz="2800" dirty="0">
              <a:latin typeface="Times New Roman" panose="02020603050405020304" pitchFamily="18" charset="0"/>
              <a:cs typeface="Times New Roman" panose="02020603050405020304" pitchFamily="18" charset="0"/>
            </a:endParaRPr>
          </a:p>
          <a:p>
            <a:pPr algn="l">
              <a:lnSpc>
                <a:spcPct val="120000"/>
              </a:lnSpc>
            </a:pPr>
            <a:endParaRPr lang="en-US" sz="3200" dirty="0">
              <a:solidFill>
                <a:srgbClr val="FF66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50834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596128"/>
            <a:ext cx="1654627" cy="1261875"/>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7000" dirty="0">
                <a:solidFill>
                  <a:srgbClr val="FF6600"/>
                </a:solidFill>
                <a:latin typeface="Times New Roman" panose="02020603050405020304" pitchFamily="18" charset="0"/>
                <a:cs typeface="Times New Roman" panose="02020603050405020304" pitchFamily="18" charset="0"/>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a:extLst>
            <a:ext uri="{FF2B5EF4-FFF2-40B4-BE49-F238E27FC236}">
              <a16:creationId xmlns:a16="http://schemas.microsoft.com/office/drawing/2014/main" id="{CAC6EDA0-65B4-7A0B-71F9-B45BB98D4165}"/>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0E588B88-107F-1E7C-00D6-1A9E84E208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D1CDC8F1-BC58-6A3C-5C4B-3B61F76053F5}"/>
              </a:ext>
            </a:extLst>
          </p:cNvPr>
          <p:cNvSpPr txBox="1"/>
          <p:nvPr/>
        </p:nvSpPr>
        <p:spPr>
          <a:xfrm>
            <a:off x="3649271" y="1674797"/>
            <a:ext cx="4980018" cy="1631216"/>
          </a:xfrm>
          <a:prstGeom prst="rect">
            <a:avLst/>
          </a:prstGeom>
          <a:solidFill>
            <a:srgbClr val="3B3B3B"/>
          </a:solidFill>
        </p:spPr>
        <p:txBody>
          <a:bodyPr wrap="none" rtlCol="0">
            <a:spAutoFit/>
          </a:bodyPr>
          <a:lstStyle/>
          <a:p>
            <a:r>
              <a:rPr lang="en-US" sz="6000" dirty="0">
                <a:solidFill>
                  <a:srgbClr val="FF6600"/>
                </a:solidFill>
                <a:latin typeface="Times New Roman" panose="02020603050405020304" pitchFamily="18" charset="0"/>
                <a:cs typeface="Times New Roman" panose="02020603050405020304" pitchFamily="18" charset="0"/>
              </a:rPr>
              <a:t>Team Members</a:t>
            </a:r>
          </a:p>
          <a:p>
            <a:endParaRPr lang="en-US" sz="4000" dirty="0">
              <a:latin typeface="Times New Roman" panose="02020603050405020304" pitchFamily="18"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67837532-8611-E5CB-DA2F-B485EA9E860D}"/>
              </a:ext>
            </a:extLst>
          </p:cNvPr>
          <p:cNvGraphicFramePr>
            <a:graphicFrameLocks noGrp="1"/>
          </p:cNvGraphicFramePr>
          <p:nvPr>
            <p:extLst>
              <p:ext uri="{D42A27DB-BD31-4B8C-83A1-F6EECF244321}">
                <p14:modId xmlns:p14="http://schemas.microsoft.com/office/powerpoint/2010/main" val="241335263"/>
              </p:ext>
            </p:extLst>
          </p:nvPr>
        </p:nvGraphicFramePr>
        <p:xfrm>
          <a:off x="1817829" y="3072034"/>
          <a:ext cx="8556341" cy="2478372"/>
        </p:xfrm>
        <a:graphic>
          <a:graphicData uri="http://schemas.openxmlformats.org/drawingml/2006/table">
            <a:tbl>
              <a:tblPr firstRow="1" bandRow="1">
                <a:tableStyleId>{21E4AEA4-8DFA-4A89-87EB-49C32662AFE0}</a:tableStyleId>
              </a:tblPr>
              <a:tblGrid>
                <a:gridCol w="1400738">
                  <a:extLst>
                    <a:ext uri="{9D8B030D-6E8A-4147-A177-3AD203B41FA5}">
                      <a16:colId xmlns:a16="http://schemas.microsoft.com/office/drawing/2014/main" val="2385704564"/>
                    </a:ext>
                  </a:extLst>
                </a:gridCol>
                <a:gridCol w="3221457">
                  <a:extLst>
                    <a:ext uri="{9D8B030D-6E8A-4147-A177-3AD203B41FA5}">
                      <a16:colId xmlns:a16="http://schemas.microsoft.com/office/drawing/2014/main" val="3833946408"/>
                    </a:ext>
                  </a:extLst>
                </a:gridCol>
                <a:gridCol w="3934146">
                  <a:extLst>
                    <a:ext uri="{9D8B030D-6E8A-4147-A177-3AD203B41FA5}">
                      <a16:colId xmlns:a16="http://schemas.microsoft.com/office/drawing/2014/main" val="2150675073"/>
                    </a:ext>
                  </a:extLst>
                </a:gridCol>
              </a:tblGrid>
              <a:tr h="826124">
                <a:tc>
                  <a:txBody>
                    <a:bodyPr/>
                    <a:lstStyle/>
                    <a:p>
                      <a:pPr algn="ctr"/>
                      <a:endParaRPr lang="en-US" sz="2500" dirty="0">
                        <a:latin typeface="Times New Roman" panose="02020603050405020304" pitchFamily="18" charset="0"/>
                        <a:cs typeface="Times New Roman" panose="02020603050405020304" pitchFamily="18" charset="0"/>
                      </a:endParaRPr>
                    </a:p>
                  </a:txBody>
                  <a:tcPr marL="112653" marR="112653" marT="56327" marB="56327" anchor="ctr">
                    <a:solidFill>
                      <a:srgbClr val="FF6600"/>
                    </a:solidFill>
                  </a:tcPr>
                </a:tc>
                <a:tc>
                  <a:txBody>
                    <a:bodyPr/>
                    <a:lstStyle/>
                    <a:p>
                      <a:pPr algn="ctr"/>
                      <a:r>
                        <a:rPr lang="en-US" sz="2500" dirty="0">
                          <a:latin typeface="Times New Roman" panose="02020603050405020304" pitchFamily="18" charset="0"/>
                          <a:cs typeface="Times New Roman" panose="02020603050405020304" pitchFamily="18" charset="0"/>
                        </a:rPr>
                        <a:t>Name</a:t>
                      </a:r>
                    </a:p>
                  </a:txBody>
                  <a:tcPr marL="112653" marR="112653" marT="56327" marB="56327" anchor="ctr">
                    <a:solidFill>
                      <a:srgbClr val="FF6600"/>
                    </a:solidFill>
                  </a:tcPr>
                </a:tc>
                <a:tc>
                  <a:txBody>
                    <a:bodyPr/>
                    <a:lstStyle/>
                    <a:p>
                      <a:pPr algn="ctr"/>
                      <a:r>
                        <a:rPr lang="en-US" sz="2500" dirty="0">
                          <a:latin typeface="Times New Roman" panose="02020603050405020304" pitchFamily="18" charset="0"/>
                          <a:cs typeface="Times New Roman" panose="02020603050405020304" pitchFamily="18" charset="0"/>
                        </a:rPr>
                        <a:t>Email</a:t>
                      </a:r>
                    </a:p>
                  </a:txBody>
                  <a:tcPr marL="112653" marR="112653" marT="56327" marB="56327" anchor="ctr">
                    <a:solidFill>
                      <a:srgbClr val="FF6600"/>
                    </a:solidFill>
                  </a:tcPr>
                </a:tc>
                <a:extLst>
                  <a:ext uri="{0D108BD9-81ED-4DB2-BD59-A6C34878D82A}">
                    <a16:rowId xmlns:a16="http://schemas.microsoft.com/office/drawing/2014/main" val="1892068657"/>
                  </a:ext>
                </a:extLst>
              </a:tr>
              <a:tr h="826124">
                <a:tc>
                  <a:txBody>
                    <a:bodyPr/>
                    <a:lstStyle/>
                    <a:p>
                      <a:pPr algn="ctr"/>
                      <a:r>
                        <a:rPr lang="en-US" sz="2500" dirty="0">
                          <a:latin typeface="Times New Roman" panose="02020603050405020304" pitchFamily="18" charset="0"/>
                          <a:cs typeface="Times New Roman" panose="02020603050405020304" pitchFamily="18" charset="0"/>
                        </a:rPr>
                        <a:t>1</a:t>
                      </a:r>
                    </a:p>
                  </a:txBody>
                  <a:tcPr marL="112653" marR="112653" marT="56327" marB="56327" anchor="ctr"/>
                </a:tc>
                <a:tc>
                  <a:txBody>
                    <a:bodyPr/>
                    <a:lstStyle/>
                    <a:p>
                      <a:pPr algn="ctr"/>
                      <a:r>
                        <a:rPr lang="en-US" sz="2500" dirty="0" err="1">
                          <a:latin typeface="Times New Roman" panose="02020603050405020304" pitchFamily="18" charset="0"/>
                          <a:cs typeface="Times New Roman" panose="02020603050405020304" pitchFamily="18" charset="0"/>
                        </a:rPr>
                        <a:t>Keilor</a:t>
                      </a:r>
                      <a:r>
                        <a:rPr lang="en-US" sz="2500" dirty="0">
                          <a:latin typeface="Times New Roman" panose="02020603050405020304" pitchFamily="18" charset="0"/>
                          <a:cs typeface="Times New Roman" panose="02020603050405020304" pitchFamily="18" charset="0"/>
                        </a:rPr>
                        <a:t> Fallas Prado </a:t>
                      </a:r>
                    </a:p>
                  </a:txBody>
                  <a:tcPr marL="112653" marR="112653" marT="56327" marB="56327" anchor="ctr"/>
                </a:tc>
                <a:tc>
                  <a:txBody>
                    <a:bodyPr/>
                    <a:lstStyle/>
                    <a:p>
                      <a:pPr algn="ctr"/>
                      <a:r>
                        <a:rPr lang="en-US" sz="2500" dirty="0">
                          <a:latin typeface="Times New Roman" panose="02020603050405020304" pitchFamily="18" charset="0"/>
                          <a:cs typeface="Times New Roman" panose="02020603050405020304" pitchFamily="18" charset="0"/>
                        </a:rPr>
                        <a:t>kfallasprado@gmail.com</a:t>
                      </a:r>
                    </a:p>
                  </a:txBody>
                  <a:tcPr marL="112653" marR="112653" marT="56327" marB="56327" anchor="ctr"/>
                </a:tc>
                <a:extLst>
                  <a:ext uri="{0D108BD9-81ED-4DB2-BD59-A6C34878D82A}">
                    <a16:rowId xmlns:a16="http://schemas.microsoft.com/office/drawing/2014/main" val="3201688609"/>
                  </a:ext>
                </a:extLst>
              </a:tr>
              <a:tr h="826124">
                <a:tc>
                  <a:txBody>
                    <a:bodyPr/>
                    <a:lstStyle/>
                    <a:p>
                      <a:pPr algn="ctr"/>
                      <a:r>
                        <a:rPr lang="en-US" sz="2500" dirty="0">
                          <a:latin typeface="Times New Roman" panose="02020603050405020304" pitchFamily="18" charset="0"/>
                          <a:cs typeface="Times New Roman" panose="02020603050405020304" pitchFamily="18" charset="0"/>
                        </a:rPr>
                        <a:t>2</a:t>
                      </a:r>
                    </a:p>
                  </a:txBody>
                  <a:tcPr marL="112653" marR="112653" marT="56327" marB="56327" anchor="ctr"/>
                </a:tc>
                <a:tc>
                  <a:txBody>
                    <a:bodyPr/>
                    <a:lstStyle/>
                    <a:p>
                      <a:pPr algn="ctr"/>
                      <a:r>
                        <a:rPr lang="en-US" sz="2500" dirty="0">
                          <a:latin typeface="Times New Roman" panose="02020603050405020304" pitchFamily="18" charset="0"/>
                          <a:cs typeface="Times New Roman" panose="02020603050405020304" pitchFamily="18" charset="0"/>
                        </a:rPr>
                        <a:t>Ky Quang Dang</a:t>
                      </a:r>
                    </a:p>
                  </a:txBody>
                  <a:tcPr marL="112653" marR="112653" marT="56327" marB="56327" anchor="ctr"/>
                </a:tc>
                <a:tc>
                  <a:txBody>
                    <a:bodyPr/>
                    <a:lstStyle/>
                    <a:p>
                      <a:pPr algn="ctr"/>
                      <a:r>
                        <a:rPr lang="en-US" sz="2500" dirty="0">
                          <a:latin typeface="Times New Roman" panose="02020603050405020304" pitchFamily="18" charset="0"/>
                          <a:cs typeface="Times New Roman" panose="02020603050405020304" pitchFamily="18" charset="0"/>
                        </a:rPr>
                        <a:t>Keith.dang1610@gmail.com</a:t>
                      </a:r>
                    </a:p>
                  </a:txBody>
                  <a:tcPr marL="112653" marR="112653" marT="56327" marB="56327" anchor="ctr"/>
                </a:tc>
                <a:extLst>
                  <a:ext uri="{0D108BD9-81ED-4DB2-BD59-A6C34878D82A}">
                    <a16:rowId xmlns:a16="http://schemas.microsoft.com/office/drawing/2014/main" val="3455421985"/>
                  </a:ext>
                </a:extLst>
              </a:tr>
            </a:tbl>
          </a:graphicData>
        </a:graphic>
      </p:graphicFrame>
    </p:spTree>
    <p:extLst>
      <p:ext uri="{BB962C8B-B14F-4D97-AF65-F5344CB8AC3E}">
        <p14:creationId xmlns:p14="http://schemas.microsoft.com/office/powerpoint/2010/main" val="1251327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latin typeface="Times New Roman" panose="02020603050405020304" pitchFamily="18" charset="0"/>
                <a:cs typeface="Times New Roman" panose="02020603050405020304" pitchFamily="18" charset="0"/>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a:t>
            </a:r>
            <a:r>
              <a:rPr lang="en-US" sz="3200" dirty="0">
                <a:solidFill>
                  <a:srgbClr val="FF6600"/>
                </a:solidFill>
                <a:latin typeface="Times New Roman" panose="02020603050405020304" pitchFamily="18" charset="0"/>
                <a:cs typeface="Times New Roman" panose="02020603050405020304" pitchFamily="18" charset="0"/>
              </a:rPr>
              <a:t>   	Executive Summary</a:t>
            </a:r>
          </a:p>
          <a:p>
            <a:pPr algn="just"/>
            <a:r>
              <a:rPr lang="en-US" sz="3200" dirty="0">
                <a:solidFill>
                  <a:srgbClr val="FF6600"/>
                </a:solidFill>
                <a:latin typeface="Times New Roman" panose="02020603050405020304" pitchFamily="18" charset="0"/>
                <a:cs typeface="Times New Roman" panose="02020603050405020304" pitchFamily="18" charset="0"/>
              </a:rPr>
              <a:t>         Problem Statement</a:t>
            </a:r>
          </a:p>
          <a:p>
            <a:pPr algn="just"/>
            <a:r>
              <a:rPr lang="en-US" sz="3200" dirty="0">
                <a:solidFill>
                  <a:srgbClr val="FF6600"/>
                </a:solidFill>
                <a:latin typeface="Times New Roman" panose="02020603050405020304" pitchFamily="18" charset="0"/>
                <a:cs typeface="Times New Roman" panose="02020603050405020304" pitchFamily="18" charset="0"/>
              </a:rPr>
              <a:t>         Approach</a:t>
            </a:r>
          </a:p>
          <a:p>
            <a:pPr algn="just"/>
            <a:r>
              <a:rPr lang="en-US" sz="3200" dirty="0">
                <a:solidFill>
                  <a:srgbClr val="FF6600"/>
                </a:solidFill>
                <a:latin typeface="Times New Roman" panose="02020603050405020304" pitchFamily="18" charset="0"/>
                <a:cs typeface="Times New Roman" panose="02020603050405020304" pitchFamily="18" charset="0"/>
              </a:rPr>
              <a:t>         Results and Evaluation</a:t>
            </a:r>
          </a:p>
          <a:p>
            <a:pPr algn="just"/>
            <a:r>
              <a:rPr lang="en-US" sz="3200" dirty="0">
                <a:solidFill>
                  <a:srgbClr val="FF6600"/>
                </a:solidFill>
                <a:latin typeface="Times New Roman" panose="02020603050405020304" pitchFamily="18" charset="0"/>
                <a:cs typeface="Times New Roman" panose="02020603050405020304" pitchFamily="18" charset="0"/>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F61A0E-9175-931F-E85A-4A18E71938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4F3AAF-5C10-7C36-E24E-4B41ED236B4C}"/>
              </a:ext>
            </a:extLst>
          </p:cNvPr>
          <p:cNvSpPr>
            <a:spLocks noGrp="1"/>
          </p:cNvSpPr>
          <p:nvPr>
            <p:ph type="ctrTitle"/>
          </p:nvPr>
        </p:nvSpPr>
        <p:spPr>
          <a:xfrm rot="5400000">
            <a:off x="5598883" y="-5598885"/>
            <a:ext cx="994232" cy="12192001"/>
          </a:xfrm>
          <a:solidFill>
            <a:srgbClr val="3B3B3B"/>
          </a:solidFill>
        </p:spPr>
        <p:txBody>
          <a:bodyPr vert="vert270" anchor="t" anchorCtr="0">
            <a:normAutofit fontScale="90000"/>
          </a:bodyPr>
          <a:lstStyle/>
          <a:p>
            <a:r>
              <a:rPr lang="en-US" b="1" dirty="0">
                <a:solidFill>
                  <a:srgbClr val="FF6600"/>
                </a:solidFill>
                <a:latin typeface="Times New Roman" panose="02020603050405020304" pitchFamily="18" charset="0"/>
                <a:cs typeface="Times New Roman" panose="02020603050405020304" pitchFamily="18" charset="0"/>
              </a:rPr>
              <a:t>Executive Summary</a:t>
            </a:r>
          </a:p>
        </p:txBody>
      </p:sp>
      <p:sp>
        <p:nvSpPr>
          <p:cNvPr id="3" name="Subtitle 2">
            <a:extLst>
              <a:ext uri="{FF2B5EF4-FFF2-40B4-BE49-F238E27FC236}">
                <a16:creationId xmlns:a16="http://schemas.microsoft.com/office/drawing/2014/main" id="{E3E463A8-D75D-8736-5A7B-6E0BCD921E85}"/>
              </a:ext>
            </a:extLst>
          </p:cNvPr>
          <p:cNvSpPr>
            <a:spLocks noGrp="1"/>
          </p:cNvSpPr>
          <p:nvPr>
            <p:ph type="subTitle" idx="1"/>
          </p:nvPr>
        </p:nvSpPr>
        <p:spPr>
          <a:xfrm rot="5400000">
            <a:off x="2666995" y="-2667000"/>
            <a:ext cx="6858003" cy="12192003"/>
          </a:xfrm>
        </p:spPr>
        <p:txBody>
          <a:bodyPr vert="vert270">
            <a:normAutofit/>
          </a:bodyPr>
          <a:lstStyle/>
          <a:p>
            <a:endParaRPr lang="en-US" dirty="0">
              <a:solidFill>
                <a:srgbClr val="FF6600"/>
              </a:solidFill>
              <a:latin typeface="Times New Roman" panose="02020603050405020304" pitchFamily="18" charset="0"/>
              <a:cs typeface="Times New Roman" panose="02020603050405020304" pitchFamily="18" charset="0"/>
            </a:endParaRPr>
          </a:p>
          <a:p>
            <a:pPr algn="just"/>
            <a:r>
              <a:rPr lang="en-US" dirty="0">
                <a:solidFill>
                  <a:srgbClr val="FF6600"/>
                </a:solidFill>
                <a:latin typeface="Times New Roman" panose="02020603050405020304" pitchFamily="18" charset="0"/>
                <a:cs typeface="Times New Roman" panose="02020603050405020304" pitchFamily="18" charset="0"/>
              </a:rPr>
              <a:t>   </a:t>
            </a:r>
          </a:p>
          <a:p>
            <a:pPr algn="just"/>
            <a:r>
              <a:rPr lang="en-US" sz="2800" dirty="0">
                <a:solidFill>
                  <a:srgbClr val="FF6600"/>
                </a:solidFill>
                <a:latin typeface="Times New Roman" panose="02020603050405020304" pitchFamily="18" charset="0"/>
                <a:cs typeface="Times New Roman" panose="02020603050405020304" pitchFamily="18" charset="0"/>
              </a:rPr>
              <a:t>         </a:t>
            </a:r>
          </a:p>
          <a:p>
            <a:pPr algn="just"/>
            <a:r>
              <a:rPr lang="en-US" sz="2800" dirty="0">
                <a:solidFill>
                  <a:srgbClr val="FF6600"/>
                </a:solidFill>
                <a:latin typeface="Times New Roman" panose="02020603050405020304" pitchFamily="18" charset="0"/>
                <a:cs typeface="Times New Roman" panose="02020603050405020304" pitchFamily="18" charset="0"/>
              </a:rPr>
              <a:t>         Problem Statement: </a:t>
            </a:r>
          </a:p>
          <a:p>
            <a:pPr lvl="2" algn="just"/>
            <a:r>
              <a:rPr lang="en-US" sz="2500" dirty="0">
                <a:latin typeface="Times New Roman" panose="02020603050405020304" pitchFamily="18" charset="0"/>
                <a:cs typeface="Times New Roman" panose="02020603050405020304" pitchFamily="18" charset="0"/>
              </a:rPr>
              <a:t>Detecting and addressing hate speech is a pressing concern to maintain a healthy online ecosystem, protect users from harm, and ensure regulatory compliance.</a:t>
            </a:r>
            <a:endParaRPr lang="en-US" sz="2400" dirty="0">
              <a:solidFill>
                <a:srgbClr val="FF6600"/>
              </a:solidFill>
              <a:latin typeface="Times New Roman" panose="02020603050405020304" pitchFamily="18" charset="0"/>
              <a:cs typeface="Times New Roman" panose="02020603050405020304" pitchFamily="18" charset="0"/>
            </a:endParaRPr>
          </a:p>
          <a:p>
            <a:pPr lvl="1" algn="just">
              <a:lnSpc>
                <a:spcPct val="100000"/>
              </a:lnSpc>
            </a:pPr>
            <a:r>
              <a:rPr lang="en-US" sz="2400" dirty="0">
                <a:solidFill>
                  <a:srgbClr val="FF6600"/>
                </a:solidFill>
                <a:latin typeface="Times New Roman" panose="02020603050405020304" pitchFamily="18" charset="0"/>
                <a:cs typeface="Times New Roman" panose="02020603050405020304" pitchFamily="18" charset="0"/>
              </a:rPr>
              <a:t>    </a:t>
            </a:r>
            <a:r>
              <a:rPr lang="en-US" sz="2800" dirty="0">
                <a:solidFill>
                  <a:srgbClr val="FF6600"/>
                </a:solidFill>
                <a:latin typeface="Times New Roman" panose="02020603050405020304" pitchFamily="18" charset="0"/>
                <a:cs typeface="Times New Roman" panose="02020603050405020304" pitchFamily="18" charset="0"/>
              </a:rPr>
              <a:t>Business understanding:</a:t>
            </a:r>
          </a:p>
          <a:p>
            <a:pPr lvl="2" algn="just">
              <a:lnSpc>
                <a:spcPct val="100000"/>
              </a:lnSpc>
            </a:pPr>
            <a:r>
              <a:rPr lang="en-US" sz="2500" dirty="0">
                <a:latin typeface="Times New Roman" panose="02020603050405020304" pitchFamily="18" charset="0"/>
                <a:cs typeface="Times New Roman" panose="02020603050405020304" pitchFamily="18" charset="0"/>
              </a:rPr>
              <a:t>Developing a hate speech detection model isn't just a technical challenge but also an effort to address real-world problems.</a:t>
            </a:r>
            <a:endParaRPr lang="en-US" sz="2500" dirty="0">
              <a:solidFill>
                <a:srgbClr val="FF6600"/>
              </a:solidFill>
              <a:latin typeface="Times New Roman" panose="02020603050405020304" pitchFamily="18" charset="0"/>
              <a:cs typeface="Times New Roman" panose="02020603050405020304" pitchFamily="18" charset="0"/>
            </a:endParaRPr>
          </a:p>
          <a:p>
            <a:pPr algn="just"/>
            <a:r>
              <a:rPr lang="en-US" sz="2800" dirty="0">
                <a:solidFill>
                  <a:srgbClr val="FF6600"/>
                </a:solidFill>
                <a:latin typeface="Times New Roman" panose="02020603050405020304" pitchFamily="18" charset="0"/>
                <a:cs typeface="Times New Roman" panose="02020603050405020304" pitchFamily="18" charset="0"/>
              </a:rPr>
              <a:t>         Deliveries: </a:t>
            </a:r>
          </a:p>
          <a:p>
            <a:pPr algn="just"/>
            <a:r>
              <a:rPr lang="en-US" sz="2800" dirty="0">
                <a:solidFill>
                  <a:srgbClr val="FF6600"/>
                </a:solidFill>
                <a:latin typeface="Times New Roman" panose="02020603050405020304" pitchFamily="18" charset="0"/>
                <a:cs typeface="Times New Roman" panose="02020603050405020304" pitchFamily="18" charset="0"/>
              </a:rPr>
              <a:t>	</a:t>
            </a:r>
            <a:r>
              <a:rPr lang="en-US" sz="2500" dirty="0">
                <a:latin typeface="Times New Roman" panose="02020603050405020304" pitchFamily="18" charset="0"/>
                <a:cs typeface="Times New Roman" panose="02020603050405020304" pitchFamily="18" charset="0"/>
              </a:rPr>
              <a:t>The NLP model can detect hate speech and non-hate speech.</a:t>
            </a:r>
          </a:p>
          <a:p>
            <a:pPr algn="just"/>
            <a:r>
              <a:rPr lang="en-US" sz="2500" dirty="0">
                <a:latin typeface="Times New Roman" panose="02020603050405020304" pitchFamily="18" charset="0"/>
                <a:cs typeface="Times New Roman" panose="02020603050405020304" pitchFamily="18" charset="0"/>
              </a:rPr>
              <a:t>	The report </a:t>
            </a:r>
          </a:p>
          <a:p>
            <a:pPr algn="just"/>
            <a:r>
              <a:rPr lang="en-US" sz="2500" dirty="0">
                <a:latin typeface="Times New Roman" panose="02020603050405020304" pitchFamily="18" charset="0"/>
                <a:cs typeface="Times New Roman" panose="02020603050405020304" pitchFamily="18" charset="0"/>
              </a:rPr>
              <a:t>	</a:t>
            </a:r>
          </a:p>
          <a:p>
            <a:endParaRPr lang="en-US" dirty="0">
              <a:solidFill>
                <a:srgbClr val="FF6600"/>
              </a:solidFill>
              <a:latin typeface="Times New Roman" panose="02020603050405020304" pitchFamily="18" charset="0"/>
              <a:cs typeface="Times New Roman" panose="02020603050405020304" pitchFamily="18" charset="0"/>
            </a:endParaRPr>
          </a:p>
          <a:p>
            <a:endParaRPr lang="en-US" dirty="0">
              <a:solidFill>
                <a:srgbClr val="FF66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BE19A29-37CE-E3D5-4BC5-284301AD1AE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1589688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0C1826-C0D0-133C-4058-2CD1AB1C4B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ECF54D-4B97-89F1-58C3-C9BDA549FCE3}"/>
              </a:ext>
            </a:extLst>
          </p:cNvPr>
          <p:cNvSpPr>
            <a:spLocks noGrp="1"/>
          </p:cNvSpPr>
          <p:nvPr>
            <p:ph type="ctrTitle"/>
          </p:nvPr>
        </p:nvSpPr>
        <p:spPr>
          <a:xfrm rot="5400000">
            <a:off x="5598883" y="-5598885"/>
            <a:ext cx="994232" cy="12192001"/>
          </a:xfrm>
          <a:solidFill>
            <a:srgbClr val="3B3B3B"/>
          </a:solidFill>
        </p:spPr>
        <p:txBody>
          <a:bodyPr vert="vert270" anchor="t" anchorCtr="0">
            <a:normAutofit fontScale="90000"/>
          </a:bodyPr>
          <a:lstStyle/>
          <a:p>
            <a:r>
              <a:rPr lang="en-US" b="1" dirty="0">
                <a:solidFill>
                  <a:srgbClr val="FF6600"/>
                </a:solidFill>
                <a:latin typeface="Times New Roman" panose="02020603050405020304" pitchFamily="18" charset="0"/>
                <a:cs typeface="Times New Roman" panose="02020603050405020304" pitchFamily="18" charset="0"/>
              </a:rPr>
              <a:t>Executive Summary</a:t>
            </a:r>
          </a:p>
        </p:txBody>
      </p:sp>
      <p:pic>
        <p:nvPicPr>
          <p:cNvPr id="4" name="Picture 3">
            <a:extLst>
              <a:ext uri="{FF2B5EF4-FFF2-40B4-BE49-F238E27FC236}">
                <a16:creationId xmlns:a16="http://schemas.microsoft.com/office/drawing/2014/main" id="{11E4408A-D36E-4024-3241-856BAF9ABE8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B25D2B61-23F7-D42F-AD5A-F255E5600873}"/>
              </a:ext>
            </a:extLst>
          </p:cNvPr>
          <p:cNvSpPr>
            <a:spLocks noGrp="1"/>
          </p:cNvSpPr>
          <p:nvPr>
            <p:ph type="subTitle" idx="1"/>
          </p:nvPr>
        </p:nvSpPr>
        <p:spPr>
          <a:xfrm>
            <a:off x="529166" y="994232"/>
            <a:ext cx="11133666" cy="2434768"/>
          </a:xfrm>
        </p:spPr>
        <p:txBody>
          <a:bodyPr>
            <a:noAutofit/>
          </a:bodyPr>
          <a:lstStyle/>
          <a:p>
            <a:pPr algn="l">
              <a:lnSpc>
                <a:spcPct val="120000"/>
              </a:lnSpc>
            </a:pPr>
            <a:r>
              <a:rPr lang="en-US" sz="3000" dirty="0">
                <a:solidFill>
                  <a:srgbClr val="FF6600"/>
                </a:solidFill>
                <a:latin typeface="Times New Roman" panose="02020603050405020304" pitchFamily="18" charset="0"/>
                <a:cs typeface="Times New Roman" panose="02020603050405020304" pitchFamily="18" charset="0"/>
              </a:rPr>
              <a:t>Approach:</a:t>
            </a:r>
          </a:p>
          <a:p>
            <a:pPr marL="342900" indent="-342900" algn="l">
              <a:lnSpc>
                <a:spcPct val="120000"/>
              </a:lnSpc>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Data: </a:t>
            </a:r>
            <a:r>
              <a:rPr lang="en-US" sz="2200" dirty="0">
                <a:latin typeface="Times New Roman" panose="02020603050405020304" pitchFamily="18" charset="0"/>
                <a:cs typeface="Times New Roman" panose="02020603050405020304" pitchFamily="18" charset="0"/>
              </a:rPr>
              <a:t>train shape (31962, 3) test shape(17197, 2), features (ids, tweet, labels)</a:t>
            </a:r>
          </a:p>
          <a:p>
            <a:pPr marL="342900" indent="-342900" algn="l">
              <a:lnSpc>
                <a:spcPct val="120000"/>
              </a:lnSpc>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Methodology: </a:t>
            </a:r>
            <a:r>
              <a:rPr lang="en-US" sz="2200" dirty="0">
                <a:latin typeface="Times New Roman" panose="02020603050405020304" pitchFamily="18" charset="0"/>
                <a:cs typeface="Times New Roman" panose="02020603050405020304" pitchFamily="18" charset="0"/>
              </a:rPr>
              <a:t>Transformer model (BERT, </a:t>
            </a:r>
            <a:r>
              <a:rPr lang="en-US" sz="2200" dirty="0" err="1">
                <a:latin typeface="Times New Roman" panose="02020603050405020304" pitchFamily="18" charset="0"/>
                <a:cs typeface="Times New Roman" panose="02020603050405020304" pitchFamily="18" charset="0"/>
              </a:rPr>
              <a:t>distilBERT</a:t>
            </a:r>
            <a:r>
              <a:rPr lang="en-US" sz="2200" dirty="0">
                <a:latin typeface="Times New Roman" panose="02020603050405020304" pitchFamily="18" charset="0"/>
                <a:cs typeface="Times New Roman" panose="02020603050405020304" pitchFamily="18" charset="0"/>
              </a:rPr>
              <a:t>)</a:t>
            </a:r>
            <a:endParaRPr lang="en-US" sz="2200" b="1" dirty="0">
              <a:latin typeface="Times New Roman" panose="02020603050405020304" pitchFamily="18" charset="0"/>
              <a:cs typeface="Times New Roman" panose="02020603050405020304" pitchFamily="18" charset="0"/>
            </a:endParaRPr>
          </a:p>
          <a:p>
            <a:pPr marL="342900" indent="-342900" algn="l">
              <a:lnSpc>
                <a:spcPct val="120000"/>
              </a:lnSpc>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Tools and Techniques: </a:t>
            </a:r>
            <a:r>
              <a:rPr lang="en-US" sz="2200" dirty="0">
                <a:latin typeface="Times New Roman" panose="02020603050405020304" pitchFamily="18" charset="0"/>
                <a:cs typeface="Times New Roman" panose="02020603050405020304" pitchFamily="18" charset="0"/>
              </a:rPr>
              <a:t>Mention any NLP techniques, libraries, or frameworks used (e.g., </a:t>
            </a:r>
            <a:r>
              <a:rPr lang="en-US" sz="2200" dirty="0" err="1">
                <a:latin typeface="Times New Roman" panose="02020603050405020304" pitchFamily="18" charset="0"/>
                <a:cs typeface="Times New Roman" panose="02020603050405020304" pitchFamily="18" charset="0"/>
              </a:rPr>
              <a:t>DistilBERT</a:t>
            </a:r>
            <a:r>
              <a:rPr lang="en-US" sz="2200" dirty="0">
                <a:latin typeface="Times New Roman" panose="02020603050405020304" pitchFamily="18" charset="0"/>
                <a:cs typeface="Times New Roman" panose="02020603050405020304" pitchFamily="18" charset="0"/>
              </a:rPr>
              <a:t>, emoji library, tokenization).</a:t>
            </a:r>
          </a:p>
          <a:p>
            <a:pPr algn="l">
              <a:lnSpc>
                <a:spcPct val="120000"/>
              </a:lnSpc>
            </a:pPr>
            <a:endParaRPr lang="en-US" sz="10000" dirty="0">
              <a:solidFill>
                <a:srgbClr val="FF6600"/>
              </a:solidFill>
              <a:latin typeface="Times New Roman" panose="02020603050405020304" pitchFamily="18" charset="0"/>
              <a:cs typeface="Times New Roman" panose="02020603050405020304" pitchFamily="18" charset="0"/>
            </a:endParaRPr>
          </a:p>
        </p:txBody>
      </p:sp>
      <p:sp>
        <p:nvSpPr>
          <p:cNvPr id="16" name="Subtitle 5">
            <a:extLst>
              <a:ext uri="{FF2B5EF4-FFF2-40B4-BE49-F238E27FC236}">
                <a16:creationId xmlns:a16="http://schemas.microsoft.com/office/drawing/2014/main" id="{E81C82E8-FD87-1B01-B054-516A0B47FC11}"/>
              </a:ext>
            </a:extLst>
          </p:cNvPr>
          <p:cNvSpPr txBox="1">
            <a:spLocks/>
          </p:cNvSpPr>
          <p:nvPr/>
        </p:nvSpPr>
        <p:spPr>
          <a:xfrm>
            <a:off x="529166" y="3599397"/>
            <a:ext cx="11202586" cy="209397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20000"/>
              </a:lnSpc>
            </a:pPr>
            <a:r>
              <a:rPr lang="en-US" sz="3000" dirty="0">
                <a:solidFill>
                  <a:srgbClr val="FF6600"/>
                </a:solidFill>
                <a:latin typeface="Times New Roman" panose="02020603050405020304" pitchFamily="18" charset="0"/>
                <a:cs typeface="Times New Roman" panose="02020603050405020304" pitchFamily="18" charset="0"/>
              </a:rPr>
              <a:t>Model training and Evaluation:</a:t>
            </a:r>
          </a:p>
          <a:p>
            <a:pPr marL="342900" indent="-342900" algn="l">
              <a:lnSpc>
                <a:spcPct val="120000"/>
              </a:lnSpc>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Model Selection: </a:t>
            </a:r>
            <a:r>
              <a:rPr lang="en-US" sz="2200" dirty="0">
                <a:latin typeface="Times New Roman" panose="02020603050405020304" pitchFamily="18" charset="0"/>
                <a:cs typeface="Times New Roman" panose="02020603050405020304" pitchFamily="18" charset="0"/>
              </a:rPr>
              <a:t>Using </a:t>
            </a:r>
            <a:r>
              <a:rPr lang="en-US" sz="2200" b="1" dirty="0" err="1">
                <a:latin typeface="Times New Roman" panose="02020603050405020304" pitchFamily="18" charset="0"/>
                <a:cs typeface="Times New Roman" panose="02020603050405020304" pitchFamily="18" charset="0"/>
              </a:rPr>
              <a:t>DistilBERT</a:t>
            </a:r>
            <a:r>
              <a:rPr lang="en-US" sz="2200" b="1" dirty="0">
                <a:latin typeface="Times New Roman" panose="02020603050405020304" pitchFamily="18" charset="0"/>
                <a:cs typeface="Times New Roman" panose="02020603050405020304" pitchFamily="18" charset="0"/>
              </a:rPr>
              <a:t> (lighter than BERT) </a:t>
            </a:r>
            <a:r>
              <a:rPr lang="en-US" sz="2200" dirty="0">
                <a:latin typeface="Times New Roman" panose="02020603050405020304" pitchFamily="18" charset="0"/>
                <a:cs typeface="Times New Roman" panose="02020603050405020304" pitchFamily="18" charset="0"/>
              </a:rPr>
              <a:t>for efficient resources consumption.</a:t>
            </a:r>
          </a:p>
          <a:p>
            <a:pPr marL="342900" indent="-342900" algn="l">
              <a:lnSpc>
                <a:spcPct val="120000"/>
              </a:lnSpc>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Training Process: </a:t>
            </a:r>
            <a:r>
              <a:rPr lang="en-US" sz="2200" dirty="0">
                <a:latin typeface="Times New Roman" panose="02020603050405020304" pitchFamily="18" charset="0"/>
                <a:cs typeface="Times New Roman" panose="02020603050405020304" pitchFamily="18" charset="0"/>
              </a:rPr>
              <a:t>Trained model can achieve the high accuracy over 90% and loss is decreased after every epoch</a:t>
            </a:r>
          </a:p>
        </p:txBody>
      </p:sp>
    </p:spTree>
    <p:extLst>
      <p:ext uri="{BB962C8B-B14F-4D97-AF65-F5344CB8AC3E}">
        <p14:creationId xmlns:p14="http://schemas.microsoft.com/office/powerpoint/2010/main" val="1837088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5C7886-2DB1-D891-0885-19712E961D05}"/>
            </a:ext>
          </a:extLst>
        </p:cNvPr>
        <p:cNvGrpSpPr/>
        <p:nvPr/>
      </p:nvGrpSpPr>
      <p:grpSpPr>
        <a:xfrm>
          <a:off x="0" y="0"/>
          <a:ext cx="0" cy="0"/>
          <a:chOff x="0" y="0"/>
          <a:chExt cx="0" cy="0"/>
        </a:xfrm>
      </p:grpSpPr>
      <p:pic>
        <p:nvPicPr>
          <p:cNvPr id="2050" name="Picture 2" descr="Hate speech trên mạng xã hội - đâu là giới hạn?">
            <a:extLst>
              <a:ext uri="{FF2B5EF4-FFF2-40B4-BE49-F238E27FC236}">
                <a16:creationId xmlns:a16="http://schemas.microsoft.com/office/drawing/2014/main" id="{A7122AB7-EBEA-728B-3AF0-B7D988781E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0039" y="1764602"/>
            <a:ext cx="4985403" cy="332879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itle 1">
            <a:extLst>
              <a:ext uri="{FF2B5EF4-FFF2-40B4-BE49-F238E27FC236}">
                <a16:creationId xmlns:a16="http://schemas.microsoft.com/office/drawing/2014/main" id="{2C15D6E0-A76E-CB30-60EF-DBF514AFE8C5}"/>
              </a:ext>
            </a:extLst>
          </p:cNvPr>
          <p:cNvSpPr>
            <a:spLocks noGrp="1"/>
          </p:cNvSpPr>
          <p:nvPr>
            <p:ph type="ctrTitle"/>
          </p:nvPr>
        </p:nvSpPr>
        <p:spPr>
          <a:xfrm rot="5400000">
            <a:off x="5598883" y="-5598885"/>
            <a:ext cx="994232" cy="12192001"/>
          </a:xfrm>
          <a:solidFill>
            <a:srgbClr val="3B3B3B"/>
          </a:solidFill>
        </p:spPr>
        <p:txBody>
          <a:bodyPr vert="vert270" anchor="t" anchorCtr="0">
            <a:normAutofit fontScale="90000"/>
          </a:bodyPr>
          <a:lstStyle/>
          <a:p>
            <a:r>
              <a:rPr lang="en-US" b="1" dirty="0">
                <a:solidFill>
                  <a:srgbClr val="FF6600"/>
                </a:solidFill>
                <a:latin typeface="Times New Roman" panose="02020603050405020304" pitchFamily="18" charset="0"/>
                <a:cs typeface="Times New Roman" panose="02020603050405020304" pitchFamily="18" charset="0"/>
              </a:rPr>
              <a:t>Problem Statement</a:t>
            </a:r>
          </a:p>
        </p:txBody>
      </p:sp>
      <p:pic>
        <p:nvPicPr>
          <p:cNvPr id="4" name="Picture 3">
            <a:extLst>
              <a:ext uri="{FF2B5EF4-FFF2-40B4-BE49-F238E27FC236}">
                <a16:creationId xmlns:a16="http://schemas.microsoft.com/office/drawing/2014/main" id="{89660DFC-22B7-5FA5-6D93-DAE85BDBC3A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D1384966-CB1C-EC60-7E3D-4FE216698F3F}"/>
              </a:ext>
            </a:extLst>
          </p:cNvPr>
          <p:cNvSpPr>
            <a:spLocks noGrp="1"/>
          </p:cNvSpPr>
          <p:nvPr>
            <p:ph type="subTitle" idx="1"/>
          </p:nvPr>
        </p:nvSpPr>
        <p:spPr>
          <a:xfrm>
            <a:off x="384048" y="1210348"/>
            <a:ext cx="6355080" cy="5016715"/>
          </a:xfrm>
        </p:spPr>
        <p:txBody>
          <a:bodyPr>
            <a:noAutofit/>
          </a:bodyPr>
          <a:lstStyle/>
          <a:p>
            <a:pPr algn="just">
              <a:lnSpc>
                <a:spcPct val="107000"/>
              </a:lnSpc>
              <a:spcAft>
                <a:spcPts val="800"/>
              </a:spcAft>
            </a:pPr>
            <a:r>
              <a:rPr lang="en-US" sz="2200" kern="100" dirty="0">
                <a:effectLst/>
                <a:latin typeface="Times New Roman" panose="02020603050405020304" pitchFamily="18" charset="0"/>
                <a:ea typeface="Aptos" panose="020B0004020202020204" pitchFamily="34" charset="0"/>
                <a:cs typeface="Times New Roman" panose="02020603050405020304" pitchFamily="18" charset="0"/>
              </a:rPr>
              <a:t>Hate speech is a form of communication, whether verbal, written, or behavioral, that attacks or discriminates against an individual or group based on their inherent characteristics, such as religion, ethnicity, nationality, race, gender, or other identity factors. The emergence of hate speech on social media platforms like Twitter poses significant challenges, including creating a toxic environment for users and impacting the platform's reputation.</a:t>
            </a:r>
          </a:p>
          <a:p>
            <a:pPr algn="just">
              <a:lnSpc>
                <a:spcPct val="107000"/>
              </a:lnSpc>
              <a:spcAft>
                <a:spcPts val="800"/>
              </a:spcAft>
            </a:pPr>
            <a:r>
              <a:rPr lang="en-US" sz="2200" kern="100" dirty="0">
                <a:effectLst/>
                <a:latin typeface="Times New Roman" panose="02020603050405020304" pitchFamily="18" charset="0"/>
                <a:ea typeface="Aptos" panose="020B0004020202020204" pitchFamily="34" charset="0"/>
                <a:cs typeface="Times New Roman" panose="02020603050405020304" pitchFamily="18" charset="0"/>
              </a:rPr>
              <a:t>Detecting and addressing hate speech is a pressing concern to maintain a healthy online ecosystem, protect users from harm, and ensure regulatory compliance.</a:t>
            </a:r>
            <a:endParaRPr lang="en-US" sz="2200" kern="100" dirty="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07000"/>
              </a:lnSpc>
              <a:spcAft>
                <a:spcPts val="800"/>
              </a:spcAft>
            </a:pP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07000"/>
              </a:lnSpc>
              <a:spcAft>
                <a:spcPts val="800"/>
              </a:spcAft>
            </a:pP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p>
            <a:pPr algn="l">
              <a:lnSpc>
                <a:spcPct val="120000"/>
              </a:lnSpc>
            </a:pPr>
            <a:endParaRPr lang="en-US" sz="2000" dirty="0">
              <a:solidFill>
                <a:srgbClr val="FF66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6610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E01E3D-B191-81EB-98C5-7CA2264E58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C7D00D-9902-A3AE-01B8-6A9BA20651EA}"/>
              </a:ext>
            </a:extLst>
          </p:cNvPr>
          <p:cNvSpPr>
            <a:spLocks noGrp="1"/>
          </p:cNvSpPr>
          <p:nvPr>
            <p:ph type="ctrTitle"/>
          </p:nvPr>
        </p:nvSpPr>
        <p:spPr>
          <a:xfrm rot="5400000">
            <a:off x="5598883" y="-5598885"/>
            <a:ext cx="994232" cy="12192001"/>
          </a:xfrm>
          <a:solidFill>
            <a:srgbClr val="3B3B3B"/>
          </a:solidFill>
        </p:spPr>
        <p:txBody>
          <a:bodyPr vert="vert270" anchor="t" anchorCtr="0">
            <a:normAutofit fontScale="90000"/>
          </a:bodyPr>
          <a:lstStyle/>
          <a:p>
            <a:r>
              <a:rPr lang="en-US" b="1" dirty="0">
                <a:solidFill>
                  <a:srgbClr val="FF6600"/>
                </a:solidFill>
                <a:latin typeface="Times New Roman" panose="02020603050405020304" pitchFamily="18" charset="0"/>
                <a:cs typeface="Times New Roman" panose="02020603050405020304" pitchFamily="18" charset="0"/>
              </a:rPr>
              <a:t>Approach</a:t>
            </a:r>
          </a:p>
        </p:txBody>
      </p:sp>
      <p:pic>
        <p:nvPicPr>
          <p:cNvPr id="4" name="Picture 3">
            <a:extLst>
              <a:ext uri="{FF2B5EF4-FFF2-40B4-BE49-F238E27FC236}">
                <a16:creationId xmlns:a16="http://schemas.microsoft.com/office/drawing/2014/main" id="{5276CE0E-67D1-BCDB-8140-33F3BF436AA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7EE1DDDB-0EB4-9EB9-11E6-04488DE9F9CC}"/>
              </a:ext>
            </a:extLst>
          </p:cNvPr>
          <p:cNvSpPr>
            <a:spLocks noGrp="1"/>
          </p:cNvSpPr>
          <p:nvPr>
            <p:ph type="subTitle" idx="1"/>
          </p:nvPr>
        </p:nvSpPr>
        <p:spPr>
          <a:xfrm>
            <a:off x="351618" y="1025005"/>
            <a:ext cx="8042574" cy="5199595"/>
          </a:xfrm>
        </p:spPr>
        <p:txBody>
          <a:bodyPr>
            <a:noAutofit/>
          </a:bodyPr>
          <a:lstStyle/>
          <a:p>
            <a:pPr algn="just">
              <a:lnSpc>
                <a:spcPct val="107000"/>
              </a:lnSpc>
              <a:spcAft>
                <a:spcPts val="800"/>
              </a:spcAft>
            </a:pPr>
            <a:r>
              <a:rPr lang="en-US" sz="2500" kern="100" dirty="0">
                <a:solidFill>
                  <a:srgbClr val="FF6600"/>
                </a:solidFill>
                <a:effectLst/>
                <a:latin typeface="Times New Roman" panose="02020603050405020304" pitchFamily="18" charset="0"/>
                <a:ea typeface="Aptos" panose="020B0004020202020204" pitchFamily="34" charset="0"/>
                <a:cs typeface="Times New Roman" panose="02020603050405020304" pitchFamily="18" charset="0"/>
              </a:rPr>
              <a:t>Data overview: </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Dataset consists of two subsets: train and test.</a:t>
            </a:r>
          </a:p>
          <a:p>
            <a:pPr marL="742950" lvl="1" indent="-285750" algn="just">
              <a:lnSpc>
                <a:spcPct val="107000"/>
              </a:lnSpc>
              <a:spcAft>
                <a:spcPts val="800"/>
              </a:spcAft>
              <a:buFont typeface="Arial" panose="020B0604020202020204" pitchFamily="34" charset="0"/>
              <a:buChar char="•"/>
            </a:pPr>
            <a:r>
              <a:rPr lang="en-US" sz="1800" kern="100" dirty="0">
                <a:latin typeface="Times New Roman" panose="02020603050405020304" pitchFamily="18" charset="0"/>
                <a:ea typeface="Aptos" panose="020B0004020202020204" pitchFamily="34" charset="0"/>
                <a:cs typeface="Times New Roman" panose="02020603050405020304" pitchFamily="18" charset="0"/>
              </a:rPr>
              <a:t>Train dataset: three features, including labels</a:t>
            </a:r>
          </a:p>
          <a:p>
            <a:pPr marL="742950" lvl="1" indent="-285750" algn="just">
              <a:lnSpc>
                <a:spcPct val="107000"/>
              </a:lnSpc>
              <a:spcAft>
                <a:spcPts val="800"/>
              </a:spcAft>
              <a:buFont typeface="Arial" panose="020B0604020202020204" pitchFamily="34" charset="0"/>
              <a:buChar char="•"/>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Test dataset: two columns, without labels</a:t>
            </a:r>
          </a:p>
          <a:p>
            <a:pPr algn="just">
              <a:lnSpc>
                <a:spcPct val="107000"/>
              </a:lnSpc>
              <a:spcAft>
                <a:spcPts val="800"/>
              </a:spcAft>
            </a:pPr>
            <a:r>
              <a:rPr lang="en-US" sz="2500" kern="100" dirty="0">
                <a:solidFill>
                  <a:srgbClr val="FF6600"/>
                </a:solidFill>
                <a:effectLst/>
                <a:latin typeface="Times New Roman" panose="02020603050405020304" pitchFamily="18" charset="0"/>
                <a:ea typeface="Aptos" panose="020B0004020202020204" pitchFamily="34" charset="0"/>
                <a:cs typeface="Times New Roman" panose="02020603050405020304" pitchFamily="18" charset="0"/>
              </a:rPr>
              <a:t>Methodology: </a:t>
            </a:r>
          </a:p>
          <a:p>
            <a:pPr marL="742950" lvl="1" indent="-285750" algn="just">
              <a:lnSpc>
                <a:spcPct val="107000"/>
              </a:lnSpc>
              <a:spcAft>
                <a:spcPts val="800"/>
              </a:spcAft>
              <a:buFont typeface="Arial" panose="020B0604020202020204" pitchFamily="34" charset="0"/>
              <a:buChar char="•"/>
            </a:pPr>
            <a:r>
              <a:rPr lang="en-US" sz="1800" kern="100" dirty="0">
                <a:latin typeface="Times New Roman" panose="02020603050405020304" pitchFamily="18" charset="0"/>
                <a:ea typeface="Aptos" panose="020B0004020202020204" pitchFamily="34" charset="0"/>
                <a:cs typeface="Times New Roman" panose="02020603050405020304" pitchFamily="18" charset="0"/>
              </a:rPr>
              <a:t>Traditional neural learning such as: LTSM, GRU…</a:t>
            </a:r>
            <a:endParaRPr lang="en-US"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742950" lvl="1" indent="-285750" algn="just">
              <a:lnSpc>
                <a:spcPct val="107000"/>
              </a:lnSpc>
              <a:spcAft>
                <a:spcPts val="800"/>
              </a:spcAft>
              <a:buFont typeface="Arial" panose="020B0604020202020204" pitchFamily="34" charset="0"/>
              <a:buChar char="•"/>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Transformer model, particularly pre-trained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DistilBERT</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model.</a:t>
            </a:r>
          </a:p>
          <a:p>
            <a:pPr algn="just">
              <a:lnSpc>
                <a:spcPct val="107000"/>
              </a:lnSpc>
              <a:spcAft>
                <a:spcPts val="800"/>
              </a:spcAft>
            </a:pPr>
            <a:r>
              <a:rPr lang="en-US" sz="2500" kern="100" dirty="0">
                <a:solidFill>
                  <a:srgbClr val="FF6600"/>
                </a:solidFill>
                <a:latin typeface="Times New Roman" panose="02020603050405020304" pitchFamily="18" charset="0"/>
                <a:ea typeface="Aptos" panose="020B0004020202020204" pitchFamily="34" charset="0"/>
                <a:cs typeface="Times New Roman" panose="02020603050405020304" pitchFamily="18" charset="0"/>
              </a:rPr>
              <a:t>Tools and Techniques: </a:t>
            </a:r>
          </a:p>
          <a:p>
            <a:pPr marL="742950" lvl="1" indent="-285750" algn="just">
              <a:lnSpc>
                <a:spcPct val="107000"/>
              </a:lnSpc>
              <a:spcAft>
                <a:spcPts val="800"/>
              </a:spcAft>
              <a:buFont typeface="Arial" panose="020B0604020202020204" pitchFamily="34" charset="0"/>
              <a:buChar char="•"/>
            </a:pPr>
            <a:r>
              <a:rPr lang="en-US" sz="1800" kern="100" dirty="0">
                <a:latin typeface="Times New Roman" panose="02020603050405020304" pitchFamily="18" charset="0"/>
                <a:ea typeface="Aptos" panose="020B0004020202020204" pitchFamily="34" charset="0"/>
                <a:cs typeface="Times New Roman" panose="02020603050405020304" pitchFamily="18" charset="0"/>
              </a:rPr>
              <a:t>Using deep learning to train and fine-tune the model on the training dataset.</a:t>
            </a:r>
          </a:p>
          <a:p>
            <a:pPr marL="742950" lvl="1" indent="-285750" algn="just">
              <a:lnSpc>
                <a:spcPct val="107000"/>
              </a:lnSpc>
              <a:spcAft>
                <a:spcPts val="800"/>
              </a:spcAft>
              <a:buFont typeface="Arial" panose="020B0604020202020204" pitchFamily="34" charset="0"/>
              <a:buChar char="•"/>
            </a:pPr>
            <a:r>
              <a:rPr lang="en-US" sz="1800" kern="100" dirty="0">
                <a:latin typeface="Times New Roman" panose="02020603050405020304" pitchFamily="18" charset="0"/>
                <a:ea typeface="Aptos" panose="020B0004020202020204" pitchFamily="34" charset="0"/>
                <a:cs typeface="Times New Roman" panose="02020603050405020304" pitchFamily="18" charset="0"/>
              </a:rPr>
              <a:t>Running model on Kaggle environment to leverage resources, high performance on training model, to save time every run time</a:t>
            </a:r>
          </a:p>
          <a:p>
            <a:pPr marL="742950" lvl="1" indent="-285750" algn="just">
              <a:lnSpc>
                <a:spcPct val="107000"/>
              </a:lnSpc>
              <a:spcAft>
                <a:spcPts val="800"/>
              </a:spcAft>
              <a:buFont typeface="Arial" panose="020B0604020202020204" pitchFamily="34" charset="0"/>
              <a:buChar char="•"/>
            </a:pPr>
            <a:r>
              <a:rPr lang="en-US" sz="1800" kern="100" dirty="0">
                <a:latin typeface="Times New Roman" panose="02020603050405020304" pitchFamily="18" charset="0"/>
                <a:ea typeface="Aptos" panose="020B0004020202020204" pitchFamily="34" charset="0"/>
                <a:cs typeface="Times New Roman" panose="02020603050405020304" pitchFamily="18" charset="0"/>
              </a:rPr>
              <a:t>Libraries: </a:t>
            </a:r>
            <a:r>
              <a:rPr lang="en-US" sz="1800" kern="100" dirty="0" err="1">
                <a:latin typeface="Times New Roman" panose="02020603050405020304" pitchFamily="18" charset="0"/>
                <a:ea typeface="Aptos" panose="020B0004020202020204" pitchFamily="34" charset="0"/>
                <a:cs typeface="Times New Roman" panose="02020603050405020304" pitchFamily="18" charset="0"/>
              </a:rPr>
              <a:t>DistilBERT</a:t>
            </a:r>
            <a:r>
              <a:rPr lang="en-US" sz="1800" kern="100" dirty="0">
                <a:latin typeface="Times New Roman" panose="02020603050405020304" pitchFamily="18" charset="0"/>
                <a:ea typeface="Aptos" panose="020B0004020202020204" pitchFamily="34" charset="0"/>
                <a:cs typeface="Times New Roman" panose="02020603050405020304" pitchFamily="18" charset="0"/>
              </a:rPr>
              <a:t>, emoji, pandas, </a:t>
            </a:r>
            <a:r>
              <a:rPr lang="en-US" sz="1800" kern="100" dirty="0" err="1">
                <a:latin typeface="Times New Roman" panose="02020603050405020304" pitchFamily="18" charset="0"/>
                <a:ea typeface="Aptos" panose="020B0004020202020204" pitchFamily="34" charset="0"/>
                <a:cs typeface="Times New Roman" panose="02020603050405020304" pitchFamily="18" charset="0"/>
              </a:rPr>
              <a:t>numpy</a:t>
            </a:r>
            <a:r>
              <a:rPr lang="en-US" sz="1800" kern="100" dirty="0">
                <a:latin typeface="Times New Roman" panose="02020603050405020304" pitchFamily="18" charset="0"/>
                <a:ea typeface="Aptos" panose="020B0004020202020204" pitchFamily="34" charset="0"/>
                <a:cs typeface="Times New Roman" panose="02020603050405020304" pitchFamily="18" charset="0"/>
              </a:rPr>
              <a:t>, matplotlib, re..</a:t>
            </a:r>
            <a:r>
              <a:rPr lang="en-US" sz="1800" kern="100" dirty="0" err="1">
                <a:latin typeface="Times New Roman" panose="02020603050405020304" pitchFamily="18" charset="0"/>
                <a:ea typeface="Aptos" panose="020B0004020202020204" pitchFamily="34" charset="0"/>
                <a:cs typeface="Times New Roman" panose="02020603050405020304" pitchFamily="18" charset="0"/>
              </a:rPr>
              <a:t>etc</a:t>
            </a:r>
            <a:r>
              <a:rPr lang="en-US" sz="1800" kern="100" dirty="0">
                <a:latin typeface="Times New Roman" panose="02020603050405020304" pitchFamily="18" charset="0"/>
                <a:ea typeface="Aptos" panose="020B0004020202020204" pitchFamily="34" charset="0"/>
                <a:cs typeface="Times New Roman" panose="02020603050405020304" pitchFamily="18" charset="0"/>
              </a:rPr>
              <a:t>.</a:t>
            </a:r>
            <a:endParaRPr lang="en-US"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algn="l">
              <a:lnSpc>
                <a:spcPct val="120000"/>
              </a:lnSpc>
            </a:pPr>
            <a:endParaRPr lang="en-US" sz="2000" dirty="0">
              <a:solidFill>
                <a:srgbClr val="FF6600"/>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9A9FDA38-5F43-7514-858D-C5897FA92C42}"/>
              </a:ext>
            </a:extLst>
          </p:cNvPr>
          <p:cNvPicPr>
            <a:picLocks noChangeAspect="1"/>
          </p:cNvPicPr>
          <p:nvPr/>
        </p:nvPicPr>
        <p:blipFill>
          <a:blip r:embed="rId3"/>
          <a:stretch>
            <a:fillRect/>
          </a:stretch>
        </p:blipFill>
        <p:spPr>
          <a:xfrm>
            <a:off x="7864389" y="3032469"/>
            <a:ext cx="3838575" cy="1533525"/>
          </a:xfrm>
          <a:prstGeom prst="rect">
            <a:avLst/>
          </a:prstGeom>
          <a:ln w="28575">
            <a:solidFill>
              <a:srgbClr val="FF6600"/>
            </a:solidFill>
          </a:ln>
        </p:spPr>
      </p:pic>
      <p:pic>
        <p:nvPicPr>
          <p:cNvPr id="10" name="Picture 9">
            <a:extLst>
              <a:ext uri="{FF2B5EF4-FFF2-40B4-BE49-F238E27FC236}">
                <a16:creationId xmlns:a16="http://schemas.microsoft.com/office/drawing/2014/main" id="{E4A7D3C7-EB86-52E6-B631-B058B621C4D3}"/>
              </a:ext>
            </a:extLst>
          </p:cNvPr>
          <p:cNvPicPr>
            <a:picLocks noChangeAspect="1"/>
          </p:cNvPicPr>
          <p:nvPr/>
        </p:nvPicPr>
        <p:blipFill>
          <a:blip r:embed="rId4"/>
          <a:stretch>
            <a:fillRect/>
          </a:stretch>
        </p:blipFill>
        <p:spPr>
          <a:xfrm>
            <a:off x="7832597" y="1210349"/>
            <a:ext cx="3870367" cy="1606003"/>
          </a:xfrm>
          <a:prstGeom prst="rect">
            <a:avLst/>
          </a:prstGeom>
          <a:ln w="28575">
            <a:solidFill>
              <a:srgbClr val="FF6600"/>
            </a:solidFill>
          </a:ln>
        </p:spPr>
      </p:pic>
    </p:spTree>
    <p:extLst>
      <p:ext uri="{BB962C8B-B14F-4D97-AF65-F5344CB8AC3E}">
        <p14:creationId xmlns:p14="http://schemas.microsoft.com/office/powerpoint/2010/main" val="2139075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E7181F-1102-20CB-81BD-F47E0E04DB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E1411D-9535-2DC3-FEF5-EF2554CF05A0}"/>
              </a:ext>
            </a:extLst>
          </p:cNvPr>
          <p:cNvSpPr>
            <a:spLocks noGrp="1"/>
          </p:cNvSpPr>
          <p:nvPr>
            <p:ph type="ctrTitle"/>
          </p:nvPr>
        </p:nvSpPr>
        <p:spPr>
          <a:xfrm rot="5400000">
            <a:off x="5598883" y="-5598885"/>
            <a:ext cx="994232" cy="12192001"/>
          </a:xfrm>
          <a:solidFill>
            <a:srgbClr val="3B3B3B"/>
          </a:solidFill>
        </p:spPr>
        <p:txBody>
          <a:bodyPr vert="vert270" anchor="t" anchorCtr="0">
            <a:normAutofit fontScale="90000"/>
          </a:bodyPr>
          <a:lstStyle/>
          <a:p>
            <a:r>
              <a:rPr lang="en-US" b="1" dirty="0">
                <a:solidFill>
                  <a:srgbClr val="FF6600"/>
                </a:solidFill>
                <a:latin typeface="Times New Roman" panose="02020603050405020304" pitchFamily="18" charset="0"/>
                <a:cs typeface="Times New Roman" panose="02020603050405020304" pitchFamily="18" charset="0"/>
              </a:rPr>
              <a:t>Data Preprocessing </a:t>
            </a:r>
          </a:p>
        </p:txBody>
      </p:sp>
      <p:pic>
        <p:nvPicPr>
          <p:cNvPr id="4" name="Picture 3">
            <a:extLst>
              <a:ext uri="{FF2B5EF4-FFF2-40B4-BE49-F238E27FC236}">
                <a16:creationId xmlns:a16="http://schemas.microsoft.com/office/drawing/2014/main" id="{384B6E11-F461-1B50-1866-3790CCAA029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102ED417-83EC-554D-A9CC-DA850C4DFB04}"/>
              </a:ext>
            </a:extLst>
          </p:cNvPr>
          <p:cNvSpPr>
            <a:spLocks noGrp="1"/>
          </p:cNvSpPr>
          <p:nvPr>
            <p:ph type="subTitle" idx="1"/>
          </p:nvPr>
        </p:nvSpPr>
        <p:spPr>
          <a:xfrm>
            <a:off x="580113" y="1137183"/>
            <a:ext cx="4759983" cy="3727412"/>
          </a:xfrm>
        </p:spPr>
        <p:txBody>
          <a:bodyPr>
            <a:noAutofit/>
          </a:bodyPr>
          <a:lstStyle/>
          <a:p>
            <a:pPr algn="just">
              <a:lnSpc>
                <a:spcPct val="107000"/>
              </a:lnSpc>
              <a:spcAft>
                <a:spcPts val="800"/>
              </a:spcAft>
            </a:pPr>
            <a:r>
              <a:rPr lang="en-US" sz="2800" kern="100" dirty="0">
                <a:solidFill>
                  <a:srgbClr val="FF6600"/>
                </a:solidFill>
                <a:effectLst/>
                <a:latin typeface="Times New Roman" panose="02020603050405020304" pitchFamily="18" charset="0"/>
                <a:ea typeface="Aptos" panose="020B0004020202020204" pitchFamily="34" charset="0"/>
                <a:cs typeface="Times New Roman" panose="02020603050405020304" pitchFamily="18" charset="0"/>
              </a:rPr>
              <a:t>Data cleansing:</a:t>
            </a:r>
          </a:p>
          <a:p>
            <a:pPr marL="742950" lvl="1" indent="-285750" algn="l">
              <a:lnSpc>
                <a:spcPct val="107000"/>
              </a:lnSpc>
              <a:spcAft>
                <a:spcPts val="800"/>
              </a:spcAft>
              <a:buFont typeface="Arial" panose="020B0604020202020204" pitchFamily="34" charset="0"/>
              <a:buChar char="•"/>
            </a:pPr>
            <a:r>
              <a:rPr lang="en-US" sz="2200" kern="100" dirty="0">
                <a:effectLst/>
                <a:latin typeface="Times New Roman" panose="02020603050405020304" pitchFamily="18" charset="0"/>
                <a:ea typeface="Aptos" panose="020B0004020202020204" pitchFamily="34" charset="0"/>
                <a:cs typeface="Times New Roman" panose="02020603050405020304" pitchFamily="18" charset="0"/>
              </a:rPr>
              <a:t>Remove mentions (</a:t>
            </a:r>
            <a:r>
              <a:rPr lang="en-US" sz="2200" kern="100" dirty="0" err="1">
                <a:effectLst/>
                <a:latin typeface="Times New Roman" panose="02020603050405020304" pitchFamily="18" charset="0"/>
                <a:ea typeface="Aptos" panose="020B0004020202020204" pitchFamily="34" charset="0"/>
                <a:cs typeface="Times New Roman" panose="02020603050405020304" pitchFamily="18" charset="0"/>
              </a:rPr>
              <a:t>e.g</a:t>
            </a:r>
            <a:r>
              <a:rPr lang="en-US" sz="2200" kern="100" dirty="0">
                <a:effectLst/>
                <a:latin typeface="Times New Roman" panose="02020603050405020304" pitchFamily="18" charset="0"/>
                <a:ea typeface="Aptos" panose="020B0004020202020204" pitchFamily="34" charset="0"/>
                <a:cs typeface="Times New Roman" panose="02020603050405020304" pitchFamily="18" charset="0"/>
              </a:rPr>
              <a:t> @user,..)</a:t>
            </a:r>
          </a:p>
          <a:p>
            <a:pPr marL="742950" lvl="1" indent="-285750" algn="just">
              <a:lnSpc>
                <a:spcPct val="107000"/>
              </a:lnSpc>
              <a:spcAft>
                <a:spcPts val="800"/>
              </a:spcAft>
              <a:buFont typeface="Arial" panose="020B0604020202020204" pitchFamily="34" charset="0"/>
              <a:buChar char="•"/>
            </a:pPr>
            <a:r>
              <a:rPr lang="en-US" sz="2200" kern="100" dirty="0">
                <a:latin typeface="Times New Roman" panose="02020603050405020304" pitchFamily="18" charset="0"/>
                <a:ea typeface="Aptos" panose="020B0004020202020204" pitchFamily="34" charset="0"/>
                <a:cs typeface="Times New Roman" panose="02020603050405020304" pitchFamily="18" charset="0"/>
              </a:rPr>
              <a:t>Remove hashtags (</a:t>
            </a:r>
            <a:r>
              <a:rPr lang="en-US" sz="2200" kern="100" dirty="0" err="1">
                <a:latin typeface="Times New Roman" panose="02020603050405020304" pitchFamily="18" charset="0"/>
                <a:ea typeface="Aptos" panose="020B0004020202020204" pitchFamily="34" charset="0"/>
                <a:cs typeface="Times New Roman" panose="02020603050405020304" pitchFamily="18" charset="0"/>
              </a:rPr>
              <a:t>e.g</a:t>
            </a:r>
            <a:r>
              <a:rPr lang="en-US" sz="2200" kern="100" dirty="0">
                <a:latin typeface="Times New Roman" panose="02020603050405020304" pitchFamily="18" charset="0"/>
                <a:ea typeface="Aptos" panose="020B0004020202020204" pitchFamily="34" charset="0"/>
                <a:cs typeface="Times New Roman" panose="02020603050405020304" pitchFamily="18" charset="0"/>
              </a:rPr>
              <a:t> #)</a:t>
            </a:r>
          </a:p>
          <a:p>
            <a:pPr marL="742950" lvl="1" indent="-285750" algn="just">
              <a:lnSpc>
                <a:spcPct val="107000"/>
              </a:lnSpc>
              <a:spcAft>
                <a:spcPts val="800"/>
              </a:spcAft>
              <a:buFont typeface="Arial" panose="020B0604020202020204" pitchFamily="34" charset="0"/>
              <a:buChar char="•"/>
            </a:pPr>
            <a:r>
              <a:rPr lang="en-US" sz="2200" kern="100" dirty="0">
                <a:effectLst/>
                <a:latin typeface="Times New Roman" panose="02020603050405020304" pitchFamily="18" charset="0"/>
                <a:ea typeface="Aptos" panose="020B0004020202020204" pitchFamily="34" charset="0"/>
                <a:cs typeface="Times New Roman" panose="02020603050405020304" pitchFamily="18" charset="0"/>
              </a:rPr>
              <a:t>Remove special </a:t>
            </a:r>
            <a:r>
              <a:rPr lang="en-US" sz="2200" kern="100" dirty="0" err="1">
                <a:effectLst/>
                <a:latin typeface="Times New Roman" panose="02020603050405020304" pitchFamily="18" charset="0"/>
                <a:ea typeface="Aptos" panose="020B0004020202020204" pitchFamily="34" charset="0"/>
                <a:cs typeface="Times New Roman" panose="02020603050405020304" pitchFamily="18" charset="0"/>
              </a:rPr>
              <a:t>charaters</a:t>
            </a:r>
            <a:endParaRPr lang="en-US" sz="22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127D6483-1C78-81D1-8448-298C138BA4EB}"/>
              </a:ext>
            </a:extLst>
          </p:cNvPr>
          <p:cNvPicPr>
            <a:picLocks noChangeAspect="1"/>
          </p:cNvPicPr>
          <p:nvPr/>
        </p:nvPicPr>
        <p:blipFill>
          <a:blip r:embed="rId3"/>
          <a:stretch>
            <a:fillRect/>
          </a:stretch>
        </p:blipFill>
        <p:spPr>
          <a:xfrm>
            <a:off x="1324002" y="3729025"/>
            <a:ext cx="8791575" cy="2390775"/>
          </a:xfrm>
          <a:prstGeom prst="rect">
            <a:avLst/>
          </a:prstGeom>
          <a:ln w="28575">
            <a:solidFill>
              <a:srgbClr val="FF6600"/>
            </a:solidFill>
          </a:ln>
        </p:spPr>
      </p:pic>
      <p:sp>
        <p:nvSpPr>
          <p:cNvPr id="7" name="Subtitle 5">
            <a:extLst>
              <a:ext uri="{FF2B5EF4-FFF2-40B4-BE49-F238E27FC236}">
                <a16:creationId xmlns:a16="http://schemas.microsoft.com/office/drawing/2014/main" id="{EA129B47-4BF1-5052-2600-825235E45943}"/>
              </a:ext>
            </a:extLst>
          </p:cNvPr>
          <p:cNvSpPr txBox="1">
            <a:spLocks/>
          </p:cNvSpPr>
          <p:nvPr/>
        </p:nvSpPr>
        <p:spPr>
          <a:xfrm>
            <a:off x="5017880" y="1665878"/>
            <a:ext cx="6494416" cy="372741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742950" lvl="1" indent="-285750" algn="just">
              <a:lnSpc>
                <a:spcPct val="107000"/>
              </a:lnSpc>
              <a:spcAft>
                <a:spcPts val="800"/>
              </a:spcAft>
              <a:buFont typeface="Arial" panose="020B0604020202020204" pitchFamily="34" charset="0"/>
              <a:buChar char="•"/>
            </a:pPr>
            <a:r>
              <a:rPr lang="en-US" sz="2200" kern="100" dirty="0">
                <a:latin typeface="Times New Roman" panose="02020603050405020304" pitchFamily="18" charset="0"/>
                <a:ea typeface="Aptos" panose="020B0004020202020204" pitchFamily="34" charset="0"/>
                <a:cs typeface="Times New Roman" panose="02020603050405020304" pitchFamily="18" charset="0"/>
              </a:rPr>
              <a:t>Remove URLs </a:t>
            </a:r>
          </a:p>
          <a:p>
            <a:pPr marL="742950" lvl="1" indent="-285750" algn="just">
              <a:lnSpc>
                <a:spcPct val="107000"/>
              </a:lnSpc>
              <a:spcAft>
                <a:spcPts val="800"/>
              </a:spcAft>
              <a:buFont typeface="Arial" panose="020B0604020202020204" pitchFamily="34" charset="0"/>
              <a:buChar char="•"/>
            </a:pPr>
            <a:r>
              <a:rPr lang="en-US" sz="2200" kern="100" dirty="0">
                <a:latin typeface="Times New Roman" panose="02020603050405020304" pitchFamily="18" charset="0"/>
                <a:ea typeface="Aptos" panose="020B0004020202020204" pitchFamily="34" charset="0"/>
                <a:cs typeface="Times New Roman" panose="02020603050405020304" pitchFamily="18" charset="0"/>
              </a:rPr>
              <a:t>Remove Punctuation &amp; Numbers</a:t>
            </a:r>
          </a:p>
          <a:p>
            <a:pPr marL="742950" lvl="1" indent="-285750" algn="just">
              <a:lnSpc>
                <a:spcPct val="107000"/>
              </a:lnSpc>
              <a:spcAft>
                <a:spcPts val="800"/>
              </a:spcAft>
              <a:buFont typeface="Arial" panose="020B0604020202020204" pitchFamily="34" charset="0"/>
              <a:buChar char="•"/>
            </a:pPr>
            <a:r>
              <a:rPr lang="en-US" sz="2200" kern="100" dirty="0">
                <a:latin typeface="Times New Roman" panose="02020603050405020304" pitchFamily="18" charset="0"/>
                <a:ea typeface="Aptos" panose="020B0004020202020204" pitchFamily="34" charset="0"/>
                <a:cs typeface="Times New Roman" panose="02020603050405020304" pitchFamily="18" charset="0"/>
              </a:rPr>
              <a:t>Convert to Lowercase: in this case of using BERT model, this step is unnecessary.</a:t>
            </a:r>
          </a:p>
        </p:txBody>
      </p:sp>
    </p:spTree>
    <p:extLst>
      <p:ext uri="{BB962C8B-B14F-4D97-AF65-F5344CB8AC3E}">
        <p14:creationId xmlns:p14="http://schemas.microsoft.com/office/powerpoint/2010/main" val="417436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8C6BD3-72AD-71D2-78C7-A30D7ED03F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ABA7FB-78E0-02F8-19A6-6395053A212B}"/>
              </a:ext>
            </a:extLst>
          </p:cNvPr>
          <p:cNvSpPr>
            <a:spLocks noGrp="1"/>
          </p:cNvSpPr>
          <p:nvPr>
            <p:ph type="ctrTitle"/>
          </p:nvPr>
        </p:nvSpPr>
        <p:spPr>
          <a:xfrm rot="5400000">
            <a:off x="5598883" y="-5598885"/>
            <a:ext cx="994232" cy="12192001"/>
          </a:xfrm>
          <a:solidFill>
            <a:srgbClr val="3B3B3B"/>
          </a:solidFill>
        </p:spPr>
        <p:txBody>
          <a:bodyPr vert="vert270" anchor="t" anchorCtr="0">
            <a:normAutofit fontScale="90000"/>
          </a:bodyPr>
          <a:lstStyle/>
          <a:p>
            <a:r>
              <a:rPr lang="en-US" b="1" dirty="0">
                <a:solidFill>
                  <a:srgbClr val="FF6600"/>
                </a:solidFill>
                <a:latin typeface="Times New Roman" panose="02020603050405020304" pitchFamily="18" charset="0"/>
                <a:cs typeface="Times New Roman" panose="02020603050405020304" pitchFamily="18" charset="0"/>
              </a:rPr>
              <a:t>Data Preprocessing </a:t>
            </a:r>
          </a:p>
        </p:txBody>
      </p:sp>
      <p:pic>
        <p:nvPicPr>
          <p:cNvPr id="4" name="Picture 3">
            <a:extLst>
              <a:ext uri="{FF2B5EF4-FFF2-40B4-BE49-F238E27FC236}">
                <a16:creationId xmlns:a16="http://schemas.microsoft.com/office/drawing/2014/main" id="{5925D890-2769-A591-842B-4B0934630C2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076287E9-5D97-7602-0E33-E34621EBB243}"/>
              </a:ext>
            </a:extLst>
          </p:cNvPr>
          <p:cNvSpPr>
            <a:spLocks noGrp="1"/>
          </p:cNvSpPr>
          <p:nvPr>
            <p:ph type="subTitle" idx="1"/>
          </p:nvPr>
        </p:nvSpPr>
        <p:spPr>
          <a:xfrm>
            <a:off x="1837945" y="1134719"/>
            <a:ext cx="8646740" cy="3727412"/>
          </a:xfrm>
        </p:spPr>
        <p:txBody>
          <a:bodyPr>
            <a:noAutofit/>
          </a:bodyPr>
          <a:lstStyle/>
          <a:p>
            <a:pPr algn="just">
              <a:lnSpc>
                <a:spcPct val="107000"/>
              </a:lnSpc>
              <a:spcAft>
                <a:spcPts val="800"/>
              </a:spcAft>
            </a:pPr>
            <a:r>
              <a:rPr lang="en-US" sz="2800" kern="100" dirty="0">
                <a:solidFill>
                  <a:srgbClr val="FF6600"/>
                </a:solidFill>
                <a:effectLst/>
                <a:latin typeface="Times New Roman" panose="02020603050405020304" pitchFamily="18" charset="0"/>
                <a:ea typeface="Aptos" panose="020B0004020202020204" pitchFamily="34" charset="0"/>
                <a:cs typeface="Times New Roman" panose="02020603050405020304" pitchFamily="18" charset="0"/>
              </a:rPr>
              <a:t>Data </a:t>
            </a:r>
            <a:r>
              <a:rPr lang="en-US" sz="2800" kern="100" dirty="0">
                <a:solidFill>
                  <a:srgbClr val="FF6600"/>
                </a:solidFill>
                <a:latin typeface="Times New Roman" panose="02020603050405020304" pitchFamily="18" charset="0"/>
                <a:ea typeface="Aptos" panose="020B0004020202020204" pitchFamily="34" charset="0"/>
                <a:cs typeface="Times New Roman" panose="02020603050405020304" pitchFamily="18" charset="0"/>
              </a:rPr>
              <a:t>transforming</a:t>
            </a:r>
            <a:r>
              <a:rPr lang="en-US" sz="2800" kern="100" dirty="0">
                <a:solidFill>
                  <a:srgbClr val="FF6600"/>
                </a:solidFill>
                <a:effectLst/>
                <a:latin typeface="Times New Roman" panose="02020603050405020304" pitchFamily="18" charset="0"/>
                <a:ea typeface="Aptos" panose="020B0004020202020204" pitchFamily="34" charset="0"/>
                <a:cs typeface="Times New Roman" panose="02020603050405020304" pitchFamily="18" charset="0"/>
              </a:rPr>
              <a:t>:</a:t>
            </a:r>
          </a:p>
          <a:p>
            <a:pPr marL="800100" lvl="1" indent="-342900" algn="just">
              <a:lnSpc>
                <a:spcPct val="107000"/>
              </a:lnSpc>
              <a:spcAft>
                <a:spcPts val="800"/>
              </a:spcAft>
              <a:buFont typeface="Arial" panose="020B0604020202020204" pitchFamily="34" charset="0"/>
              <a:buChar char="•"/>
            </a:pPr>
            <a:r>
              <a:rPr lang="en-US" sz="2200" kern="100" dirty="0">
                <a:latin typeface="Times New Roman" panose="02020603050405020304" pitchFamily="18" charset="0"/>
                <a:ea typeface="Aptos" panose="020B0004020202020204" pitchFamily="34" charset="0"/>
                <a:cs typeface="Times New Roman" panose="02020603050405020304" pitchFamily="18" charset="0"/>
              </a:rPr>
              <a:t>Decode text for handling the </a:t>
            </a:r>
            <a:r>
              <a:rPr lang="en-US" sz="2200" kern="100" dirty="0" err="1">
                <a:latin typeface="Times New Roman" panose="02020603050405020304" pitchFamily="18" charset="0"/>
                <a:ea typeface="Aptos" panose="020B0004020202020204" pitchFamily="34" charset="0"/>
                <a:cs typeface="Times New Roman" panose="02020603050405020304" pitchFamily="18" charset="0"/>
              </a:rPr>
              <a:t>characters’s</a:t>
            </a:r>
            <a:r>
              <a:rPr lang="en-US" sz="2200" kern="100" dirty="0">
                <a:latin typeface="Times New Roman" panose="02020603050405020304" pitchFamily="18" charset="0"/>
                <a:ea typeface="Aptos" panose="020B0004020202020204" pitchFamily="34" charset="0"/>
                <a:cs typeface="Times New Roman" panose="02020603050405020304" pitchFamily="18" charset="0"/>
              </a:rPr>
              <a:t> error</a:t>
            </a:r>
          </a:p>
          <a:p>
            <a:pPr marL="800100" lvl="1" indent="-342900" algn="just">
              <a:lnSpc>
                <a:spcPct val="107000"/>
              </a:lnSpc>
              <a:spcAft>
                <a:spcPts val="800"/>
              </a:spcAft>
              <a:buFont typeface="Arial" panose="020B0604020202020204" pitchFamily="34" charset="0"/>
              <a:buChar char="•"/>
            </a:pPr>
            <a:r>
              <a:rPr lang="en-US" sz="2200" kern="100" dirty="0">
                <a:latin typeface="Times New Roman" panose="02020603050405020304" pitchFamily="18" charset="0"/>
                <a:ea typeface="Aptos" panose="020B0004020202020204" pitchFamily="34" charset="0"/>
                <a:cs typeface="Times New Roman" panose="02020603050405020304" pitchFamily="18" charset="0"/>
              </a:rPr>
              <a:t>emoji-to-text conversion: Retaining emojis in tweets enhances the ability to accurately predict labels by preserving contextual meaning.</a:t>
            </a:r>
            <a:endParaRPr lang="en-US" sz="22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800100" lvl="1" indent="-342900" algn="just">
              <a:lnSpc>
                <a:spcPct val="107000"/>
              </a:lnSpc>
              <a:spcAft>
                <a:spcPts val="800"/>
              </a:spcAft>
              <a:buFont typeface="Arial" panose="020B0604020202020204" pitchFamily="34" charset="0"/>
              <a:buChar char="•"/>
            </a:pPr>
            <a:endParaRPr lang="en-US" sz="2100" kern="100" dirty="0">
              <a:effectLst/>
              <a:latin typeface="Times New Roman" panose="02020603050405020304" pitchFamily="18" charset="0"/>
              <a:ea typeface="Aptos" panose="020B0004020202020204" pitchFamily="34" charset="0"/>
              <a:cs typeface="Times New Roman" panose="02020603050405020304" pitchFamily="18" charset="0"/>
            </a:endParaRPr>
          </a:p>
          <a:p>
            <a:pPr algn="just">
              <a:lnSpc>
                <a:spcPct val="107000"/>
              </a:lnSpc>
              <a:spcAft>
                <a:spcPts val="800"/>
              </a:spcAft>
            </a:pPr>
            <a:endParaRPr lang="en-US" sz="25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87FF7D5D-276E-E48D-C09A-F49A8EF66C66}"/>
              </a:ext>
            </a:extLst>
          </p:cNvPr>
          <p:cNvPicPr>
            <a:picLocks noChangeAspect="1"/>
          </p:cNvPicPr>
          <p:nvPr/>
        </p:nvPicPr>
        <p:blipFill>
          <a:blip r:embed="rId3"/>
          <a:stretch>
            <a:fillRect/>
          </a:stretch>
        </p:blipFill>
        <p:spPr>
          <a:xfrm>
            <a:off x="1707315" y="3646157"/>
            <a:ext cx="8982075" cy="2400300"/>
          </a:xfrm>
          <a:prstGeom prst="rect">
            <a:avLst/>
          </a:prstGeom>
          <a:ln w="28575">
            <a:solidFill>
              <a:srgbClr val="FF6600"/>
            </a:solidFill>
          </a:ln>
        </p:spPr>
      </p:pic>
    </p:spTree>
    <p:extLst>
      <p:ext uri="{BB962C8B-B14F-4D97-AF65-F5344CB8AC3E}">
        <p14:creationId xmlns:p14="http://schemas.microsoft.com/office/powerpoint/2010/main" val="407918741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Template>
  <TotalTime>293</TotalTime>
  <Words>933</Words>
  <Application>Microsoft Office PowerPoint</Application>
  <PresentationFormat>Widescreen</PresentationFormat>
  <Paragraphs>106</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Aptos</vt:lpstr>
      <vt:lpstr>Arial</vt:lpstr>
      <vt:lpstr>Calibri</vt:lpstr>
      <vt:lpstr>Calibri Light</vt:lpstr>
      <vt:lpstr>Consolas</vt:lpstr>
      <vt:lpstr>Times New Roman</vt:lpstr>
      <vt:lpstr>Office Theme</vt:lpstr>
      <vt:lpstr>PowerPoint Presentation</vt:lpstr>
      <vt:lpstr>PowerPoint Presentation</vt:lpstr>
      <vt:lpstr>   Agenda</vt:lpstr>
      <vt:lpstr>Executive Summary</vt:lpstr>
      <vt:lpstr>Executive Summary</vt:lpstr>
      <vt:lpstr>Problem Statement</vt:lpstr>
      <vt:lpstr>Approach</vt:lpstr>
      <vt:lpstr>Data Preprocessing </vt:lpstr>
      <vt:lpstr>Data Preprocessing </vt:lpstr>
      <vt:lpstr>Data Preprocessing</vt:lpstr>
      <vt:lpstr>Data Preprocessing</vt:lpstr>
      <vt:lpstr>Model Training and Evaluation</vt:lpstr>
      <vt:lpstr>Model Training and Evaluation</vt:lpstr>
      <vt:lpstr>Model Training and Evaluation</vt:lpstr>
      <vt:lpstr>Model Training and Evaluation</vt:lpstr>
      <vt:lpstr>Challenges and Recommendations</vt:lpstr>
      <vt:lpstr>Challenges and 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ky dang</dc:creator>
  <cp:lastModifiedBy>ky dang</cp:lastModifiedBy>
  <cp:revision>6</cp:revision>
  <dcterms:created xsi:type="dcterms:W3CDTF">2025-01-03T05:17:17Z</dcterms:created>
  <dcterms:modified xsi:type="dcterms:W3CDTF">2025-01-04T03:17:29Z</dcterms:modified>
</cp:coreProperties>
</file>