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67" r:id="rId4"/>
    <p:sldId id="273" r:id="rId5"/>
    <p:sldId id="270" r:id="rId6"/>
    <p:sldId id="274" r:id="rId7"/>
    <p:sldId id="276" r:id="rId8"/>
    <p:sldId id="275" r:id="rId9"/>
    <p:sldId id="278" r:id="rId10"/>
    <p:sldId id="277" r:id="rId11"/>
    <p:sldId id="280" r:id="rId12"/>
    <p:sldId id="279" r:id="rId13"/>
    <p:sldId id="281" r:id="rId14"/>
    <p:sldId id="282" r:id="rId15"/>
    <p:sldId id="283" r:id="rId16"/>
    <p:sldId id="288" r:id="rId17"/>
    <p:sldId id="287" r:id="rId18"/>
    <p:sldId id="289" r:id="rId19"/>
    <p:sldId id="290" r:id="rId20"/>
    <p:sldId id="284" r:id="rId21"/>
    <p:sldId id="285"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049" autoAdjust="0"/>
  </p:normalViewPr>
  <p:slideViewPr>
    <p:cSldViewPr snapToGrid="0">
      <p:cViewPr varScale="1">
        <p:scale>
          <a:sx n="70" d="100"/>
          <a:sy n="70" d="100"/>
        </p:scale>
        <p:origin x="5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KeithDang1610/Virtual-InternShip_Data-Glacier/blob/main/Week%2013/improved_optimized_distill_model_final_version/optimized-distillbert-final.ipynb"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hyperlink" Target="https://drive.google.com/file/d/1eEDNTGAIJGVjxYLIG3DMLXHBhdNuroFQ/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377649" cy="2092881"/>
          </a:xfrm>
          <a:prstGeom prst="rect">
            <a:avLst/>
          </a:prstGeom>
          <a:solidFill>
            <a:srgbClr val="3B3B3B"/>
          </a:solidFill>
        </p:spPr>
        <p:txBody>
          <a:bodyPr wrap="none" rtlCol="0">
            <a:spAutoFit/>
          </a:bodyPr>
          <a:lstStyle/>
          <a:p>
            <a:r>
              <a:rPr lang="en-US" sz="5500" dirty="0">
                <a:solidFill>
                  <a:srgbClr val="FF6600"/>
                </a:solidFill>
                <a:latin typeface="Times New Roman" panose="02020603050405020304" pitchFamily="18" charset="0"/>
                <a:cs typeface="Times New Roman" panose="02020603050405020304" pitchFamily="18" charset="0"/>
              </a:rPr>
              <a:t>NLP Project: Hate speech Detection</a:t>
            </a:r>
          </a:p>
          <a:p>
            <a:endParaRPr lang="en-US" sz="4000" dirty="0">
              <a:latin typeface="Times New Roman" panose="02020603050405020304" pitchFamily="18" charset="0"/>
              <a:cs typeface="Times New Roman" panose="02020603050405020304" pitchFamily="18" charset="0"/>
            </a:endParaRPr>
          </a:p>
          <a:p>
            <a:r>
              <a:rPr lang="en-US" sz="3500" b="1" dirty="0">
                <a:solidFill>
                  <a:schemeClr val="bg1"/>
                </a:solidFill>
                <a:latin typeface="Times New Roman" panose="02020603050405020304" pitchFamily="18" charset="0"/>
                <a:cs typeface="Times New Roman" panose="02020603050405020304" pitchFamily="18" charset="0"/>
              </a:rPr>
              <a:t>12/30/2024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8A6FD-0C60-3A1B-0F61-FAD7B4B9B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1E8EB-B52E-A6C3-495A-A80FD585634F}"/>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735CEFB5-5546-1C6E-06E5-C7CDB70458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833B02B-2CC3-48E7-C547-5476CDF004AD}"/>
              </a:ext>
            </a:extLst>
          </p:cNvPr>
          <p:cNvSpPr>
            <a:spLocks noGrp="1"/>
          </p:cNvSpPr>
          <p:nvPr>
            <p:ph type="subTitle" idx="1"/>
          </p:nvPr>
        </p:nvSpPr>
        <p:spPr>
          <a:xfrm>
            <a:off x="983910" y="1076528"/>
            <a:ext cx="10224178"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Split data:</a:t>
            </a: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Split train dataset into two subsets train and test (with labels) consist of: </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y_train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X_test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y_test</a:t>
            </a:r>
            <a:r>
              <a:rPr lang="en-US" sz="2400" dirty="0">
                <a:latin typeface="Times New Roman" panose="02020603050405020304" pitchFamily="18" charset="0"/>
                <a:cs typeface="Times New Roman" panose="02020603050405020304" pitchFamily="18" charset="0"/>
              </a:rPr>
              <a:t>. </a:t>
            </a: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 subset will be used for training model and the other one for evaluation.</a:t>
            </a:r>
          </a:p>
          <a:p>
            <a:pPr marL="800100" lvl="1" indent="-342900" algn="l">
              <a:lnSpc>
                <a:spcPct val="12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1028" name="Picture 4" descr="How to Use Sklearn train_test_split in Python - Sharp Sight">
            <a:extLst>
              <a:ext uri="{FF2B5EF4-FFF2-40B4-BE49-F238E27FC236}">
                <a16:creationId xmlns:a16="http://schemas.microsoft.com/office/drawing/2014/main" id="{8D52D25F-625F-9CAF-A3D8-4478AFEFE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677" y="3297467"/>
            <a:ext cx="5954487" cy="322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31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56CCD-EC09-7219-2F91-9A9A8CCA9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8DF45-5868-C68F-1342-A380B22D16A3}"/>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9AF6115C-29D2-7999-FCE3-887E531EEC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D133E97-6ADA-6DA7-AC64-4FB9BDEDFCAA}"/>
              </a:ext>
            </a:extLst>
          </p:cNvPr>
          <p:cNvSpPr>
            <a:spLocks noGrp="1"/>
          </p:cNvSpPr>
          <p:nvPr>
            <p:ph type="subTitle" idx="1"/>
          </p:nvPr>
        </p:nvSpPr>
        <p:spPr>
          <a:xfrm>
            <a:off x="535854" y="994232"/>
            <a:ext cx="7378060" cy="5265053"/>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Tokenization:</a:t>
            </a:r>
          </a:p>
          <a:p>
            <a:pPr marL="914400" lvl="1" indent="-457200" algn="l">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Using </a:t>
            </a:r>
            <a:r>
              <a:rPr lang="en-US" sz="2500" dirty="0" err="1">
                <a:latin typeface="Times New Roman" panose="02020603050405020304" pitchFamily="18" charset="0"/>
                <a:cs typeface="Times New Roman" panose="02020603050405020304" pitchFamily="18" charset="0"/>
              </a:rPr>
              <a:t>DistilBertTokenizer</a:t>
            </a:r>
            <a:r>
              <a:rPr lang="en-US" sz="2500" dirty="0">
                <a:latin typeface="Times New Roman" panose="02020603050405020304" pitchFamily="18" charset="0"/>
                <a:cs typeface="Times New Roman" panose="02020603050405020304" pitchFamily="18" charset="0"/>
              </a:rPr>
              <a:t> of </a:t>
            </a:r>
            <a:r>
              <a:rPr lang="en-US" sz="2500" dirty="0" err="1">
                <a:latin typeface="Times New Roman" panose="02020603050405020304" pitchFamily="18" charset="0"/>
                <a:cs typeface="Times New Roman" panose="02020603050405020304" pitchFamily="18" charset="0"/>
              </a:rPr>
              <a:t>tranformers</a:t>
            </a:r>
            <a:r>
              <a:rPr lang="en-US" sz="2500" dirty="0">
                <a:latin typeface="Times New Roman" panose="02020603050405020304" pitchFamily="18" charset="0"/>
                <a:cs typeface="Times New Roman" panose="02020603050405020304" pitchFamily="18" charset="0"/>
              </a:rPr>
              <a:t> library to tokenize tweet texts.</a:t>
            </a:r>
          </a:p>
          <a:p>
            <a:pPr marL="914400" lvl="1" indent="-457200" algn="l">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Check the </a:t>
            </a:r>
            <a:r>
              <a:rPr lang="en-US" sz="2500" dirty="0" err="1">
                <a:latin typeface="Times New Roman" panose="02020603050405020304" pitchFamily="18" charset="0"/>
                <a:cs typeface="Times New Roman" panose="02020603050405020304" pitchFamily="18" charset="0"/>
              </a:rPr>
              <a:t>max_length</a:t>
            </a:r>
            <a:r>
              <a:rPr lang="en-US" sz="2500" dirty="0">
                <a:latin typeface="Times New Roman" panose="02020603050405020304" pitchFamily="18" charset="0"/>
                <a:cs typeface="Times New Roman" panose="02020603050405020304" pitchFamily="18" charset="0"/>
              </a:rPr>
              <a:t> of tokenized texts by using:</a:t>
            </a:r>
          </a:p>
          <a:p>
            <a:pPr algn="l">
              <a:lnSpc>
                <a:spcPct val="100000"/>
              </a:lnSpc>
            </a:pP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 = [</a:t>
            </a:r>
            <a:r>
              <a:rPr lang="en-US" sz="1800" b="0" dirty="0" err="1">
                <a:solidFill>
                  <a:srgbClr val="DCDCAA"/>
                </a:solidFill>
                <a:effectLst/>
                <a:highlight>
                  <a:srgbClr val="000000"/>
                </a:highlight>
                <a:latin typeface="Consolas" panose="020B0609020204030204" pitchFamily="49" charset="0"/>
              </a:rPr>
              <a:t>len</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tokenizer</a:t>
            </a:r>
            <a:r>
              <a:rPr lang="en-US" sz="1800" b="0" dirty="0" err="1">
                <a:solidFill>
                  <a:srgbClr val="D4D4D4"/>
                </a:solidFill>
                <a:effectLst/>
                <a:highlight>
                  <a:srgbClr val="000000"/>
                </a:highlight>
                <a:latin typeface="Consolas" panose="020B0609020204030204" pitchFamily="49" charset="0"/>
              </a:rPr>
              <a:t>.tokenize</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tweet</a:t>
            </a:r>
            <a:r>
              <a:rPr lang="en-US" sz="1800" b="0" dirty="0">
                <a:solidFill>
                  <a:srgbClr val="D4D4D4"/>
                </a:solidFill>
                <a:effectLst/>
                <a:highlight>
                  <a:srgbClr val="000000"/>
                </a:highlight>
                <a:latin typeface="Consolas" panose="020B0609020204030204" pitchFamily="49" charset="0"/>
              </a:rPr>
              <a:t>)) </a:t>
            </a:r>
            <a:r>
              <a:rPr lang="en-US" sz="1800" b="0" dirty="0">
                <a:solidFill>
                  <a:srgbClr val="C586C0"/>
                </a:solidFill>
                <a:effectLst/>
                <a:highlight>
                  <a:srgbClr val="000000"/>
                </a:highlight>
                <a:latin typeface="Consolas" panose="020B0609020204030204" pitchFamily="49" charset="0"/>
              </a:rPr>
              <a:t>for</a:t>
            </a:r>
            <a:r>
              <a:rPr lang="en-US" sz="1800" b="0" dirty="0">
                <a:solidFill>
                  <a:srgbClr val="D4D4D4"/>
                </a:solidFill>
                <a:effectLst/>
                <a:highlight>
                  <a:srgbClr val="000000"/>
                </a:highlight>
                <a:latin typeface="Consolas" panose="020B0609020204030204" pitchFamily="49" charset="0"/>
              </a:rPr>
              <a:t> </a:t>
            </a:r>
            <a:r>
              <a:rPr lang="en-US" sz="1800" b="0" dirty="0">
                <a:solidFill>
                  <a:srgbClr val="9CDCFE"/>
                </a:solidFill>
                <a:effectLst/>
                <a:highlight>
                  <a:srgbClr val="000000"/>
                </a:highlight>
                <a:latin typeface="Consolas" panose="020B0609020204030204" pitchFamily="49" charset="0"/>
              </a:rPr>
              <a:t>tweet</a:t>
            </a:r>
            <a:r>
              <a:rPr lang="en-US" sz="1800" b="0" dirty="0">
                <a:solidFill>
                  <a:srgbClr val="D4D4D4"/>
                </a:solidFill>
                <a:effectLst/>
                <a:highlight>
                  <a:srgbClr val="000000"/>
                </a:highlight>
                <a:latin typeface="Consolas" panose="020B0609020204030204" pitchFamily="49" charset="0"/>
              </a:rPr>
              <a:t> </a:t>
            </a:r>
            <a:r>
              <a:rPr lang="en-US" sz="1800" b="0" dirty="0">
                <a:solidFill>
                  <a:srgbClr val="C586C0"/>
                </a:solidFill>
                <a:effectLst/>
                <a:highlight>
                  <a:srgbClr val="000000"/>
                </a:highlight>
                <a:latin typeface="Consolas" panose="020B0609020204030204" pitchFamily="49" charset="0"/>
              </a:rPr>
              <a:t>in</a:t>
            </a:r>
            <a:r>
              <a:rPr lang="en-US" sz="1800" b="0" dirty="0">
                <a:solidFill>
                  <a:srgbClr val="D4D4D4"/>
                </a:solidFill>
                <a:effectLst/>
                <a:highlight>
                  <a:srgbClr val="000000"/>
                </a:highlight>
                <a:latin typeface="Consolas" panose="020B0609020204030204" pitchFamily="49" charset="0"/>
              </a:rPr>
              <a:t> </a:t>
            </a:r>
            <a:r>
              <a:rPr lang="en-US" sz="1800" b="0" dirty="0" err="1">
                <a:solidFill>
                  <a:srgbClr val="9CDCFE"/>
                </a:solidFill>
                <a:effectLst/>
                <a:highlight>
                  <a:srgbClr val="000000"/>
                </a:highlight>
                <a:latin typeface="Consolas" panose="020B0609020204030204" pitchFamily="49" charset="0"/>
              </a:rPr>
              <a:t>new_train_df</a:t>
            </a:r>
            <a:r>
              <a:rPr lang="en-US" sz="1800" b="0" dirty="0">
                <a:solidFill>
                  <a:srgbClr val="D4D4D4"/>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err="1">
                <a:solidFill>
                  <a:srgbClr val="CE9178"/>
                </a:solidFill>
                <a:effectLst/>
                <a:highlight>
                  <a:srgbClr val="000000"/>
                </a:highlight>
                <a:latin typeface="Consolas" panose="020B0609020204030204" pitchFamily="49" charset="0"/>
              </a:rPr>
              <a:t>deemoji_tweet</a:t>
            </a:r>
            <a:r>
              <a:rPr lang="en-US" sz="1800" b="0" dirty="0">
                <a:solidFill>
                  <a:srgbClr val="CE9178"/>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p>
          <a:p>
            <a:pPr algn="l">
              <a:lnSpc>
                <a:spcPct val="100000"/>
              </a:lnSpc>
            </a:pPr>
            <a:r>
              <a:rPr lang="en-US" sz="1800" b="0" dirty="0">
                <a:solidFill>
                  <a:srgbClr val="DCDCAA"/>
                </a:solidFill>
                <a:effectLst/>
                <a:highlight>
                  <a:srgbClr val="000000"/>
                </a:highlight>
                <a:latin typeface="Consolas" panose="020B0609020204030204" pitchFamily="49" charset="0"/>
              </a:rPr>
              <a:t>print</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569CD6"/>
                </a:solidFill>
                <a:effectLst/>
                <a:highlight>
                  <a:srgbClr val="000000"/>
                </a:highlight>
                <a:latin typeface="Consolas" panose="020B0609020204030204" pitchFamily="49" charset="0"/>
              </a:rPr>
              <a:t>f</a:t>
            </a:r>
            <a:r>
              <a:rPr lang="en-US" sz="1800" b="0" dirty="0" err="1">
                <a:solidFill>
                  <a:srgbClr val="CE9178"/>
                </a:solidFill>
                <a:effectLst/>
                <a:highlight>
                  <a:srgbClr val="000000"/>
                </a:highlight>
                <a:latin typeface="Consolas" panose="020B0609020204030204" pitchFamily="49" charset="0"/>
              </a:rPr>
              <a:t>“the</a:t>
            </a:r>
            <a:r>
              <a:rPr lang="en-US" sz="1800" b="0" dirty="0">
                <a:solidFill>
                  <a:srgbClr val="CE9178"/>
                </a:solidFill>
                <a:effectLst/>
                <a:highlight>
                  <a:srgbClr val="000000"/>
                </a:highlight>
                <a:latin typeface="Consolas" panose="020B0609020204030204" pitchFamily="49" charset="0"/>
              </a:rPr>
              <a:t> max length: </a:t>
            </a:r>
            <a:r>
              <a:rPr lang="en-US" sz="1800" b="0" dirty="0">
                <a:solidFill>
                  <a:srgbClr val="569CD6"/>
                </a:solidFill>
                <a:effectLst/>
                <a:highlight>
                  <a:srgbClr val="000000"/>
                </a:highlight>
                <a:latin typeface="Consolas" panose="020B0609020204030204" pitchFamily="49" charset="0"/>
              </a:rPr>
              <a:t>{</a:t>
            </a:r>
            <a:r>
              <a:rPr lang="en-US" sz="1800" b="0" dirty="0">
                <a:solidFill>
                  <a:srgbClr val="DCDCAA"/>
                </a:solidFill>
                <a:effectLst/>
                <a:highlight>
                  <a:srgbClr val="000000"/>
                </a:highlight>
                <a:latin typeface="Consolas" panose="020B0609020204030204" pitchFamily="49" charset="0"/>
              </a:rPr>
              <a:t>max</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a:t>
            </a:r>
            <a:r>
              <a:rPr lang="en-US" sz="1800" b="0" dirty="0">
                <a:solidFill>
                  <a:srgbClr val="569CD6"/>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p>
          <a:p>
            <a:pPr algn="l">
              <a:lnSpc>
                <a:spcPct val="100000"/>
              </a:lnSpc>
            </a:pPr>
            <a:r>
              <a:rPr lang="en-US" sz="1800" b="0" dirty="0">
                <a:solidFill>
                  <a:srgbClr val="DCDCAA"/>
                </a:solidFill>
                <a:effectLst/>
                <a:highlight>
                  <a:srgbClr val="000000"/>
                </a:highlight>
                <a:latin typeface="Consolas" panose="020B0609020204030204" pitchFamily="49" charset="0"/>
              </a:rPr>
              <a:t>print</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569CD6"/>
                </a:solidFill>
                <a:effectLst/>
                <a:highlight>
                  <a:srgbClr val="000000"/>
                </a:highlight>
                <a:latin typeface="Consolas" panose="020B0609020204030204" pitchFamily="49" charset="0"/>
              </a:rPr>
              <a:t>f</a:t>
            </a:r>
            <a:r>
              <a:rPr lang="en-US" sz="1800" b="0" dirty="0" err="1">
                <a:solidFill>
                  <a:srgbClr val="CE9178"/>
                </a:solidFill>
                <a:effectLst/>
                <a:highlight>
                  <a:srgbClr val="000000"/>
                </a:highlight>
                <a:latin typeface="Consolas" panose="020B0609020204030204" pitchFamily="49" charset="0"/>
              </a:rPr>
              <a:t>“average</a:t>
            </a:r>
            <a:r>
              <a:rPr lang="en-US" sz="1800" b="0" dirty="0">
                <a:solidFill>
                  <a:srgbClr val="CE9178"/>
                </a:solidFill>
                <a:effectLst/>
                <a:highlight>
                  <a:srgbClr val="000000"/>
                </a:highlight>
                <a:latin typeface="Consolas" panose="020B0609020204030204" pitchFamily="49" charset="0"/>
              </a:rPr>
              <a:t> length: </a:t>
            </a:r>
            <a:r>
              <a:rPr lang="en-US" sz="1800" b="0" dirty="0">
                <a:solidFill>
                  <a:srgbClr val="569CD6"/>
                </a:solidFill>
                <a:effectLst/>
                <a:highlight>
                  <a:srgbClr val="000000"/>
                </a:highlight>
                <a:latin typeface="Consolas" panose="020B0609020204030204" pitchFamily="49" charset="0"/>
              </a:rPr>
              <a:t>{</a:t>
            </a:r>
            <a:r>
              <a:rPr lang="en-US" sz="1800" b="0" dirty="0">
                <a:solidFill>
                  <a:srgbClr val="DCDCAA"/>
                </a:solidFill>
                <a:effectLst/>
                <a:highlight>
                  <a:srgbClr val="000000"/>
                </a:highlight>
                <a:latin typeface="Consolas" panose="020B0609020204030204" pitchFamily="49" charset="0"/>
              </a:rPr>
              <a:t>sum</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 / </a:t>
            </a:r>
            <a:r>
              <a:rPr lang="en-US" sz="1800" b="0" dirty="0" err="1">
                <a:solidFill>
                  <a:srgbClr val="DCDCAA"/>
                </a:solidFill>
                <a:effectLst/>
                <a:highlight>
                  <a:srgbClr val="000000"/>
                </a:highlight>
                <a:latin typeface="Consolas" panose="020B0609020204030204" pitchFamily="49" charset="0"/>
              </a:rPr>
              <a:t>len</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a:t>
            </a:r>
            <a:r>
              <a:rPr lang="en-US" sz="1800" b="0" dirty="0">
                <a:solidFill>
                  <a:srgbClr val="569CD6"/>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p>
          <a:p>
            <a:pPr marL="742950" lvl="1" indent="-285750" algn="l">
              <a:lnSpc>
                <a:spcPts val="1425"/>
              </a:lnSpc>
              <a:buFont typeface="Arial" panose="020B0604020202020204" pitchFamily="34" charset="0"/>
              <a:buChar char="•"/>
            </a:pPr>
            <a:endParaRPr lang="en-US" sz="2500" b="0" dirty="0">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Using appropriate </a:t>
            </a:r>
            <a:r>
              <a:rPr lang="en-US" sz="2500" dirty="0" err="1">
                <a:latin typeface="Times New Roman" panose="02020603050405020304" pitchFamily="18" charset="0"/>
                <a:cs typeface="Times New Roman" panose="02020603050405020304" pitchFamily="18" charset="0"/>
              </a:rPr>
              <a:t>max_length</a:t>
            </a:r>
            <a:r>
              <a:rPr lang="en-US" sz="2500" dirty="0">
                <a:latin typeface="Times New Roman" panose="02020603050405020304" pitchFamily="18" charset="0"/>
                <a:cs typeface="Times New Roman" panose="02020603050405020304" pitchFamily="18" charset="0"/>
              </a:rPr>
              <a:t> to balance both efficiency and performance.</a:t>
            </a:r>
            <a:endParaRPr lang="en-US" sz="2500" b="0" dirty="0">
              <a:effectLst/>
              <a:latin typeface="Times New Roman" panose="02020603050405020304" pitchFamily="18" charset="0"/>
              <a:cs typeface="Times New Roman" panose="02020603050405020304" pitchFamily="18" charset="0"/>
            </a:endParaRPr>
          </a:p>
          <a:p>
            <a:pPr algn="l">
              <a:lnSpc>
                <a:spcPts val="1425"/>
              </a:lnSpc>
            </a:pPr>
            <a:endParaRPr lang="en-US" sz="1800" b="0" dirty="0">
              <a:solidFill>
                <a:srgbClr val="D4D4D4"/>
              </a:solidFill>
              <a:effectLst/>
              <a:highlight>
                <a:srgbClr val="000000"/>
              </a:highlight>
              <a:latin typeface="Consolas" panose="020B0609020204030204" pitchFamily="49" charset="0"/>
            </a:endParaRPr>
          </a:p>
          <a:p>
            <a:pPr marL="1371600" lvl="2" indent="-457200" algn="l">
              <a:lnSpc>
                <a:spcPct val="120000"/>
              </a:lnSpc>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pic>
        <p:nvPicPr>
          <p:cNvPr id="2050" name="Picture 2" descr="Tokenization in NLP &amp; LLMs">
            <a:extLst>
              <a:ext uri="{FF2B5EF4-FFF2-40B4-BE49-F238E27FC236}">
                <a16:creationId xmlns:a16="http://schemas.microsoft.com/office/drawing/2014/main" id="{8AB17BD4-B697-D5BE-38B2-9710CF611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434" y="2098778"/>
            <a:ext cx="3769086" cy="3369334"/>
          </a:xfrm>
          <a:prstGeom prst="rect">
            <a:avLst/>
          </a:prstGeom>
          <a:noFill/>
          <a:ln w="1905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5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7E613-F110-672A-C5D5-EDB5EC37C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FB97F-E3D0-9D3D-0F57-0598024757D2}"/>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8B538DA3-FBD0-1E9B-0E55-B1DAFEFDF1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77C8F3AC-0440-AC1F-8447-200048581444}"/>
              </a:ext>
            </a:extLst>
          </p:cNvPr>
          <p:cNvSpPr>
            <a:spLocks noGrp="1"/>
          </p:cNvSpPr>
          <p:nvPr>
            <p:ph type="subTitle" idx="1"/>
          </p:nvPr>
        </p:nvSpPr>
        <p:spPr>
          <a:xfrm>
            <a:off x="395342" y="1161292"/>
            <a:ext cx="6142618"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training:</a:t>
            </a:r>
          </a:p>
          <a:p>
            <a:pPr marL="800100" lvl="1" indent="-342900" algn="just">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tokenizing texts, we used these features of </a:t>
            </a:r>
            <a:r>
              <a:rPr lang="en-US" sz="2400" dirty="0" err="1">
                <a:latin typeface="Times New Roman" panose="02020603050405020304" pitchFamily="18" charset="0"/>
                <a:cs typeface="Times New Roman" panose="02020603050405020304" pitchFamily="18" charset="0"/>
              </a:rPr>
              <a:t>distilBERT</a:t>
            </a:r>
            <a:r>
              <a:rPr lang="en-US" sz="2400" dirty="0">
                <a:latin typeface="Times New Roman" panose="02020603050405020304" pitchFamily="18" charset="0"/>
                <a:cs typeface="Times New Roman" panose="02020603050405020304" pitchFamily="18" charset="0"/>
              </a:rPr>
              <a:t> model: </a:t>
            </a:r>
            <a:r>
              <a:rPr lang="en-US" sz="2400" dirty="0" err="1">
                <a:latin typeface="Times New Roman" panose="02020603050405020304" pitchFamily="18" charset="0"/>
                <a:cs typeface="Times New Roman" panose="02020603050405020304" pitchFamily="18" charset="0"/>
              </a:rPr>
              <a:t>DataLoader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TensorDataset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AdamW</a:t>
            </a:r>
            <a:r>
              <a:rPr lang="en-US" sz="2400" dirty="0">
                <a:latin typeface="Times New Roman" panose="02020603050405020304" pitchFamily="18" charset="0"/>
                <a:cs typeface="Times New Roman" panose="02020603050405020304" pitchFamily="18" charset="0"/>
              </a:rPr>
              <a:t>, epoch… to set up model training.</a:t>
            </a:r>
          </a:p>
          <a:p>
            <a:pPr marL="800100" lvl="1" indent="-342900" algn="just">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loss received in each epoch tends to decrease, which proves the model is improving its performance, the model’s predictions are becoming more accurate</a:t>
            </a:r>
          </a:p>
        </p:txBody>
      </p:sp>
      <p:pic>
        <p:nvPicPr>
          <p:cNvPr id="7" name="Picture 6">
            <a:extLst>
              <a:ext uri="{FF2B5EF4-FFF2-40B4-BE49-F238E27FC236}">
                <a16:creationId xmlns:a16="http://schemas.microsoft.com/office/drawing/2014/main" id="{A1BBE3D1-3CEF-4A8B-BE96-1D714EC72E0B}"/>
              </a:ext>
            </a:extLst>
          </p:cNvPr>
          <p:cNvPicPr>
            <a:picLocks noChangeAspect="1"/>
          </p:cNvPicPr>
          <p:nvPr/>
        </p:nvPicPr>
        <p:blipFill>
          <a:blip r:embed="rId3"/>
          <a:stretch>
            <a:fillRect/>
          </a:stretch>
        </p:blipFill>
        <p:spPr>
          <a:xfrm>
            <a:off x="7026885" y="3928116"/>
            <a:ext cx="4481458" cy="2478491"/>
          </a:xfrm>
          <a:prstGeom prst="rect">
            <a:avLst/>
          </a:prstGeom>
          <a:ln w="28575">
            <a:solidFill>
              <a:srgbClr val="FF6600"/>
            </a:solidFill>
          </a:ln>
        </p:spPr>
      </p:pic>
      <p:pic>
        <p:nvPicPr>
          <p:cNvPr id="1028" name="Picture 4" descr="Distilbert: A Smaller, Faster, and Distilled BERT - Zilliz Learn">
            <a:extLst>
              <a:ext uri="{FF2B5EF4-FFF2-40B4-BE49-F238E27FC236}">
                <a16:creationId xmlns:a16="http://schemas.microsoft.com/office/drawing/2014/main" id="{D9710A60-FDDE-87F9-A205-87121F3001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0602" y="1132734"/>
            <a:ext cx="4688887" cy="2637499"/>
          </a:xfrm>
          <a:prstGeom prst="rect">
            <a:avLst/>
          </a:prstGeom>
          <a:noFill/>
          <a:ln w="28575">
            <a:solidFill>
              <a:srgbClr val="FF6600"/>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5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6D56B-696A-45EE-ACC8-F3D4BE6F7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ABB7F-D846-D82B-5473-FF73D51BD648}"/>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0AE6D9D3-8B7D-107B-E758-89E87E88EF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A700D0A-5BE1-B38C-320D-3A264E8CC57F}"/>
              </a:ext>
            </a:extLst>
          </p:cNvPr>
          <p:cNvSpPr>
            <a:spLocks noGrp="1"/>
          </p:cNvSpPr>
          <p:nvPr>
            <p:ph type="subTitle" idx="1"/>
          </p:nvPr>
        </p:nvSpPr>
        <p:spPr>
          <a:xfrm>
            <a:off x="36358" y="994232"/>
            <a:ext cx="5852815" cy="5199595"/>
          </a:xfrm>
        </p:spPr>
        <p:txBody>
          <a:bodyPr>
            <a:noAutofit/>
          </a:bodyPr>
          <a:lstStyle/>
          <a:p>
            <a:pPr>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Evaluation:</a:t>
            </a:r>
          </a:p>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overall accuracy of predictions on test subset and received the result of 87% along side with recall and f1-score.</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EB9E15-64F7-B372-4571-58DE7AADD393}"/>
              </a:ext>
            </a:extLst>
          </p:cNvPr>
          <p:cNvPicPr>
            <a:picLocks noChangeAspect="1"/>
          </p:cNvPicPr>
          <p:nvPr/>
        </p:nvPicPr>
        <p:blipFill>
          <a:blip r:embed="rId3"/>
          <a:stretch>
            <a:fillRect/>
          </a:stretch>
        </p:blipFill>
        <p:spPr>
          <a:xfrm>
            <a:off x="6302829" y="1155720"/>
            <a:ext cx="5515084" cy="2835341"/>
          </a:xfrm>
          <a:prstGeom prst="rect">
            <a:avLst/>
          </a:prstGeom>
          <a:ln w="28575">
            <a:solidFill>
              <a:srgbClr val="FF6600"/>
            </a:solidFill>
          </a:ln>
        </p:spPr>
      </p:pic>
      <p:pic>
        <p:nvPicPr>
          <p:cNvPr id="9" name="Picture 8">
            <a:extLst>
              <a:ext uri="{FF2B5EF4-FFF2-40B4-BE49-F238E27FC236}">
                <a16:creationId xmlns:a16="http://schemas.microsoft.com/office/drawing/2014/main" id="{1D5ADCAE-8B4B-D469-474E-C8361381AB68}"/>
              </a:ext>
            </a:extLst>
          </p:cNvPr>
          <p:cNvPicPr>
            <a:picLocks noChangeAspect="1"/>
          </p:cNvPicPr>
          <p:nvPr/>
        </p:nvPicPr>
        <p:blipFill>
          <a:blip r:embed="rId4"/>
          <a:stretch>
            <a:fillRect/>
          </a:stretch>
        </p:blipFill>
        <p:spPr>
          <a:xfrm>
            <a:off x="1727952" y="5029767"/>
            <a:ext cx="10089961" cy="1496148"/>
          </a:xfrm>
          <a:prstGeom prst="rect">
            <a:avLst/>
          </a:prstGeom>
          <a:ln w="28575">
            <a:solidFill>
              <a:srgbClr val="FF6600"/>
            </a:solidFill>
          </a:ln>
        </p:spPr>
      </p:pic>
      <p:sp>
        <p:nvSpPr>
          <p:cNvPr id="10" name="Subtitle 5">
            <a:extLst>
              <a:ext uri="{FF2B5EF4-FFF2-40B4-BE49-F238E27FC236}">
                <a16:creationId xmlns:a16="http://schemas.microsoft.com/office/drawing/2014/main" id="{4C97A3A4-A992-CD03-777D-6F84D44F6EAB}"/>
              </a:ext>
            </a:extLst>
          </p:cNvPr>
          <p:cNvSpPr txBox="1">
            <a:spLocks/>
          </p:cNvSpPr>
          <p:nvPr/>
        </p:nvSpPr>
        <p:spPr>
          <a:xfrm>
            <a:off x="0" y="3991061"/>
            <a:ext cx="10838471" cy="9942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accuracy of detect hate speech is quite low due to the imbalanced classes of two labels, even though we added the improve method </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50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7989F-9D5D-E0ED-FE6F-EE0091571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C38AC-5B4E-078E-CA90-3573140DE9F6}"/>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444D0165-7C99-CC85-C492-7A114F24C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74B4374-695D-EA3F-C661-4FE569A12342}"/>
              </a:ext>
            </a:extLst>
          </p:cNvPr>
          <p:cNvSpPr>
            <a:spLocks noGrp="1"/>
          </p:cNvSpPr>
          <p:nvPr>
            <p:ph type="subTitle" idx="1"/>
          </p:nvPr>
        </p:nvSpPr>
        <p:spPr>
          <a:xfrm>
            <a:off x="411480" y="1161292"/>
            <a:ext cx="4824113"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Evaluation:</a:t>
            </a:r>
          </a:p>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This confusion matrix shows the big difference between True Positives (True non-hate) and True Negatives (True-hate)</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CC6D99-6A8E-6C2D-7E48-801C6BE39D8A}"/>
              </a:ext>
            </a:extLst>
          </p:cNvPr>
          <p:cNvPicPr>
            <a:picLocks noChangeAspect="1"/>
          </p:cNvPicPr>
          <p:nvPr/>
        </p:nvPicPr>
        <p:blipFill>
          <a:blip r:embed="rId3"/>
          <a:stretch>
            <a:fillRect/>
          </a:stretch>
        </p:blipFill>
        <p:spPr>
          <a:xfrm>
            <a:off x="5412486" y="1244620"/>
            <a:ext cx="6267450" cy="5210175"/>
          </a:xfrm>
          <a:prstGeom prst="rect">
            <a:avLst/>
          </a:prstGeom>
          <a:ln w="28575">
            <a:solidFill>
              <a:srgbClr val="FF6600"/>
            </a:solidFill>
          </a:ln>
        </p:spPr>
      </p:pic>
    </p:spTree>
    <p:extLst>
      <p:ext uri="{BB962C8B-B14F-4D97-AF65-F5344CB8AC3E}">
        <p14:creationId xmlns:p14="http://schemas.microsoft.com/office/powerpoint/2010/main" val="142127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601F9-D531-C138-4ADA-33A07911A5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7DF70-374F-B108-A2A8-517512FDC1FA}"/>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644833E1-B44F-45B6-C955-041301FE7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8D89B6FA-CE3A-95DD-3D85-210AC2F1E739}"/>
              </a:ext>
            </a:extLst>
          </p:cNvPr>
          <p:cNvSpPr>
            <a:spLocks noGrp="1"/>
          </p:cNvSpPr>
          <p:nvPr>
            <p:ph type="subTitle" idx="1"/>
          </p:nvPr>
        </p:nvSpPr>
        <p:spPr>
          <a:xfrm>
            <a:off x="612648" y="1161292"/>
            <a:ext cx="4824113"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Training Loss:</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30248D1-1CB5-8B00-FFB8-F243A84CF430}"/>
              </a:ext>
            </a:extLst>
          </p:cNvPr>
          <p:cNvPicPr>
            <a:picLocks noChangeAspect="1"/>
          </p:cNvPicPr>
          <p:nvPr/>
        </p:nvPicPr>
        <p:blipFill>
          <a:blip r:embed="rId3"/>
          <a:stretch>
            <a:fillRect/>
          </a:stretch>
        </p:blipFill>
        <p:spPr>
          <a:xfrm>
            <a:off x="4618482" y="1317772"/>
            <a:ext cx="6667500" cy="5210175"/>
          </a:xfrm>
          <a:prstGeom prst="rect">
            <a:avLst/>
          </a:prstGeom>
          <a:ln w="28575">
            <a:solidFill>
              <a:srgbClr val="FF6600"/>
            </a:solidFill>
          </a:ln>
        </p:spPr>
      </p:pic>
    </p:spTree>
    <p:extLst>
      <p:ext uri="{BB962C8B-B14F-4D97-AF65-F5344CB8AC3E}">
        <p14:creationId xmlns:p14="http://schemas.microsoft.com/office/powerpoint/2010/main" val="135190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7C8B9-3A1F-8F9E-29DC-C9A6C5CC6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DB7FF-F047-708F-6B91-CC33A80C40CE}"/>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Improving and Reevaluation</a:t>
            </a:r>
          </a:p>
        </p:txBody>
      </p:sp>
      <p:pic>
        <p:nvPicPr>
          <p:cNvPr id="4" name="Picture 3">
            <a:extLst>
              <a:ext uri="{FF2B5EF4-FFF2-40B4-BE49-F238E27FC236}">
                <a16:creationId xmlns:a16="http://schemas.microsoft.com/office/drawing/2014/main" id="{ED71E649-FD26-50D2-EC2B-82E93093C2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E8A28D9-4052-54DE-5020-4065C74D5F79}"/>
              </a:ext>
            </a:extLst>
          </p:cNvPr>
          <p:cNvSpPr>
            <a:spLocks noGrp="1"/>
          </p:cNvSpPr>
          <p:nvPr>
            <p:ph type="subTitle" idx="1"/>
          </p:nvPr>
        </p:nvSpPr>
        <p:spPr>
          <a:xfrm>
            <a:off x="413844" y="1011398"/>
            <a:ext cx="6331290"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training:</a:t>
            </a:r>
          </a:p>
          <a:p>
            <a:pPr marL="914400" lvl="1" indent="-457200" algn="just">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adjusted a several code lines to rerun the model </a:t>
            </a:r>
          </a:p>
          <a:p>
            <a:pPr marL="800100" lvl="1" indent="-342900" algn="just">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loss received in each epoch tends to decrease, which proves the model is improving its performance, the model’s predictions are becoming more accurate</a:t>
            </a: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New notebook file here:</a:t>
            </a:r>
          </a:p>
          <a:p>
            <a:pPr lvl="3" algn="l">
              <a:lnSpc>
                <a:spcPct val="120000"/>
              </a:lnSpc>
            </a:pPr>
            <a:r>
              <a:rPr lang="en-US" sz="2000" dirty="0" err="1">
                <a:latin typeface="Times New Roman" panose="02020603050405020304" pitchFamily="18" charset="0"/>
                <a:cs typeface="Times New Roman" panose="02020603050405020304" pitchFamily="18" charset="0"/>
                <a:hlinkClick r:id="rId3"/>
              </a:rPr>
              <a:t>Notebook_Link</a:t>
            </a:r>
            <a:endParaRPr lang="en-US" sz="2000" dirty="0">
              <a:latin typeface="Times New Roman" panose="02020603050405020304" pitchFamily="18" charset="0"/>
              <a:cs typeface="Times New Roman" panose="02020603050405020304" pitchFamily="18" charset="0"/>
            </a:endParaRP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Compressed model link: </a:t>
            </a:r>
          </a:p>
          <a:p>
            <a:pPr lvl="3" algn="l">
              <a:lnSpc>
                <a:spcPct val="120000"/>
              </a:lnSpc>
            </a:pPr>
            <a:r>
              <a:rPr lang="en-US" sz="2000" dirty="0" err="1">
                <a:latin typeface="Times New Roman" panose="02020603050405020304" pitchFamily="18" charset="0"/>
                <a:cs typeface="Times New Roman" panose="02020603050405020304" pitchFamily="18" charset="0"/>
                <a:hlinkClick r:id="rId4"/>
              </a:rPr>
              <a:t>NLP_final_model</a:t>
            </a:r>
            <a:endParaRPr lang="en-US" sz="2000" dirty="0">
              <a:latin typeface="Times New Roman" panose="02020603050405020304" pitchFamily="18" charset="0"/>
              <a:cs typeface="Times New Roman" panose="02020603050405020304" pitchFamily="18" charset="0"/>
            </a:endParaRPr>
          </a:p>
          <a:p>
            <a:pPr lvl="1" algn="l">
              <a:lnSpc>
                <a:spcPct val="120000"/>
              </a:lnSpc>
            </a:pP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1028" name="Picture 4" descr="Distilbert: A Smaller, Faster, and Distilled BERT - Zilliz Learn">
            <a:extLst>
              <a:ext uri="{FF2B5EF4-FFF2-40B4-BE49-F238E27FC236}">
                <a16:creationId xmlns:a16="http://schemas.microsoft.com/office/drawing/2014/main" id="{FE3126D5-D1B7-9916-6AA0-1D4FA1D580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0602" y="1132734"/>
            <a:ext cx="4688887" cy="2637499"/>
          </a:xfrm>
          <a:prstGeom prst="rect">
            <a:avLst/>
          </a:prstGeom>
          <a:noFill/>
          <a:ln w="28575">
            <a:solidFill>
              <a:srgbClr val="FF6600"/>
            </a:solidFill>
          </a:ln>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25A4966-F1D9-18B4-2099-FADC212CC72F}"/>
              </a:ext>
            </a:extLst>
          </p:cNvPr>
          <p:cNvPicPr>
            <a:picLocks noChangeAspect="1"/>
          </p:cNvPicPr>
          <p:nvPr/>
        </p:nvPicPr>
        <p:blipFill>
          <a:blip r:embed="rId6"/>
          <a:stretch>
            <a:fillRect/>
          </a:stretch>
        </p:blipFill>
        <p:spPr>
          <a:xfrm>
            <a:off x="6950601" y="4088266"/>
            <a:ext cx="4827555" cy="2272621"/>
          </a:xfrm>
          <a:prstGeom prst="rect">
            <a:avLst/>
          </a:prstGeom>
          <a:ln w="28575">
            <a:solidFill>
              <a:srgbClr val="FF6600"/>
            </a:solidFill>
          </a:ln>
        </p:spPr>
      </p:pic>
    </p:spTree>
    <p:extLst>
      <p:ext uri="{BB962C8B-B14F-4D97-AF65-F5344CB8AC3E}">
        <p14:creationId xmlns:p14="http://schemas.microsoft.com/office/powerpoint/2010/main" val="314040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F8855-57ED-5EB8-4157-0A797CFB4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44349-E833-B481-4D19-3E116D633DA7}"/>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Improving and Reevaluation </a:t>
            </a:r>
          </a:p>
        </p:txBody>
      </p:sp>
      <p:pic>
        <p:nvPicPr>
          <p:cNvPr id="4" name="Picture 3">
            <a:extLst>
              <a:ext uri="{FF2B5EF4-FFF2-40B4-BE49-F238E27FC236}">
                <a16:creationId xmlns:a16="http://schemas.microsoft.com/office/drawing/2014/main" id="{8962EB28-10B4-B4D9-ED57-5A2328B37D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B9E5924-6D92-9EF7-CD85-FD6F710AB27D}"/>
              </a:ext>
            </a:extLst>
          </p:cNvPr>
          <p:cNvSpPr>
            <a:spLocks noGrp="1"/>
          </p:cNvSpPr>
          <p:nvPr>
            <p:ph type="subTitle" idx="1"/>
          </p:nvPr>
        </p:nvSpPr>
        <p:spPr>
          <a:xfrm>
            <a:off x="36358" y="994232"/>
            <a:ext cx="5852815" cy="5199595"/>
          </a:xfrm>
        </p:spPr>
        <p:txBody>
          <a:bodyPr>
            <a:noAutofit/>
          </a:bodyPr>
          <a:lstStyle/>
          <a:p>
            <a:pPr>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Reevaluation:</a:t>
            </a:r>
          </a:p>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overall accuracy of predictions on the test subset from train dataset (</a:t>
            </a:r>
            <a:r>
              <a:rPr lang="en-US" sz="2500" dirty="0" err="1">
                <a:latin typeface="Times New Roman" panose="02020603050405020304" pitchFamily="18" charset="0"/>
                <a:cs typeface="Times New Roman" panose="02020603050405020304" pitchFamily="18" charset="0"/>
              </a:rPr>
              <a:t>x_test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y_test</a:t>
            </a:r>
            <a:r>
              <a:rPr lang="en-US" sz="2500" dirty="0">
                <a:latin typeface="Times New Roman" panose="02020603050405020304" pitchFamily="18" charset="0"/>
                <a:cs typeface="Times New Roman" panose="02020603050405020304" pitchFamily="18" charset="0"/>
              </a:rPr>
              <a:t>) improved from 87% (with the previous model) to 94% (with the rerun model), along with increases in recall and F1-score</a:t>
            </a:r>
            <a:endParaRPr lang="en-US" sz="3200" dirty="0">
              <a:solidFill>
                <a:srgbClr val="FF6600"/>
              </a:solidFill>
              <a:latin typeface="Times New Roman" panose="02020603050405020304" pitchFamily="18" charset="0"/>
              <a:cs typeface="Times New Roman" panose="02020603050405020304" pitchFamily="18" charset="0"/>
            </a:endParaRPr>
          </a:p>
        </p:txBody>
      </p:sp>
      <p:sp>
        <p:nvSpPr>
          <p:cNvPr id="10" name="Subtitle 5">
            <a:extLst>
              <a:ext uri="{FF2B5EF4-FFF2-40B4-BE49-F238E27FC236}">
                <a16:creationId xmlns:a16="http://schemas.microsoft.com/office/drawing/2014/main" id="{CDE36CBF-970F-7E58-4E13-491B0645E16F}"/>
              </a:ext>
            </a:extLst>
          </p:cNvPr>
          <p:cNvSpPr txBox="1">
            <a:spLocks/>
          </p:cNvSpPr>
          <p:nvPr/>
        </p:nvSpPr>
        <p:spPr>
          <a:xfrm>
            <a:off x="46156" y="4656621"/>
            <a:ext cx="11686034" cy="5684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accuracy of detect hate speech significantly enhanced from 7% (with the previous model) to 59%.</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DE1E75-558D-457E-4707-0F5B1389396D}"/>
              </a:ext>
            </a:extLst>
          </p:cNvPr>
          <p:cNvPicPr>
            <a:picLocks noChangeAspect="1"/>
          </p:cNvPicPr>
          <p:nvPr/>
        </p:nvPicPr>
        <p:blipFill>
          <a:blip r:embed="rId3"/>
          <a:stretch>
            <a:fillRect/>
          </a:stretch>
        </p:blipFill>
        <p:spPr>
          <a:xfrm>
            <a:off x="6095999" y="1593054"/>
            <a:ext cx="5725195" cy="2744247"/>
          </a:xfrm>
          <a:prstGeom prst="rect">
            <a:avLst/>
          </a:prstGeom>
          <a:ln w="28575">
            <a:solidFill>
              <a:srgbClr val="FF6600"/>
            </a:solidFill>
          </a:ln>
        </p:spPr>
      </p:pic>
    </p:spTree>
    <p:extLst>
      <p:ext uri="{BB962C8B-B14F-4D97-AF65-F5344CB8AC3E}">
        <p14:creationId xmlns:p14="http://schemas.microsoft.com/office/powerpoint/2010/main" val="412566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4DFCA-5EE3-AADD-A440-0791BE3FCA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EC508-7E4C-534E-583C-E7B1AF2BCEAE}"/>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D8486BBA-4493-34D9-F9D4-6FCC2E68C8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B3F1AEB-9E34-59C2-80E4-332A6A2113B9}"/>
              </a:ext>
            </a:extLst>
          </p:cNvPr>
          <p:cNvSpPr>
            <a:spLocks noGrp="1"/>
          </p:cNvSpPr>
          <p:nvPr>
            <p:ph type="subTitle" idx="1"/>
          </p:nvPr>
        </p:nvSpPr>
        <p:spPr>
          <a:xfrm>
            <a:off x="843206" y="1892959"/>
            <a:ext cx="10505586" cy="5199595"/>
          </a:xfrm>
        </p:spPr>
        <p:txBody>
          <a:bodyPr>
            <a:noAutofit/>
          </a:bodyPr>
          <a:lstStyle/>
          <a:p>
            <a:pPr algn="l">
              <a:lnSpc>
                <a:spcPct val="120000"/>
              </a:lnSpc>
            </a:pPr>
            <a:r>
              <a:rPr lang="en-US" sz="2800" dirty="0">
                <a:solidFill>
                  <a:srgbClr val="FF6600"/>
                </a:solidFill>
                <a:latin typeface="Times New Roman" panose="02020603050405020304" pitchFamily="18" charset="0"/>
                <a:cs typeface="Times New Roman" panose="02020603050405020304" pitchFamily="18" charset="0"/>
              </a:rPr>
              <a:t>		</a:t>
            </a:r>
            <a:r>
              <a:rPr lang="en-US" sz="2800" b="1" dirty="0">
                <a:solidFill>
                  <a:srgbClr val="FF6600"/>
                </a:solidFill>
                <a:latin typeface="Times New Roman" panose="02020603050405020304" pitchFamily="18" charset="0"/>
                <a:cs typeface="Times New Roman" panose="02020603050405020304" pitchFamily="18" charset="0"/>
              </a:rPr>
              <a:t>Before</a:t>
            </a:r>
            <a:r>
              <a:rPr lang="en-US" sz="2800" dirty="0">
                <a:solidFill>
                  <a:srgbClr val="FF6600"/>
                </a:solidFill>
                <a:latin typeface="Times New Roman" panose="02020603050405020304" pitchFamily="18" charset="0"/>
                <a:cs typeface="Times New Roman" panose="02020603050405020304" pitchFamily="18" charset="0"/>
              </a:rPr>
              <a:t>					</a:t>
            </a:r>
            <a:r>
              <a:rPr lang="en-US" sz="2800" b="1" dirty="0">
                <a:solidFill>
                  <a:srgbClr val="FF6600"/>
                </a:solidFill>
                <a:latin typeface="Times New Roman" panose="02020603050405020304" pitchFamily="18" charset="0"/>
                <a:cs typeface="Times New Roman" panose="02020603050405020304" pitchFamily="18" charset="0"/>
              </a:rPr>
              <a:t>After</a:t>
            </a:r>
          </a:p>
          <a:p>
            <a:pPr algn="l">
              <a:lnSpc>
                <a:spcPct val="120000"/>
              </a:lnSpc>
            </a:pPr>
            <a:endParaRPr lang="en-US" sz="2800" dirty="0">
              <a:solidFill>
                <a:srgbClr val="FF66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589318-CE0F-9BD9-BA5B-82019791D73C}"/>
              </a:ext>
            </a:extLst>
          </p:cNvPr>
          <p:cNvPicPr>
            <a:picLocks noChangeAspect="1"/>
          </p:cNvPicPr>
          <p:nvPr/>
        </p:nvPicPr>
        <p:blipFill>
          <a:blip r:embed="rId3"/>
          <a:stretch>
            <a:fillRect/>
          </a:stretch>
        </p:blipFill>
        <p:spPr>
          <a:xfrm>
            <a:off x="986792" y="2503444"/>
            <a:ext cx="4399819" cy="3657600"/>
          </a:xfrm>
          <a:prstGeom prst="rect">
            <a:avLst/>
          </a:prstGeom>
          <a:ln w="28575">
            <a:solidFill>
              <a:srgbClr val="FF6600"/>
            </a:solidFill>
          </a:ln>
        </p:spPr>
      </p:pic>
      <p:pic>
        <p:nvPicPr>
          <p:cNvPr id="7" name="Picture 6">
            <a:extLst>
              <a:ext uri="{FF2B5EF4-FFF2-40B4-BE49-F238E27FC236}">
                <a16:creationId xmlns:a16="http://schemas.microsoft.com/office/drawing/2014/main" id="{4A0408F3-D039-DF23-2E0D-711FB8588479}"/>
              </a:ext>
            </a:extLst>
          </p:cNvPr>
          <p:cNvPicPr>
            <a:picLocks noChangeAspect="1"/>
          </p:cNvPicPr>
          <p:nvPr/>
        </p:nvPicPr>
        <p:blipFill>
          <a:blip r:embed="rId4"/>
          <a:stretch>
            <a:fillRect/>
          </a:stretch>
        </p:blipFill>
        <p:spPr>
          <a:xfrm>
            <a:off x="6759215" y="2503444"/>
            <a:ext cx="4399819" cy="3657600"/>
          </a:xfrm>
          <a:prstGeom prst="rect">
            <a:avLst/>
          </a:prstGeom>
          <a:ln w="28575">
            <a:solidFill>
              <a:srgbClr val="FF6600"/>
            </a:solidFill>
          </a:ln>
        </p:spPr>
      </p:pic>
      <p:sp>
        <p:nvSpPr>
          <p:cNvPr id="3" name="TextBox 2">
            <a:extLst>
              <a:ext uri="{FF2B5EF4-FFF2-40B4-BE49-F238E27FC236}">
                <a16:creationId xmlns:a16="http://schemas.microsoft.com/office/drawing/2014/main" id="{244990B2-F8D6-34AF-EE87-87D67AE1C2FB}"/>
              </a:ext>
            </a:extLst>
          </p:cNvPr>
          <p:cNvSpPr txBox="1"/>
          <p:nvPr/>
        </p:nvSpPr>
        <p:spPr>
          <a:xfrm>
            <a:off x="843206" y="1156435"/>
            <a:ext cx="10640787"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Despite the difference in the two train-test splits, where the combinations of data were different, there is a noticeable improvement in accuracy.</a:t>
            </a:r>
          </a:p>
        </p:txBody>
      </p:sp>
    </p:spTree>
    <p:extLst>
      <p:ext uri="{BB962C8B-B14F-4D97-AF65-F5344CB8AC3E}">
        <p14:creationId xmlns:p14="http://schemas.microsoft.com/office/powerpoint/2010/main" val="98173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B59C0-3068-2B60-3B93-F34F832797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A6FFC-66A4-4B61-D3B3-39EC2C279745}"/>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Test dataset Prediction</a:t>
            </a:r>
          </a:p>
        </p:txBody>
      </p:sp>
      <p:pic>
        <p:nvPicPr>
          <p:cNvPr id="4" name="Picture 3">
            <a:extLst>
              <a:ext uri="{FF2B5EF4-FFF2-40B4-BE49-F238E27FC236}">
                <a16:creationId xmlns:a16="http://schemas.microsoft.com/office/drawing/2014/main" id="{B177F06C-AC01-E6D1-D65E-197B82F7A9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D3211CC-B757-3A3A-C4AC-4BEE69CE8E1A}"/>
              </a:ext>
            </a:extLst>
          </p:cNvPr>
          <p:cNvSpPr>
            <a:spLocks noGrp="1"/>
          </p:cNvSpPr>
          <p:nvPr>
            <p:ph type="subTitle" idx="1"/>
          </p:nvPr>
        </p:nvSpPr>
        <p:spPr>
          <a:xfrm>
            <a:off x="1271886" y="994232"/>
            <a:ext cx="10505586"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	</a:t>
            </a:r>
            <a:r>
              <a:rPr lang="en-US" sz="3200" b="1" dirty="0">
                <a:solidFill>
                  <a:srgbClr val="FF6600"/>
                </a:solidFill>
                <a:latin typeface="Times New Roman" panose="02020603050405020304" pitchFamily="18" charset="0"/>
                <a:cs typeface="Times New Roman" panose="02020603050405020304" pitchFamily="18" charset="0"/>
              </a:rPr>
              <a:t>Before</a:t>
            </a:r>
            <a:r>
              <a:rPr lang="en-US" sz="3200" dirty="0">
                <a:solidFill>
                  <a:srgbClr val="FF6600"/>
                </a:solidFill>
                <a:latin typeface="Times New Roman" panose="02020603050405020304" pitchFamily="18" charset="0"/>
                <a:cs typeface="Times New Roman" panose="02020603050405020304" pitchFamily="18" charset="0"/>
              </a:rPr>
              <a:t>						</a:t>
            </a:r>
            <a:r>
              <a:rPr lang="en-US" sz="3200" b="1" dirty="0">
                <a:solidFill>
                  <a:srgbClr val="FF6600"/>
                </a:solidFill>
                <a:latin typeface="Times New Roman" panose="02020603050405020304" pitchFamily="18" charset="0"/>
                <a:cs typeface="Times New Roman" panose="02020603050405020304" pitchFamily="18" charset="0"/>
              </a:rPr>
              <a:t>After</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3" name="Picture 2" descr="A graph of a bar&#10;&#10;Description automatically generated with medium confidence">
            <a:extLst>
              <a:ext uri="{FF2B5EF4-FFF2-40B4-BE49-F238E27FC236}">
                <a16:creationId xmlns:a16="http://schemas.microsoft.com/office/drawing/2014/main" id="{7D56BC2E-883F-FF26-D4CC-F5EB62D7AD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378" y="1621827"/>
            <a:ext cx="4862286" cy="4572000"/>
          </a:xfrm>
          <a:prstGeom prst="rect">
            <a:avLst/>
          </a:prstGeom>
          <a:noFill/>
          <a:ln>
            <a:noFill/>
          </a:ln>
        </p:spPr>
      </p:pic>
      <p:pic>
        <p:nvPicPr>
          <p:cNvPr id="8" name="Picture 7" descr="A graph of a bar chart&#10;&#10;Description automatically generated with medium confidence">
            <a:extLst>
              <a:ext uri="{FF2B5EF4-FFF2-40B4-BE49-F238E27FC236}">
                <a16:creationId xmlns:a16="http://schemas.microsoft.com/office/drawing/2014/main" id="{1FCE6B7A-AA11-BEF4-AC89-6C25CCF071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4951" y="1621827"/>
            <a:ext cx="4862286" cy="4572000"/>
          </a:xfrm>
          <a:prstGeom prst="rect">
            <a:avLst/>
          </a:prstGeom>
          <a:noFill/>
          <a:ln>
            <a:noFill/>
          </a:ln>
        </p:spPr>
      </p:pic>
    </p:spTree>
    <p:extLst>
      <p:ext uri="{BB962C8B-B14F-4D97-AF65-F5344CB8AC3E}">
        <p14:creationId xmlns:p14="http://schemas.microsoft.com/office/powerpoint/2010/main" val="417950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a:extLst>
            <a:ext uri="{FF2B5EF4-FFF2-40B4-BE49-F238E27FC236}">
              <a16:creationId xmlns:a16="http://schemas.microsoft.com/office/drawing/2014/main" id="{CAC6EDA0-65B4-7A0B-71F9-B45BB98D416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E588B88-107F-1E7C-00D6-1A9E84E20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D1CDC8F1-BC58-6A3C-5C4B-3B61F76053F5}"/>
              </a:ext>
            </a:extLst>
          </p:cNvPr>
          <p:cNvSpPr txBox="1"/>
          <p:nvPr/>
        </p:nvSpPr>
        <p:spPr>
          <a:xfrm>
            <a:off x="3649271" y="1674797"/>
            <a:ext cx="4980018" cy="1631216"/>
          </a:xfrm>
          <a:prstGeom prst="rect">
            <a:avLst/>
          </a:prstGeom>
          <a:solidFill>
            <a:srgbClr val="3B3B3B"/>
          </a:solidFill>
        </p:spPr>
        <p:txBody>
          <a:bodyPr wrap="none" rtlCol="0">
            <a:spAutoFit/>
          </a:bodyPr>
          <a:lstStyle/>
          <a:p>
            <a:r>
              <a:rPr lang="en-US" sz="6000" dirty="0">
                <a:solidFill>
                  <a:srgbClr val="FF6600"/>
                </a:solidFill>
                <a:latin typeface="Times New Roman" panose="02020603050405020304" pitchFamily="18" charset="0"/>
                <a:cs typeface="Times New Roman" panose="02020603050405020304" pitchFamily="18" charset="0"/>
              </a:rPr>
              <a:t>Team Members</a:t>
            </a:r>
          </a:p>
          <a:p>
            <a:endParaRPr lang="en-US" sz="40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7837532-8611-E5CB-DA2F-B485EA9E860D}"/>
              </a:ext>
            </a:extLst>
          </p:cNvPr>
          <p:cNvGraphicFramePr>
            <a:graphicFrameLocks noGrp="1"/>
          </p:cNvGraphicFramePr>
          <p:nvPr>
            <p:extLst>
              <p:ext uri="{D42A27DB-BD31-4B8C-83A1-F6EECF244321}">
                <p14:modId xmlns:p14="http://schemas.microsoft.com/office/powerpoint/2010/main" val="241335263"/>
              </p:ext>
            </p:extLst>
          </p:nvPr>
        </p:nvGraphicFramePr>
        <p:xfrm>
          <a:off x="1817829" y="3072034"/>
          <a:ext cx="8556341" cy="2478372"/>
        </p:xfrm>
        <a:graphic>
          <a:graphicData uri="http://schemas.openxmlformats.org/drawingml/2006/table">
            <a:tbl>
              <a:tblPr firstRow="1" bandRow="1">
                <a:tableStyleId>{21E4AEA4-8DFA-4A89-87EB-49C32662AFE0}</a:tableStyleId>
              </a:tblPr>
              <a:tblGrid>
                <a:gridCol w="1400738">
                  <a:extLst>
                    <a:ext uri="{9D8B030D-6E8A-4147-A177-3AD203B41FA5}">
                      <a16:colId xmlns:a16="http://schemas.microsoft.com/office/drawing/2014/main" val="2385704564"/>
                    </a:ext>
                  </a:extLst>
                </a:gridCol>
                <a:gridCol w="3221457">
                  <a:extLst>
                    <a:ext uri="{9D8B030D-6E8A-4147-A177-3AD203B41FA5}">
                      <a16:colId xmlns:a16="http://schemas.microsoft.com/office/drawing/2014/main" val="3833946408"/>
                    </a:ext>
                  </a:extLst>
                </a:gridCol>
                <a:gridCol w="3934146">
                  <a:extLst>
                    <a:ext uri="{9D8B030D-6E8A-4147-A177-3AD203B41FA5}">
                      <a16:colId xmlns:a16="http://schemas.microsoft.com/office/drawing/2014/main" val="2150675073"/>
                    </a:ext>
                  </a:extLst>
                </a:gridCol>
              </a:tblGrid>
              <a:tr h="826124">
                <a:tc>
                  <a:txBody>
                    <a:bodyPr/>
                    <a:lstStyle/>
                    <a:p>
                      <a:pPr algn="ctr"/>
                      <a:endParaRPr lang="en-US" sz="2500" dirty="0">
                        <a:latin typeface="Times New Roman" panose="02020603050405020304" pitchFamily="18" charset="0"/>
                        <a:cs typeface="Times New Roman" panose="02020603050405020304" pitchFamily="18" charset="0"/>
                      </a:endParaRPr>
                    </a:p>
                  </a:txBody>
                  <a:tcPr marL="112653" marR="112653" marT="56327" marB="56327" anchor="ctr">
                    <a:solidFill>
                      <a:srgbClr val="FF6600"/>
                    </a:solidFill>
                  </a:tcPr>
                </a:tc>
                <a:tc>
                  <a:txBody>
                    <a:bodyPr/>
                    <a:lstStyle/>
                    <a:p>
                      <a:pPr algn="ctr"/>
                      <a:r>
                        <a:rPr lang="en-US" sz="2500" dirty="0">
                          <a:latin typeface="Times New Roman" panose="02020603050405020304" pitchFamily="18" charset="0"/>
                          <a:cs typeface="Times New Roman" panose="02020603050405020304" pitchFamily="18" charset="0"/>
                        </a:rPr>
                        <a:t>Name</a:t>
                      </a:r>
                    </a:p>
                  </a:txBody>
                  <a:tcPr marL="112653" marR="112653" marT="56327" marB="56327" anchor="ctr">
                    <a:solidFill>
                      <a:srgbClr val="FF6600"/>
                    </a:solidFill>
                  </a:tcPr>
                </a:tc>
                <a:tc>
                  <a:txBody>
                    <a:bodyPr/>
                    <a:lstStyle/>
                    <a:p>
                      <a:pPr algn="ctr"/>
                      <a:r>
                        <a:rPr lang="en-US" sz="2500" dirty="0">
                          <a:latin typeface="Times New Roman" panose="02020603050405020304" pitchFamily="18" charset="0"/>
                          <a:cs typeface="Times New Roman" panose="02020603050405020304" pitchFamily="18" charset="0"/>
                        </a:rPr>
                        <a:t>Email</a:t>
                      </a:r>
                    </a:p>
                  </a:txBody>
                  <a:tcPr marL="112653" marR="112653" marT="56327" marB="56327" anchor="ctr">
                    <a:solidFill>
                      <a:srgbClr val="FF6600"/>
                    </a:solidFill>
                  </a:tcPr>
                </a:tc>
                <a:extLst>
                  <a:ext uri="{0D108BD9-81ED-4DB2-BD59-A6C34878D82A}">
                    <a16:rowId xmlns:a16="http://schemas.microsoft.com/office/drawing/2014/main" val="1892068657"/>
                  </a:ext>
                </a:extLst>
              </a:tr>
              <a:tr h="826124">
                <a:tc>
                  <a:txBody>
                    <a:bodyPr/>
                    <a:lstStyle/>
                    <a:p>
                      <a:pPr algn="ctr"/>
                      <a:r>
                        <a:rPr lang="en-US" sz="2500" dirty="0">
                          <a:latin typeface="Times New Roman" panose="02020603050405020304" pitchFamily="18" charset="0"/>
                          <a:cs typeface="Times New Roman" panose="02020603050405020304" pitchFamily="18" charset="0"/>
                        </a:rPr>
                        <a:t>1</a:t>
                      </a:r>
                    </a:p>
                  </a:txBody>
                  <a:tcPr marL="112653" marR="112653" marT="56327" marB="56327" anchor="ctr"/>
                </a:tc>
                <a:tc>
                  <a:txBody>
                    <a:bodyPr/>
                    <a:lstStyle/>
                    <a:p>
                      <a:pPr algn="ctr"/>
                      <a:r>
                        <a:rPr lang="en-US" sz="2500" dirty="0" err="1">
                          <a:latin typeface="Times New Roman" panose="02020603050405020304" pitchFamily="18" charset="0"/>
                          <a:cs typeface="Times New Roman" panose="02020603050405020304" pitchFamily="18" charset="0"/>
                        </a:rPr>
                        <a:t>Keilor</a:t>
                      </a:r>
                      <a:r>
                        <a:rPr lang="en-US" sz="2500" dirty="0">
                          <a:latin typeface="Times New Roman" panose="02020603050405020304" pitchFamily="18" charset="0"/>
                          <a:cs typeface="Times New Roman" panose="02020603050405020304" pitchFamily="18" charset="0"/>
                        </a:rPr>
                        <a:t> Fallas Prado </a:t>
                      </a:r>
                    </a:p>
                  </a:txBody>
                  <a:tcPr marL="112653" marR="112653" marT="56327" marB="56327" anchor="ctr"/>
                </a:tc>
                <a:tc>
                  <a:txBody>
                    <a:bodyPr/>
                    <a:lstStyle/>
                    <a:p>
                      <a:pPr algn="ctr"/>
                      <a:r>
                        <a:rPr lang="en-US" sz="2500" dirty="0">
                          <a:latin typeface="Times New Roman" panose="02020603050405020304" pitchFamily="18" charset="0"/>
                          <a:cs typeface="Times New Roman" panose="02020603050405020304" pitchFamily="18" charset="0"/>
                        </a:rPr>
                        <a:t>kfallasprado@gmail.com</a:t>
                      </a:r>
                    </a:p>
                  </a:txBody>
                  <a:tcPr marL="112653" marR="112653" marT="56327" marB="56327" anchor="ctr"/>
                </a:tc>
                <a:extLst>
                  <a:ext uri="{0D108BD9-81ED-4DB2-BD59-A6C34878D82A}">
                    <a16:rowId xmlns:a16="http://schemas.microsoft.com/office/drawing/2014/main" val="3201688609"/>
                  </a:ext>
                </a:extLst>
              </a:tr>
              <a:tr h="826124">
                <a:tc>
                  <a:txBody>
                    <a:bodyPr/>
                    <a:lstStyle/>
                    <a:p>
                      <a:pPr algn="ctr"/>
                      <a:r>
                        <a:rPr lang="en-US" sz="2500" dirty="0">
                          <a:latin typeface="Times New Roman" panose="02020603050405020304" pitchFamily="18" charset="0"/>
                          <a:cs typeface="Times New Roman" panose="02020603050405020304" pitchFamily="18" charset="0"/>
                        </a:rPr>
                        <a:t>2</a:t>
                      </a:r>
                    </a:p>
                  </a:txBody>
                  <a:tcPr marL="112653" marR="112653" marT="56327" marB="56327" anchor="ctr"/>
                </a:tc>
                <a:tc>
                  <a:txBody>
                    <a:bodyPr/>
                    <a:lstStyle/>
                    <a:p>
                      <a:pPr algn="ctr"/>
                      <a:r>
                        <a:rPr lang="en-US" sz="2500" dirty="0">
                          <a:latin typeface="Times New Roman" panose="02020603050405020304" pitchFamily="18" charset="0"/>
                          <a:cs typeface="Times New Roman" panose="02020603050405020304" pitchFamily="18" charset="0"/>
                        </a:rPr>
                        <a:t>Ky Quang Dang</a:t>
                      </a:r>
                    </a:p>
                  </a:txBody>
                  <a:tcPr marL="112653" marR="112653" marT="56327" marB="56327" anchor="ctr"/>
                </a:tc>
                <a:tc>
                  <a:txBody>
                    <a:bodyPr/>
                    <a:lstStyle/>
                    <a:p>
                      <a:pPr algn="ctr"/>
                      <a:r>
                        <a:rPr lang="en-US" sz="2500" dirty="0">
                          <a:latin typeface="Times New Roman" panose="02020603050405020304" pitchFamily="18" charset="0"/>
                          <a:cs typeface="Times New Roman" panose="02020603050405020304" pitchFamily="18" charset="0"/>
                        </a:rPr>
                        <a:t>Keith.dang1610@gmail.com</a:t>
                      </a:r>
                    </a:p>
                  </a:txBody>
                  <a:tcPr marL="112653" marR="112653" marT="56327" marB="56327" anchor="ctr"/>
                </a:tc>
                <a:extLst>
                  <a:ext uri="{0D108BD9-81ED-4DB2-BD59-A6C34878D82A}">
                    <a16:rowId xmlns:a16="http://schemas.microsoft.com/office/drawing/2014/main" val="3455421985"/>
                  </a:ext>
                </a:extLst>
              </a:tr>
            </a:tbl>
          </a:graphicData>
        </a:graphic>
      </p:graphicFrame>
    </p:spTree>
    <p:extLst>
      <p:ext uri="{BB962C8B-B14F-4D97-AF65-F5344CB8AC3E}">
        <p14:creationId xmlns:p14="http://schemas.microsoft.com/office/powerpoint/2010/main" val="125132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1D618-0265-15D5-37C8-13723947C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22694-38E8-FDC1-0393-899A448DD964}"/>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Challenges and Recommendations</a:t>
            </a:r>
          </a:p>
        </p:txBody>
      </p:sp>
      <p:sp>
        <p:nvSpPr>
          <p:cNvPr id="6" name="Subtitle 5">
            <a:extLst>
              <a:ext uri="{FF2B5EF4-FFF2-40B4-BE49-F238E27FC236}">
                <a16:creationId xmlns:a16="http://schemas.microsoft.com/office/drawing/2014/main" id="{692998D0-30EC-18AC-1175-1F6BDD5A5F4B}"/>
              </a:ext>
            </a:extLst>
          </p:cNvPr>
          <p:cNvSpPr>
            <a:spLocks noGrp="1"/>
          </p:cNvSpPr>
          <p:nvPr>
            <p:ph type="subTitle" idx="1"/>
          </p:nvPr>
        </p:nvSpPr>
        <p:spPr>
          <a:xfrm>
            <a:off x="330925" y="1161290"/>
            <a:ext cx="5765074"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Challenges: </a:t>
            </a:r>
          </a:p>
          <a:p>
            <a:pPr marL="914400" lvl="1" indent="-457200"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dataset has a significant imbalance between two classes</a:t>
            </a:r>
          </a:p>
          <a:p>
            <a:pPr marL="914400" lvl="1" indent="-457200"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issue has a significant impact to the predictions and accuracy, especially in detecting hate-speech</a:t>
            </a:r>
          </a:p>
          <a:p>
            <a:pPr marL="914400" lvl="1" indent="-457200"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Inappropriate approach will not improve this problem.</a:t>
            </a:r>
          </a:p>
          <a:p>
            <a:pPr marL="914400" lvl="1" indent="-457200" algn="l">
              <a:lnSpc>
                <a:spcPct val="120000"/>
              </a:lnSpc>
              <a:buFont typeface="Arial" panose="020B0604020202020204" pitchFamily="34" charset="0"/>
              <a:buChar char="•"/>
            </a:pPr>
            <a:endParaRPr lang="en-US" sz="2800" dirty="0">
              <a:solidFill>
                <a:srgbClr val="FF6600"/>
              </a:solidFill>
              <a:latin typeface="Times New Roman" panose="02020603050405020304" pitchFamily="18" charset="0"/>
              <a:cs typeface="Times New Roman" panose="02020603050405020304" pitchFamily="18" charset="0"/>
            </a:endParaRP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B6EC59-DDB3-5443-1434-C0FC8775F09C}"/>
              </a:ext>
            </a:extLst>
          </p:cNvPr>
          <p:cNvPicPr>
            <a:picLocks noChangeAspect="1"/>
          </p:cNvPicPr>
          <p:nvPr/>
        </p:nvPicPr>
        <p:blipFill>
          <a:blip r:embed="rId2"/>
          <a:stretch>
            <a:fillRect/>
          </a:stretch>
        </p:blipFill>
        <p:spPr>
          <a:xfrm>
            <a:off x="6710718" y="1898613"/>
            <a:ext cx="4859383" cy="4572000"/>
          </a:xfrm>
          <a:prstGeom prst="rect">
            <a:avLst/>
          </a:prstGeom>
          <a:ln w="28575">
            <a:solidFill>
              <a:srgbClr val="FF6600"/>
            </a:solidFill>
          </a:ln>
        </p:spPr>
      </p:pic>
      <p:pic>
        <p:nvPicPr>
          <p:cNvPr id="8" name="Picture 7">
            <a:extLst>
              <a:ext uri="{FF2B5EF4-FFF2-40B4-BE49-F238E27FC236}">
                <a16:creationId xmlns:a16="http://schemas.microsoft.com/office/drawing/2014/main" id="{E4EDC1C6-A593-B60A-3ED5-1A1C6120E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669280"/>
            <a:ext cx="1654627" cy="1271019"/>
          </a:xfrm>
          <a:prstGeom prst="rect">
            <a:avLst/>
          </a:prstGeom>
        </p:spPr>
      </p:pic>
      <p:sp>
        <p:nvSpPr>
          <p:cNvPr id="3" name="TextBox 2">
            <a:extLst>
              <a:ext uri="{FF2B5EF4-FFF2-40B4-BE49-F238E27FC236}">
                <a16:creationId xmlns:a16="http://schemas.microsoft.com/office/drawing/2014/main" id="{8F66E463-CE47-A929-0B57-A291A418D3EE}"/>
              </a:ext>
            </a:extLst>
          </p:cNvPr>
          <p:cNvSpPr txBox="1"/>
          <p:nvPr/>
        </p:nvSpPr>
        <p:spPr>
          <a:xfrm>
            <a:off x="6594743" y="1158494"/>
            <a:ext cx="5091331" cy="707886"/>
          </a:xfrm>
          <a:prstGeom prst="rect">
            <a:avLst/>
          </a:prstGeom>
          <a:noFill/>
        </p:spPr>
        <p:txBody>
          <a:bodyPr wrap="square" rtlCol="0">
            <a:spAutoFit/>
          </a:bodyPr>
          <a:lstStyle/>
          <a:p>
            <a:pPr algn="ctr"/>
            <a:r>
              <a:rPr lang="en-US" sz="2000" dirty="0">
                <a:solidFill>
                  <a:srgbClr val="FF6600"/>
                </a:solidFill>
                <a:latin typeface="Times New Roman" panose="02020603050405020304" pitchFamily="18" charset="0"/>
                <a:cs typeface="Times New Roman" panose="02020603050405020304" pitchFamily="18" charset="0"/>
              </a:rPr>
              <a:t>Input Data (Train Subset: including </a:t>
            </a:r>
            <a:r>
              <a:rPr lang="en-US" sz="2000" dirty="0" err="1">
                <a:solidFill>
                  <a:srgbClr val="FF6600"/>
                </a:solidFill>
                <a:latin typeface="Times New Roman" panose="02020603050405020304" pitchFamily="18" charset="0"/>
                <a:cs typeface="Times New Roman" panose="02020603050405020304" pitchFamily="18" charset="0"/>
              </a:rPr>
              <a:t>X_train</a:t>
            </a:r>
            <a:r>
              <a:rPr lang="en-US" sz="2000" dirty="0">
                <a:solidFill>
                  <a:srgbClr val="FF6600"/>
                </a:solidFill>
                <a:latin typeface="Times New Roman" panose="02020603050405020304" pitchFamily="18" charset="0"/>
                <a:cs typeface="Times New Roman" panose="02020603050405020304" pitchFamily="18" charset="0"/>
              </a:rPr>
              <a:t> and </a:t>
            </a:r>
            <a:r>
              <a:rPr lang="en-US" sz="2000" dirty="0" err="1">
                <a:solidFill>
                  <a:srgbClr val="FF6600"/>
                </a:solidFill>
                <a:latin typeface="Times New Roman" panose="02020603050405020304" pitchFamily="18" charset="0"/>
                <a:cs typeface="Times New Roman" panose="02020603050405020304" pitchFamily="18" charset="0"/>
              </a:rPr>
              <a:t>X_test</a:t>
            </a:r>
            <a:r>
              <a:rPr lang="en-US" sz="2000" dirty="0">
                <a:solidFill>
                  <a:srgbClr val="FF66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76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A277E-803E-6E7B-249E-D7E9A984D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67A922-EC72-DDBB-FEF8-14F3FEFDE86A}"/>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Challenges and Recommendations</a:t>
            </a:r>
          </a:p>
        </p:txBody>
      </p:sp>
      <p:pic>
        <p:nvPicPr>
          <p:cNvPr id="4" name="Picture 3">
            <a:extLst>
              <a:ext uri="{FF2B5EF4-FFF2-40B4-BE49-F238E27FC236}">
                <a16:creationId xmlns:a16="http://schemas.microsoft.com/office/drawing/2014/main" id="{0A12BC7E-0E19-D3A7-E31D-6A26381B5D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69280"/>
            <a:ext cx="1654627" cy="1271019"/>
          </a:xfrm>
          <a:prstGeom prst="rect">
            <a:avLst/>
          </a:prstGeom>
        </p:spPr>
      </p:pic>
      <p:sp>
        <p:nvSpPr>
          <p:cNvPr id="6" name="Subtitle 5">
            <a:extLst>
              <a:ext uri="{FF2B5EF4-FFF2-40B4-BE49-F238E27FC236}">
                <a16:creationId xmlns:a16="http://schemas.microsoft.com/office/drawing/2014/main" id="{141798C3-920C-155B-3C36-D93009C6029F}"/>
              </a:ext>
            </a:extLst>
          </p:cNvPr>
          <p:cNvSpPr>
            <a:spLocks noGrp="1"/>
          </p:cNvSpPr>
          <p:nvPr>
            <p:ph type="subTitle" idx="1"/>
          </p:nvPr>
        </p:nvSpPr>
        <p:spPr>
          <a:xfrm>
            <a:off x="548640" y="1161292"/>
            <a:ext cx="10616184"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Recommendations: </a:t>
            </a:r>
          </a:p>
          <a:p>
            <a:pPr marL="914400" lvl="1" indent="-457200"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Although the accuracy of non-speech detection is considerably high and the improvement of hate detection’s accuracy, but the main target is the hate speech detection. The model should be improved in several times to achieve the desired performance.</a:t>
            </a:r>
          </a:p>
          <a:p>
            <a:pPr marL="914400" lvl="1" indent="-457200"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approach to address the imbalanced classes should be implemented before the train-test split. </a:t>
            </a:r>
          </a:p>
          <a:p>
            <a:pPr marL="914400" lvl="1" indent="-457200"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Additionally, other pre-trained models from platforms like Hugging Face, such as </a:t>
            </a:r>
            <a:r>
              <a:rPr lang="en-US" sz="2200" dirty="0" err="1">
                <a:latin typeface="Times New Roman" panose="02020603050405020304" pitchFamily="18" charset="0"/>
                <a:cs typeface="Times New Roman" panose="02020603050405020304" pitchFamily="18" charset="0"/>
              </a:rPr>
              <a:t>emojiBERT</a:t>
            </a:r>
            <a:r>
              <a:rPr lang="en-US" sz="2200" dirty="0">
                <a:latin typeface="Times New Roman" panose="02020603050405020304" pitchFamily="18" charset="0"/>
                <a:cs typeface="Times New Roman" panose="02020603050405020304" pitchFamily="18" charset="0"/>
              </a:rPr>
              <a:t> or </a:t>
            </a:r>
            <a:r>
              <a:rPr lang="en-US" sz="2200" dirty="0" err="1">
                <a:latin typeface="Times New Roman" panose="02020603050405020304" pitchFamily="18" charset="0"/>
                <a:cs typeface="Times New Roman" panose="02020603050405020304" pitchFamily="18" charset="0"/>
              </a:rPr>
              <a:t>emoBERT</a:t>
            </a:r>
            <a:r>
              <a:rPr lang="en-US" sz="2200" dirty="0">
                <a:latin typeface="Times New Roman" panose="02020603050405020304" pitchFamily="18" charset="0"/>
                <a:cs typeface="Times New Roman" panose="02020603050405020304" pitchFamily="18" charset="0"/>
              </a:rPr>
              <a:t>, which require more energy and resources than we can allocate, may be better suited for the context due to their specialized features.</a:t>
            </a:r>
            <a:endParaRPr lang="en-US" sz="32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8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96128"/>
            <a:ext cx="1654627" cy="1261875"/>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70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3200" dirty="0">
                <a:solidFill>
                  <a:srgbClr val="FF6600"/>
                </a:solidFill>
                <a:latin typeface="Times New Roman" panose="02020603050405020304" pitchFamily="18" charset="0"/>
                <a:cs typeface="Times New Roman" panose="02020603050405020304" pitchFamily="18" charset="0"/>
              </a:rPr>
              <a:t>   	Executive Summary</a:t>
            </a:r>
          </a:p>
          <a:p>
            <a:pPr algn="just"/>
            <a:r>
              <a:rPr lang="en-US" sz="32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3200" dirty="0">
                <a:solidFill>
                  <a:srgbClr val="FF6600"/>
                </a:solidFill>
                <a:latin typeface="Times New Roman" panose="02020603050405020304" pitchFamily="18" charset="0"/>
                <a:cs typeface="Times New Roman" panose="02020603050405020304" pitchFamily="18" charset="0"/>
              </a:rPr>
              <a:t>         Approach</a:t>
            </a:r>
          </a:p>
          <a:p>
            <a:pPr algn="just"/>
            <a:r>
              <a:rPr lang="en-US" sz="3200" dirty="0">
                <a:solidFill>
                  <a:srgbClr val="FF6600"/>
                </a:solidFill>
                <a:latin typeface="Times New Roman" panose="02020603050405020304" pitchFamily="18" charset="0"/>
                <a:cs typeface="Times New Roman" panose="02020603050405020304" pitchFamily="18" charset="0"/>
              </a:rPr>
              <a:t>         Results and Evaluation</a:t>
            </a:r>
          </a:p>
          <a:p>
            <a:pPr algn="just"/>
            <a:r>
              <a:rPr lang="en-US" sz="3200" dirty="0">
                <a:solidFill>
                  <a:srgbClr val="FF6600"/>
                </a:solidFill>
                <a:latin typeface="Times New Roman" panose="02020603050405020304" pitchFamily="18" charset="0"/>
                <a:cs typeface="Times New Roman" panose="02020603050405020304" pitchFamily="18" charset="0"/>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61A0E-9175-931F-E85A-4A18E7193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F3AAF-5C10-7C36-E24E-4B41ED236B4C}"/>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Executive Summary</a:t>
            </a:r>
          </a:p>
        </p:txBody>
      </p:sp>
      <p:sp>
        <p:nvSpPr>
          <p:cNvPr id="3" name="Subtitle 2">
            <a:extLst>
              <a:ext uri="{FF2B5EF4-FFF2-40B4-BE49-F238E27FC236}">
                <a16:creationId xmlns:a16="http://schemas.microsoft.com/office/drawing/2014/main" id="{E3E463A8-D75D-8736-5A7B-6E0BCD921E85}"/>
              </a:ext>
            </a:extLst>
          </p:cNvPr>
          <p:cNvSpPr>
            <a:spLocks noGrp="1"/>
          </p:cNvSpPr>
          <p:nvPr>
            <p:ph type="subTitle" idx="1"/>
          </p:nvPr>
        </p:nvSpPr>
        <p:spPr>
          <a:xfrm rot="5400000">
            <a:off x="2666995" y="-2667000"/>
            <a:ext cx="6858003" cy="12192003"/>
          </a:xfrm>
        </p:spPr>
        <p:txBody>
          <a:bodyPr vert="vert270">
            <a:normAutofit/>
          </a:bodyPr>
          <a:lstStyle/>
          <a:p>
            <a:endParaRPr lang="en-US" dirty="0">
              <a:solidFill>
                <a:srgbClr val="FF6600"/>
              </a:solidFill>
              <a:latin typeface="Times New Roman" panose="02020603050405020304" pitchFamily="18" charset="0"/>
              <a:cs typeface="Times New Roman" panose="02020603050405020304" pitchFamily="18" charset="0"/>
            </a:endParaRPr>
          </a:p>
          <a:p>
            <a:pPr algn="just"/>
            <a:r>
              <a:rPr lang="en-US"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 </a:t>
            </a:r>
          </a:p>
          <a:p>
            <a:pPr lvl="2" algn="just"/>
            <a:r>
              <a:rPr lang="en-US" sz="2500" dirty="0">
                <a:latin typeface="Times New Roman" panose="02020603050405020304" pitchFamily="18" charset="0"/>
                <a:cs typeface="Times New Roman" panose="02020603050405020304" pitchFamily="18" charset="0"/>
              </a:rPr>
              <a:t>Detecting and addressing hate speech is a pressing concern to maintain a healthy online ecosystem, protect users from harm, and ensure regulatory compliance.</a:t>
            </a:r>
            <a:endParaRPr lang="en-US" sz="2400" dirty="0">
              <a:solidFill>
                <a:srgbClr val="FF6600"/>
              </a:solidFill>
              <a:latin typeface="Times New Roman" panose="02020603050405020304" pitchFamily="18" charset="0"/>
              <a:cs typeface="Times New Roman" panose="02020603050405020304" pitchFamily="18" charset="0"/>
            </a:endParaRPr>
          </a:p>
          <a:p>
            <a:pPr lvl="1" algn="just">
              <a:lnSpc>
                <a:spcPct val="100000"/>
              </a:lnSpc>
            </a:pPr>
            <a:r>
              <a:rPr lang="en-US" sz="2400" dirty="0">
                <a:solidFill>
                  <a:srgbClr val="FF6600"/>
                </a:solidFill>
                <a:latin typeface="Times New Roman" panose="02020603050405020304" pitchFamily="18" charset="0"/>
                <a:cs typeface="Times New Roman" panose="02020603050405020304" pitchFamily="18" charset="0"/>
              </a:rPr>
              <a:t>    </a:t>
            </a:r>
            <a:r>
              <a:rPr lang="en-US" sz="2800" dirty="0">
                <a:solidFill>
                  <a:srgbClr val="FF6600"/>
                </a:solidFill>
                <a:latin typeface="Times New Roman" panose="02020603050405020304" pitchFamily="18" charset="0"/>
                <a:cs typeface="Times New Roman" panose="02020603050405020304" pitchFamily="18" charset="0"/>
              </a:rPr>
              <a:t>Business understanding:</a:t>
            </a:r>
          </a:p>
          <a:p>
            <a:pPr lvl="2" algn="just">
              <a:lnSpc>
                <a:spcPct val="100000"/>
              </a:lnSpc>
            </a:pPr>
            <a:r>
              <a:rPr lang="en-US" sz="2500" dirty="0">
                <a:latin typeface="Times New Roman" panose="02020603050405020304" pitchFamily="18" charset="0"/>
                <a:cs typeface="Times New Roman" panose="02020603050405020304" pitchFamily="18" charset="0"/>
              </a:rPr>
              <a:t>Developing a hate speech detection model isn't just a technical challenge but also an effort to address real-world problems.</a:t>
            </a:r>
            <a:endParaRPr lang="en-US" sz="2500" dirty="0">
              <a:solidFill>
                <a:srgbClr val="FF6600"/>
              </a:solidFill>
              <a:latin typeface="Times New Roman" panose="02020603050405020304" pitchFamily="18" charset="0"/>
              <a:cs typeface="Times New Roman" panose="02020603050405020304" pitchFamily="18" charset="0"/>
            </a:endParaRPr>
          </a:p>
          <a:p>
            <a:pPr algn="just"/>
            <a:r>
              <a:rPr lang="en-US" sz="2800" dirty="0">
                <a:solidFill>
                  <a:srgbClr val="FF6600"/>
                </a:solidFill>
                <a:latin typeface="Times New Roman" panose="02020603050405020304" pitchFamily="18" charset="0"/>
                <a:cs typeface="Times New Roman" panose="02020603050405020304" pitchFamily="18" charset="0"/>
              </a:rPr>
              <a:t>         Deliveries: </a:t>
            </a:r>
          </a:p>
          <a:p>
            <a:pPr algn="just"/>
            <a:r>
              <a:rPr lang="en-US" sz="2800" dirty="0">
                <a:solidFill>
                  <a:srgbClr val="FF660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 NLP model can detect hate speech and non-hate speech.</a:t>
            </a:r>
          </a:p>
          <a:p>
            <a:pPr algn="just"/>
            <a:r>
              <a:rPr lang="en-US" sz="2500" dirty="0">
                <a:latin typeface="Times New Roman" panose="02020603050405020304" pitchFamily="18" charset="0"/>
                <a:cs typeface="Times New Roman" panose="02020603050405020304" pitchFamily="18" charset="0"/>
              </a:rPr>
              <a:t>	The report </a:t>
            </a:r>
          </a:p>
          <a:p>
            <a:pPr algn="just"/>
            <a:r>
              <a:rPr lang="en-US" sz="2500" dirty="0">
                <a:latin typeface="Times New Roman" panose="02020603050405020304" pitchFamily="18" charset="0"/>
                <a:cs typeface="Times New Roman" panose="02020603050405020304" pitchFamily="18" charset="0"/>
              </a:rPr>
              <a:t>	</a:t>
            </a: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E19A29-37CE-E3D5-4BC5-284301AD1A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8968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C1826-C0D0-133C-4058-2CD1AB1C4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ECF54D-4B97-89F1-58C3-C9BDA549FCE3}"/>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Executive Summary</a:t>
            </a:r>
          </a:p>
        </p:txBody>
      </p:sp>
      <p:pic>
        <p:nvPicPr>
          <p:cNvPr id="4" name="Picture 3">
            <a:extLst>
              <a:ext uri="{FF2B5EF4-FFF2-40B4-BE49-F238E27FC236}">
                <a16:creationId xmlns:a16="http://schemas.microsoft.com/office/drawing/2014/main" id="{11E4408A-D36E-4024-3241-856BAF9ABE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B25D2B61-23F7-D42F-AD5A-F255E5600873}"/>
              </a:ext>
            </a:extLst>
          </p:cNvPr>
          <p:cNvSpPr>
            <a:spLocks noGrp="1"/>
          </p:cNvSpPr>
          <p:nvPr>
            <p:ph type="subTitle" idx="1"/>
          </p:nvPr>
        </p:nvSpPr>
        <p:spPr>
          <a:xfrm>
            <a:off x="529166" y="994232"/>
            <a:ext cx="11133666" cy="2434768"/>
          </a:xfrm>
        </p:spPr>
        <p:txBody>
          <a:bodyPr>
            <a:noAutofit/>
          </a:bodyPr>
          <a:lstStyle/>
          <a:p>
            <a:pPr algn="l">
              <a:lnSpc>
                <a:spcPct val="120000"/>
              </a:lnSpc>
            </a:pPr>
            <a:r>
              <a:rPr lang="en-US" sz="3000" dirty="0">
                <a:solidFill>
                  <a:srgbClr val="FF6600"/>
                </a:solidFill>
                <a:latin typeface="Times New Roman" panose="02020603050405020304" pitchFamily="18" charset="0"/>
                <a:cs typeface="Times New Roman" panose="02020603050405020304" pitchFamily="18" charset="0"/>
              </a:rPr>
              <a:t>Approach:</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a:t>
            </a:r>
            <a:r>
              <a:rPr lang="en-US" sz="2200" dirty="0">
                <a:latin typeface="Times New Roman" panose="02020603050405020304" pitchFamily="18" charset="0"/>
                <a:cs typeface="Times New Roman" panose="02020603050405020304" pitchFamily="18" charset="0"/>
              </a:rPr>
              <a:t>train shape (31962, 3) test shape(17197, 2), features (ids, tweet, labels)</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Methodology: </a:t>
            </a:r>
            <a:r>
              <a:rPr lang="en-US" sz="2200" dirty="0">
                <a:latin typeface="Times New Roman" panose="02020603050405020304" pitchFamily="18" charset="0"/>
                <a:cs typeface="Times New Roman" panose="02020603050405020304" pitchFamily="18" charset="0"/>
              </a:rPr>
              <a:t>Transformer model (BERT, </a:t>
            </a:r>
            <a:r>
              <a:rPr lang="en-US" sz="2200" dirty="0" err="1">
                <a:latin typeface="Times New Roman" panose="02020603050405020304" pitchFamily="18" charset="0"/>
                <a:cs typeface="Times New Roman" panose="02020603050405020304" pitchFamily="18" charset="0"/>
              </a:rPr>
              <a:t>distilBERT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Tools and Techniques: </a:t>
            </a:r>
            <a:r>
              <a:rPr lang="en-US" sz="2200" dirty="0">
                <a:latin typeface="Times New Roman" panose="02020603050405020304" pitchFamily="18" charset="0"/>
                <a:cs typeface="Times New Roman" panose="02020603050405020304" pitchFamily="18" charset="0"/>
              </a:rPr>
              <a:t>Mention any NLP techniques, libraries, or frameworks used (e.g., </a:t>
            </a:r>
            <a:r>
              <a:rPr lang="en-US" sz="2200" dirty="0" err="1">
                <a:latin typeface="Times New Roman" panose="02020603050405020304" pitchFamily="18" charset="0"/>
                <a:cs typeface="Times New Roman" panose="02020603050405020304" pitchFamily="18" charset="0"/>
              </a:rPr>
              <a:t>DistilBERT</a:t>
            </a:r>
            <a:r>
              <a:rPr lang="en-US" sz="2200" dirty="0">
                <a:latin typeface="Times New Roman" panose="02020603050405020304" pitchFamily="18" charset="0"/>
                <a:cs typeface="Times New Roman" panose="02020603050405020304" pitchFamily="18" charset="0"/>
              </a:rPr>
              <a:t>, emoji library, tokenization).</a:t>
            </a:r>
          </a:p>
          <a:p>
            <a:pPr algn="l">
              <a:lnSpc>
                <a:spcPct val="120000"/>
              </a:lnSpc>
            </a:pPr>
            <a:endParaRPr lang="en-US" sz="10000" dirty="0">
              <a:solidFill>
                <a:srgbClr val="FF6600"/>
              </a:solidFill>
              <a:latin typeface="Times New Roman" panose="02020603050405020304" pitchFamily="18" charset="0"/>
              <a:cs typeface="Times New Roman" panose="02020603050405020304" pitchFamily="18" charset="0"/>
            </a:endParaRPr>
          </a:p>
        </p:txBody>
      </p:sp>
      <p:sp>
        <p:nvSpPr>
          <p:cNvPr id="16" name="Subtitle 5">
            <a:extLst>
              <a:ext uri="{FF2B5EF4-FFF2-40B4-BE49-F238E27FC236}">
                <a16:creationId xmlns:a16="http://schemas.microsoft.com/office/drawing/2014/main" id="{E81C82E8-FD87-1B01-B054-516A0B47FC11}"/>
              </a:ext>
            </a:extLst>
          </p:cNvPr>
          <p:cNvSpPr txBox="1">
            <a:spLocks/>
          </p:cNvSpPr>
          <p:nvPr/>
        </p:nvSpPr>
        <p:spPr>
          <a:xfrm>
            <a:off x="529166" y="3599397"/>
            <a:ext cx="11202586" cy="20939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3000" dirty="0">
                <a:solidFill>
                  <a:srgbClr val="FF6600"/>
                </a:solidFill>
                <a:latin typeface="Times New Roman" panose="02020603050405020304" pitchFamily="18" charset="0"/>
                <a:cs typeface="Times New Roman" panose="02020603050405020304" pitchFamily="18" charset="0"/>
              </a:rPr>
              <a:t>Model training and Evaluation:</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Model Selection: </a:t>
            </a:r>
            <a:r>
              <a:rPr lang="en-US" sz="2200" dirty="0">
                <a:latin typeface="Times New Roman" panose="02020603050405020304" pitchFamily="18" charset="0"/>
                <a:cs typeface="Times New Roman" panose="02020603050405020304" pitchFamily="18" charset="0"/>
              </a:rPr>
              <a:t>Using </a:t>
            </a:r>
            <a:r>
              <a:rPr lang="en-US" sz="2200" b="1" dirty="0" err="1">
                <a:latin typeface="Times New Roman" panose="02020603050405020304" pitchFamily="18" charset="0"/>
                <a:cs typeface="Times New Roman" panose="02020603050405020304" pitchFamily="18" charset="0"/>
              </a:rPr>
              <a:t>DistilBERT</a:t>
            </a:r>
            <a:r>
              <a:rPr lang="en-US" sz="2200" b="1" dirty="0">
                <a:latin typeface="Times New Roman" panose="02020603050405020304" pitchFamily="18" charset="0"/>
                <a:cs typeface="Times New Roman" panose="02020603050405020304" pitchFamily="18" charset="0"/>
              </a:rPr>
              <a:t> (lighter than BERT) </a:t>
            </a:r>
            <a:r>
              <a:rPr lang="en-US" sz="2200" dirty="0">
                <a:latin typeface="Times New Roman" panose="02020603050405020304" pitchFamily="18" charset="0"/>
                <a:cs typeface="Times New Roman" panose="02020603050405020304" pitchFamily="18" charset="0"/>
              </a:rPr>
              <a:t>for efficient resources consumption.</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Training Process: </a:t>
            </a:r>
            <a:r>
              <a:rPr lang="en-US" sz="2200" dirty="0">
                <a:latin typeface="Times New Roman" panose="02020603050405020304" pitchFamily="18" charset="0"/>
                <a:cs typeface="Times New Roman" panose="02020603050405020304" pitchFamily="18" charset="0"/>
              </a:rPr>
              <a:t>Trained model can achieve the high accuracy over 90% and loss is decreased after every epoch</a:t>
            </a:r>
          </a:p>
        </p:txBody>
      </p:sp>
    </p:spTree>
    <p:extLst>
      <p:ext uri="{BB962C8B-B14F-4D97-AF65-F5344CB8AC3E}">
        <p14:creationId xmlns:p14="http://schemas.microsoft.com/office/powerpoint/2010/main" val="183708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C7886-2DB1-D891-0885-19712E961D05}"/>
            </a:ext>
          </a:extLst>
        </p:cNvPr>
        <p:cNvGrpSpPr/>
        <p:nvPr/>
      </p:nvGrpSpPr>
      <p:grpSpPr>
        <a:xfrm>
          <a:off x="0" y="0"/>
          <a:ext cx="0" cy="0"/>
          <a:chOff x="0" y="0"/>
          <a:chExt cx="0" cy="0"/>
        </a:xfrm>
      </p:grpSpPr>
      <p:pic>
        <p:nvPicPr>
          <p:cNvPr id="2050" name="Picture 2" descr="Hate speech trên mạng xã hội - đâu là giới hạn?">
            <a:extLst>
              <a:ext uri="{FF2B5EF4-FFF2-40B4-BE49-F238E27FC236}">
                <a16:creationId xmlns:a16="http://schemas.microsoft.com/office/drawing/2014/main" id="{A7122AB7-EBEA-728B-3AF0-B7D98878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039" y="1764602"/>
            <a:ext cx="4985403" cy="3328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2C15D6E0-A76E-CB30-60EF-DBF514AFE8C5}"/>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Problem Statement</a:t>
            </a:r>
          </a:p>
        </p:txBody>
      </p:sp>
      <p:pic>
        <p:nvPicPr>
          <p:cNvPr id="4" name="Picture 3">
            <a:extLst>
              <a:ext uri="{FF2B5EF4-FFF2-40B4-BE49-F238E27FC236}">
                <a16:creationId xmlns:a16="http://schemas.microsoft.com/office/drawing/2014/main" id="{89660DFC-22B7-5FA5-6D93-DAE85BDBC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D1384966-CB1C-EC60-7E3D-4FE216698F3F}"/>
              </a:ext>
            </a:extLst>
          </p:cNvPr>
          <p:cNvSpPr>
            <a:spLocks noGrp="1"/>
          </p:cNvSpPr>
          <p:nvPr>
            <p:ph type="subTitle" idx="1"/>
          </p:nvPr>
        </p:nvSpPr>
        <p:spPr>
          <a:xfrm>
            <a:off x="384048" y="1210348"/>
            <a:ext cx="6355080" cy="5016715"/>
          </a:xfrm>
        </p:spPr>
        <p:txBody>
          <a:bodyPr>
            <a:noAutofit/>
          </a:bodyPr>
          <a:lstStyle/>
          <a:p>
            <a:pPr algn="just">
              <a:lnSpc>
                <a:spcPct val="107000"/>
              </a:lnSpc>
              <a:spcAft>
                <a:spcPts val="800"/>
              </a:spcAft>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Hate speech is a form of communication, whether verbal, written, or behavioral, that attacks or discriminates against an individual or group based on their inherent characteristics, such as religion, ethnicity, nationality, race, gender, or other identity factors. The emergence of hate speech on social media platforms like Twitter poses significant challenges, including creating a toxic environment for users and impacting the platform's reputation.</a:t>
            </a:r>
          </a:p>
          <a:p>
            <a:pPr algn="just">
              <a:lnSpc>
                <a:spcPct val="107000"/>
              </a:lnSpc>
              <a:spcAft>
                <a:spcPts val="800"/>
              </a:spcAft>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Detecting and addressing hate speech is a pressing concern to maintain a healthy online ecosystem, protect users from harm, and ensure regulatory compliance.</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20000"/>
              </a:lnSpc>
            </a:pPr>
            <a:endParaRPr lang="en-US" sz="20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61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01E3D-B191-81EB-98C5-7CA2264E5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7D00D-9902-A3AE-01B8-6A9BA20651EA}"/>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Approach</a:t>
            </a:r>
          </a:p>
        </p:txBody>
      </p:sp>
      <p:pic>
        <p:nvPicPr>
          <p:cNvPr id="4" name="Picture 3">
            <a:extLst>
              <a:ext uri="{FF2B5EF4-FFF2-40B4-BE49-F238E27FC236}">
                <a16:creationId xmlns:a16="http://schemas.microsoft.com/office/drawing/2014/main" id="{5276CE0E-67D1-BCDB-8140-33F3BF436A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7EE1DDDB-0EB4-9EB9-11E6-04488DE9F9CC}"/>
              </a:ext>
            </a:extLst>
          </p:cNvPr>
          <p:cNvSpPr>
            <a:spLocks noGrp="1"/>
          </p:cNvSpPr>
          <p:nvPr>
            <p:ph type="subTitle" idx="1"/>
          </p:nvPr>
        </p:nvSpPr>
        <p:spPr>
          <a:xfrm>
            <a:off x="351618" y="1025005"/>
            <a:ext cx="8042574" cy="5199595"/>
          </a:xfrm>
        </p:spPr>
        <p:txBody>
          <a:bodyPr>
            <a:noAutofit/>
          </a:bodyPr>
          <a:lstStyle/>
          <a:p>
            <a:pPr algn="just">
              <a:lnSpc>
                <a:spcPct val="107000"/>
              </a:lnSpc>
              <a:spcAft>
                <a:spcPts val="800"/>
              </a:spcAft>
            </a:pPr>
            <a:r>
              <a:rPr lang="en-US" sz="25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Data overview: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Dataset consists of two subsets: train and test.</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Train dataset: three features, including labels</a:t>
            </a:r>
          </a:p>
          <a:p>
            <a:pPr marL="742950" lvl="1"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Test dataset: two columns, without labels</a:t>
            </a:r>
          </a:p>
          <a:p>
            <a:pPr algn="just">
              <a:lnSpc>
                <a:spcPct val="107000"/>
              </a:lnSpc>
              <a:spcAft>
                <a:spcPts val="800"/>
              </a:spcAft>
            </a:pPr>
            <a:r>
              <a:rPr lang="en-US" sz="25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Methodology: </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Traditional neural learning such as: LTSM, GRU…</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Transformer model, particularly pre-trained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DistilBERT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model.</a:t>
            </a:r>
          </a:p>
          <a:p>
            <a:pPr algn="just">
              <a:lnSpc>
                <a:spcPct val="107000"/>
              </a:lnSpc>
              <a:spcAft>
                <a:spcPts val="800"/>
              </a:spcAft>
            </a:pPr>
            <a:r>
              <a:rPr lang="en-US" sz="2500" kern="100" dirty="0">
                <a:solidFill>
                  <a:srgbClr val="FF6600"/>
                </a:solidFill>
                <a:latin typeface="Times New Roman" panose="02020603050405020304" pitchFamily="18" charset="0"/>
                <a:ea typeface="Aptos" panose="020B0004020202020204" pitchFamily="34" charset="0"/>
                <a:cs typeface="Times New Roman" panose="02020603050405020304" pitchFamily="18" charset="0"/>
              </a:rPr>
              <a:t>Tools and Techniques: </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Using deep learning to train and fine-tune the model on the training dataset.</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Running model on Kaggle environment to leverage resources, high performance on training model, to save time every run time</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Libraries: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DistilBERT</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emoji, pandas,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numpy</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matplotlib, re..</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etc</a:t>
            </a: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l">
              <a:lnSpc>
                <a:spcPct val="120000"/>
              </a:lnSpc>
            </a:pPr>
            <a:endParaRPr lang="en-US" sz="2000" dirty="0">
              <a:solidFill>
                <a:srgbClr val="FF66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A9FDA38-5F43-7514-858D-C5897FA92C42}"/>
              </a:ext>
            </a:extLst>
          </p:cNvPr>
          <p:cNvPicPr>
            <a:picLocks noChangeAspect="1"/>
          </p:cNvPicPr>
          <p:nvPr/>
        </p:nvPicPr>
        <p:blipFill>
          <a:blip r:embed="rId3"/>
          <a:stretch>
            <a:fillRect/>
          </a:stretch>
        </p:blipFill>
        <p:spPr>
          <a:xfrm>
            <a:off x="7864389" y="3032469"/>
            <a:ext cx="3838575" cy="1533525"/>
          </a:xfrm>
          <a:prstGeom prst="rect">
            <a:avLst/>
          </a:prstGeom>
          <a:ln w="28575">
            <a:solidFill>
              <a:srgbClr val="FF6600"/>
            </a:solidFill>
          </a:ln>
        </p:spPr>
      </p:pic>
      <p:pic>
        <p:nvPicPr>
          <p:cNvPr id="10" name="Picture 9">
            <a:extLst>
              <a:ext uri="{FF2B5EF4-FFF2-40B4-BE49-F238E27FC236}">
                <a16:creationId xmlns:a16="http://schemas.microsoft.com/office/drawing/2014/main" id="{E4A7D3C7-EB86-52E6-B631-B058B621C4D3}"/>
              </a:ext>
            </a:extLst>
          </p:cNvPr>
          <p:cNvPicPr>
            <a:picLocks noChangeAspect="1"/>
          </p:cNvPicPr>
          <p:nvPr/>
        </p:nvPicPr>
        <p:blipFill>
          <a:blip r:embed="rId4"/>
          <a:stretch>
            <a:fillRect/>
          </a:stretch>
        </p:blipFill>
        <p:spPr>
          <a:xfrm>
            <a:off x="7832597" y="1210349"/>
            <a:ext cx="3870367" cy="1606003"/>
          </a:xfrm>
          <a:prstGeom prst="rect">
            <a:avLst/>
          </a:prstGeom>
          <a:ln w="28575">
            <a:solidFill>
              <a:srgbClr val="FF6600"/>
            </a:solidFill>
          </a:ln>
        </p:spPr>
      </p:pic>
    </p:spTree>
    <p:extLst>
      <p:ext uri="{BB962C8B-B14F-4D97-AF65-F5344CB8AC3E}">
        <p14:creationId xmlns:p14="http://schemas.microsoft.com/office/powerpoint/2010/main" val="213907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7181F-1102-20CB-81BD-F47E0E04D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1411D-9535-2DC3-FEF5-EF2554CF05A0}"/>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 </a:t>
            </a:r>
          </a:p>
        </p:txBody>
      </p:sp>
      <p:pic>
        <p:nvPicPr>
          <p:cNvPr id="4" name="Picture 3">
            <a:extLst>
              <a:ext uri="{FF2B5EF4-FFF2-40B4-BE49-F238E27FC236}">
                <a16:creationId xmlns:a16="http://schemas.microsoft.com/office/drawing/2014/main" id="{384B6E11-F461-1B50-1866-3790CCAA02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102ED417-83EC-554D-A9CC-DA850C4DFB04}"/>
              </a:ext>
            </a:extLst>
          </p:cNvPr>
          <p:cNvSpPr>
            <a:spLocks noGrp="1"/>
          </p:cNvSpPr>
          <p:nvPr>
            <p:ph type="subTitle" idx="1"/>
          </p:nvPr>
        </p:nvSpPr>
        <p:spPr>
          <a:xfrm>
            <a:off x="580113" y="1137183"/>
            <a:ext cx="4759983" cy="3727412"/>
          </a:xfrm>
        </p:spPr>
        <p:txBody>
          <a:bodyPr>
            <a:noAutofit/>
          </a:bodyPr>
          <a:lstStyle/>
          <a:p>
            <a:pPr algn="just">
              <a:lnSpc>
                <a:spcPct val="107000"/>
              </a:lnSpc>
              <a:spcAft>
                <a:spcPts val="800"/>
              </a:spcAft>
            </a:pPr>
            <a:r>
              <a:rPr lang="en-US" sz="28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Data cleansing:</a:t>
            </a:r>
          </a:p>
          <a:p>
            <a:pPr marL="742950" lvl="1" indent="-285750" algn="l">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Remove mentions (</a:t>
            </a:r>
            <a:r>
              <a:rPr lang="en-US" sz="2200" kern="100" dirty="0" err="1">
                <a:effectLst/>
                <a:latin typeface="Times New Roman" panose="02020603050405020304" pitchFamily="18" charset="0"/>
                <a:ea typeface="Aptos" panose="020B0004020202020204" pitchFamily="34" charset="0"/>
                <a:cs typeface="Times New Roman" panose="02020603050405020304" pitchFamily="18" charset="0"/>
              </a:rPr>
              <a:t>e.g</a:t>
            </a: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 @user,..)</a:t>
            </a:r>
          </a:p>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Remove hashtags (</a:t>
            </a:r>
            <a:r>
              <a:rPr lang="en-US" sz="2200" kern="100" dirty="0" err="1">
                <a:latin typeface="Times New Roman" panose="02020603050405020304" pitchFamily="18" charset="0"/>
                <a:ea typeface="Aptos" panose="020B0004020202020204" pitchFamily="34" charset="0"/>
                <a:cs typeface="Times New Roman" panose="02020603050405020304" pitchFamily="18" charset="0"/>
              </a:rPr>
              <a:t>e.g</a:t>
            </a:r>
            <a:r>
              <a:rPr lang="en-US" sz="2200" kern="100" dirty="0">
                <a:latin typeface="Times New Roman" panose="02020603050405020304" pitchFamily="18" charset="0"/>
                <a:ea typeface="Aptos" panose="020B0004020202020204" pitchFamily="34" charset="0"/>
                <a:cs typeface="Times New Roman" panose="02020603050405020304" pitchFamily="18" charset="0"/>
              </a:rPr>
              <a:t> #)</a:t>
            </a:r>
          </a:p>
          <a:p>
            <a:pPr marL="742950" lvl="1" indent="-285750" algn="just">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Remove special </a:t>
            </a:r>
            <a:r>
              <a:rPr lang="en-US" sz="2200" kern="100" dirty="0" err="1">
                <a:effectLst/>
                <a:latin typeface="Times New Roman" panose="02020603050405020304" pitchFamily="18" charset="0"/>
                <a:ea typeface="Aptos" panose="020B0004020202020204" pitchFamily="34" charset="0"/>
                <a:cs typeface="Times New Roman" panose="02020603050405020304" pitchFamily="18" charset="0"/>
              </a:rPr>
              <a:t>charaters</a:t>
            </a:r>
            <a:endParaRPr lang="en-US" sz="2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27D6483-1C78-81D1-8448-298C138BA4EB}"/>
              </a:ext>
            </a:extLst>
          </p:cNvPr>
          <p:cNvPicPr>
            <a:picLocks noChangeAspect="1"/>
          </p:cNvPicPr>
          <p:nvPr/>
        </p:nvPicPr>
        <p:blipFill>
          <a:blip r:embed="rId3"/>
          <a:stretch>
            <a:fillRect/>
          </a:stretch>
        </p:blipFill>
        <p:spPr>
          <a:xfrm>
            <a:off x="1324002" y="3729025"/>
            <a:ext cx="8791575" cy="2390775"/>
          </a:xfrm>
          <a:prstGeom prst="rect">
            <a:avLst/>
          </a:prstGeom>
          <a:ln w="28575">
            <a:solidFill>
              <a:srgbClr val="FF6600"/>
            </a:solidFill>
          </a:ln>
        </p:spPr>
      </p:pic>
      <p:sp>
        <p:nvSpPr>
          <p:cNvPr id="7" name="Subtitle 5">
            <a:extLst>
              <a:ext uri="{FF2B5EF4-FFF2-40B4-BE49-F238E27FC236}">
                <a16:creationId xmlns:a16="http://schemas.microsoft.com/office/drawing/2014/main" id="{EA129B47-4BF1-5052-2600-825235E45943}"/>
              </a:ext>
            </a:extLst>
          </p:cNvPr>
          <p:cNvSpPr txBox="1">
            <a:spLocks/>
          </p:cNvSpPr>
          <p:nvPr/>
        </p:nvSpPr>
        <p:spPr>
          <a:xfrm>
            <a:off x="5017880" y="1665878"/>
            <a:ext cx="6494416" cy="37274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Remove URLs </a:t>
            </a:r>
          </a:p>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Remove Punctuation &amp; Numbers</a:t>
            </a:r>
          </a:p>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Convert to Lowercase: in this case of using BERT model, this step is unnecessary.</a:t>
            </a:r>
          </a:p>
        </p:txBody>
      </p:sp>
    </p:spTree>
    <p:extLst>
      <p:ext uri="{BB962C8B-B14F-4D97-AF65-F5344CB8AC3E}">
        <p14:creationId xmlns:p14="http://schemas.microsoft.com/office/powerpoint/2010/main" val="41743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C6BD3-72AD-71D2-78C7-A30D7ED03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BA7FB-78E0-02F8-19A6-6395053A212B}"/>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 </a:t>
            </a:r>
          </a:p>
        </p:txBody>
      </p:sp>
      <p:pic>
        <p:nvPicPr>
          <p:cNvPr id="4" name="Picture 3">
            <a:extLst>
              <a:ext uri="{FF2B5EF4-FFF2-40B4-BE49-F238E27FC236}">
                <a16:creationId xmlns:a16="http://schemas.microsoft.com/office/drawing/2014/main" id="{5925D890-2769-A591-842B-4B0934630C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76287E9-5D97-7602-0E33-E34621EBB243}"/>
              </a:ext>
            </a:extLst>
          </p:cNvPr>
          <p:cNvSpPr>
            <a:spLocks noGrp="1"/>
          </p:cNvSpPr>
          <p:nvPr>
            <p:ph type="subTitle" idx="1"/>
          </p:nvPr>
        </p:nvSpPr>
        <p:spPr>
          <a:xfrm>
            <a:off x="1837945" y="1134719"/>
            <a:ext cx="8646740" cy="3727412"/>
          </a:xfrm>
        </p:spPr>
        <p:txBody>
          <a:bodyPr>
            <a:noAutofit/>
          </a:bodyPr>
          <a:lstStyle/>
          <a:p>
            <a:pPr algn="just">
              <a:lnSpc>
                <a:spcPct val="107000"/>
              </a:lnSpc>
              <a:spcAft>
                <a:spcPts val="800"/>
              </a:spcAft>
            </a:pPr>
            <a:r>
              <a:rPr lang="en-US" sz="28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Data </a:t>
            </a:r>
            <a:r>
              <a:rPr lang="en-US" sz="2800" kern="100" dirty="0">
                <a:solidFill>
                  <a:srgbClr val="FF6600"/>
                </a:solidFill>
                <a:latin typeface="Times New Roman" panose="02020603050405020304" pitchFamily="18" charset="0"/>
                <a:ea typeface="Aptos" panose="020B0004020202020204" pitchFamily="34" charset="0"/>
                <a:cs typeface="Times New Roman" panose="02020603050405020304" pitchFamily="18" charset="0"/>
              </a:rPr>
              <a:t>transforming</a:t>
            </a:r>
            <a:r>
              <a:rPr lang="en-US" sz="28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a:t>
            </a:r>
          </a:p>
          <a:p>
            <a:pPr marL="800100" lvl="1" indent="-34290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Decode text for handling the </a:t>
            </a:r>
            <a:r>
              <a:rPr lang="en-US" sz="2200" kern="100" dirty="0" err="1">
                <a:latin typeface="Times New Roman" panose="02020603050405020304" pitchFamily="18" charset="0"/>
                <a:ea typeface="Aptos" panose="020B0004020202020204" pitchFamily="34" charset="0"/>
                <a:cs typeface="Times New Roman" panose="02020603050405020304" pitchFamily="18" charset="0"/>
              </a:rPr>
              <a:t>characters’s</a:t>
            </a:r>
            <a:r>
              <a:rPr lang="en-US" sz="2200" kern="100" dirty="0">
                <a:latin typeface="Times New Roman" panose="02020603050405020304" pitchFamily="18" charset="0"/>
                <a:ea typeface="Aptos" panose="020B0004020202020204" pitchFamily="34" charset="0"/>
                <a:cs typeface="Times New Roman" panose="02020603050405020304" pitchFamily="18" charset="0"/>
              </a:rPr>
              <a:t> error</a:t>
            </a:r>
          </a:p>
          <a:p>
            <a:pPr marL="800100" lvl="1" indent="-34290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emoji-to-text conversion: </a:t>
            </a:r>
            <a:r>
              <a:rPr lang="en-US" sz="2200" b="1" kern="100" dirty="0">
                <a:latin typeface="Times New Roman" panose="02020603050405020304" pitchFamily="18" charset="0"/>
                <a:ea typeface="Aptos" panose="020B0004020202020204" pitchFamily="34" charset="0"/>
                <a:cs typeface="Times New Roman" panose="02020603050405020304" pitchFamily="18" charset="0"/>
              </a:rPr>
              <a:t>Retaining emojis </a:t>
            </a:r>
            <a:r>
              <a:rPr lang="en-US" sz="2200" kern="100" dirty="0">
                <a:latin typeface="Times New Roman" panose="02020603050405020304" pitchFamily="18" charset="0"/>
                <a:ea typeface="Aptos" panose="020B0004020202020204" pitchFamily="34" charset="0"/>
                <a:cs typeface="Times New Roman" panose="02020603050405020304" pitchFamily="18" charset="0"/>
              </a:rPr>
              <a:t>in tweets enhances the ability to accurately predict labels by preserving contextual meaning.</a:t>
            </a:r>
            <a:endParaRPr lang="en-US" sz="2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pPr>
            <a:endParaRPr lang="en-US" sz="2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7FF7D5D-276E-E48D-C09A-F49A8EF66C66}"/>
              </a:ext>
            </a:extLst>
          </p:cNvPr>
          <p:cNvPicPr>
            <a:picLocks noChangeAspect="1"/>
          </p:cNvPicPr>
          <p:nvPr/>
        </p:nvPicPr>
        <p:blipFill>
          <a:blip r:embed="rId3"/>
          <a:stretch>
            <a:fillRect/>
          </a:stretch>
        </p:blipFill>
        <p:spPr>
          <a:xfrm>
            <a:off x="1707315" y="3646157"/>
            <a:ext cx="8982075" cy="2400300"/>
          </a:xfrm>
          <a:prstGeom prst="rect">
            <a:avLst/>
          </a:prstGeom>
          <a:ln w="28575">
            <a:solidFill>
              <a:srgbClr val="FF6600"/>
            </a:solidFill>
          </a:ln>
        </p:spPr>
      </p:pic>
    </p:spTree>
    <p:extLst>
      <p:ext uri="{BB962C8B-B14F-4D97-AF65-F5344CB8AC3E}">
        <p14:creationId xmlns:p14="http://schemas.microsoft.com/office/powerpoint/2010/main" val="4079187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363</TotalTime>
  <Words>1152</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Calibri</vt:lpstr>
      <vt:lpstr>Calibri Light</vt:lpstr>
      <vt:lpstr>Consolas</vt:lpstr>
      <vt:lpstr>Times New Roman</vt:lpstr>
      <vt:lpstr>Office Theme</vt:lpstr>
      <vt:lpstr>PowerPoint Presentation</vt:lpstr>
      <vt:lpstr>PowerPoint Presentation</vt:lpstr>
      <vt:lpstr>   Agenda</vt:lpstr>
      <vt:lpstr>Executive Summary</vt:lpstr>
      <vt:lpstr>Executive Summary</vt:lpstr>
      <vt:lpstr>Problem Statement</vt:lpstr>
      <vt:lpstr>Approach</vt:lpstr>
      <vt:lpstr>Data Preprocessing </vt:lpstr>
      <vt:lpstr>Data Preprocessing </vt:lpstr>
      <vt:lpstr>Data Preprocessing</vt:lpstr>
      <vt:lpstr>Data Preprocessing</vt:lpstr>
      <vt:lpstr>Model Training and Evaluation</vt:lpstr>
      <vt:lpstr>Model Training and Evaluation</vt:lpstr>
      <vt:lpstr>Model Training and Evaluation</vt:lpstr>
      <vt:lpstr>Model Training and Evaluation</vt:lpstr>
      <vt:lpstr>Model Improving and Reevaluation</vt:lpstr>
      <vt:lpstr>Model Improving and Reevaluation </vt:lpstr>
      <vt:lpstr>Model Training and Evaluation</vt:lpstr>
      <vt:lpstr>Test dataset Prediction</vt:lpstr>
      <vt:lpstr>Challenges and Recommendations</vt:lpstr>
      <vt:lpstr>Challenges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 dang</dc:creator>
  <cp:lastModifiedBy>ky dang</cp:lastModifiedBy>
  <cp:revision>8</cp:revision>
  <dcterms:created xsi:type="dcterms:W3CDTF">2025-01-03T05:17:17Z</dcterms:created>
  <dcterms:modified xsi:type="dcterms:W3CDTF">2025-01-08T06:42:01Z</dcterms:modified>
</cp:coreProperties>
</file>