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24"/>
  </p:notesMasterIdLst>
  <p:handoutMasterIdLst>
    <p:handoutMasterId r:id="rId25"/>
  </p:handoutMasterIdLst>
  <p:sldIdLst>
    <p:sldId id="315" r:id="rId2"/>
    <p:sldId id="347" r:id="rId3"/>
    <p:sldId id="348" r:id="rId4"/>
    <p:sldId id="391" r:id="rId5"/>
    <p:sldId id="392" r:id="rId6"/>
    <p:sldId id="393" r:id="rId7"/>
    <p:sldId id="364" r:id="rId8"/>
    <p:sldId id="358" r:id="rId9"/>
    <p:sldId id="359" r:id="rId10"/>
    <p:sldId id="360" r:id="rId11"/>
    <p:sldId id="361" r:id="rId12"/>
    <p:sldId id="362" r:id="rId13"/>
    <p:sldId id="365" r:id="rId14"/>
    <p:sldId id="363" r:id="rId15"/>
    <p:sldId id="403" r:id="rId16"/>
    <p:sldId id="402" r:id="rId17"/>
    <p:sldId id="366" r:id="rId18"/>
    <p:sldId id="398" r:id="rId19"/>
    <p:sldId id="399" r:id="rId20"/>
    <p:sldId id="404" r:id="rId21"/>
    <p:sldId id="353" r:id="rId22"/>
    <p:sldId id="401" r:id="rId23"/>
  </p:sldIdLst>
  <p:sldSz cx="9144000" cy="6858000" type="screen4x3"/>
  <p:notesSz cx="6997700" cy="92837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C0C0C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1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4EF93F3-B426-4FD6-B40F-9BCA011ACB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7E8F5FD-62A0-48D4-A6B5-E5C4B9EFF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2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8591737" indent="-38126582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E7DDB9D-461B-4BAC-91B3-C119F8B5A0F3}" type="slidenum">
              <a:rPr lang="en-US" altLang="en-US" sz="1200" b="0"/>
              <a:pPr/>
              <a:t>4</a:t>
            </a:fld>
            <a:endParaRPr lang="en-US" altLang="en-US" sz="1200" b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27" y="4409758"/>
            <a:ext cx="5131647" cy="41776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8591737" indent="-38126582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2DEC817-1896-4106-93C7-FB4582D75FCA}" type="slidenum">
              <a:rPr lang="en-US" altLang="en-US" sz="1200" b="0"/>
              <a:pPr/>
              <a:t>14</a:t>
            </a:fld>
            <a:endParaRPr lang="en-US" altLang="en-US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27" y="4409758"/>
            <a:ext cx="5131647" cy="41776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8591737" indent="-38126582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23FFDB8-2BB0-404E-83E7-210015ADD9BA}" type="slidenum">
              <a:rPr lang="en-US" altLang="en-US" sz="1200" b="0"/>
              <a:pPr/>
              <a:t>15</a:t>
            </a:fld>
            <a:endParaRPr lang="en-US" altLang="en-US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27" y="4409758"/>
            <a:ext cx="5131647" cy="41776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z="2800">
                <a:solidFill>
                  <a:srgbClr val="FF0000"/>
                </a:solidFill>
                <a:latin typeface="Helvetica" charset="0"/>
              </a:rPr>
              <a:t>Question: Anything</a:t>
            </a:r>
            <a:r>
              <a:rPr lang="en-US" altLang="en-US" sz="2400">
                <a:solidFill>
                  <a:srgbClr val="FF0000"/>
                </a:solidFill>
                <a:latin typeface="Helvetica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Helvetica" charset="0"/>
              </a:rPr>
              <a:t>missing</a:t>
            </a:r>
            <a:r>
              <a:rPr lang="en-US" altLang="en-US" sz="2400">
                <a:solidFill>
                  <a:srgbClr val="FF0000"/>
                </a:solidFill>
                <a:latin typeface="Helvetica" charset="0"/>
              </a:rPr>
              <a:t>? Answer: </a:t>
            </a:r>
            <a:r>
              <a:rPr lang="en-US" altLang="en-US" sz="2800">
                <a:solidFill>
                  <a:srgbClr val="FF0000"/>
                </a:solidFill>
                <a:latin typeface="Helvetica" charset="0"/>
              </a:rPr>
              <a:t>Exceptional cases!</a:t>
            </a:r>
          </a:p>
          <a:p>
            <a:endParaRPr lang="en-US" altLang="en-US" sz="2800">
              <a:solidFill>
                <a:srgbClr val="FF0000"/>
              </a:solidFill>
              <a:latin typeface="Helvetica" charset="0"/>
            </a:endParaRPr>
          </a:p>
          <a:p>
            <a:r>
              <a:rPr lang="en-US" altLang="en-US" smtClean="0">
                <a:latin typeface="Times" charset="0"/>
              </a:rPr>
              <a:t>Use cases represent functionality of the system</a:t>
            </a:r>
          </a:p>
          <a:p>
            <a:r>
              <a:rPr lang="en-US" altLang="en-US" smtClean="0">
                <a:latin typeface="Times" charset="0"/>
              </a:rPr>
              <a:t>All use cases need to be described for the model to be useful</a:t>
            </a:r>
          </a:p>
          <a:p>
            <a:r>
              <a:rPr lang="en-US" altLang="en-US" smtClean="0">
                <a:latin typeface="Times" charset="0"/>
              </a:rPr>
              <a:t>Use case diagrams are useful as an index into the use cases</a:t>
            </a:r>
          </a:p>
          <a:p>
            <a:r>
              <a:rPr lang="en-US" altLang="en-US" smtClean="0">
                <a:latin typeface="Times" charset="0"/>
              </a:rPr>
              <a:t>The Textual Use case descriptions provide meat of model, not the use case diagrams.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8591737" indent="-38126582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2DEC817-1896-4106-93C7-FB4582D75FCA}" type="slidenum">
              <a:rPr lang="en-US" altLang="en-US" sz="1200" b="0"/>
              <a:pPr/>
              <a:t>16</a:t>
            </a:fld>
            <a:endParaRPr lang="en-US" altLang="en-US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27" y="4409758"/>
            <a:ext cx="5131647" cy="41776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8591737" indent="-38126582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23FFDB8-2BB0-404E-83E7-210015ADD9BA}" type="slidenum">
              <a:rPr lang="en-US" altLang="en-US" sz="1200" b="0"/>
              <a:pPr/>
              <a:t>17</a:t>
            </a:fld>
            <a:endParaRPr lang="en-US" altLang="en-US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27" y="4409758"/>
            <a:ext cx="5131647" cy="41776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z="2800">
                <a:solidFill>
                  <a:srgbClr val="FF0000"/>
                </a:solidFill>
                <a:latin typeface="Helvetica" charset="0"/>
              </a:rPr>
              <a:t>Question: Anything</a:t>
            </a:r>
            <a:r>
              <a:rPr lang="en-US" altLang="en-US" sz="2400">
                <a:solidFill>
                  <a:srgbClr val="FF0000"/>
                </a:solidFill>
                <a:latin typeface="Helvetica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Helvetica" charset="0"/>
              </a:rPr>
              <a:t>missing</a:t>
            </a:r>
            <a:r>
              <a:rPr lang="en-US" altLang="en-US" sz="2400">
                <a:solidFill>
                  <a:srgbClr val="FF0000"/>
                </a:solidFill>
                <a:latin typeface="Helvetica" charset="0"/>
              </a:rPr>
              <a:t>? Answer: </a:t>
            </a:r>
            <a:r>
              <a:rPr lang="en-US" altLang="en-US" sz="2800">
                <a:solidFill>
                  <a:srgbClr val="FF0000"/>
                </a:solidFill>
                <a:latin typeface="Helvetica" charset="0"/>
              </a:rPr>
              <a:t>Exceptional cases!</a:t>
            </a:r>
          </a:p>
          <a:p>
            <a:endParaRPr lang="en-US" altLang="en-US" sz="2800">
              <a:solidFill>
                <a:srgbClr val="FF0000"/>
              </a:solidFill>
              <a:latin typeface="Helvetica" charset="0"/>
            </a:endParaRPr>
          </a:p>
          <a:p>
            <a:r>
              <a:rPr lang="en-US" altLang="en-US" smtClean="0">
                <a:latin typeface="Times" charset="0"/>
              </a:rPr>
              <a:t>Use cases represent functionality of the system</a:t>
            </a:r>
          </a:p>
          <a:p>
            <a:r>
              <a:rPr lang="en-US" altLang="en-US" smtClean="0">
                <a:latin typeface="Times" charset="0"/>
              </a:rPr>
              <a:t>All use cases need to be described for the model to be useful</a:t>
            </a:r>
          </a:p>
          <a:p>
            <a:r>
              <a:rPr lang="en-US" altLang="en-US" smtClean="0">
                <a:latin typeface="Times" charset="0"/>
              </a:rPr>
              <a:t>Use case diagrams are useful as an index into the use cases</a:t>
            </a:r>
          </a:p>
          <a:p>
            <a:r>
              <a:rPr lang="en-US" altLang="en-US" smtClean="0">
                <a:latin typeface="Times" charset="0"/>
              </a:rPr>
              <a:t>The Textual Use case descriptions provide meat of model, not the use case diagrams.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Next goal after all the scenarios are formulated is to find all the uses cases in the scnario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Next goal after all the scenarios are formulated is to find all the uses cases in the scnario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8591737" indent="-38126582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AAB843F-638A-4B6B-9D5F-18362CB5A8FA}" type="slidenum">
              <a:rPr lang="en-US" altLang="en-US" sz="1200" b="0"/>
              <a:pPr/>
              <a:t>5</a:t>
            </a:fld>
            <a:endParaRPr lang="en-US" altLang="en-US" sz="1200" b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27" y="4409758"/>
            <a:ext cx="5131647" cy="41776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8591737" indent="-38126582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0BF140E9-FBD1-46F1-906C-6E9BB177D64F}" type="slidenum">
              <a:rPr lang="en-US" altLang="en-US" sz="1200" b="0"/>
              <a:pPr/>
              <a:t>6</a:t>
            </a:fld>
            <a:endParaRPr lang="en-US" altLang="en-US" sz="1200" b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27" y="4409758"/>
            <a:ext cx="5131647" cy="41776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8591737" indent="-38126582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0257B733-C9CD-4B89-A0F8-EFA26A6B5D58}" type="slidenum">
              <a:rPr lang="en-US" altLang="en-US" sz="1200" b="0"/>
              <a:pPr/>
              <a:t>8</a:t>
            </a:fld>
            <a:endParaRPr lang="en-US" altLang="en-US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27" y="4409758"/>
            <a:ext cx="5131647" cy="41776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8591737" indent="-38126582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3581531-9EF0-4770-8390-138C9B326B10}" type="slidenum">
              <a:rPr lang="en-US" altLang="en-US" sz="1200" b="0"/>
              <a:pPr/>
              <a:t>9</a:t>
            </a:fld>
            <a:endParaRPr lang="en-US" altLang="en-US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27" y="4409758"/>
            <a:ext cx="5131647" cy="41776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8591737" indent="-38126582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23FFDB8-2BB0-404E-83E7-210015ADD9BA}" type="slidenum">
              <a:rPr lang="en-US" altLang="en-US" sz="1200" b="0"/>
              <a:pPr/>
              <a:t>10</a:t>
            </a:fld>
            <a:endParaRPr lang="en-US" altLang="en-US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27" y="4409758"/>
            <a:ext cx="5131647" cy="41776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z="2800">
                <a:solidFill>
                  <a:srgbClr val="FF0000"/>
                </a:solidFill>
                <a:latin typeface="Helvetica" charset="0"/>
              </a:rPr>
              <a:t>Question: Anything</a:t>
            </a:r>
            <a:r>
              <a:rPr lang="en-US" altLang="en-US" sz="2400">
                <a:solidFill>
                  <a:srgbClr val="FF0000"/>
                </a:solidFill>
                <a:latin typeface="Helvetica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Helvetica" charset="0"/>
              </a:rPr>
              <a:t>missing</a:t>
            </a:r>
            <a:r>
              <a:rPr lang="en-US" altLang="en-US" sz="2400">
                <a:solidFill>
                  <a:srgbClr val="FF0000"/>
                </a:solidFill>
                <a:latin typeface="Helvetica" charset="0"/>
              </a:rPr>
              <a:t>? Answer: </a:t>
            </a:r>
            <a:r>
              <a:rPr lang="en-US" altLang="en-US" sz="2800">
                <a:solidFill>
                  <a:srgbClr val="FF0000"/>
                </a:solidFill>
                <a:latin typeface="Helvetica" charset="0"/>
              </a:rPr>
              <a:t>Exceptional cases!</a:t>
            </a:r>
          </a:p>
          <a:p>
            <a:endParaRPr lang="en-US" altLang="en-US" sz="2800">
              <a:solidFill>
                <a:srgbClr val="FF0000"/>
              </a:solidFill>
              <a:latin typeface="Helvetica" charset="0"/>
            </a:endParaRPr>
          </a:p>
          <a:p>
            <a:r>
              <a:rPr lang="en-US" altLang="en-US" smtClean="0">
                <a:latin typeface="Times" charset="0"/>
              </a:rPr>
              <a:t>Use cases represent functionality of the system</a:t>
            </a:r>
          </a:p>
          <a:p>
            <a:r>
              <a:rPr lang="en-US" altLang="en-US" smtClean="0">
                <a:latin typeface="Times" charset="0"/>
              </a:rPr>
              <a:t>All use cases need to be described for the model to be useful</a:t>
            </a:r>
          </a:p>
          <a:p>
            <a:r>
              <a:rPr lang="en-US" altLang="en-US" smtClean="0">
                <a:latin typeface="Times" charset="0"/>
              </a:rPr>
              <a:t>Use case diagrams are useful as an index into the use cases</a:t>
            </a:r>
          </a:p>
          <a:p>
            <a:r>
              <a:rPr lang="en-US" altLang="en-US" smtClean="0">
                <a:latin typeface="Times" charset="0"/>
              </a:rPr>
              <a:t>The Textual Use case descriptions provide meat of model, not the use case diagrams.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8591737" indent="-38126582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4D628E0-E0F6-437C-A6C7-3128A0B289DD}" type="slidenum">
              <a:rPr lang="en-US" altLang="en-US" sz="1200" b="0"/>
              <a:pPr/>
              <a:t>11</a:t>
            </a:fld>
            <a:endParaRPr lang="en-US" altLang="en-US" sz="1200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27" y="4409758"/>
            <a:ext cx="5131647" cy="41776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8591737" indent="-38126582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6430D7E-EBCE-4563-8079-611622A2E2D8}" type="slidenum">
              <a:rPr lang="en-US" altLang="en-US" sz="1200" b="0"/>
              <a:pPr/>
              <a:t>12</a:t>
            </a:fld>
            <a:endParaRPr lang="en-US" altLang="en-US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27" y="4409758"/>
            <a:ext cx="5131647" cy="41776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8591737" indent="-38126582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23FFDB8-2BB0-404E-83E7-210015ADD9BA}" type="slidenum">
              <a:rPr lang="en-US" altLang="en-US" sz="1200" b="0"/>
              <a:pPr/>
              <a:t>13</a:t>
            </a:fld>
            <a:endParaRPr lang="en-US" altLang="en-US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27" y="4409758"/>
            <a:ext cx="5131647" cy="41776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z="2800">
                <a:solidFill>
                  <a:srgbClr val="FF0000"/>
                </a:solidFill>
                <a:latin typeface="Helvetica" charset="0"/>
              </a:rPr>
              <a:t>Question: Anything</a:t>
            </a:r>
            <a:r>
              <a:rPr lang="en-US" altLang="en-US" sz="2400">
                <a:solidFill>
                  <a:srgbClr val="FF0000"/>
                </a:solidFill>
                <a:latin typeface="Helvetica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Helvetica" charset="0"/>
              </a:rPr>
              <a:t>missing</a:t>
            </a:r>
            <a:r>
              <a:rPr lang="en-US" altLang="en-US" sz="2400">
                <a:solidFill>
                  <a:srgbClr val="FF0000"/>
                </a:solidFill>
                <a:latin typeface="Helvetica" charset="0"/>
              </a:rPr>
              <a:t>? Answer: </a:t>
            </a:r>
            <a:r>
              <a:rPr lang="en-US" altLang="en-US" sz="2800">
                <a:solidFill>
                  <a:srgbClr val="FF0000"/>
                </a:solidFill>
                <a:latin typeface="Helvetica" charset="0"/>
              </a:rPr>
              <a:t>Exceptional cases!</a:t>
            </a:r>
          </a:p>
          <a:p>
            <a:endParaRPr lang="en-US" altLang="en-US" sz="2800">
              <a:solidFill>
                <a:srgbClr val="FF0000"/>
              </a:solidFill>
              <a:latin typeface="Helvetica" charset="0"/>
            </a:endParaRPr>
          </a:p>
          <a:p>
            <a:r>
              <a:rPr lang="en-US" altLang="en-US" smtClean="0">
                <a:latin typeface="Times" charset="0"/>
              </a:rPr>
              <a:t>Use cases represent functionality of the system</a:t>
            </a:r>
          </a:p>
          <a:p>
            <a:r>
              <a:rPr lang="en-US" altLang="en-US" smtClean="0">
                <a:latin typeface="Times" charset="0"/>
              </a:rPr>
              <a:t>All use cases need to be described for the model to be useful</a:t>
            </a:r>
          </a:p>
          <a:p>
            <a:r>
              <a:rPr lang="en-US" altLang="en-US" smtClean="0">
                <a:latin typeface="Times" charset="0"/>
              </a:rPr>
              <a:t>Use case diagrams are useful as an index into the use cases</a:t>
            </a:r>
          </a:p>
          <a:p>
            <a:r>
              <a:rPr lang="en-US" altLang="en-US" smtClean="0">
                <a:latin typeface="Times" charset="0"/>
              </a:rPr>
              <a:t>The Textual Use case descriptions provide meat of model, not the use case diagrams.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44450" y="2393950"/>
          <a:ext cx="90773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0" name="Image" r:id="rId3" imgW="10209524" imgH="1815873" progId="Photoshop.Image.6">
                  <p:embed/>
                </p:oleObj>
              </mc:Choice>
              <mc:Fallback>
                <p:oleObj name="Image" r:id="rId3" imgW="10209524" imgH="181587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" y="2393950"/>
                        <a:ext cx="9077325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4925" y="4292600"/>
            <a:ext cx="9074150" cy="2520950"/>
            <a:chOff x="0" y="2640"/>
            <a:chExt cx="5760" cy="1680"/>
          </a:xfrm>
        </p:grpSpPr>
        <p:sp>
          <p:nvSpPr>
            <p:cNvPr id="6" name="Rectangle 17"/>
            <p:cNvSpPr>
              <a:spLocks noChangeArrowheads="1"/>
            </p:cNvSpPr>
            <p:nvPr/>
          </p:nvSpPr>
          <p:spPr bwMode="gray">
            <a:xfrm>
              <a:off x="0" y="2640"/>
              <a:ext cx="5760" cy="16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gray">
            <a:xfrm>
              <a:off x="0" y="2640"/>
              <a:ext cx="5760" cy="96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</p:grp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34925" y="44450"/>
            <a:ext cx="9074150" cy="228282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</a:endParaRPr>
          </a:p>
        </p:txBody>
      </p: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-4763" y="0"/>
            <a:ext cx="9148763" cy="6856413"/>
            <a:chOff x="-3" y="0"/>
            <a:chExt cx="5763" cy="4319"/>
          </a:xfrm>
        </p:grpSpPr>
        <p:sp>
          <p:nvSpPr>
            <p:cNvPr id="10" name="AutoShape 21"/>
            <p:cNvSpPr>
              <a:spLocks noChangeArrowheads="1"/>
            </p:cNvSpPr>
            <p:nvPr/>
          </p:nvSpPr>
          <p:spPr bwMode="gray">
            <a:xfrm>
              <a:off x="24" y="24"/>
              <a:ext cx="5712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gray">
            <a:xfrm>
              <a:off x="0" y="0"/>
              <a:ext cx="288" cy="288"/>
            </a:xfrm>
            <a:custGeom>
              <a:avLst/>
              <a:gdLst>
                <a:gd name="T0" fmla="*/ 0 w 336"/>
                <a:gd name="T1" fmla="*/ 48 h 384"/>
                <a:gd name="T2" fmla="*/ 0 w 336"/>
                <a:gd name="T3" fmla="*/ 384 h 384"/>
                <a:gd name="T4" fmla="*/ 96 w 336"/>
                <a:gd name="T5" fmla="*/ 192 h 384"/>
                <a:gd name="T6" fmla="*/ 192 w 336"/>
                <a:gd name="T7" fmla="*/ 48 h 384"/>
                <a:gd name="T8" fmla="*/ 336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gray">
            <a:xfrm rot="-5408600">
              <a:off x="-50" y="4030"/>
              <a:ext cx="336" cy="242"/>
            </a:xfrm>
            <a:custGeom>
              <a:avLst/>
              <a:gdLst>
                <a:gd name="T0" fmla="*/ 0 w 336"/>
                <a:gd name="T1" fmla="*/ 48 h 384"/>
                <a:gd name="T2" fmla="*/ 0 w 336"/>
                <a:gd name="T3" fmla="*/ 384 h 384"/>
                <a:gd name="T4" fmla="*/ 96 w 336"/>
                <a:gd name="T5" fmla="*/ 192 h 384"/>
                <a:gd name="T6" fmla="*/ 192 w 336"/>
                <a:gd name="T7" fmla="*/ 48 h 384"/>
                <a:gd name="T8" fmla="*/ 336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gray">
            <a:xfrm rot="10769190">
              <a:off x="5519" y="4031"/>
              <a:ext cx="232" cy="287"/>
            </a:xfrm>
            <a:custGeom>
              <a:avLst/>
              <a:gdLst>
                <a:gd name="T0" fmla="*/ 0 w 336"/>
                <a:gd name="T1" fmla="*/ 48 h 384"/>
                <a:gd name="T2" fmla="*/ 0 w 336"/>
                <a:gd name="T3" fmla="*/ 384 h 384"/>
                <a:gd name="T4" fmla="*/ 96 w 336"/>
                <a:gd name="T5" fmla="*/ 192 h 384"/>
                <a:gd name="T6" fmla="*/ 192 w 336"/>
                <a:gd name="T7" fmla="*/ 48 h 384"/>
                <a:gd name="T8" fmla="*/ 336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gray">
            <a:xfrm rot="5400000">
              <a:off x="5472" y="0"/>
              <a:ext cx="288" cy="288"/>
            </a:xfrm>
            <a:custGeom>
              <a:avLst/>
              <a:gdLst>
                <a:gd name="T0" fmla="*/ 0 w 336"/>
                <a:gd name="T1" fmla="*/ 48 h 384"/>
                <a:gd name="T2" fmla="*/ 0 w 336"/>
                <a:gd name="T3" fmla="*/ 384 h 384"/>
                <a:gd name="T4" fmla="*/ 96 w 336"/>
                <a:gd name="T5" fmla="*/ 192 h 384"/>
                <a:gd name="T6" fmla="*/ 192 w 336"/>
                <a:gd name="T7" fmla="*/ 48 h 384"/>
                <a:gd name="T8" fmla="*/ 336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26"/>
          <p:cNvGrpSpPr>
            <a:grpSpLocks/>
          </p:cNvGrpSpPr>
          <p:nvPr/>
        </p:nvGrpSpPr>
        <p:grpSpPr bwMode="auto">
          <a:xfrm>
            <a:off x="2482850" y="2895600"/>
            <a:ext cx="2698750" cy="1041400"/>
            <a:chOff x="1610" y="1965"/>
            <a:chExt cx="1700" cy="656"/>
          </a:xfrm>
        </p:grpSpPr>
        <p:pic>
          <p:nvPicPr>
            <p:cNvPr id="16" name="Picture 27" descr="Untitled-1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426" y="1965"/>
              <a:ext cx="590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8" descr="Untitled-1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61" y="2372"/>
              <a:ext cx="24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9" descr="Untitled-1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610" y="2237"/>
              <a:ext cx="363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762000" y="990600"/>
            <a:ext cx="7772400" cy="10668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AB5B5-A243-4E50-AD6C-CBB4A20CC4FB}" type="datetime1">
              <a:rPr lang="en-US" smtClean="0"/>
              <a:t>3/9/2019</a:t>
            </a:fld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B77ED-84AA-4401-8A63-98CC05A80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5468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0BCA5-2FE4-42D0-88F2-827F64C527CA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76034-0DA7-42B5-B97D-E36A7B9CF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13908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55EDD-80EC-4488-A39B-8C930EE01696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33FF0-E029-4AE6-966D-3742BCB53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85810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66294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6E12B-5419-4387-A8D2-1F84CFF8AA44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8E144-B4D1-4AC0-A147-A0C37C8CD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85A3C1-8113-45E8-AC7B-685E6460CAF1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5B036-2CE5-4F31-82E4-E754F468CF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90246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D384D-FE4D-496B-ACB7-914D2E613747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8B07E-DF33-4932-9965-D26D6BD91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41648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A460F-D2C2-4A7F-82AA-2B9BDE9F1577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C3742-9C89-4B85-ADF0-183A6FD9C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72808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E5429-7FEC-4D9B-8461-FA73E9B42540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E5571-1B4A-4044-A0E1-A175E70E3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46410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E9E30-95B1-4355-893C-CB5AD8FE149D}" type="datetime1">
              <a:rPr lang="en-US" smtClean="0"/>
              <a:t>3/9/2019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0461C-781B-460F-8117-50083EEB6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14781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3858A-3D44-474A-B04A-848D7699DE50}" type="datetime1">
              <a:rPr lang="en-US" smtClean="0"/>
              <a:t>3/9/2019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6E6A5-0D4E-4F9A-B0DD-2AB64034D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50810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11B63-A455-46AD-A9D5-DAB03F5072E1}" type="datetime1">
              <a:rPr lang="en-US" smtClean="0"/>
              <a:t>3/9/2019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3235C-A527-4EF2-B458-9344A941B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7027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097E3-2D7F-4116-87DE-77516602AEBB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F2C57-16EB-47EC-A624-DC7C56A33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81310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2C3D1-49F7-41FC-9314-672D61449945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AF0C9-6A80-4C25-8848-95E6365ED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76459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"/>
          <p:cNvGrpSpPr>
            <a:grpSpLocks/>
          </p:cNvGrpSpPr>
          <p:nvPr/>
        </p:nvGrpSpPr>
        <p:grpSpPr bwMode="auto">
          <a:xfrm>
            <a:off x="0" y="285750"/>
            <a:ext cx="9156700" cy="911225"/>
            <a:chOff x="-1" y="196"/>
            <a:chExt cx="5768" cy="635"/>
          </a:xfrm>
        </p:grpSpPr>
        <p:sp>
          <p:nvSpPr>
            <p:cNvPr id="1036" name="Rectangle 12"/>
            <p:cNvSpPr>
              <a:spLocks noChangeArrowheads="1"/>
            </p:cNvSpPr>
            <p:nvPr/>
          </p:nvSpPr>
          <p:spPr bwMode="gray">
            <a:xfrm>
              <a:off x="1" y="196"/>
              <a:ext cx="5766" cy="63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 flipH="1" flipV="1">
              <a:off x="2265" y="196"/>
              <a:ext cx="3497" cy="226"/>
            </a:xfrm>
            <a:custGeom>
              <a:avLst/>
              <a:gdLst/>
              <a:ahLst/>
              <a:cxnLst>
                <a:cxn ang="0">
                  <a:pos x="45" y="590"/>
                </a:cxn>
                <a:cxn ang="0">
                  <a:pos x="1497" y="590"/>
                </a:cxn>
                <a:cxn ang="0">
                  <a:pos x="0" y="0"/>
                </a:cxn>
                <a:cxn ang="0">
                  <a:pos x="0" y="590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-1" y="514"/>
              <a:ext cx="3702" cy="312"/>
            </a:xfrm>
            <a:custGeom>
              <a:avLst/>
              <a:gdLst/>
              <a:ahLst/>
              <a:cxnLst>
                <a:cxn ang="0">
                  <a:pos x="45" y="590"/>
                </a:cxn>
                <a:cxn ang="0">
                  <a:pos x="1497" y="590"/>
                </a:cxn>
                <a:cxn ang="0">
                  <a:pos x="0" y="0"/>
                </a:cxn>
                <a:cxn ang="0">
                  <a:pos x="0" y="590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</p:grpSp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1588" y="0"/>
            <a:ext cx="9144000" cy="2413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12700" y="1235075"/>
            <a:ext cx="9132888" cy="158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</a:endParaRPr>
          </a:p>
        </p:txBody>
      </p:sp>
      <p:pic>
        <p:nvPicPr>
          <p:cNvPr id="1029" name="Picture 17" descr="Untitled-1 copy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52413" y="382588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8" descr="Untitled-1 copy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73138" y="765175"/>
            <a:ext cx="3587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676400" y="274638"/>
            <a:ext cx="6629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ahoma" charset="0"/>
                <a:cs typeface="+mn-cs"/>
              </a:defRPr>
            </a:lvl1pPr>
          </a:lstStyle>
          <a:p>
            <a:pPr>
              <a:defRPr/>
            </a:pPr>
            <a:fld id="{B9999EB5-1832-49D7-A758-9FB3A3745CD1}" type="datetime1">
              <a:rPr lang="en-US" smtClean="0"/>
              <a:t>3/9/2019</a:t>
            </a:fld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ahoma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ahoma" charset="0"/>
                <a:cs typeface="+mn-cs"/>
              </a:defRPr>
            </a:lvl1pPr>
          </a:lstStyle>
          <a:p>
            <a:pPr>
              <a:defRPr/>
            </a:pPr>
            <a:fld id="{FD15B036-2CE5-4F31-82E4-E754F468C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4" r:id="rId13"/>
  </p:sldLayoutIdLst>
  <p:transition spd="med"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639192"/>
            <a:ext cx="7772400" cy="1418208"/>
          </a:xfrm>
        </p:spPr>
        <p:txBody>
          <a:bodyPr/>
          <a:lstStyle/>
          <a:p>
            <a:pPr eaLnBrk="1" hangingPunct="1"/>
            <a:r>
              <a:rPr lang="en-US" altLang="en-US" smtClean="0"/>
              <a:t>CS3733 </a:t>
            </a:r>
            <a:r>
              <a:rPr lang="en-US" altLang="en-US" dirty="0" smtClean="0"/>
              <a:t>Wong 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33996" y="4952999"/>
            <a:ext cx="6631620" cy="13235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Ch. 2: </a:t>
            </a:r>
            <a:r>
              <a:rPr lang="en-US" altLang="en-US" smtClean="0"/>
              <a:t>UML Use Cases</a:t>
            </a:r>
            <a:endParaRPr lang="en-US" altLang="en-US" dirty="0" smtClean="0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68" y="1325656"/>
            <a:ext cx="2437279" cy="1508792"/>
          </a:xfrm>
          <a:prstGeom prst="rect">
            <a:avLst/>
          </a:prstGeom>
        </p:spPr>
      </p:pic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4613" y="222250"/>
            <a:ext cx="7128769" cy="863600"/>
          </a:xfrm>
        </p:spPr>
        <p:txBody>
          <a:bodyPr/>
          <a:lstStyle/>
          <a:p>
            <a:r>
              <a:rPr lang="en-US" altLang="en-US" sz="3600" dirty="0" smtClean="0"/>
              <a:t>Use Case: Textual Description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5208" y="1664820"/>
            <a:ext cx="4216892" cy="4800600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 sz="2000" i="1" dirty="0" smtClean="0">
                <a:solidFill>
                  <a:srgbClr val="FF3300"/>
                </a:solidFill>
              </a:rPr>
              <a:t>1. Name:</a:t>
            </a:r>
            <a:r>
              <a:rPr lang="en-US" altLang="en-US" sz="2000" dirty="0" smtClean="0"/>
              <a:t> Purchase ticket</a:t>
            </a:r>
          </a:p>
          <a:p>
            <a:pPr>
              <a:buFont typeface="Times" charset="0"/>
              <a:buNone/>
            </a:pPr>
            <a:endParaRPr lang="en-US" altLang="en-US" sz="2000" dirty="0" smtClean="0"/>
          </a:p>
          <a:p>
            <a:pPr>
              <a:buFont typeface="Times" charset="0"/>
              <a:buNone/>
            </a:pPr>
            <a:r>
              <a:rPr lang="en-US" altLang="en-US" sz="2000" i="1" dirty="0" smtClean="0">
                <a:solidFill>
                  <a:srgbClr val="FF3300"/>
                </a:solidFill>
              </a:rPr>
              <a:t>2. Participating actor:</a:t>
            </a:r>
            <a:r>
              <a:rPr lang="en-US" altLang="en-US" sz="2000" dirty="0" smtClean="0"/>
              <a:t> Passenger</a:t>
            </a:r>
          </a:p>
          <a:p>
            <a:pPr>
              <a:buFont typeface="Times" charset="0"/>
              <a:buNone/>
            </a:pPr>
            <a:endParaRPr lang="en-US" altLang="en-US" sz="2000" dirty="0" smtClean="0"/>
          </a:p>
          <a:p>
            <a:pPr>
              <a:buFont typeface="Times" charset="0"/>
              <a:buNone/>
            </a:pPr>
            <a:r>
              <a:rPr lang="en-US" altLang="en-US" sz="2000" i="1" dirty="0" smtClean="0">
                <a:solidFill>
                  <a:srgbClr val="FF3300"/>
                </a:solidFill>
              </a:rPr>
              <a:t>3. Entry condition:</a:t>
            </a:r>
            <a:r>
              <a:rPr lang="en-US" altLang="en-US" sz="2000" dirty="0" smtClean="0"/>
              <a:t> </a:t>
            </a:r>
          </a:p>
          <a:p>
            <a:r>
              <a:rPr lang="en-US" altLang="en-US" sz="2000" dirty="0" smtClean="0"/>
              <a:t>Passenger stands in front of ticket distributor</a:t>
            </a:r>
          </a:p>
          <a:p>
            <a:r>
              <a:rPr lang="en-US" altLang="en-US" sz="2000" dirty="0" smtClean="0"/>
              <a:t>Passenger has sufficient money to purchase ticket</a:t>
            </a:r>
          </a:p>
          <a:p>
            <a:endParaRPr lang="en-US" altLang="en-US" sz="2000" dirty="0" smtClean="0"/>
          </a:p>
          <a:p>
            <a:pPr>
              <a:buFont typeface="Times" charset="0"/>
              <a:buNone/>
            </a:pPr>
            <a:r>
              <a:rPr lang="en-US" altLang="en-US" sz="2000" i="1" dirty="0" smtClean="0">
                <a:solidFill>
                  <a:srgbClr val="FF3300"/>
                </a:solidFill>
              </a:rPr>
              <a:t>4. Exit condition:</a:t>
            </a:r>
            <a:endParaRPr lang="en-US" altLang="en-US" sz="2000" i="1" dirty="0" smtClean="0"/>
          </a:p>
          <a:p>
            <a:r>
              <a:rPr lang="en-US" altLang="en-US" sz="2000" dirty="0" smtClean="0"/>
              <a:t>Passenger has ticket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69654" y="2617587"/>
            <a:ext cx="4287915" cy="3845357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 sz="2000" i="1" dirty="0" smtClean="0">
                <a:solidFill>
                  <a:srgbClr val="FF3300"/>
                </a:solidFill>
              </a:rPr>
              <a:t>5. Flow of events:</a:t>
            </a:r>
            <a:endParaRPr lang="en-US" altLang="en-US" sz="2000" dirty="0" smtClean="0"/>
          </a:p>
          <a:p>
            <a:pPr lvl="1">
              <a:buFont typeface="Times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1. Passenger selects the number of zones to be traveled</a:t>
            </a:r>
          </a:p>
          <a:p>
            <a:pPr lvl="1">
              <a:buFont typeface="Times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2. Ticket Distributor displays the amount due</a:t>
            </a:r>
          </a:p>
          <a:p>
            <a:pPr lvl="1">
              <a:buFont typeface="Times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3. Passenger inserts money, at least the amount due</a:t>
            </a:r>
          </a:p>
          <a:p>
            <a:pPr lvl="1">
              <a:buFont typeface="Times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4. Ticket Distributor returns change</a:t>
            </a:r>
          </a:p>
          <a:p>
            <a:pPr lvl="1">
              <a:buFont typeface="Times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5. Ticket Distributor </a:t>
            </a:r>
            <a:r>
              <a:rPr lang="en-US" altLang="en-US" sz="1800" smtClean="0">
                <a:ea typeface="ＭＳ Ｐゴシック" charset="-128"/>
              </a:rPr>
              <a:t>issues ticket</a:t>
            </a:r>
          </a:p>
          <a:p>
            <a:pPr lvl="1">
              <a:buFont typeface="Times" charset="0"/>
              <a:buNone/>
            </a:pPr>
            <a:r>
              <a:rPr lang="en-US" altLang="en-US" sz="1800" smtClean="0">
                <a:solidFill>
                  <a:srgbClr val="FF0000"/>
                </a:solidFill>
                <a:ea typeface="ＭＳ Ｐゴシック" charset="-128"/>
              </a:rPr>
              <a:t>Alternate Flow of Events:</a:t>
            </a:r>
          </a:p>
          <a:p>
            <a:pPr lvl="1">
              <a:buFont typeface="Times" charset="0"/>
              <a:buNone/>
            </a:pPr>
            <a:r>
              <a:rPr lang="en-US" altLang="en-US" sz="1800" smtClean="0">
                <a:ea typeface="ＭＳ Ｐゴシック" charset="-128"/>
              </a:rPr>
              <a:t>None</a:t>
            </a:r>
            <a:endParaRPr lang="en-US" altLang="en-US" sz="1800" dirty="0" smtClean="0">
              <a:ea typeface="ＭＳ Ｐゴシック" charset="-128"/>
            </a:endParaRPr>
          </a:p>
          <a:p>
            <a:pPr>
              <a:buFont typeface="Times" charset="0"/>
              <a:buNone/>
            </a:pPr>
            <a:r>
              <a:rPr lang="en-US" altLang="en-US" sz="2000" i="1" dirty="0" smtClean="0">
                <a:solidFill>
                  <a:srgbClr val="FF0000"/>
                </a:solidFill>
              </a:rPr>
              <a:t>6. Special requirements: </a:t>
            </a:r>
            <a:r>
              <a:rPr lang="en-US" altLang="en-US" sz="2000" i="1" dirty="0" smtClean="0"/>
              <a:t>None</a:t>
            </a:r>
            <a:endParaRPr lang="en-US" altLang="en-US" sz="2000" dirty="0" smtClean="0"/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5748338" y="48641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 b="0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5780088" y="55705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 sz="2800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3235C-A527-4EF2-B458-9344A941BB6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79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  <p:bldP spid="98308" grpId="0" build="p" autoUpdateAnimBg="0"/>
      <p:bldP spid="98309" grpId="0" autoUpdateAnimBg="0"/>
      <p:bldP spid="983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535837" y="222250"/>
            <a:ext cx="6617562" cy="863600"/>
          </a:xfrm>
        </p:spPr>
        <p:txBody>
          <a:bodyPr/>
          <a:lstStyle/>
          <a:p>
            <a:r>
              <a:rPr lang="en-US" altLang="en-US" dirty="0" smtClean="0"/>
              <a:t>Uses Cases can be related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94804" y="1473692"/>
            <a:ext cx="7406196" cy="4622307"/>
          </a:xfrm>
        </p:spPr>
        <p:txBody>
          <a:bodyPr/>
          <a:lstStyle/>
          <a:p>
            <a:r>
              <a:rPr lang="en-US" altLang="en-US" sz="2800" smtClean="0">
                <a:solidFill>
                  <a:srgbClr val="FF3300"/>
                </a:solidFill>
              </a:rPr>
              <a:t>Extends </a:t>
            </a:r>
            <a:r>
              <a:rPr lang="en-US" altLang="en-US" sz="2800" dirty="0" smtClean="0">
                <a:solidFill>
                  <a:srgbClr val="FF3300"/>
                </a:solidFill>
              </a:rPr>
              <a:t>Relationship</a:t>
            </a:r>
            <a:endParaRPr lang="en-US" altLang="en-US" sz="2800" dirty="0" smtClean="0"/>
          </a:p>
          <a:p>
            <a:pPr lvl="1"/>
            <a:r>
              <a:rPr lang="en-US" altLang="en-US" sz="2400" dirty="0" smtClean="0">
                <a:ea typeface="ＭＳ Ｐゴシック" charset="-128"/>
              </a:rPr>
              <a:t>To represent seldom invoked use cases or </a:t>
            </a:r>
            <a:r>
              <a:rPr lang="en-US" altLang="en-US" sz="2400" smtClean="0">
                <a:ea typeface="ＭＳ Ｐゴシック" charset="-128"/>
              </a:rPr>
              <a:t>exceptional functionality such as canceling an operation</a:t>
            </a:r>
            <a:endParaRPr lang="en-US" altLang="en-US" sz="2400" dirty="0" smtClean="0">
              <a:ea typeface="ＭＳ Ｐゴシック" charset="-128"/>
            </a:endParaRPr>
          </a:p>
          <a:p>
            <a:r>
              <a:rPr lang="en-US" altLang="en-US" sz="2800" dirty="0" smtClean="0">
                <a:solidFill>
                  <a:srgbClr val="FF3300"/>
                </a:solidFill>
              </a:rPr>
              <a:t>Includes Relationship</a:t>
            </a:r>
            <a:endParaRPr lang="en-US" altLang="en-US" sz="2800" dirty="0" smtClean="0"/>
          </a:p>
          <a:p>
            <a:pPr lvl="1"/>
            <a:r>
              <a:rPr lang="en-US" altLang="en-US" sz="2400" dirty="0" smtClean="0">
                <a:ea typeface="ＭＳ Ｐゴシック" charset="-128"/>
              </a:rPr>
              <a:t>To represent functional behavior common to more than one </a:t>
            </a:r>
            <a:r>
              <a:rPr lang="en-US" altLang="en-US" sz="2400" smtClean="0">
                <a:ea typeface="ＭＳ Ｐゴシック" charset="-128"/>
              </a:rPr>
              <a:t>use case</a:t>
            </a:r>
          </a:p>
          <a:p>
            <a:r>
              <a:rPr lang="en-US" altLang="en-US" sz="2800">
                <a:solidFill>
                  <a:srgbClr val="FF3300"/>
                </a:solidFill>
              </a:rPr>
              <a:t>Inheritance Relationship</a:t>
            </a:r>
          </a:p>
          <a:p>
            <a:pPr marL="742950" lvl="2" indent="-342900"/>
            <a:r>
              <a:rPr lang="en-US" altLang="en-US">
                <a:ea typeface="ＭＳ Ｐゴシック" charset="-128"/>
              </a:rPr>
              <a:t>To represent </a:t>
            </a:r>
            <a:r>
              <a:rPr lang="en-US" altLang="en-US" smtClean="0">
                <a:ea typeface="ＭＳ Ｐゴシック" charset="-128"/>
              </a:rPr>
              <a:t>generalization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3235C-A527-4EF2-B458-9344A941BB6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6228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63674" y="222250"/>
            <a:ext cx="6689725" cy="863600"/>
          </a:xfrm>
        </p:spPr>
        <p:txBody>
          <a:bodyPr/>
          <a:lstStyle/>
          <a:p>
            <a:r>
              <a:rPr lang="en-US" altLang="en-US" smtClean="0"/>
              <a:t>Extend Use Case</a:t>
            </a:r>
            <a:endParaRPr lang="en-US" altLang="en-US" dirty="0" smtClean="0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3600" y="1387644"/>
            <a:ext cx="4470400" cy="3338344"/>
          </a:xfrm>
        </p:spPr>
        <p:txBody>
          <a:bodyPr/>
          <a:lstStyle/>
          <a:p>
            <a:r>
              <a:rPr lang="en-US" altLang="en-US" sz="1800" smtClean="0">
                <a:latin typeface="Courier" charset="0"/>
              </a:rPr>
              <a:t>&lt;&lt;extend&gt;&gt;</a:t>
            </a:r>
            <a:r>
              <a:rPr lang="en-US" altLang="en-US" sz="1800" smtClean="0"/>
              <a:t> </a:t>
            </a:r>
            <a:r>
              <a:rPr lang="en-US" altLang="en-US" sz="1800" dirty="0" smtClean="0"/>
              <a:t>relationships </a:t>
            </a:r>
            <a:r>
              <a:rPr lang="en-US" altLang="en-US" sz="1800" smtClean="0"/>
              <a:t>model unexpected conditions, errors, or help</a:t>
            </a:r>
            <a:endParaRPr lang="en-US" altLang="en-US" sz="1800" dirty="0" smtClean="0"/>
          </a:p>
          <a:p>
            <a:r>
              <a:rPr lang="en-US" altLang="en-US" sz="1800" dirty="0" smtClean="0"/>
              <a:t>The exceptional event flows are factored out of the main event flow for clarity</a:t>
            </a:r>
          </a:p>
          <a:p>
            <a:r>
              <a:rPr lang="en-US" altLang="en-US" sz="1800" dirty="0" smtClean="0"/>
              <a:t>The direction of an </a:t>
            </a:r>
            <a:r>
              <a:rPr lang="en-US" altLang="en-US" sz="1800" smtClean="0">
                <a:latin typeface="Courier" charset="0"/>
              </a:rPr>
              <a:t>&lt;&lt;extend&gt;&gt;</a:t>
            </a:r>
            <a:r>
              <a:rPr lang="en-US" altLang="en-US" sz="1800" smtClean="0"/>
              <a:t> </a:t>
            </a:r>
            <a:r>
              <a:rPr lang="en-US" altLang="en-US" sz="1800" dirty="0" smtClean="0"/>
              <a:t>relationship is to the extended use case </a:t>
            </a:r>
          </a:p>
          <a:p>
            <a:r>
              <a:rPr lang="en-US" altLang="en-US" sz="1800" dirty="0" smtClean="0"/>
              <a:t>Use cases representing exceptional flows can extend more than one use case.</a:t>
            </a:r>
          </a:p>
          <a:p>
            <a:endParaRPr lang="en-US" alt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3235C-A527-4EF2-B458-9344A941BB6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07458"/>
            <a:ext cx="4688541" cy="468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471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4613" y="222250"/>
            <a:ext cx="7128769" cy="863600"/>
          </a:xfrm>
        </p:spPr>
        <p:txBody>
          <a:bodyPr/>
          <a:lstStyle/>
          <a:p>
            <a:r>
              <a:rPr lang="en-US" altLang="en-US" sz="3600" smtClean="0"/>
              <a:t>Extend Textual </a:t>
            </a:r>
            <a:r>
              <a:rPr lang="en-US" altLang="en-US" sz="3600" dirty="0" smtClean="0"/>
              <a:t>Description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83748" y="1384168"/>
            <a:ext cx="7492754" cy="4256235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 sz="2000" dirty="0" smtClean="0">
                <a:solidFill>
                  <a:srgbClr val="FF3300"/>
                </a:solidFill>
              </a:rPr>
              <a:t>1. Name:</a:t>
            </a:r>
            <a:r>
              <a:rPr lang="en-US" altLang="en-US" sz="2000" dirty="0" smtClean="0"/>
              <a:t> Purchase ticket</a:t>
            </a:r>
          </a:p>
          <a:p>
            <a:pPr>
              <a:buFont typeface="Times" charset="0"/>
              <a:buNone/>
            </a:pPr>
            <a:r>
              <a:rPr lang="en-US" altLang="en-US" sz="2000" dirty="0" smtClean="0">
                <a:solidFill>
                  <a:srgbClr val="FF3300"/>
                </a:solidFill>
              </a:rPr>
              <a:t>2. </a:t>
            </a:r>
            <a:r>
              <a:rPr lang="en-US" altLang="en-US" sz="2000" dirty="0">
                <a:solidFill>
                  <a:srgbClr val="FF3300"/>
                </a:solidFill>
              </a:rPr>
              <a:t>t</a:t>
            </a:r>
            <a:r>
              <a:rPr lang="en-US" altLang="en-US" sz="2000" dirty="0" smtClean="0">
                <a:solidFill>
                  <a:srgbClr val="FF3300"/>
                </a:solidFill>
              </a:rPr>
              <a:t>o 4. (same as original example)</a:t>
            </a:r>
            <a:endParaRPr lang="en-US" altLang="en-US" sz="2000" dirty="0" smtClean="0"/>
          </a:p>
          <a:p>
            <a:pPr>
              <a:buFont typeface="Times" charset="0"/>
              <a:buNone/>
            </a:pPr>
            <a:r>
              <a:rPr lang="en-US" altLang="en-US" sz="2000" dirty="0" smtClean="0">
                <a:solidFill>
                  <a:srgbClr val="FF3300"/>
                </a:solidFill>
              </a:rPr>
              <a:t>5</a:t>
            </a:r>
            <a:r>
              <a:rPr lang="en-US" altLang="en-US" sz="2000" dirty="0">
                <a:solidFill>
                  <a:srgbClr val="FF3300"/>
                </a:solidFill>
              </a:rPr>
              <a:t>. Flow of events:</a:t>
            </a:r>
            <a:endParaRPr lang="en-US" altLang="en-US" sz="2000" dirty="0"/>
          </a:p>
          <a:p>
            <a:pPr lvl="1">
              <a:buFont typeface="Times" charset="0"/>
              <a:buNone/>
            </a:pPr>
            <a:r>
              <a:rPr lang="en-US" altLang="en-US" sz="1800" dirty="0">
                <a:ea typeface="ＭＳ Ｐゴシック" charset="-128"/>
              </a:rPr>
              <a:t>1. Passenger selects the number of zones to be traveled</a:t>
            </a:r>
          </a:p>
          <a:p>
            <a:pPr lvl="1">
              <a:buFont typeface="Times" charset="0"/>
              <a:buNone/>
            </a:pPr>
            <a:r>
              <a:rPr lang="en-US" altLang="en-US" sz="1800" dirty="0">
                <a:ea typeface="ＭＳ Ｐゴシック" charset="-128"/>
              </a:rPr>
              <a:t>2. Ticket Distributor displays the amount due</a:t>
            </a:r>
          </a:p>
          <a:p>
            <a:pPr lvl="1">
              <a:buFont typeface="Times" charset="0"/>
              <a:buNone/>
            </a:pPr>
            <a:r>
              <a:rPr lang="en-US" altLang="en-US" sz="1800" dirty="0">
                <a:ea typeface="ＭＳ Ｐゴシック" charset="-128"/>
              </a:rPr>
              <a:t>3. Passenger inserts money, at least the amount due</a:t>
            </a:r>
          </a:p>
          <a:p>
            <a:pPr lvl="1">
              <a:buFont typeface="Times" charset="0"/>
              <a:buNone/>
            </a:pPr>
            <a:r>
              <a:rPr lang="en-US" altLang="en-US" sz="1800" dirty="0">
                <a:ea typeface="ＭＳ Ｐゴシック" charset="-128"/>
              </a:rPr>
              <a:t>4. Ticket Distributor returns change</a:t>
            </a:r>
          </a:p>
          <a:p>
            <a:pPr lvl="1">
              <a:buFont typeface="Times" charset="0"/>
              <a:buNone/>
            </a:pPr>
            <a:r>
              <a:rPr lang="en-US" altLang="en-US" sz="1800" dirty="0">
                <a:ea typeface="ＭＳ Ｐゴシック" charset="-128"/>
              </a:rPr>
              <a:t>5. Ticket Distributor issues ticket</a:t>
            </a:r>
          </a:p>
          <a:p>
            <a:pPr>
              <a:buFont typeface="Times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>
                <a:solidFill>
                  <a:srgbClr val="FF3300"/>
                </a:solidFill>
              </a:rPr>
              <a:t>Alternate flow </a:t>
            </a:r>
            <a:r>
              <a:rPr lang="en-US" altLang="en-US" sz="2000" dirty="0">
                <a:solidFill>
                  <a:srgbClr val="FF3300"/>
                </a:solidFill>
              </a:rPr>
              <a:t>of events:</a:t>
            </a:r>
            <a:endParaRPr lang="en-US" altLang="en-US" sz="2000" dirty="0"/>
          </a:p>
          <a:p>
            <a:pPr>
              <a:buFont typeface="Times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>
                <a:solidFill>
                  <a:srgbClr val="C00000"/>
                </a:solidFill>
              </a:rPr>
              <a:t>[Cancel]</a:t>
            </a:r>
          </a:p>
          <a:p>
            <a:pPr marL="800100" lvl="1" indent="-342900">
              <a:buFont typeface="Times" charset="0"/>
              <a:buAutoNum type="arabicPeriod"/>
            </a:pPr>
            <a:r>
              <a:rPr lang="en-US" altLang="en-US" sz="1600" dirty="0" smtClean="0">
                <a:solidFill>
                  <a:srgbClr val="C00000"/>
                </a:solidFill>
              </a:rPr>
              <a:t>Passenger presses Cancel button</a:t>
            </a:r>
          </a:p>
          <a:p>
            <a:pPr marL="800100" lvl="1" indent="-342900">
              <a:buFont typeface="Times" charset="0"/>
              <a:buAutoNum type="arabicPeriod"/>
            </a:pPr>
            <a:r>
              <a:rPr lang="en-US" altLang="en-US" sz="1600" dirty="0" smtClean="0">
                <a:solidFill>
                  <a:srgbClr val="C00000"/>
                </a:solidFill>
              </a:rPr>
              <a:t>Ticket Distributor returns money passenger has inserted, if any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5748338" y="48641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 b="0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5780088" y="55705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 sz="2800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3235C-A527-4EF2-B458-9344A941BB6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42611" y="4229129"/>
            <a:ext cx="1909202" cy="646331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C00000"/>
                </a:solidFill>
              </a:rPr>
              <a:t>Cancel Extend Use Case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22494" y="4552294"/>
            <a:ext cx="1788366" cy="12071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6274" y="5513738"/>
            <a:ext cx="7353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Note: Your textbook gives an extend use case its own full textual description rather than being just an alternate flow. The more common practice today is the version I have specified above. Use the version listed on this slide.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8019492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  <p:bldP spid="98309" grpId="0" autoUpdateAnimBg="0"/>
      <p:bldP spid="983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81000" y="222250"/>
            <a:ext cx="6672400" cy="863600"/>
          </a:xfrm>
        </p:spPr>
        <p:txBody>
          <a:bodyPr/>
          <a:lstStyle/>
          <a:p>
            <a:r>
              <a:rPr lang="en-US" altLang="en-US" smtClean="0">
                <a:latin typeface="Courier" charset="0"/>
              </a:rPr>
              <a:t>Include </a:t>
            </a:r>
            <a:r>
              <a:rPr lang="en-US" altLang="en-US" smtClean="0"/>
              <a:t>Relationship</a:t>
            </a:r>
            <a:endParaRPr lang="en-US" altLang="en-US" dirty="0" smtClean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93942" y="1284288"/>
            <a:ext cx="4279037" cy="3790950"/>
          </a:xfrm>
        </p:spPr>
        <p:txBody>
          <a:bodyPr/>
          <a:lstStyle/>
          <a:p>
            <a:r>
              <a:rPr lang="en-US" altLang="en-US" sz="2000" smtClean="0">
                <a:latin typeface="Courier" charset="0"/>
              </a:rPr>
              <a:t>&lt;&lt;include&gt;&gt;</a:t>
            </a:r>
            <a:r>
              <a:rPr lang="en-US" altLang="en-US" sz="2000" smtClean="0"/>
              <a:t> </a:t>
            </a:r>
            <a:r>
              <a:rPr lang="en-US" altLang="en-US" sz="2000" dirty="0" smtClean="0"/>
              <a:t>relationship represents </a:t>
            </a:r>
            <a:r>
              <a:rPr lang="en-US" altLang="en-US" sz="2000" dirty="0" smtClean="0">
                <a:solidFill>
                  <a:srgbClr val="C00000"/>
                </a:solidFill>
              </a:rPr>
              <a:t>common functionality </a:t>
            </a:r>
            <a:r>
              <a:rPr lang="en-US" altLang="en-US" sz="2000" dirty="0" smtClean="0"/>
              <a:t>needed in more than one use case</a:t>
            </a:r>
          </a:p>
          <a:p>
            <a:r>
              <a:rPr lang="en-US" altLang="en-US" sz="2000" smtClean="0">
                <a:latin typeface="Courier" charset="0"/>
              </a:rPr>
              <a:t>&lt;&lt;include&gt;&gt;</a:t>
            </a:r>
            <a:r>
              <a:rPr lang="en-US" altLang="en-US" sz="2000" smtClean="0"/>
              <a:t> </a:t>
            </a:r>
            <a:r>
              <a:rPr lang="en-US" altLang="en-US" sz="2000" dirty="0" smtClean="0"/>
              <a:t>behavior is factored out for reuse, not because it is an exception</a:t>
            </a:r>
          </a:p>
          <a:p>
            <a:r>
              <a:rPr lang="en-US" altLang="en-US" sz="2000" dirty="0" smtClean="0"/>
              <a:t>The direction of a </a:t>
            </a:r>
            <a:r>
              <a:rPr lang="en-US" altLang="en-US" sz="2000" smtClean="0">
                <a:latin typeface="Courier" charset="0"/>
              </a:rPr>
              <a:t>&lt;&lt;include&gt;&gt;</a:t>
            </a:r>
            <a:r>
              <a:rPr lang="en-US" altLang="en-US" sz="2000" smtClean="0"/>
              <a:t> </a:t>
            </a:r>
            <a:r>
              <a:rPr lang="en-US" altLang="en-US" sz="2000" dirty="0" smtClean="0"/>
              <a:t>relationship is to the using use case (unlike  the direction of the </a:t>
            </a:r>
            <a:r>
              <a:rPr lang="en-US" altLang="en-US" sz="2000" smtClean="0">
                <a:latin typeface="Courier" charset="0"/>
              </a:rPr>
              <a:t>&lt;&lt;extend&gt;&gt;</a:t>
            </a:r>
            <a:r>
              <a:rPr lang="en-US" altLang="en-US" sz="2000" smtClean="0"/>
              <a:t> </a:t>
            </a:r>
            <a:r>
              <a:rPr lang="en-US" altLang="en-US" sz="2000" dirty="0" smtClean="0"/>
              <a:t>relationship).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3235C-A527-4EF2-B458-9344A941BB6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2" y="1348068"/>
            <a:ext cx="4195483" cy="517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132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4613" y="372862"/>
            <a:ext cx="7128769" cy="712988"/>
          </a:xfrm>
        </p:spPr>
        <p:txBody>
          <a:bodyPr/>
          <a:lstStyle/>
          <a:p>
            <a:r>
              <a:rPr lang="en-US" altLang="en-US" sz="3600" smtClean="0"/>
              <a:t>Include Textual </a:t>
            </a:r>
            <a:r>
              <a:rPr lang="en-US" altLang="en-US" sz="3600" dirty="0" smtClean="0"/>
              <a:t>Description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1941" y="1393794"/>
            <a:ext cx="8708995" cy="5071626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 sz="2000" dirty="0" smtClean="0">
                <a:solidFill>
                  <a:srgbClr val="FF3300"/>
                </a:solidFill>
              </a:rPr>
              <a:t>1. Name</a:t>
            </a:r>
            <a:r>
              <a:rPr lang="en-US" altLang="en-US" sz="2000" smtClean="0">
                <a:solidFill>
                  <a:srgbClr val="FF3300"/>
                </a:solidFill>
              </a:rPr>
              <a:t>:</a:t>
            </a:r>
            <a:r>
              <a:rPr lang="en-US" altLang="en-US" sz="2000" smtClean="0"/>
              <a:t> Book Flight</a:t>
            </a:r>
            <a:endParaRPr lang="en-US" altLang="en-US" sz="2000" dirty="0" smtClean="0"/>
          </a:p>
          <a:p>
            <a:pPr>
              <a:buFont typeface="Times" charset="0"/>
              <a:buNone/>
            </a:pPr>
            <a:r>
              <a:rPr lang="en-US" altLang="en-US" sz="2000" dirty="0" smtClean="0">
                <a:solidFill>
                  <a:srgbClr val="FF3300"/>
                </a:solidFill>
              </a:rPr>
              <a:t>2. </a:t>
            </a:r>
            <a:r>
              <a:rPr lang="en-US" altLang="en-US" sz="2000" dirty="0">
                <a:solidFill>
                  <a:srgbClr val="FF3300"/>
                </a:solidFill>
              </a:rPr>
              <a:t>t</a:t>
            </a:r>
            <a:r>
              <a:rPr lang="en-US" altLang="en-US" sz="2000" dirty="0" smtClean="0">
                <a:solidFill>
                  <a:srgbClr val="FF3300"/>
                </a:solidFill>
              </a:rPr>
              <a:t>o 4. (same as original example)</a:t>
            </a:r>
            <a:endParaRPr lang="en-US" altLang="en-US" sz="2000" dirty="0" smtClean="0"/>
          </a:p>
          <a:p>
            <a:pPr>
              <a:buFont typeface="Times" charset="0"/>
              <a:buNone/>
            </a:pPr>
            <a:r>
              <a:rPr lang="en-US" altLang="en-US" sz="2000" dirty="0" smtClean="0">
                <a:solidFill>
                  <a:srgbClr val="FF3300"/>
                </a:solidFill>
              </a:rPr>
              <a:t>5</a:t>
            </a:r>
            <a:r>
              <a:rPr lang="en-US" altLang="en-US" sz="2000" dirty="0">
                <a:solidFill>
                  <a:srgbClr val="FF3300"/>
                </a:solidFill>
              </a:rPr>
              <a:t>. Flow of events:</a:t>
            </a:r>
            <a:endParaRPr lang="en-US" altLang="en-US" sz="2000" dirty="0"/>
          </a:p>
          <a:p>
            <a:pPr lvl="1">
              <a:buFont typeface="Times" charset="0"/>
              <a:buNone/>
            </a:pPr>
            <a:r>
              <a:rPr lang="en-US" altLang="en-US" sz="1800" dirty="0">
                <a:ea typeface="ＭＳ Ｐゴシック" charset="-128"/>
              </a:rPr>
              <a:t>1. Passenger selects the number of zones to be traveled</a:t>
            </a:r>
          </a:p>
          <a:p>
            <a:pPr lvl="1">
              <a:buFont typeface="Times" charset="0"/>
              <a:buNone/>
            </a:pPr>
            <a:r>
              <a:rPr lang="en-US" altLang="en-US" sz="1800" dirty="0">
                <a:ea typeface="ＭＳ Ｐゴシック" charset="-128"/>
              </a:rPr>
              <a:t>2. Ticket Distributor displays the amount due</a:t>
            </a:r>
          </a:p>
          <a:p>
            <a:pPr lvl="1">
              <a:buFont typeface="Times" charset="0"/>
              <a:buNone/>
            </a:pPr>
            <a:r>
              <a:rPr lang="en-US" altLang="en-US" sz="1800" dirty="0">
                <a:ea typeface="ＭＳ Ｐゴシック" charset="-128"/>
              </a:rPr>
              <a:t>3. Passenger inserts money, at least the amount </a:t>
            </a:r>
            <a:r>
              <a:rPr lang="en-US" altLang="en-US" sz="1800" dirty="0" smtClean="0">
                <a:ea typeface="ＭＳ Ｐゴシック" charset="-128"/>
              </a:rPr>
              <a:t>due, </a:t>
            </a:r>
            <a:r>
              <a:rPr lang="en-US" altLang="en-US" sz="1800" b="1" dirty="0" smtClean="0">
                <a:solidFill>
                  <a:srgbClr val="FF0000"/>
                </a:solidFill>
                <a:ea typeface="ＭＳ Ｐゴシック" charset="-128"/>
              </a:rPr>
              <a:t>include (Collect Money)</a:t>
            </a:r>
            <a:endParaRPr lang="en-US" altLang="en-US" sz="1800" b="1" dirty="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buFont typeface="Times" charset="0"/>
              <a:buNone/>
            </a:pPr>
            <a:r>
              <a:rPr lang="en-US" altLang="en-US" sz="1800" dirty="0">
                <a:ea typeface="ＭＳ Ｐゴシック" charset="-128"/>
              </a:rPr>
              <a:t>4. Ticket Distributor returns change</a:t>
            </a:r>
          </a:p>
          <a:p>
            <a:pPr lvl="1">
              <a:buFont typeface="Times" charset="0"/>
              <a:buNone/>
            </a:pPr>
            <a:r>
              <a:rPr lang="en-US" altLang="en-US" sz="1800" dirty="0">
                <a:ea typeface="ＭＳ Ｐゴシック" charset="-128"/>
              </a:rPr>
              <a:t>5. Ticket Distributor issues </a:t>
            </a:r>
            <a:r>
              <a:rPr lang="en-US" altLang="en-US" sz="1800" dirty="0" smtClean="0">
                <a:ea typeface="ＭＳ Ｐゴシック" charset="-128"/>
              </a:rPr>
              <a:t>ticket</a:t>
            </a:r>
          </a:p>
          <a:p>
            <a:pPr>
              <a:buFont typeface="Times" charset="0"/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Alternate flow of events:</a:t>
            </a:r>
            <a:endParaRPr lang="en-US" altLang="en-US" sz="2000" dirty="0"/>
          </a:p>
          <a:p>
            <a:pPr>
              <a:buFont typeface="Times" charset="0"/>
              <a:buNone/>
            </a:pPr>
            <a:r>
              <a:rPr lang="en-US" altLang="en-US" sz="2000" dirty="0"/>
              <a:t>	[Cancel]</a:t>
            </a:r>
          </a:p>
          <a:p>
            <a:pPr marL="800100" lvl="1" indent="-342900">
              <a:buFont typeface="Times" charset="0"/>
              <a:buAutoNum type="arabicPeriod"/>
            </a:pPr>
            <a:r>
              <a:rPr lang="en-US" altLang="en-US" sz="1600" dirty="0"/>
              <a:t>Passenger presses Cancel button</a:t>
            </a:r>
          </a:p>
          <a:p>
            <a:pPr marL="800100" lvl="1" indent="-342900">
              <a:buFont typeface="Times" charset="0"/>
              <a:buAutoNum type="arabicPeriod"/>
            </a:pPr>
            <a:r>
              <a:rPr lang="en-US" altLang="en-US" sz="1600" dirty="0" smtClean="0"/>
              <a:t>Ticket Distributor returns money passenger has inserted, </a:t>
            </a:r>
            <a:r>
              <a:rPr lang="en-US" altLang="en-US" sz="1600" smtClean="0"/>
              <a:t>if any</a:t>
            </a:r>
            <a:endParaRPr lang="en-US" altLang="en-US" sz="1600" dirty="0" smtClean="0"/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5748338" y="48641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 b="0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5780088" y="55705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 sz="2800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3235C-A527-4EF2-B458-9344A941BB6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759389" y="2501153"/>
            <a:ext cx="277905" cy="636494"/>
          </a:xfrm>
          <a:prstGeom prst="straightConnector1">
            <a:avLst/>
          </a:prstGeom>
          <a:ln w="412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17624" y="1854822"/>
            <a:ext cx="1523718" cy="646331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Include Use Case</a:t>
            </a:r>
            <a:endParaRPr lang="en-US" b="1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279482" y="3451412"/>
            <a:ext cx="380930" cy="569135"/>
          </a:xfrm>
          <a:prstGeom prst="straightConnector1">
            <a:avLst/>
          </a:prstGeom>
          <a:ln w="412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98141" y="4020546"/>
            <a:ext cx="3523129" cy="92333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This refers to a separate textual description use case describing the collection of money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5734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  <p:bldP spid="98309" grpId="0" autoUpdateAnimBg="0"/>
      <p:bldP spid="983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08" y="2486024"/>
            <a:ext cx="7505360" cy="3869951"/>
          </a:xfrm>
          <a:prstGeom prst="rect">
            <a:avLst/>
          </a:prstGeom>
        </p:spPr>
      </p:pic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81000" y="222250"/>
            <a:ext cx="6672400" cy="863600"/>
          </a:xfrm>
        </p:spPr>
        <p:txBody>
          <a:bodyPr/>
          <a:lstStyle/>
          <a:p>
            <a:r>
              <a:rPr lang="en-US" altLang="en-US" dirty="0" smtClean="0">
                <a:latin typeface="Courier" charset="0"/>
              </a:rPr>
              <a:t>Inherit </a:t>
            </a:r>
            <a:r>
              <a:rPr lang="en-US" altLang="en-US" dirty="0" smtClean="0"/>
              <a:t>Relationship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1703" y="1284289"/>
            <a:ext cx="8059783" cy="143278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Inherit relationship represents a generalization of other use cases</a:t>
            </a:r>
          </a:p>
          <a:p>
            <a:r>
              <a:rPr lang="en-US" altLang="en-US" sz="2000" dirty="0" smtClean="0"/>
              <a:t>Child use cases inherit behavior from the parent use case.</a:t>
            </a:r>
          </a:p>
          <a:p>
            <a:r>
              <a:rPr lang="en-US" altLang="en-US" sz="2000" dirty="0" smtClean="0"/>
              <a:t>Child use cases can add to or override parent behavior.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3235C-A527-4EF2-B458-9344A941BB6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81908" y="5313213"/>
            <a:ext cx="343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Note the direction of the arrows!</a:t>
            </a:r>
          </a:p>
        </p:txBody>
      </p:sp>
    </p:spTree>
    <p:extLst>
      <p:ext uri="{BB962C8B-B14F-4D97-AF65-F5344CB8AC3E}">
        <p14:creationId xmlns:p14="http://schemas.microsoft.com/office/powerpoint/2010/main" val="7339209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4613" y="372862"/>
            <a:ext cx="7128769" cy="712988"/>
          </a:xfrm>
        </p:spPr>
        <p:txBody>
          <a:bodyPr/>
          <a:lstStyle/>
          <a:p>
            <a:r>
              <a:rPr lang="en-US" altLang="en-US" sz="3600" smtClean="0"/>
              <a:t>Inheritance Textual </a:t>
            </a:r>
            <a:r>
              <a:rPr lang="en-US" altLang="en-US" sz="3600" dirty="0" smtClean="0"/>
              <a:t>Description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5748338" y="48641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 b="0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5780088" y="55705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 sz="2800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3235C-A527-4EF2-B458-9344A941BB6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94808" y="1407458"/>
            <a:ext cx="4216892" cy="505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charset="0"/>
              <a:buNone/>
            </a:pPr>
            <a:r>
              <a:rPr lang="en-US" altLang="en-US" sz="2000" i="1" kern="0" smtClean="0">
                <a:solidFill>
                  <a:srgbClr val="FF3300"/>
                </a:solidFill>
              </a:rPr>
              <a:t>1. Name:</a:t>
            </a:r>
            <a:r>
              <a:rPr lang="en-US" altLang="en-US" sz="2000" kern="0" smtClean="0"/>
              <a:t> Book Car</a:t>
            </a:r>
          </a:p>
          <a:p>
            <a:pPr>
              <a:buFont typeface="Times" charset="0"/>
              <a:buNone/>
            </a:pPr>
            <a:r>
              <a:rPr lang="en-US" altLang="en-US" sz="2000" i="1" kern="0" smtClean="0">
                <a:solidFill>
                  <a:srgbClr val="FF3300"/>
                </a:solidFill>
              </a:rPr>
              <a:t>2. Actors:</a:t>
            </a:r>
            <a:r>
              <a:rPr lang="en-US" altLang="en-US" sz="2000" kern="0" smtClean="0"/>
              <a:t> Inherited from Book Trip</a:t>
            </a:r>
          </a:p>
          <a:p>
            <a:pPr>
              <a:buFont typeface="Times" charset="0"/>
              <a:buNone/>
            </a:pPr>
            <a:r>
              <a:rPr lang="en-US" altLang="en-US" sz="2000" i="1" kern="0" smtClean="0">
                <a:solidFill>
                  <a:srgbClr val="FF3300"/>
                </a:solidFill>
              </a:rPr>
              <a:t>3. Entry condition:</a:t>
            </a:r>
            <a:r>
              <a:rPr lang="en-US" altLang="en-US" sz="2000" kern="0" smtClean="0"/>
              <a:t> </a:t>
            </a:r>
          </a:p>
          <a:p>
            <a:pPr marL="0" indent="0">
              <a:buNone/>
            </a:pPr>
            <a:r>
              <a:rPr lang="en-US" altLang="en-US" sz="2000" kern="0" smtClean="0"/>
              <a:t>Inherited from Book Trip</a:t>
            </a:r>
          </a:p>
          <a:p>
            <a:pPr>
              <a:buFont typeface="Times" charset="0"/>
              <a:buNone/>
            </a:pPr>
            <a:r>
              <a:rPr lang="en-US" altLang="en-US" sz="2000" i="1" kern="0" smtClean="0">
                <a:solidFill>
                  <a:srgbClr val="FF3300"/>
                </a:solidFill>
              </a:rPr>
              <a:t>4. Exit condition:</a:t>
            </a:r>
            <a:endParaRPr lang="en-US" altLang="en-US" sz="2000" i="1" kern="0" smtClean="0"/>
          </a:p>
          <a:p>
            <a:pPr marL="0" indent="0">
              <a:buNone/>
            </a:pPr>
            <a:r>
              <a:rPr lang="en-US" altLang="en-US" sz="2000" kern="0" smtClean="0"/>
              <a:t>Inherited from Book Trip</a:t>
            </a:r>
          </a:p>
          <a:p>
            <a:pPr>
              <a:buFont typeface="Times" charset="0"/>
              <a:buNone/>
            </a:pPr>
            <a:r>
              <a:rPr lang="en-US" altLang="en-US" sz="2000" i="1" kern="0">
                <a:solidFill>
                  <a:srgbClr val="FF3300"/>
                </a:solidFill>
              </a:rPr>
              <a:t>5. Flow of events:</a:t>
            </a:r>
            <a:endParaRPr lang="en-US" altLang="en-US" sz="2000" kern="0"/>
          </a:p>
          <a:p>
            <a:pPr marL="800100" lvl="1" indent="-342900">
              <a:buFont typeface="Times" charset="0"/>
              <a:buAutoNum type="arabicPeriod"/>
            </a:pPr>
            <a:r>
              <a:rPr lang="en-US" altLang="en-US" sz="1800" kern="0">
                <a:ea typeface="ＭＳ Ｐゴシック" charset="-128"/>
              </a:rPr>
              <a:t>–  3. Inherited from Book Trip</a:t>
            </a:r>
          </a:p>
          <a:p>
            <a:pPr marL="457200" lvl="1" indent="0">
              <a:buNone/>
            </a:pPr>
            <a:r>
              <a:rPr lang="en-US" altLang="en-US" sz="1800" kern="0">
                <a:ea typeface="ＭＳ Ｐゴシック" charset="-128"/>
              </a:rPr>
              <a:t>4. Select make of car</a:t>
            </a:r>
          </a:p>
          <a:p>
            <a:pPr marL="457200" lvl="1" indent="0">
              <a:buNone/>
            </a:pPr>
            <a:r>
              <a:rPr lang="en-US" altLang="en-US" sz="1800" kern="0">
                <a:ea typeface="ＭＳ Ｐゴシック" charset="-128"/>
              </a:rPr>
              <a:t>5. Select model of car</a:t>
            </a:r>
          </a:p>
          <a:p>
            <a:pPr lvl="1">
              <a:buFont typeface="Times" charset="0"/>
              <a:buNone/>
            </a:pPr>
            <a:r>
              <a:rPr lang="en-US" altLang="en-US" sz="1800" kern="0">
                <a:solidFill>
                  <a:srgbClr val="FF0000"/>
                </a:solidFill>
                <a:ea typeface="ＭＳ Ｐゴシック" charset="-128"/>
              </a:rPr>
              <a:t>Alternate Flow of Events:</a:t>
            </a:r>
          </a:p>
          <a:p>
            <a:pPr lvl="1">
              <a:buFont typeface="Times" charset="0"/>
              <a:buNone/>
            </a:pPr>
            <a:r>
              <a:rPr lang="en-US" altLang="en-US" sz="1800" kern="0">
                <a:ea typeface="ＭＳ Ｐゴシック" charset="-128"/>
              </a:rPr>
              <a:t>None</a:t>
            </a:r>
          </a:p>
          <a:p>
            <a:pPr>
              <a:buFont typeface="Times" charset="0"/>
              <a:buNone/>
            </a:pPr>
            <a:r>
              <a:rPr lang="en-US" altLang="en-US" sz="2000" i="1" kern="0" smtClean="0">
                <a:solidFill>
                  <a:srgbClr val="FF0000"/>
                </a:solidFill>
              </a:rPr>
              <a:t>6</a:t>
            </a:r>
            <a:r>
              <a:rPr lang="en-US" altLang="en-US" sz="2000" i="1" kern="0">
                <a:solidFill>
                  <a:srgbClr val="FF0000"/>
                </a:solidFill>
              </a:rPr>
              <a:t>. Special requirements: </a:t>
            </a:r>
            <a:r>
              <a:rPr lang="en-US" altLang="en-US" sz="2000" i="1" kern="0" smtClean="0"/>
              <a:t>None</a:t>
            </a:r>
            <a:endParaRPr lang="en-US" altLang="en-US" sz="2000" kern="0"/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4392706" y="1664713"/>
            <a:ext cx="4387309" cy="384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charset="0"/>
              <a:buNone/>
            </a:pPr>
            <a:endParaRPr lang="en-US" altLang="en-US" sz="2000" kern="0" dirty="0" smtClean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57279" y="1407457"/>
            <a:ext cx="4216892" cy="505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charset="0"/>
              <a:buNone/>
            </a:pPr>
            <a:r>
              <a:rPr lang="en-US" altLang="en-US" sz="2000" i="1" kern="0" smtClean="0">
                <a:solidFill>
                  <a:srgbClr val="FF3300"/>
                </a:solidFill>
              </a:rPr>
              <a:t>1. Name:</a:t>
            </a:r>
            <a:r>
              <a:rPr lang="en-US" altLang="en-US" sz="2000" kern="0" smtClean="0"/>
              <a:t> Book Trip</a:t>
            </a:r>
          </a:p>
          <a:p>
            <a:pPr>
              <a:buFont typeface="Times" charset="0"/>
              <a:buNone/>
            </a:pPr>
            <a:r>
              <a:rPr lang="en-US" altLang="en-US" sz="2000" i="1" kern="0" smtClean="0">
                <a:solidFill>
                  <a:srgbClr val="FF3300"/>
                </a:solidFill>
              </a:rPr>
              <a:t>2. Actors:</a:t>
            </a:r>
            <a:r>
              <a:rPr lang="en-US" altLang="en-US" sz="2000" kern="0" smtClean="0"/>
              <a:t> Passenger</a:t>
            </a:r>
          </a:p>
          <a:p>
            <a:pPr>
              <a:buFont typeface="Times" charset="0"/>
              <a:buNone/>
            </a:pPr>
            <a:r>
              <a:rPr lang="en-US" altLang="en-US" sz="2000" i="1" kern="0" smtClean="0">
                <a:solidFill>
                  <a:srgbClr val="FF3300"/>
                </a:solidFill>
              </a:rPr>
              <a:t>3. Entry condition:</a:t>
            </a:r>
            <a:r>
              <a:rPr lang="en-US" altLang="en-US" sz="2000" kern="0" smtClean="0"/>
              <a:t> </a:t>
            </a:r>
          </a:p>
          <a:p>
            <a:pPr marL="0" indent="0">
              <a:buNone/>
            </a:pPr>
            <a:r>
              <a:rPr lang="en-US" altLang="en-US" sz="2000" kern="0" smtClean="0"/>
              <a:t>At point of date selection</a:t>
            </a:r>
          </a:p>
          <a:p>
            <a:pPr>
              <a:buFont typeface="Times" charset="0"/>
              <a:buNone/>
            </a:pPr>
            <a:r>
              <a:rPr lang="en-US" altLang="en-US" sz="2000" i="1" kern="0" smtClean="0">
                <a:solidFill>
                  <a:srgbClr val="FF3300"/>
                </a:solidFill>
              </a:rPr>
              <a:t>4. Exit condition:</a:t>
            </a:r>
            <a:endParaRPr lang="en-US" altLang="en-US" sz="2000" i="1" kern="0" smtClean="0"/>
          </a:p>
          <a:p>
            <a:pPr marL="0" indent="0">
              <a:buNone/>
            </a:pPr>
            <a:r>
              <a:rPr lang="en-US" altLang="en-US" sz="2000" kern="0" smtClean="0"/>
              <a:t>Trip has been booked</a:t>
            </a:r>
          </a:p>
          <a:p>
            <a:pPr>
              <a:buFont typeface="Times" charset="0"/>
              <a:buNone/>
            </a:pPr>
            <a:r>
              <a:rPr lang="en-US" altLang="en-US" sz="2000" i="1" kern="0">
                <a:solidFill>
                  <a:srgbClr val="FF3300"/>
                </a:solidFill>
              </a:rPr>
              <a:t>5. Flow of events:</a:t>
            </a:r>
            <a:endParaRPr lang="en-US" altLang="en-US" sz="2000" kern="0"/>
          </a:p>
          <a:p>
            <a:pPr marL="800100" lvl="1" indent="-342900">
              <a:buFont typeface="Times" charset="0"/>
              <a:buAutoNum type="arabicPeriod"/>
            </a:pPr>
            <a:r>
              <a:rPr lang="en-US" altLang="en-US" sz="1800" kern="0" smtClean="0">
                <a:ea typeface="ＭＳ Ｐゴシック" charset="-128"/>
              </a:rPr>
              <a:t>Select location</a:t>
            </a:r>
          </a:p>
          <a:p>
            <a:pPr marL="800100" lvl="1" indent="-342900">
              <a:buFont typeface="Times" charset="0"/>
              <a:buAutoNum type="arabicPeriod"/>
            </a:pPr>
            <a:r>
              <a:rPr lang="en-US" altLang="en-US" sz="1800" kern="0" smtClean="0">
                <a:ea typeface="ＭＳ Ｐゴシック" charset="-128"/>
              </a:rPr>
              <a:t>Select start date</a:t>
            </a:r>
          </a:p>
          <a:p>
            <a:pPr marL="800100" lvl="1" indent="-342900">
              <a:buFont typeface="Times" charset="0"/>
              <a:buAutoNum type="arabicPeriod"/>
            </a:pPr>
            <a:r>
              <a:rPr lang="en-US" altLang="en-US" sz="1800" kern="0" smtClean="0">
                <a:ea typeface="ＭＳ Ｐゴシック" charset="-128"/>
              </a:rPr>
              <a:t>Select end date</a:t>
            </a:r>
            <a:endParaRPr lang="en-US" altLang="en-US" sz="1800" kern="0">
              <a:ea typeface="ＭＳ Ｐゴシック" charset="-128"/>
            </a:endParaRPr>
          </a:p>
          <a:p>
            <a:pPr lvl="1">
              <a:buFont typeface="Times" charset="0"/>
              <a:buNone/>
            </a:pPr>
            <a:r>
              <a:rPr lang="en-US" altLang="en-US" sz="1800" kern="0">
                <a:solidFill>
                  <a:srgbClr val="FF0000"/>
                </a:solidFill>
                <a:ea typeface="ＭＳ Ｐゴシック" charset="-128"/>
              </a:rPr>
              <a:t>Alternate Flow of Events:</a:t>
            </a:r>
          </a:p>
          <a:p>
            <a:pPr lvl="1">
              <a:buFont typeface="Times" charset="0"/>
              <a:buNone/>
            </a:pPr>
            <a:r>
              <a:rPr lang="en-US" altLang="en-US" sz="1800" kern="0">
                <a:ea typeface="ＭＳ Ｐゴシック" charset="-128"/>
              </a:rPr>
              <a:t>None</a:t>
            </a:r>
          </a:p>
          <a:p>
            <a:pPr>
              <a:buFont typeface="Times" charset="0"/>
              <a:buNone/>
            </a:pPr>
            <a:r>
              <a:rPr lang="en-US" altLang="en-US" sz="2000" i="1" kern="0" smtClean="0">
                <a:solidFill>
                  <a:srgbClr val="FF0000"/>
                </a:solidFill>
              </a:rPr>
              <a:t>6</a:t>
            </a:r>
            <a:r>
              <a:rPr lang="en-US" altLang="en-US" sz="2000" i="1" kern="0">
                <a:solidFill>
                  <a:srgbClr val="FF0000"/>
                </a:solidFill>
              </a:rPr>
              <a:t>. Special requirements: </a:t>
            </a:r>
            <a:r>
              <a:rPr lang="en-US" altLang="en-US" sz="2000" i="1" kern="0" smtClean="0"/>
              <a:t>None</a:t>
            </a:r>
            <a:endParaRPr lang="en-US" altLang="en-US" sz="2000" kern="0"/>
          </a:p>
        </p:txBody>
      </p:sp>
    </p:spTree>
    <p:extLst>
      <p:ext uri="{BB962C8B-B14F-4D97-AF65-F5344CB8AC3E}">
        <p14:creationId xmlns:p14="http://schemas.microsoft.com/office/powerpoint/2010/main" val="69477423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utoUpdateAnimBg="0"/>
      <p:bldP spid="98310" grpId="0" autoUpdateAnimBg="0"/>
      <p:bldP spid="18" grpId="0" build="p" autoUpdateAnimBg="0"/>
      <p:bldP spid="19" grpId="0" build="p" autoUpdateAnimBg="0"/>
      <p:bldP spid="20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Functional Model Relationships</a:t>
            </a:r>
          </a:p>
        </p:txBody>
      </p:sp>
      <p:sp>
        <p:nvSpPr>
          <p:cNvPr id="491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37351" y="1331650"/>
            <a:ext cx="8495931" cy="5065975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A scenario is an instance of a use case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Use proper nouns and detail specific actions</a:t>
            </a:r>
          </a:p>
          <a:p>
            <a:r>
              <a:rPr lang="en-US" altLang="en-US" sz="2800" smtClean="0">
                <a:ea typeface="ＭＳ Ｐゴシック" pitchFamily="34" charset="-128"/>
              </a:rPr>
              <a:t>Conversely, a use case is a generalized version of a scenario</a:t>
            </a:r>
          </a:p>
          <a:p>
            <a:r>
              <a:rPr lang="en-US" altLang="en-US" sz="2800" smtClean="0">
                <a:ea typeface="ＭＳ Ｐゴシック" pitchFamily="34" charset="-128"/>
              </a:rPr>
              <a:t>A single use case typically consists of multiple user stories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Many actors may be in a use case whereas only one user role is in a user story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</a:rPr>
              <a:t>Actors may perform multiple functionalities whereas a user role only performs a single one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8B07E-DF33-4932-9965-D26D6BD9101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5907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Finding Use Cases</a:t>
            </a:r>
          </a:p>
        </p:txBody>
      </p:sp>
      <p:sp>
        <p:nvSpPr>
          <p:cNvPr id="491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37351" y="1331650"/>
            <a:ext cx="8495931" cy="5065975"/>
          </a:xfrm>
        </p:spPr>
        <p:txBody>
          <a:bodyPr/>
          <a:lstStyle/>
          <a:p>
            <a:r>
              <a:rPr lang="en-US" altLang="en-US" sz="2400" smtClean="0">
                <a:ea typeface="ＭＳ Ｐゴシック" pitchFamily="34" charset="-128"/>
              </a:rPr>
              <a:t>Formulate scenarios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Generalize a scenario into a use case that specifies </a:t>
            </a:r>
            <a:r>
              <a:rPr lang="en-US" altLang="en-US" sz="2400" dirty="0" smtClean="0">
                <a:ea typeface="ＭＳ Ｐゴシック" pitchFamily="34" charset="-128"/>
              </a:rPr>
              <a:t>all instances of </a:t>
            </a:r>
            <a:r>
              <a:rPr lang="en-US" altLang="en-US" sz="2400" smtClean="0">
                <a:ea typeface="ＭＳ Ｐゴシック" pitchFamily="34" charset="-128"/>
              </a:rPr>
              <a:t>how the feature works</a:t>
            </a:r>
            <a:endParaRPr lang="en-US" altLang="en-US" sz="2400" dirty="0" smtClean="0">
              <a:ea typeface="ＭＳ Ｐゴシック" pitchFamily="34" charset="-128"/>
            </a:endParaRP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Example: “Report Emergency“ in the first paragraph of the </a:t>
            </a:r>
            <a:r>
              <a:rPr lang="en-US" altLang="en-US" sz="2000" smtClean="0">
                <a:ea typeface="ＭＳ Ｐゴシック" pitchFamily="34" charset="-128"/>
              </a:rPr>
              <a:t>scenario from the Chapter 4 slides is </a:t>
            </a:r>
            <a:r>
              <a:rPr lang="en-US" altLang="en-US" sz="2000" dirty="0" smtClean="0">
                <a:ea typeface="ＭＳ Ｐゴシック" pitchFamily="34" charset="-128"/>
              </a:rPr>
              <a:t>a candidate for a use case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Describe each of these use cases in more detail 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Participating actors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Describe the entry condition 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Describe the flow of events  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Describe the exit condition 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Describe exceptions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Describe nonfunctional requirements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8B07E-DF33-4932-9965-D26D6BD9101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754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6917184" cy="868362"/>
          </a:xfrm>
        </p:spPr>
        <p:txBody>
          <a:bodyPr/>
          <a:lstStyle/>
          <a:p>
            <a:r>
              <a:rPr lang="en-US" dirty="0" smtClean="0"/>
              <a:t>System Development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28"/>
            <a:ext cx="8229600" cy="5057097"/>
          </a:xfrm>
        </p:spPr>
        <p:txBody>
          <a:bodyPr/>
          <a:lstStyle/>
          <a:p>
            <a:r>
              <a:rPr lang="en-US" sz="2000" b="1" dirty="0" smtClean="0"/>
              <a:t>Requirements: Functional Model</a:t>
            </a:r>
          </a:p>
          <a:p>
            <a:pPr lvl="1"/>
            <a:r>
              <a:rPr lang="en-US" sz="1800" dirty="0" smtClean="0"/>
              <a:t>User’s point of view of what the system can do for the user</a:t>
            </a:r>
          </a:p>
          <a:p>
            <a:pPr lvl="1"/>
            <a:r>
              <a:rPr lang="en-US" sz="1800" dirty="0"/>
              <a:t>User stories</a:t>
            </a:r>
          </a:p>
          <a:p>
            <a:pPr lvl="1"/>
            <a:r>
              <a:rPr lang="en-US" sz="1800" b="1" dirty="0" smtClean="0"/>
              <a:t>UML: Use Cases</a:t>
            </a:r>
          </a:p>
          <a:p>
            <a:r>
              <a:rPr lang="en-US" sz="2000" dirty="0" smtClean="0"/>
              <a:t>Design: Object Model</a:t>
            </a:r>
          </a:p>
          <a:p>
            <a:pPr lvl="1"/>
            <a:r>
              <a:rPr lang="en-US" sz="1800" dirty="0" smtClean="0"/>
              <a:t>Structure of the system representing objects’ attributes, operations, and associations</a:t>
            </a:r>
          </a:p>
          <a:p>
            <a:pPr lvl="1"/>
            <a:r>
              <a:rPr lang="en-US" sz="1800" dirty="0" smtClean="0"/>
              <a:t>System design and object design</a:t>
            </a:r>
          </a:p>
          <a:p>
            <a:pPr lvl="1"/>
            <a:r>
              <a:rPr lang="en-US" sz="1800" dirty="0" smtClean="0"/>
              <a:t>UML: Class Diagram</a:t>
            </a:r>
          </a:p>
          <a:p>
            <a:r>
              <a:rPr lang="en-US" sz="2000" dirty="0" smtClean="0"/>
              <a:t>Design: Dynamic Model</a:t>
            </a:r>
          </a:p>
          <a:p>
            <a:pPr lvl="1"/>
            <a:r>
              <a:rPr lang="en-US" sz="1800" dirty="0" smtClean="0"/>
              <a:t>Internal behavior of the system</a:t>
            </a:r>
          </a:p>
          <a:p>
            <a:pPr lvl="1"/>
            <a:r>
              <a:rPr lang="en-US" sz="1800" dirty="0" smtClean="0"/>
              <a:t>UML: sequence, interaction, activity, </a:t>
            </a:r>
            <a:r>
              <a:rPr lang="en-US" sz="1800" dirty="0" err="1" smtClean="0"/>
              <a:t>statechart</a:t>
            </a:r>
            <a:r>
              <a:rPr lang="en-US" sz="1800" dirty="0" smtClean="0"/>
              <a:t> diagrams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8B07E-DF33-4932-9965-D26D6BD9101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99053"/>
      </p:ext>
    </p:extLst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Guidelines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Typically most use cases are directly related to the actors</a:t>
            </a:r>
          </a:p>
          <a:p>
            <a:r>
              <a:rPr lang="en-US" sz="2400" smtClean="0"/>
              <a:t>Do NOT create use cases to take the place of flowcharts. This is NOT what includes use cases are for!</a:t>
            </a:r>
          </a:p>
          <a:p>
            <a:r>
              <a:rPr lang="en-US" sz="2400" smtClean="0"/>
              <a:t>Entry conditions eliminate the need to link use cases like flow charts</a:t>
            </a:r>
          </a:p>
          <a:p>
            <a:r>
              <a:rPr lang="en-US" sz="2400" smtClean="0"/>
              <a:t>Extend use cases are common. Includes use cases less common. Inheritance use cases are often confusing and should be applied sparingly, if at all.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8B07E-DF33-4932-9965-D26D6BD9101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5332"/>
      </p:ext>
    </p:extLst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470405"/>
              </p:ext>
            </p:extLst>
          </p:nvPr>
        </p:nvGraphicFramePr>
        <p:xfrm>
          <a:off x="457200" y="1953113"/>
          <a:ext cx="8229600" cy="410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2274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</a:tr>
              <a:tr h="1242391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 a small-scale and easy-to-use presentation of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generalized description of a set of interactions between the system and one or more actors, where an actor is either a user or another system</a:t>
                      </a:r>
                      <a:endParaRPr lang="en-US" dirty="0"/>
                    </a:p>
                  </a:txBody>
                  <a:tcPr/>
                </a:tc>
              </a:tr>
              <a:tr h="1529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Are generally formulated in the everyday language of the user and contain little detail, thus remaining open to interpretation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 a process and its steps in detail, and may be worded in terms of a formal model</a:t>
                      </a:r>
                      <a:endParaRPr lang="en-US" dirty="0"/>
                    </a:p>
                  </a:txBody>
                  <a:tcPr/>
                </a:tc>
              </a:tr>
              <a:tr h="9556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They should help the reader understand what the software should accomplish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use case is intended to provide sufficient detail for it to be understood on its own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</a:t>
            </a:r>
            <a:r>
              <a:rPr lang="en-US" dirty="0" smtClean="0">
                <a:sym typeface="Wingdings" pitchFamily="2" charset="2"/>
              </a:rPr>
              <a:t>vs. Use Cases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9495" y="1411549"/>
            <a:ext cx="4847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Reminder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0526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You have been assigned the </a:t>
            </a:r>
            <a:r>
              <a:rPr lang="en-US" sz="2400" dirty="0" smtClean="0"/>
              <a:t>task </a:t>
            </a:r>
            <a:r>
              <a:rPr lang="en-US" sz="2400" dirty="0"/>
              <a:t>of </a:t>
            </a:r>
            <a:r>
              <a:rPr lang="en-US" sz="2400" dirty="0" smtClean="0"/>
              <a:t> implementing a feature for the Freedom Trail mobile app to locate nearby places of a certain type – restaurants, public transportation, museums, etc. A user has to login in to the app before, he or she can run the program.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Use </a:t>
            </a:r>
            <a:r>
              <a:rPr lang="en-US" sz="2400" dirty="0" err="1" smtClean="0"/>
              <a:t>LucidChart</a:t>
            </a:r>
            <a:r>
              <a:rPr lang="en-US" sz="2400" dirty="0" smtClean="0"/>
              <a:t> to create </a:t>
            </a:r>
            <a:r>
              <a:rPr lang="en-US" sz="2400" dirty="0"/>
              <a:t>a</a:t>
            </a:r>
            <a:r>
              <a:rPr lang="en-US" sz="2400" dirty="0" smtClean="0"/>
              <a:t> use case diagram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Write the textual use cases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Compare your textual use cases to your user story conversations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F3223-9902-46AF-8341-34076D23020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85545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7800"/>
            <a:ext cx="8251795" cy="4949825"/>
          </a:xfrm>
        </p:spPr>
        <p:txBody>
          <a:bodyPr/>
          <a:lstStyle/>
          <a:p>
            <a:r>
              <a:rPr lang="en-US" sz="2400" dirty="0" smtClean="0"/>
              <a:t>Performed in both SDLC and Agile methodologies</a:t>
            </a:r>
          </a:p>
          <a:p>
            <a:r>
              <a:rPr lang="en-US" sz="2400" dirty="0" smtClean="0"/>
              <a:t>SDLC</a:t>
            </a:r>
          </a:p>
          <a:p>
            <a:pPr lvl="1"/>
            <a:r>
              <a:rPr lang="en-US" sz="2000" dirty="0" smtClean="0"/>
              <a:t>Models are thorough and detailed</a:t>
            </a:r>
          </a:p>
          <a:p>
            <a:r>
              <a:rPr lang="en-US" sz="2400" dirty="0" smtClean="0"/>
              <a:t>Agile</a:t>
            </a:r>
          </a:p>
          <a:p>
            <a:pPr lvl="1"/>
            <a:r>
              <a:rPr lang="en-US" sz="2000" dirty="0" smtClean="0"/>
              <a:t>Models are created quickly, brief, and replaced in future iterations if necessary</a:t>
            </a:r>
          </a:p>
          <a:p>
            <a:r>
              <a:rPr lang="en-US" sz="2400" dirty="0" smtClean="0"/>
              <a:t>In either case, knowledge of modeling is important!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8B07E-DF33-4932-9965-D26D6BD910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0645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What is UML?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50415" y="1376039"/>
            <a:ext cx="8176335" cy="4475486"/>
          </a:xfrm>
        </p:spPr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Unified Modeling Language</a:t>
            </a:r>
          </a:p>
          <a:p>
            <a:r>
              <a:rPr lang="en-US" altLang="en-US" sz="2800" dirty="0" smtClean="0">
                <a:ea typeface="ＭＳ Ｐゴシック" charset="-128"/>
              </a:rPr>
              <a:t>Nonproprietary standard for modeling software systems</a:t>
            </a:r>
          </a:p>
          <a:p>
            <a:r>
              <a:rPr lang="en-US" altLang="en-US" sz="2800" dirty="0" smtClean="0">
                <a:ea typeface="ＭＳ Ｐゴシック" charset="-128"/>
              </a:rPr>
              <a:t>Convergence of notations used in object-oriented methods</a:t>
            </a:r>
          </a:p>
          <a:p>
            <a:pPr lvl="1"/>
            <a:r>
              <a:rPr lang="en-US" altLang="en-US" sz="2400" dirty="0" smtClean="0">
                <a:ea typeface="ＭＳ Ｐゴシック" charset="-128"/>
              </a:rPr>
              <a:t>OMT (James Rumbaugh and </a:t>
            </a:r>
            <a:r>
              <a:rPr lang="en-US" altLang="en-US" sz="2400" dirty="0" err="1" smtClean="0">
                <a:ea typeface="ＭＳ Ｐゴシック" charset="-128"/>
              </a:rPr>
              <a:t>collegues</a:t>
            </a:r>
            <a:r>
              <a:rPr lang="en-US" altLang="en-US" sz="2400" dirty="0" smtClean="0">
                <a:ea typeface="ＭＳ Ｐゴシック" charset="-128"/>
              </a:rPr>
              <a:t>)</a:t>
            </a:r>
          </a:p>
          <a:p>
            <a:pPr lvl="1"/>
            <a:r>
              <a:rPr lang="en-US" altLang="en-US" sz="2400" dirty="0" err="1" smtClean="0">
                <a:ea typeface="ＭＳ Ｐゴシック" charset="-128"/>
              </a:rPr>
              <a:t>Booch</a:t>
            </a:r>
            <a:r>
              <a:rPr lang="en-US" altLang="en-US" sz="2400" dirty="0" smtClean="0">
                <a:ea typeface="ＭＳ Ｐゴシック" charset="-128"/>
              </a:rPr>
              <a:t> (Grady </a:t>
            </a:r>
            <a:r>
              <a:rPr lang="en-US" altLang="en-US" sz="2400" dirty="0" err="1" smtClean="0">
                <a:ea typeface="ＭＳ Ｐゴシック" charset="-128"/>
              </a:rPr>
              <a:t>Booch</a:t>
            </a:r>
            <a:r>
              <a:rPr lang="en-US" altLang="en-US" sz="2400" dirty="0" smtClean="0">
                <a:ea typeface="ＭＳ Ｐゴシック" charset="-128"/>
              </a:rPr>
              <a:t>) </a:t>
            </a:r>
          </a:p>
          <a:p>
            <a:pPr lvl="1"/>
            <a:r>
              <a:rPr lang="en-US" altLang="en-US" sz="2400" dirty="0" smtClean="0">
                <a:ea typeface="ＭＳ Ｐゴシック" charset="-128"/>
              </a:rPr>
              <a:t>OOSE (Ivar Jacobson)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8B07E-DF33-4932-9965-D26D6BD910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266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UML: First Pass	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3896"/>
            <a:ext cx="8229600" cy="5083730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charset="-128"/>
              </a:rPr>
              <a:t>You can model 80% of most problems by using about 20% UML</a:t>
            </a:r>
          </a:p>
          <a:p>
            <a:r>
              <a:rPr lang="en-US" altLang="en-US" sz="2400" dirty="0" smtClean="0">
                <a:ea typeface="ＭＳ Ｐゴシック" charset="-128"/>
              </a:rPr>
              <a:t>This class teaches you those 20%</a:t>
            </a:r>
          </a:p>
          <a:p>
            <a:r>
              <a:rPr lang="en-US" altLang="en-US" sz="2400" dirty="0" smtClean="0">
                <a:solidFill>
                  <a:srgbClr val="FF3300"/>
                </a:solidFill>
                <a:ea typeface="ＭＳ Ｐゴシック" charset="-128"/>
              </a:rPr>
              <a:t>Use </a:t>
            </a:r>
            <a:r>
              <a:rPr lang="en-US" altLang="en-US" sz="2400" dirty="0">
                <a:solidFill>
                  <a:srgbClr val="FF3300"/>
                </a:solidFill>
                <a:ea typeface="ＭＳ Ｐゴシック" charset="-128"/>
              </a:rPr>
              <a:t>case diagrams</a:t>
            </a:r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000" dirty="0">
                <a:ea typeface="ＭＳ Ｐゴシック" charset="-128"/>
              </a:rPr>
              <a:t>Describe the functional behavior of the system as seen by the user</a:t>
            </a:r>
          </a:p>
          <a:p>
            <a:r>
              <a:rPr lang="en-US" altLang="en-US" sz="2400" dirty="0">
                <a:solidFill>
                  <a:srgbClr val="FF3300"/>
                </a:solidFill>
                <a:ea typeface="ＭＳ Ｐゴシック" charset="-128"/>
              </a:rPr>
              <a:t>Class diagrams</a:t>
            </a:r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000" dirty="0">
                <a:ea typeface="ＭＳ Ｐゴシック" charset="-128"/>
              </a:rPr>
              <a:t>Describe the static structure of the system: Objects, attributes, associations</a:t>
            </a:r>
          </a:p>
          <a:p>
            <a:r>
              <a:rPr lang="en-US" altLang="en-US" sz="2400" dirty="0" smtClean="0">
                <a:solidFill>
                  <a:srgbClr val="FF3300"/>
                </a:solidFill>
                <a:ea typeface="ＭＳ Ｐゴシック" charset="-128"/>
              </a:rPr>
              <a:t>Dynamic </a:t>
            </a:r>
            <a:r>
              <a:rPr lang="en-US" altLang="en-US" sz="2400" dirty="0">
                <a:solidFill>
                  <a:srgbClr val="FF3300"/>
                </a:solidFill>
                <a:ea typeface="ＭＳ Ｐゴシック" charset="-128"/>
              </a:rPr>
              <a:t>diagrams</a:t>
            </a:r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Describes the behavior of objects in the system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8B07E-DF33-4932-9965-D26D6BD910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041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UML Core Conventions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295400"/>
            <a:ext cx="80010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>
                <a:ea typeface="ＭＳ Ｐゴシック" charset="-128"/>
              </a:rPr>
              <a:t>All UML Diagrams denote graphs of nodes and edges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ea typeface="ＭＳ Ｐゴシック" charset="-128"/>
              </a:rPr>
              <a:t>Nodes are entities and drawn as rectangles or ovals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ea typeface="ＭＳ Ｐゴシック" charset="-128"/>
              </a:rPr>
              <a:t>Rectangles  denote classes or instances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ea typeface="ＭＳ Ｐゴシック" charset="-128"/>
              </a:rPr>
              <a:t>Ovals  denote functions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Font typeface="Times" charset="0"/>
              <a:buChar char="•"/>
            </a:pPr>
            <a:r>
              <a:rPr lang="en-US" altLang="en-US" sz="2400" dirty="0">
                <a:latin typeface="Verdana" charset="0"/>
              </a:rPr>
              <a:t>Names of Classes are not underlined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charset="0"/>
              <a:buChar char="•"/>
            </a:pPr>
            <a:r>
              <a:rPr lang="en-US" altLang="en-US" sz="1800" dirty="0" err="1">
                <a:latin typeface="Courier" charset="0"/>
              </a:rPr>
              <a:t>SimpleWatch</a:t>
            </a:r>
            <a:endParaRPr lang="en-US" altLang="en-US" sz="1800" dirty="0">
              <a:latin typeface="Verdana" charset="0"/>
            </a:endParaRPr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charset="0"/>
              <a:buChar char="•"/>
            </a:pPr>
            <a:r>
              <a:rPr lang="en-US" altLang="en-US" sz="1800" dirty="0">
                <a:latin typeface="Courier" charset="0"/>
              </a:rPr>
              <a:t>Firefighter</a:t>
            </a:r>
            <a:r>
              <a:rPr lang="en-US" altLang="en-US" sz="1800" dirty="0">
                <a:latin typeface="Verdana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Font typeface="Times" charset="0"/>
              <a:buChar char="•"/>
            </a:pPr>
            <a:r>
              <a:rPr lang="en-US" altLang="en-US" sz="2400" dirty="0">
                <a:latin typeface="Verdana" charset="0"/>
              </a:rPr>
              <a:t>Names of Instances are underlined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charset="0"/>
              <a:buChar char="•"/>
            </a:pPr>
            <a:r>
              <a:rPr lang="en-US" altLang="en-US" sz="1800" u="sng" dirty="0" err="1">
                <a:latin typeface="Courier" charset="0"/>
              </a:rPr>
              <a:t>myWatch:SimpleWatch</a:t>
            </a:r>
            <a:endParaRPr lang="en-US" altLang="en-US" sz="1800" u="sng" dirty="0">
              <a:latin typeface="Courier" charset="0"/>
            </a:endParaRPr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charset="0"/>
              <a:buChar char="•"/>
            </a:pPr>
            <a:r>
              <a:rPr lang="en-US" altLang="en-US" sz="1800" u="sng" dirty="0" err="1">
                <a:latin typeface="Courier" charset="0"/>
              </a:rPr>
              <a:t>Joe:Firefighter</a:t>
            </a:r>
            <a:endParaRPr lang="en-US" altLang="en-US" sz="1800" dirty="0">
              <a:latin typeface="Courier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Font typeface="Times" charset="0"/>
              <a:buChar char="•"/>
            </a:pPr>
            <a:r>
              <a:rPr lang="en-US" altLang="en-US" sz="2400" dirty="0">
                <a:latin typeface="Verdana" charset="0"/>
              </a:rPr>
              <a:t>An edge between two nodes denotes a relationship between the corresponding </a:t>
            </a:r>
            <a:r>
              <a:rPr lang="en-US" altLang="en-US" sz="2400" dirty="0" smtClean="0">
                <a:latin typeface="Verdana" charset="0"/>
              </a:rPr>
              <a:t>entities</a:t>
            </a:r>
            <a:r>
              <a:rPr lang="en-US" altLang="en-US" sz="2400" dirty="0" smtClean="0">
                <a:ea typeface="ＭＳ Ｐゴシック" charset="-128"/>
              </a:rPr>
              <a:t> 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406887" y="1953087"/>
            <a:ext cx="1345191" cy="28399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1324855" y="2240333"/>
            <a:ext cx="754627" cy="352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8B07E-DF33-4932-9965-D26D6BD910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4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2" autoUpdateAnimBg="0"/>
      <p:bldP spid="93188" grpId="0" animBg="1"/>
      <p:bldP spid="931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8B07E-DF33-4932-9965-D26D6BD910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633632" y="1369459"/>
            <a:ext cx="7817909" cy="128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>
              <a:buFont typeface="Times" charset="0"/>
              <a:buNone/>
            </a:pPr>
            <a:r>
              <a:rPr lang="en-US" altLang="en-US" b="0" dirty="0">
                <a:solidFill>
                  <a:schemeClr val="tx1"/>
                </a:solidFill>
                <a:latin typeface="+mn-lt"/>
              </a:rPr>
              <a:t>Used during requirements elicitation and analysis to represent external behavior (“visible from the outside of the system”)</a:t>
            </a: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633632" y="2654423"/>
            <a:ext cx="5346786" cy="34959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000" kern="0" dirty="0" smtClean="0"/>
              <a:t>An </a:t>
            </a:r>
            <a:r>
              <a:rPr lang="en-US" altLang="en-US" sz="2000" b="1" kern="0" dirty="0" smtClean="0"/>
              <a:t>Actor</a:t>
            </a:r>
            <a:r>
              <a:rPr lang="en-US" altLang="en-US" sz="2000" kern="0" dirty="0" smtClean="0"/>
              <a:t> represents a role – a type of system user</a:t>
            </a:r>
          </a:p>
          <a:p>
            <a:r>
              <a:rPr lang="en-US" altLang="en-US" sz="2000" dirty="0"/>
              <a:t>A </a:t>
            </a:r>
            <a:r>
              <a:rPr lang="en-US" altLang="en-US" sz="2000" b="1" dirty="0"/>
              <a:t>use case </a:t>
            </a:r>
            <a:r>
              <a:rPr lang="en-US" altLang="en-US" sz="2000" dirty="0"/>
              <a:t>represents a class of functionality provided by the </a:t>
            </a:r>
            <a:r>
              <a:rPr lang="en-US" altLang="en-US" sz="2000" dirty="0" smtClean="0"/>
              <a:t>system</a:t>
            </a:r>
          </a:p>
          <a:p>
            <a:r>
              <a:rPr lang="en-US" altLang="en-US" sz="2000" dirty="0"/>
              <a:t>Use case </a:t>
            </a:r>
            <a:r>
              <a:rPr lang="en-US" altLang="en-US" sz="2000" dirty="0" smtClean="0"/>
              <a:t>model</a:t>
            </a:r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/>
              <a:t>set of all use cases that completely describe the functionality of the  system.</a:t>
            </a:r>
          </a:p>
          <a:p>
            <a:endParaRPr lang="en-US" altLang="en-US" sz="2000" dirty="0"/>
          </a:p>
          <a:p>
            <a:endParaRPr lang="en-US" altLang="en-US" sz="2000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085" y="2173565"/>
            <a:ext cx="36004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676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0" y="1861297"/>
            <a:ext cx="3036613" cy="2819712"/>
          </a:xfrm>
          <a:prstGeom prst="rect">
            <a:avLst/>
          </a:prstGeom>
        </p:spPr>
      </p:pic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03388" y="222250"/>
            <a:ext cx="6450012" cy="863600"/>
          </a:xfrm>
        </p:spPr>
        <p:txBody>
          <a:bodyPr/>
          <a:lstStyle/>
          <a:p>
            <a:r>
              <a:rPr lang="en-US" altLang="en-US" dirty="0" smtClean="0"/>
              <a:t>Actors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27233" y="1393826"/>
            <a:ext cx="6026150" cy="4800600"/>
          </a:xfrm>
        </p:spPr>
        <p:txBody>
          <a:bodyPr/>
          <a:lstStyle/>
          <a:p>
            <a:r>
              <a:rPr lang="en-US" altLang="en-US" sz="2400" dirty="0" smtClean="0"/>
              <a:t>An actor is a model for an external entity which interacts (communicates) with the system:</a:t>
            </a: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User</a:t>
            </a: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External system (Another system)</a:t>
            </a: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Physical environment (e.g. Weather)</a:t>
            </a:r>
          </a:p>
          <a:p>
            <a:r>
              <a:rPr lang="en-US" altLang="en-US" sz="2400" dirty="0" smtClean="0"/>
              <a:t>An actor has a unique name and an optional description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Examples:</a:t>
            </a:r>
          </a:p>
          <a:p>
            <a:pPr lvl="1"/>
            <a:r>
              <a:rPr lang="en-US" altLang="en-US" sz="2000" b="1" dirty="0" smtClean="0">
                <a:ea typeface="ＭＳ Ｐゴシック" charset="-128"/>
              </a:rPr>
              <a:t>Passenger</a:t>
            </a:r>
            <a:r>
              <a:rPr lang="en-US" altLang="en-US" sz="2000" dirty="0" smtClean="0">
                <a:ea typeface="ＭＳ Ｐゴシック" charset="-128"/>
              </a:rPr>
              <a:t>: A person in the train</a:t>
            </a:r>
          </a:p>
          <a:p>
            <a:pPr lvl="1"/>
            <a:r>
              <a:rPr lang="en-US" altLang="en-US" sz="2000" b="1" dirty="0" smtClean="0">
                <a:ea typeface="ＭＳ Ｐゴシック" charset="-128"/>
              </a:rPr>
              <a:t>GPS satellite</a:t>
            </a:r>
            <a:r>
              <a:rPr lang="en-US" altLang="en-US" sz="2000" dirty="0" smtClean="0">
                <a:ea typeface="ＭＳ Ｐゴシック" charset="-128"/>
              </a:rPr>
              <a:t>: An external system that provides the system with  GPS coordinates.</a:t>
            </a:r>
          </a:p>
        </p:txBody>
      </p:sp>
      <p:sp>
        <p:nvSpPr>
          <p:cNvPr id="97293" name="AutoShape 13"/>
          <p:cNvSpPr>
            <a:spLocks noChangeArrowheads="1"/>
          </p:cNvSpPr>
          <p:nvPr/>
        </p:nvSpPr>
        <p:spPr bwMode="auto">
          <a:xfrm>
            <a:off x="1961964" y="5292888"/>
            <a:ext cx="1144619" cy="633413"/>
          </a:xfrm>
          <a:prstGeom prst="wedgeRoundRectCallout">
            <a:avLst>
              <a:gd name="adj1" fmla="val 92014"/>
              <a:gd name="adj2" fmla="val -5927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Name</a:t>
            </a:r>
          </a:p>
        </p:txBody>
      </p:sp>
      <p:sp>
        <p:nvSpPr>
          <p:cNvPr id="97294" name="AutoShape 14"/>
          <p:cNvSpPr>
            <a:spLocks noChangeArrowheads="1"/>
          </p:cNvSpPr>
          <p:nvPr/>
        </p:nvSpPr>
        <p:spPr bwMode="auto">
          <a:xfrm>
            <a:off x="6249070" y="4033823"/>
            <a:ext cx="1675459" cy="846137"/>
          </a:xfrm>
          <a:prstGeom prst="wedgeRoundRectCallout">
            <a:avLst>
              <a:gd name="adj1" fmla="val -91472"/>
              <a:gd name="adj2" fmla="val 6819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2000"/>
              <a:t>Optional </a:t>
            </a:r>
          </a:p>
          <a:p>
            <a:r>
              <a:rPr lang="en-US" altLang="en-US" sz="2000"/>
              <a:t>Description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3235C-A527-4EF2-B458-9344A941BB6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8347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build="p" autoUpdateAnimBg="0"/>
      <p:bldP spid="97293" grpId="0" animBg="1"/>
      <p:bldP spid="972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5756" y="222250"/>
            <a:ext cx="6547644" cy="863600"/>
          </a:xfrm>
        </p:spPr>
        <p:txBody>
          <a:bodyPr/>
          <a:lstStyle/>
          <a:p>
            <a:r>
              <a:rPr lang="en-US" altLang="en-US" dirty="0" smtClean="0"/>
              <a:t>Use Case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00588" y="1313895"/>
            <a:ext cx="5670550" cy="4933936"/>
          </a:xfrm>
        </p:spPr>
        <p:txBody>
          <a:bodyPr/>
          <a:lstStyle/>
          <a:p>
            <a:pPr marL="381000" indent="-381000">
              <a:buFont typeface="Times" charset="0"/>
              <a:buNone/>
            </a:pPr>
            <a:r>
              <a:rPr lang="en-US" altLang="en-US" sz="2400" dirty="0" smtClean="0"/>
              <a:t>• A use case represents a class of </a:t>
            </a:r>
            <a:r>
              <a:rPr lang="en-US" altLang="en-US" sz="2400" dirty="0" smtClean="0">
                <a:solidFill>
                  <a:srgbClr val="C00000"/>
                </a:solidFill>
              </a:rPr>
              <a:t>functionality</a:t>
            </a:r>
            <a:r>
              <a:rPr lang="en-US" altLang="en-US" sz="2400" dirty="0" smtClean="0"/>
              <a:t> provided by the system </a:t>
            </a:r>
          </a:p>
          <a:p>
            <a:pPr marL="381000" indent="-381000">
              <a:buFont typeface="Times" charset="0"/>
              <a:buNone/>
            </a:pPr>
            <a:r>
              <a:rPr lang="en-US" altLang="en-US" sz="2400" dirty="0" smtClean="0"/>
              <a:t>• Use cases can be described textually, with a focus on the event flow between </a:t>
            </a:r>
            <a:r>
              <a:rPr lang="en-US" altLang="en-US" sz="2400" dirty="0" smtClean="0">
                <a:solidFill>
                  <a:srgbClr val="FF0000"/>
                </a:solidFill>
              </a:rPr>
              <a:t>actor and system</a:t>
            </a:r>
          </a:p>
          <a:p>
            <a:pPr marL="381000" indent="-381000">
              <a:buFont typeface="Times" charset="0"/>
              <a:buNone/>
            </a:pPr>
            <a:r>
              <a:rPr lang="en-US" altLang="en-US" sz="2400" dirty="0" smtClean="0"/>
              <a:t>•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textual use case </a:t>
            </a:r>
            <a:r>
              <a:rPr lang="en-US" altLang="en-US" sz="2400" dirty="0" smtClean="0"/>
              <a:t>description consists of 6 parts: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2000" dirty="0" smtClean="0">
                <a:solidFill>
                  <a:srgbClr val="C00000"/>
                </a:solidFill>
                <a:ea typeface="ＭＳ Ｐゴシック" charset="-128"/>
              </a:rPr>
              <a:t>Unique name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2000" dirty="0" smtClean="0">
                <a:solidFill>
                  <a:srgbClr val="C00000"/>
                </a:solidFill>
                <a:ea typeface="ＭＳ Ｐゴシック" charset="-128"/>
              </a:rPr>
              <a:t>Participating actors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2000" dirty="0" smtClean="0">
                <a:solidFill>
                  <a:srgbClr val="C00000"/>
                </a:solidFill>
                <a:ea typeface="ＭＳ Ｐゴシック" charset="-128"/>
              </a:rPr>
              <a:t>Entry conditions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2000" dirty="0" smtClean="0">
                <a:solidFill>
                  <a:srgbClr val="C00000"/>
                </a:solidFill>
                <a:ea typeface="ＭＳ Ｐゴシック" charset="-128"/>
              </a:rPr>
              <a:t>Exit conditions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2000" dirty="0" smtClean="0">
                <a:solidFill>
                  <a:srgbClr val="C00000"/>
                </a:solidFill>
                <a:ea typeface="ＭＳ Ｐゴシック" charset="-128"/>
              </a:rPr>
              <a:t>Flow of events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2000" dirty="0" smtClean="0">
                <a:solidFill>
                  <a:srgbClr val="C00000"/>
                </a:solidFill>
                <a:ea typeface="ＭＳ Ｐゴシック" charset="-128"/>
              </a:rPr>
              <a:t>Special requirements.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CS3733 Wong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3235C-A527-4EF2-B458-9344A941BB6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1" y="1987363"/>
            <a:ext cx="2646905" cy="180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3612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4.0.8"/>
  <p:tag name="PPTVERSION" val="14"/>
  <p:tag name="TPOS" val="2"/>
</p:tagLst>
</file>

<file path=ppt/theme/theme1.xml><?xml version="1.0" encoding="utf-8"?>
<a:theme xmlns:a="http://schemas.openxmlformats.org/drawingml/2006/main" name="ms01_1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CACACA"/>
      </a:lt2>
      <a:accent1>
        <a:srgbClr val="0099CC"/>
      </a:accent1>
      <a:accent2>
        <a:srgbClr val="BFA907"/>
      </a:accent2>
      <a:accent3>
        <a:srgbClr val="FFFFFF"/>
      </a:accent3>
      <a:accent4>
        <a:srgbClr val="174578"/>
      </a:accent4>
      <a:accent5>
        <a:srgbClr val="AACAE2"/>
      </a:accent5>
      <a:accent6>
        <a:srgbClr val="AD9906"/>
      </a:accent6>
      <a:hlink>
        <a:srgbClr val="6E81E0"/>
      </a:hlink>
      <a:folHlink>
        <a:srgbClr val="00999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666699"/>
        </a:dk1>
        <a:lt1>
          <a:srgbClr val="FFFFFF"/>
        </a:lt1>
        <a:dk2>
          <a:srgbClr val="000000"/>
        </a:dk2>
        <a:lt2>
          <a:srgbClr val="CACACA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template</Template>
  <TotalTime>7890</TotalTime>
  <Words>1860</Words>
  <Application>Microsoft Office PowerPoint</Application>
  <PresentationFormat>On-screen Show (4:3)</PresentationFormat>
  <Paragraphs>295</Paragraphs>
  <Slides>22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ms01_1</vt:lpstr>
      <vt:lpstr>Image</vt:lpstr>
      <vt:lpstr>CS3733 Wong </vt:lpstr>
      <vt:lpstr>System Development Models</vt:lpstr>
      <vt:lpstr>Modeling</vt:lpstr>
      <vt:lpstr>What is UML?</vt:lpstr>
      <vt:lpstr>UML: First Pass </vt:lpstr>
      <vt:lpstr>UML Core Conventions</vt:lpstr>
      <vt:lpstr>Use Case Diagrams</vt:lpstr>
      <vt:lpstr>Actors</vt:lpstr>
      <vt:lpstr>Use Case</vt:lpstr>
      <vt:lpstr>Use Case: Textual Description</vt:lpstr>
      <vt:lpstr>Uses Cases can be related</vt:lpstr>
      <vt:lpstr>Extend Use Case</vt:lpstr>
      <vt:lpstr>Extend Textual Description</vt:lpstr>
      <vt:lpstr>Include Relationship</vt:lpstr>
      <vt:lpstr>Include Textual Description</vt:lpstr>
      <vt:lpstr>Inherit Relationship</vt:lpstr>
      <vt:lpstr>Inheritance Textual Description</vt:lpstr>
      <vt:lpstr>Functional Model Relationships</vt:lpstr>
      <vt:lpstr>Finding Use Cases</vt:lpstr>
      <vt:lpstr>Use Case Guidelines</vt:lpstr>
      <vt:lpstr>User Stories vs. Use Cases</vt:lpstr>
      <vt:lpstr>Exercise</vt:lpstr>
    </vt:vector>
  </TitlesOfParts>
  <Company>Bentley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Usability</dc:title>
  <cp:lastModifiedBy>WilsonWong</cp:lastModifiedBy>
  <cp:revision>329</cp:revision>
  <dcterms:created xsi:type="dcterms:W3CDTF">2003-04-16T14:22:20Z</dcterms:created>
  <dcterms:modified xsi:type="dcterms:W3CDTF">2019-03-09T06:53:23Z</dcterms:modified>
</cp:coreProperties>
</file>