
<file path=[Content_Types].xml><?xml version="1.0" encoding="utf-8"?>
<Types xmlns="http://schemas.openxmlformats.org/package/2006/content-types">
  <Default Extension="bin" ContentType="application/vnd.openxmlformats-officedocument.oleObject"/>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70" r:id="rId1"/>
  </p:sldMasterIdLst>
  <p:notesMasterIdLst>
    <p:notesMasterId r:id="rId20"/>
  </p:notesMasterIdLst>
  <p:handoutMasterIdLst>
    <p:handoutMasterId r:id="rId21"/>
  </p:handoutMasterIdLst>
  <p:sldIdLst>
    <p:sldId id="315" r:id="rId2"/>
    <p:sldId id="463" r:id="rId3"/>
    <p:sldId id="452" r:id="rId4"/>
    <p:sldId id="443" r:id="rId5"/>
    <p:sldId id="453" r:id="rId6"/>
    <p:sldId id="440" r:id="rId7"/>
    <p:sldId id="441" r:id="rId8"/>
    <p:sldId id="473" r:id="rId9"/>
    <p:sldId id="474" r:id="rId10"/>
    <p:sldId id="471" r:id="rId11"/>
    <p:sldId id="469" r:id="rId12"/>
    <p:sldId id="470" r:id="rId13"/>
    <p:sldId id="460" r:id="rId14"/>
    <p:sldId id="454" r:id="rId15"/>
    <p:sldId id="456" r:id="rId16"/>
    <p:sldId id="457" r:id="rId17"/>
    <p:sldId id="458" r:id="rId18"/>
    <p:sldId id="472" r:id="rId19"/>
  </p:sldIdLst>
  <p:sldSz cx="9144000" cy="6858000" type="screen4x3"/>
  <p:notesSz cx="6997700" cy="92837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77777"/>
    <a:srgbClr val="C0C0C0"/>
    <a:srgbClr val="808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093" autoAdjust="0"/>
    <p:restoredTop sz="94660"/>
  </p:normalViewPr>
  <p:slideViewPr>
    <p:cSldViewPr snapToGrid="0">
      <p:cViewPr varScale="1">
        <p:scale>
          <a:sx n="83" d="100"/>
          <a:sy n="83" d="100"/>
        </p:scale>
        <p:origin x="1123" y="6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81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hdr" sz="quarter"/>
          </p:nvPr>
        </p:nvSpPr>
        <p:spPr bwMode="auto">
          <a:xfrm>
            <a:off x="0" y="0"/>
            <a:ext cx="3032125" cy="463550"/>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defTabSz="930275" eaLnBrk="1" hangingPunct="1">
              <a:defRPr sz="1200">
                <a:cs typeface="+mn-cs"/>
              </a:defRPr>
            </a:lvl1pPr>
          </a:lstStyle>
          <a:p>
            <a:pPr>
              <a:defRPr/>
            </a:pPr>
            <a:endParaRPr lang="en-US"/>
          </a:p>
        </p:txBody>
      </p:sp>
      <p:sp>
        <p:nvSpPr>
          <p:cNvPr id="27651" name="Rectangle 3"/>
          <p:cNvSpPr>
            <a:spLocks noGrp="1" noChangeArrowheads="1"/>
          </p:cNvSpPr>
          <p:nvPr>
            <p:ph type="dt" sz="quarter" idx="1"/>
          </p:nvPr>
        </p:nvSpPr>
        <p:spPr bwMode="auto">
          <a:xfrm>
            <a:off x="3963988" y="0"/>
            <a:ext cx="3032125" cy="463550"/>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algn="r" defTabSz="930275" eaLnBrk="1" hangingPunct="1">
              <a:defRPr sz="1200">
                <a:cs typeface="+mn-cs"/>
              </a:defRPr>
            </a:lvl1pPr>
          </a:lstStyle>
          <a:p>
            <a:pPr>
              <a:defRPr/>
            </a:pPr>
            <a:endParaRPr lang="en-US"/>
          </a:p>
        </p:txBody>
      </p:sp>
      <p:sp>
        <p:nvSpPr>
          <p:cNvPr id="27652" name="Rectangle 4"/>
          <p:cNvSpPr>
            <a:spLocks noGrp="1" noChangeArrowheads="1"/>
          </p:cNvSpPr>
          <p:nvPr>
            <p:ph type="ftr" sz="quarter" idx="2"/>
          </p:nvPr>
        </p:nvSpPr>
        <p:spPr bwMode="auto">
          <a:xfrm>
            <a:off x="0" y="8818563"/>
            <a:ext cx="3032125" cy="463550"/>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defTabSz="930275" eaLnBrk="1" hangingPunct="1">
              <a:defRPr sz="1200">
                <a:cs typeface="+mn-cs"/>
              </a:defRPr>
            </a:lvl1pPr>
          </a:lstStyle>
          <a:p>
            <a:pPr>
              <a:defRPr/>
            </a:pPr>
            <a:endParaRPr lang="en-US"/>
          </a:p>
        </p:txBody>
      </p:sp>
      <p:sp>
        <p:nvSpPr>
          <p:cNvPr id="27653" name="Rectangle 5"/>
          <p:cNvSpPr>
            <a:spLocks noGrp="1" noChangeArrowheads="1"/>
          </p:cNvSpPr>
          <p:nvPr>
            <p:ph type="sldNum" sz="quarter" idx="3"/>
          </p:nvPr>
        </p:nvSpPr>
        <p:spPr bwMode="auto">
          <a:xfrm>
            <a:off x="3963988" y="8818563"/>
            <a:ext cx="3032125" cy="463550"/>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algn="r" defTabSz="930275" eaLnBrk="1" hangingPunct="1">
              <a:defRPr sz="1200">
                <a:cs typeface="+mn-cs"/>
              </a:defRPr>
            </a:lvl1pPr>
          </a:lstStyle>
          <a:p>
            <a:pPr>
              <a:defRPr/>
            </a:pPr>
            <a:fld id="{4F4804D6-6E20-4B63-BEF6-5C80FB339762}" type="slidenum">
              <a:rPr lang="en-US"/>
              <a:pPr>
                <a:defRPr/>
              </a:pPr>
              <a:t>‹#›</a:t>
            </a:fld>
            <a:endParaRPr lang="en-US"/>
          </a:p>
        </p:txBody>
      </p:sp>
    </p:spTree>
    <p:extLst>
      <p:ext uri="{BB962C8B-B14F-4D97-AF65-F5344CB8AC3E}">
        <p14:creationId xmlns:p14="http://schemas.microsoft.com/office/powerpoint/2010/main" val="35250210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2"/>
          <p:cNvSpPr>
            <a:spLocks noGrp="1" noChangeArrowheads="1"/>
          </p:cNvSpPr>
          <p:nvPr>
            <p:ph type="hdr" sz="quarter"/>
          </p:nvPr>
        </p:nvSpPr>
        <p:spPr bwMode="auto">
          <a:xfrm>
            <a:off x="0" y="0"/>
            <a:ext cx="3032125" cy="463550"/>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defTabSz="930275" eaLnBrk="1" hangingPunct="1">
              <a:defRPr sz="1200">
                <a:cs typeface="+mn-cs"/>
              </a:defRPr>
            </a:lvl1pPr>
          </a:lstStyle>
          <a:p>
            <a:pPr>
              <a:defRPr/>
            </a:pPr>
            <a:endParaRPr lang="en-US"/>
          </a:p>
        </p:txBody>
      </p:sp>
      <p:sp>
        <p:nvSpPr>
          <p:cNvPr id="32771" name="Rectangle 3"/>
          <p:cNvSpPr>
            <a:spLocks noGrp="1" noChangeArrowheads="1"/>
          </p:cNvSpPr>
          <p:nvPr>
            <p:ph type="dt" idx="1"/>
          </p:nvPr>
        </p:nvSpPr>
        <p:spPr bwMode="auto">
          <a:xfrm>
            <a:off x="3963988" y="0"/>
            <a:ext cx="3032125" cy="463550"/>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algn="r" defTabSz="930275" eaLnBrk="1" hangingPunct="1">
              <a:defRPr sz="1200">
                <a:cs typeface="+mn-cs"/>
              </a:defRPr>
            </a:lvl1pPr>
          </a:lstStyle>
          <a:p>
            <a:pPr>
              <a:defRPr/>
            </a:pPr>
            <a:endParaRPr lang="en-US"/>
          </a:p>
        </p:txBody>
      </p:sp>
      <p:sp>
        <p:nvSpPr>
          <p:cNvPr id="26628" name="Rectangle 4"/>
          <p:cNvSpPr>
            <a:spLocks noGrp="1" noRot="1" noChangeAspect="1" noChangeArrowheads="1" noTextEdit="1"/>
          </p:cNvSpPr>
          <p:nvPr>
            <p:ph type="sldImg" idx="2"/>
          </p:nvPr>
        </p:nvSpPr>
        <p:spPr bwMode="auto">
          <a:xfrm>
            <a:off x="1177925" y="696913"/>
            <a:ext cx="4641850" cy="34813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3" name="Rectangle 5"/>
          <p:cNvSpPr>
            <a:spLocks noGrp="1" noChangeArrowheads="1"/>
          </p:cNvSpPr>
          <p:nvPr>
            <p:ph type="body" sz="quarter" idx="3"/>
          </p:nvPr>
        </p:nvSpPr>
        <p:spPr bwMode="auto">
          <a:xfrm>
            <a:off x="700088" y="4410075"/>
            <a:ext cx="5597525" cy="4176713"/>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2774" name="Rectangle 6"/>
          <p:cNvSpPr>
            <a:spLocks noGrp="1" noChangeArrowheads="1"/>
          </p:cNvSpPr>
          <p:nvPr>
            <p:ph type="ftr" sz="quarter" idx="4"/>
          </p:nvPr>
        </p:nvSpPr>
        <p:spPr bwMode="auto">
          <a:xfrm>
            <a:off x="0" y="8818563"/>
            <a:ext cx="3032125" cy="463550"/>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defTabSz="930275" eaLnBrk="1" hangingPunct="1">
              <a:defRPr sz="1200">
                <a:cs typeface="+mn-cs"/>
              </a:defRPr>
            </a:lvl1pPr>
          </a:lstStyle>
          <a:p>
            <a:pPr>
              <a:defRPr/>
            </a:pPr>
            <a:endParaRPr lang="en-US"/>
          </a:p>
        </p:txBody>
      </p:sp>
      <p:sp>
        <p:nvSpPr>
          <p:cNvPr id="32775" name="Rectangle 7"/>
          <p:cNvSpPr>
            <a:spLocks noGrp="1" noChangeArrowheads="1"/>
          </p:cNvSpPr>
          <p:nvPr>
            <p:ph type="sldNum" sz="quarter" idx="5"/>
          </p:nvPr>
        </p:nvSpPr>
        <p:spPr bwMode="auto">
          <a:xfrm>
            <a:off x="3963988" y="8818563"/>
            <a:ext cx="3032125" cy="463550"/>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algn="r" defTabSz="930275" eaLnBrk="1" hangingPunct="1">
              <a:defRPr sz="1200">
                <a:cs typeface="+mn-cs"/>
              </a:defRPr>
            </a:lvl1pPr>
          </a:lstStyle>
          <a:p>
            <a:pPr>
              <a:defRPr/>
            </a:pPr>
            <a:fld id="{7C7B9B6C-FD40-4A4D-A0D7-D2FA1073BF56}" type="slidenum">
              <a:rPr lang="en-US"/>
              <a:pPr>
                <a:defRPr/>
              </a:pPr>
              <a:t>‹#›</a:t>
            </a:fld>
            <a:endParaRPr lang="en-US"/>
          </a:p>
        </p:txBody>
      </p:sp>
    </p:spTree>
    <p:extLst>
      <p:ext uri="{BB962C8B-B14F-4D97-AF65-F5344CB8AC3E}">
        <p14:creationId xmlns:p14="http://schemas.microsoft.com/office/powerpoint/2010/main" val="260964879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Folienbildplatzhalter 1"/>
          <p:cNvSpPr>
            <a:spLocks noGrp="1" noRot="1" noChangeAspect="1"/>
          </p:cNvSpPr>
          <p:nvPr>
            <p:ph type="sldImg"/>
          </p:nvPr>
        </p:nvSpPr>
        <p:spPr>
          <a:ln/>
        </p:spPr>
      </p:sp>
      <p:sp>
        <p:nvSpPr>
          <p:cNvPr id="47107" name="Notizenplatzhalt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de-DE" altLang="en-US">
                <a:ea typeface="ＭＳ Ｐゴシック" pitchFamily="34" charset="-128"/>
              </a:rPr>
              <a:t>http://www.island-resort.com/scenario.html</a:t>
            </a:r>
          </a:p>
          <a:p>
            <a:endParaRPr lang="de-DE" altLang="en-US">
              <a:ea typeface="ＭＳ Ｐゴシック" pitchFamily="34" charset="-128"/>
            </a:endParaRPr>
          </a:p>
          <a:p>
            <a:r>
              <a:rPr lang="de-DE" altLang="en-US">
                <a:ea typeface="ＭＳ Ｐゴシック" pitchFamily="34" charset="-128"/>
              </a:rPr>
              <a:t>Central to most scenario based design is a textual description or narrative of a use episode. This description is called a scenario. </a:t>
            </a:r>
          </a:p>
          <a:p>
            <a:r>
              <a:rPr lang="de-DE" altLang="en-US">
                <a:ea typeface="ＭＳ Ｐゴシック" pitchFamily="34" charset="-128"/>
              </a:rPr>
              <a:t>The scenario is described from the user point of view and may include social background, resource (e.g. disk space, time) constraints and background information. The scenario may describe a currently occuring use, or a potential use that is being designed and may include text, video, pictures, story boards, etc.By using a narrative it is possible to capture more information about the user's goals, and the context the user is operating in. The context might include details about the work place or social situation, and information about resource constraints. This provides some more help in understanding why users do what they do. In much current design work the users goals and context are often assumed implicitly, or may not be taken into account.The scenario then becomes the design object or artifact and may be augmented and rearranged as the design evolves. It can become a hypothetical interaction scenario for a new design and allow better understanding of the new design. It is also desirable to maintain a history of past scenarios as a way of capturing past design rationale.In one sense scenarios are not really new in design activity. It's extremely common in design to imagine "what if" situations, or to walk through a design in ones mind or in a group. Scenario based design is an effort to make some of what we do already more conscious and explicit.</a:t>
            </a:r>
            <a:endParaRPr lang="en-US" altLang="en-US">
              <a:ea typeface="ＭＳ Ｐゴシック" pitchFamily="34" charset="-128"/>
            </a:endParaRPr>
          </a:p>
          <a:p>
            <a:endParaRPr lang="en-US" altLang="en-US">
              <a:ea typeface="ＭＳ Ｐゴシック" pitchFamily="34" charset="-128"/>
            </a:endParaRPr>
          </a:p>
        </p:txBody>
      </p:sp>
    </p:spTree>
    <p:extLst>
      <p:ext uri="{BB962C8B-B14F-4D97-AF65-F5344CB8AC3E}">
        <p14:creationId xmlns:p14="http://schemas.microsoft.com/office/powerpoint/2010/main" val="34489302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de-DE" altLang="en-US">
              <a:ea typeface="ＭＳ Ｐゴシック" pitchFamily="34" charset="-128"/>
            </a:endParaRPr>
          </a:p>
        </p:txBody>
      </p:sp>
    </p:spTree>
    <p:extLst>
      <p:ext uri="{BB962C8B-B14F-4D97-AF65-F5344CB8AC3E}">
        <p14:creationId xmlns:p14="http://schemas.microsoft.com/office/powerpoint/2010/main" val="15081633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ea typeface="ＭＳ Ｐゴシック" pitchFamily="34" charset="-128"/>
              </a:rPr>
              <a:t>What type?</a:t>
            </a:r>
          </a:p>
          <a:p>
            <a:pPr lvl="1"/>
            <a:r>
              <a:rPr lang="en-US" altLang="en-US">
                <a:ea typeface="ＭＳ Ｐゴシック" pitchFamily="34" charset="-128"/>
              </a:rPr>
              <a:t>As-is, visionary, evaluation, training?</a:t>
            </a:r>
          </a:p>
        </p:txBody>
      </p:sp>
    </p:spTree>
    <p:extLst>
      <p:ext uri="{BB962C8B-B14F-4D97-AF65-F5344CB8AC3E}">
        <p14:creationId xmlns:p14="http://schemas.microsoft.com/office/powerpoint/2010/main" val="89103969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oleObject" Target="../embeddings/oleObject1.bin"/><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aphicFrame>
        <p:nvGraphicFramePr>
          <p:cNvPr id="4" name="Object 15"/>
          <p:cNvGraphicFramePr>
            <a:graphicFrameLocks noChangeAspect="1"/>
          </p:cNvGraphicFramePr>
          <p:nvPr/>
        </p:nvGraphicFramePr>
        <p:xfrm>
          <a:off x="44450" y="2393950"/>
          <a:ext cx="9077325" cy="1819275"/>
        </p:xfrm>
        <a:graphic>
          <a:graphicData uri="http://schemas.openxmlformats.org/presentationml/2006/ole">
            <mc:AlternateContent xmlns:mc="http://schemas.openxmlformats.org/markup-compatibility/2006">
              <mc:Choice xmlns:v="urn:schemas-microsoft-com:vml" Requires="v">
                <p:oleObj name="Image" r:id="rId2" imgW="10209524" imgH="1815873" progId="Photoshop.Image.6">
                  <p:embed/>
                </p:oleObj>
              </mc:Choice>
              <mc:Fallback>
                <p:oleObj name="Image" r:id="rId2" imgW="10209524" imgH="1815873" progId="Photoshop.Image.6">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450" y="2393950"/>
                        <a:ext cx="9077325" cy="181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5" name="Group 16"/>
          <p:cNvGrpSpPr>
            <a:grpSpLocks/>
          </p:cNvGrpSpPr>
          <p:nvPr/>
        </p:nvGrpSpPr>
        <p:grpSpPr bwMode="auto">
          <a:xfrm>
            <a:off x="34925" y="4292600"/>
            <a:ext cx="9074150" cy="2520950"/>
            <a:chOff x="0" y="2640"/>
            <a:chExt cx="5760" cy="1680"/>
          </a:xfrm>
        </p:grpSpPr>
        <p:sp>
          <p:nvSpPr>
            <p:cNvPr id="6" name="Rectangle 17"/>
            <p:cNvSpPr>
              <a:spLocks noChangeArrowheads="1"/>
            </p:cNvSpPr>
            <p:nvPr/>
          </p:nvSpPr>
          <p:spPr bwMode="gray">
            <a:xfrm>
              <a:off x="0" y="2640"/>
              <a:ext cx="5760" cy="168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hangingPunct="0">
                <a:defRPr/>
              </a:pPr>
              <a:endParaRPr lang="en-US" altLang="en-US">
                <a:latin typeface="Tahoma" pitchFamily="34" charset="0"/>
                <a:cs typeface="+mn-cs"/>
              </a:endParaRPr>
            </a:p>
          </p:txBody>
        </p:sp>
        <p:sp>
          <p:nvSpPr>
            <p:cNvPr id="7" name="Rectangle 18"/>
            <p:cNvSpPr>
              <a:spLocks noChangeArrowheads="1"/>
            </p:cNvSpPr>
            <p:nvPr/>
          </p:nvSpPr>
          <p:spPr bwMode="gray">
            <a:xfrm>
              <a:off x="0" y="2640"/>
              <a:ext cx="5760" cy="96"/>
            </a:xfrm>
            <a:prstGeom prst="rect">
              <a:avLst/>
            </a:prstGeom>
            <a:gradFill rotWithShape="0">
              <a:gsLst>
                <a:gs pos="0">
                  <a:schemeClr val="bg2">
                    <a:gamma/>
                    <a:shade val="46275"/>
                    <a:invGamma/>
                  </a:schemeClr>
                </a:gs>
                <a:gs pos="100000">
                  <a:schemeClr val="bg2"/>
                </a:gs>
              </a:gsLst>
              <a:lin ang="5400000" scaled="1"/>
            </a:gradFill>
            <a:ln w="9525">
              <a:noFill/>
              <a:miter lim="800000"/>
              <a:headEnd/>
              <a:tailEnd/>
            </a:ln>
            <a:effectLst/>
          </p:spPr>
          <p:txBody>
            <a:bodyPr wrap="none" anchor="ctr"/>
            <a:lstStyle/>
            <a:p>
              <a:pPr eaLnBrk="0" hangingPunct="0">
                <a:defRPr/>
              </a:pPr>
              <a:endParaRPr lang="en-US">
                <a:latin typeface="Tahoma" charset="0"/>
                <a:cs typeface="+mn-cs"/>
              </a:endParaRPr>
            </a:p>
          </p:txBody>
        </p:sp>
      </p:grpSp>
      <p:sp>
        <p:nvSpPr>
          <p:cNvPr id="8" name="Rectangle 19"/>
          <p:cNvSpPr>
            <a:spLocks noChangeArrowheads="1"/>
          </p:cNvSpPr>
          <p:nvPr/>
        </p:nvSpPr>
        <p:spPr bwMode="gray">
          <a:xfrm>
            <a:off x="34925" y="44450"/>
            <a:ext cx="9074150" cy="2282825"/>
          </a:xfrm>
          <a:prstGeom prst="rect">
            <a:avLst/>
          </a:prstGeom>
          <a:gradFill rotWithShape="0">
            <a:gsLst>
              <a:gs pos="0">
                <a:schemeClr val="tx1"/>
              </a:gs>
              <a:gs pos="100000">
                <a:schemeClr val="tx1">
                  <a:gamma/>
                  <a:shade val="46275"/>
                  <a:invGamma/>
                </a:schemeClr>
              </a:gs>
            </a:gsLst>
            <a:lin ang="5400000" scaled="1"/>
          </a:gradFill>
          <a:ln w="9525">
            <a:noFill/>
            <a:miter lim="800000"/>
            <a:headEnd/>
            <a:tailEnd/>
          </a:ln>
          <a:effectLst/>
        </p:spPr>
        <p:txBody>
          <a:bodyPr wrap="none" anchor="ctr"/>
          <a:lstStyle/>
          <a:p>
            <a:pPr eaLnBrk="0" hangingPunct="0">
              <a:defRPr/>
            </a:pPr>
            <a:endParaRPr lang="en-US">
              <a:latin typeface="Tahoma" charset="0"/>
              <a:cs typeface="+mn-cs"/>
            </a:endParaRPr>
          </a:p>
        </p:txBody>
      </p:sp>
      <p:grpSp>
        <p:nvGrpSpPr>
          <p:cNvPr id="9" name="Group 20"/>
          <p:cNvGrpSpPr>
            <a:grpSpLocks/>
          </p:cNvGrpSpPr>
          <p:nvPr/>
        </p:nvGrpSpPr>
        <p:grpSpPr bwMode="auto">
          <a:xfrm>
            <a:off x="-4763" y="0"/>
            <a:ext cx="9148763" cy="6856413"/>
            <a:chOff x="-3" y="0"/>
            <a:chExt cx="5763" cy="4319"/>
          </a:xfrm>
        </p:grpSpPr>
        <p:sp>
          <p:nvSpPr>
            <p:cNvPr id="10" name="AutoShape 21"/>
            <p:cNvSpPr>
              <a:spLocks noChangeArrowheads="1"/>
            </p:cNvSpPr>
            <p:nvPr/>
          </p:nvSpPr>
          <p:spPr bwMode="gray">
            <a:xfrm>
              <a:off x="24" y="24"/>
              <a:ext cx="5712" cy="4272"/>
            </a:xfrm>
            <a:prstGeom prst="roundRect">
              <a:avLst>
                <a:gd name="adj" fmla="val 6227"/>
              </a:avLst>
            </a:prstGeom>
            <a:noFill/>
            <a:ln w="762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hangingPunct="0">
                <a:defRPr/>
              </a:pPr>
              <a:endParaRPr lang="en-US" altLang="en-US">
                <a:latin typeface="Tahoma" pitchFamily="34" charset="0"/>
                <a:cs typeface="+mn-cs"/>
              </a:endParaRPr>
            </a:p>
          </p:txBody>
        </p:sp>
        <p:sp>
          <p:nvSpPr>
            <p:cNvPr id="11" name="Freeform 22"/>
            <p:cNvSpPr>
              <a:spLocks/>
            </p:cNvSpPr>
            <p:nvPr/>
          </p:nvSpPr>
          <p:spPr bwMode="gray">
            <a:xfrm>
              <a:off x="0" y="0"/>
              <a:ext cx="288" cy="288"/>
            </a:xfrm>
            <a:custGeom>
              <a:avLst/>
              <a:gdLst>
                <a:gd name="T0" fmla="*/ 0 w 336"/>
                <a:gd name="T1" fmla="*/ 6 h 384"/>
                <a:gd name="T2" fmla="*/ 0 w 336"/>
                <a:gd name="T3" fmla="*/ 52 h 384"/>
                <a:gd name="T4" fmla="*/ 33 w 336"/>
                <a:gd name="T5" fmla="*/ 26 h 384"/>
                <a:gd name="T6" fmla="*/ 65 w 336"/>
                <a:gd name="T7" fmla="*/ 6 h 384"/>
                <a:gd name="T8" fmla="*/ 115 w 336"/>
                <a:gd name="T9" fmla="*/ 0 h 384"/>
                <a:gd name="T10" fmla="*/ 0 w 336"/>
                <a:gd name="T11" fmla="*/ 0 h 38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36" h="384">
                  <a:moveTo>
                    <a:pt x="0" y="48"/>
                  </a:moveTo>
                  <a:lnTo>
                    <a:pt x="0" y="384"/>
                  </a:lnTo>
                  <a:lnTo>
                    <a:pt x="96" y="192"/>
                  </a:lnTo>
                  <a:lnTo>
                    <a:pt x="192" y="48"/>
                  </a:lnTo>
                  <a:lnTo>
                    <a:pt x="336" y="0"/>
                  </a:lnTo>
                  <a:lnTo>
                    <a:pt x="0" y="0"/>
                  </a:ln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 name="Freeform 23"/>
            <p:cNvSpPr>
              <a:spLocks/>
            </p:cNvSpPr>
            <p:nvPr/>
          </p:nvSpPr>
          <p:spPr bwMode="gray">
            <a:xfrm rot="-5408600">
              <a:off x="-50" y="4030"/>
              <a:ext cx="336" cy="242"/>
            </a:xfrm>
            <a:custGeom>
              <a:avLst/>
              <a:gdLst>
                <a:gd name="T0" fmla="*/ 0 w 336"/>
                <a:gd name="T1" fmla="*/ 2 h 384"/>
                <a:gd name="T2" fmla="*/ 0 w 336"/>
                <a:gd name="T3" fmla="*/ 15 h 384"/>
                <a:gd name="T4" fmla="*/ 96 w 336"/>
                <a:gd name="T5" fmla="*/ 8 h 384"/>
                <a:gd name="T6" fmla="*/ 192 w 336"/>
                <a:gd name="T7" fmla="*/ 2 h 384"/>
                <a:gd name="T8" fmla="*/ 336 w 336"/>
                <a:gd name="T9" fmla="*/ 0 h 384"/>
                <a:gd name="T10" fmla="*/ 0 w 336"/>
                <a:gd name="T11" fmla="*/ 0 h 38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36" h="384">
                  <a:moveTo>
                    <a:pt x="0" y="48"/>
                  </a:moveTo>
                  <a:lnTo>
                    <a:pt x="0" y="384"/>
                  </a:lnTo>
                  <a:lnTo>
                    <a:pt x="96" y="192"/>
                  </a:lnTo>
                  <a:lnTo>
                    <a:pt x="192" y="48"/>
                  </a:lnTo>
                  <a:lnTo>
                    <a:pt x="336" y="0"/>
                  </a:lnTo>
                  <a:lnTo>
                    <a:pt x="0" y="0"/>
                  </a:ln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 name="Freeform 24"/>
            <p:cNvSpPr>
              <a:spLocks/>
            </p:cNvSpPr>
            <p:nvPr/>
          </p:nvSpPr>
          <p:spPr bwMode="gray">
            <a:xfrm rot="10769190">
              <a:off x="5519" y="4031"/>
              <a:ext cx="232" cy="287"/>
            </a:xfrm>
            <a:custGeom>
              <a:avLst/>
              <a:gdLst>
                <a:gd name="T0" fmla="*/ 0 w 336"/>
                <a:gd name="T1" fmla="*/ 6 h 384"/>
                <a:gd name="T2" fmla="*/ 0 w 336"/>
                <a:gd name="T3" fmla="*/ 50 h 384"/>
                <a:gd name="T4" fmla="*/ 7 w 336"/>
                <a:gd name="T5" fmla="*/ 25 h 384"/>
                <a:gd name="T6" fmla="*/ 15 w 336"/>
                <a:gd name="T7" fmla="*/ 6 h 384"/>
                <a:gd name="T8" fmla="*/ 25 w 336"/>
                <a:gd name="T9" fmla="*/ 0 h 384"/>
                <a:gd name="T10" fmla="*/ 0 w 336"/>
                <a:gd name="T11" fmla="*/ 0 h 38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36" h="384">
                  <a:moveTo>
                    <a:pt x="0" y="48"/>
                  </a:moveTo>
                  <a:lnTo>
                    <a:pt x="0" y="384"/>
                  </a:lnTo>
                  <a:lnTo>
                    <a:pt x="96" y="192"/>
                  </a:lnTo>
                  <a:lnTo>
                    <a:pt x="192" y="48"/>
                  </a:lnTo>
                  <a:lnTo>
                    <a:pt x="336" y="0"/>
                  </a:lnTo>
                  <a:lnTo>
                    <a:pt x="0" y="0"/>
                  </a:ln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 name="Freeform 25"/>
            <p:cNvSpPr>
              <a:spLocks/>
            </p:cNvSpPr>
            <p:nvPr/>
          </p:nvSpPr>
          <p:spPr bwMode="gray">
            <a:xfrm rot="5400000">
              <a:off x="5472" y="0"/>
              <a:ext cx="288" cy="288"/>
            </a:xfrm>
            <a:custGeom>
              <a:avLst/>
              <a:gdLst>
                <a:gd name="T0" fmla="*/ 0 w 336"/>
                <a:gd name="T1" fmla="*/ 6 h 384"/>
                <a:gd name="T2" fmla="*/ 0 w 336"/>
                <a:gd name="T3" fmla="*/ 52 h 384"/>
                <a:gd name="T4" fmla="*/ 33 w 336"/>
                <a:gd name="T5" fmla="*/ 26 h 384"/>
                <a:gd name="T6" fmla="*/ 65 w 336"/>
                <a:gd name="T7" fmla="*/ 6 h 384"/>
                <a:gd name="T8" fmla="*/ 115 w 336"/>
                <a:gd name="T9" fmla="*/ 0 h 384"/>
                <a:gd name="T10" fmla="*/ 0 w 336"/>
                <a:gd name="T11" fmla="*/ 0 h 38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36" h="384">
                  <a:moveTo>
                    <a:pt x="0" y="48"/>
                  </a:moveTo>
                  <a:lnTo>
                    <a:pt x="0" y="384"/>
                  </a:lnTo>
                  <a:lnTo>
                    <a:pt x="96" y="192"/>
                  </a:lnTo>
                  <a:lnTo>
                    <a:pt x="192" y="48"/>
                  </a:lnTo>
                  <a:lnTo>
                    <a:pt x="336" y="0"/>
                  </a:lnTo>
                  <a:lnTo>
                    <a:pt x="0" y="0"/>
                  </a:ln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15" name="Group 26"/>
          <p:cNvGrpSpPr>
            <a:grpSpLocks/>
          </p:cNvGrpSpPr>
          <p:nvPr/>
        </p:nvGrpSpPr>
        <p:grpSpPr bwMode="auto">
          <a:xfrm>
            <a:off x="2482850" y="2895600"/>
            <a:ext cx="2698750" cy="1041400"/>
            <a:chOff x="1610" y="1965"/>
            <a:chExt cx="1700" cy="656"/>
          </a:xfrm>
        </p:grpSpPr>
        <p:pic>
          <p:nvPicPr>
            <p:cNvPr id="16" name="Picture 27" descr="Untitled-1 copy"/>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2426" y="1965"/>
              <a:ext cx="590" cy="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28" descr="Untitled-1 copy"/>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gray">
            <a:xfrm>
              <a:off x="3061" y="2372"/>
              <a:ext cx="249"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29" descr="Untitled-1 copy"/>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1610" y="2237"/>
              <a:ext cx="363" cy="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074" name="Rectangle 2"/>
          <p:cNvSpPr>
            <a:spLocks noGrp="1" noChangeArrowheads="1"/>
          </p:cNvSpPr>
          <p:nvPr>
            <p:ph type="ctrTitle"/>
          </p:nvPr>
        </p:nvSpPr>
        <p:spPr bwMode="ltGray">
          <a:xfrm>
            <a:off x="762000" y="990600"/>
            <a:ext cx="7772400" cy="1066800"/>
          </a:xfrm>
        </p:spPr>
        <p:txBody>
          <a:bodyPr/>
          <a:lstStyle>
            <a:lvl1pPr algn="ctr">
              <a:defRPr sz="4400"/>
            </a:lvl1pPr>
          </a:lstStyle>
          <a:p>
            <a:r>
              <a:rPr lang="en-US"/>
              <a:t>Click to edit Master title style</a:t>
            </a:r>
          </a:p>
        </p:txBody>
      </p:sp>
      <p:sp>
        <p:nvSpPr>
          <p:cNvPr id="3075" name="Rectangle 3"/>
          <p:cNvSpPr>
            <a:spLocks noGrp="1" noChangeArrowheads="1"/>
          </p:cNvSpPr>
          <p:nvPr>
            <p:ph type="subTitle" idx="1"/>
          </p:nvPr>
        </p:nvSpPr>
        <p:spPr>
          <a:xfrm>
            <a:off x="1371600" y="4953000"/>
            <a:ext cx="6400800" cy="533400"/>
          </a:xfrm>
        </p:spPr>
        <p:txBody>
          <a:bodyPr/>
          <a:lstStyle>
            <a:lvl1pPr marL="0" indent="0" algn="ctr">
              <a:buFontTx/>
              <a:buNone/>
              <a:defRPr sz="2800">
                <a:solidFill>
                  <a:schemeClr val="tx2"/>
                </a:solidFill>
              </a:defRPr>
            </a:lvl1pPr>
          </a:lstStyle>
          <a:p>
            <a:r>
              <a:rPr lang="en-US"/>
              <a:t>Click to edit Master subtitle style</a:t>
            </a:r>
          </a:p>
        </p:txBody>
      </p:sp>
      <p:sp>
        <p:nvSpPr>
          <p:cNvPr id="19" name="Rectangle 4"/>
          <p:cNvSpPr>
            <a:spLocks noGrp="1" noChangeArrowheads="1"/>
          </p:cNvSpPr>
          <p:nvPr>
            <p:ph type="dt" sz="half" idx="10"/>
          </p:nvPr>
        </p:nvSpPr>
        <p:spPr>
          <a:xfrm>
            <a:off x="457200" y="6245225"/>
            <a:ext cx="2133600" cy="476250"/>
          </a:xfrm>
        </p:spPr>
        <p:txBody>
          <a:bodyPr/>
          <a:lstStyle>
            <a:lvl1pPr>
              <a:defRPr/>
            </a:lvl1pPr>
          </a:lstStyle>
          <a:p>
            <a:pPr>
              <a:defRPr/>
            </a:pPr>
            <a:fld id="{134E7F73-230D-43A1-9F4D-CAEF53290FD1}" type="datetime1">
              <a:rPr lang="en-US" smtClean="0"/>
              <a:t>3/30/2021</a:t>
            </a:fld>
            <a:endParaRPr lang="en-US"/>
          </a:p>
        </p:txBody>
      </p:sp>
      <p:sp>
        <p:nvSpPr>
          <p:cNvPr id="20" name="Rectangle 5"/>
          <p:cNvSpPr>
            <a:spLocks noGrp="1" noChangeArrowheads="1"/>
          </p:cNvSpPr>
          <p:nvPr>
            <p:ph type="ftr" sz="quarter" idx="11"/>
          </p:nvPr>
        </p:nvSpPr>
        <p:spPr>
          <a:xfrm>
            <a:off x="3124200" y="6245225"/>
            <a:ext cx="2895600" cy="476250"/>
          </a:xfrm>
        </p:spPr>
        <p:txBody>
          <a:bodyPr/>
          <a:lstStyle>
            <a:lvl1pPr>
              <a:defRPr/>
            </a:lvl1pPr>
          </a:lstStyle>
          <a:p>
            <a:pPr>
              <a:defRPr/>
            </a:pPr>
            <a:r>
              <a:rPr lang="en-US"/>
              <a:t>CS3733 Wong</a:t>
            </a:r>
          </a:p>
        </p:txBody>
      </p:sp>
      <p:sp>
        <p:nvSpPr>
          <p:cNvPr id="21" name="Rectangle 6"/>
          <p:cNvSpPr>
            <a:spLocks noGrp="1" noChangeArrowheads="1"/>
          </p:cNvSpPr>
          <p:nvPr>
            <p:ph type="sldNum" sz="quarter" idx="12"/>
          </p:nvPr>
        </p:nvSpPr>
        <p:spPr>
          <a:xfrm>
            <a:off x="6553200" y="6245225"/>
            <a:ext cx="2133600" cy="476250"/>
          </a:xfrm>
        </p:spPr>
        <p:txBody>
          <a:bodyPr/>
          <a:lstStyle>
            <a:lvl1pPr>
              <a:defRPr/>
            </a:lvl1pPr>
          </a:lstStyle>
          <a:p>
            <a:pPr>
              <a:defRPr/>
            </a:pPr>
            <a:fld id="{7E583E02-A0A2-4F48-B7CA-F20889A4DC28}" type="slidenum">
              <a:rPr lang="en-US"/>
              <a:pPr>
                <a:defRPr/>
              </a:pPr>
              <a:t>‹#›</a:t>
            </a:fld>
            <a:endParaRPr lang="en-US"/>
          </a:p>
        </p:txBody>
      </p:sp>
    </p:spTree>
    <p:extLst>
      <p:ext uri="{BB962C8B-B14F-4D97-AF65-F5344CB8AC3E}">
        <p14:creationId xmlns:p14="http://schemas.microsoft.com/office/powerpoint/2010/main" val="3233109185"/>
      </p:ext>
    </p:extLst>
  </p:cSld>
  <p:clrMapOvr>
    <a:masterClrMapping/>
  </p:clrMapOvr>
  <p:transition spd="med">
    <p:fade thruBlk="1"/>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fld id="{34CE8C81-D3BB-4D59-B728-4241A51F7AB3}" type="datetime1">
              <a:rPr lang="en-US" smtClean="0"/>
              <a:t>3/30/2021</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CS3733 Wong</a:t>
            </a:r>
          </a:p>
        </p:txBody>
      </p:sp>
      <p:sp>
        <p:nvSpPr>
          <p:cNvPr id="6" name="Rectangle 6"/>
          <p:cNvSpPr>
            <a:spLocks noGrp="1" noChangeArrowheads="1"/>
          </p:cNvSpPr>
          <p:nvPr>
            <p:ph type="sldNum" sz="quarter" idx="12"/>
          </p:nvPr>
        </p:nvSpPr>
        <p:spPr>
          <a:ln/>
        </p:spPr>
        <p:txBody>
          <a:bodyPr/>
          <a:lstStyle>
            <a:lvl1pPr>
              <a:defRPr/>
            </a:lvl1pPr>
          </a:lstStyle>
          <a:p>
            <a:pPr>
              <a:defRPr/>
            </a:pPr>
            <a:fld id="{56320B1B-A7E4-4CBF-86DE-1B6E98A05DEC}" type="slidenum">
              <a:rPr lang="en-US"/>
              <a:pPr>
                <a:defRPr/>
              </a:pPr>
              <a:t>‹#›</a:t>
            </a:fld>
            <a:endParaRPr lang="en-US"/>
          </a:p>
        </p:txBody>
      </p:sp>
    </p:spTree>
    <p:extLst>
      <p:ext uri="{BB962C8B-B14F-4D97-AF65-F5344CB8AC3E}">
        <p14:creationId xmlns:p14="http://schemas.microsoft.com/office/powerpoint/2010/main" val="4026829030"/>
      </p:ext>
    </p:extLst>
  </p:cSld>
  <p:clrMapOvr>
    <a:masterClrMapping/>
  </p:clrMapOvr>
  <p:transition spd="med">
    <p:fade thruBlk="1"/>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612298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61229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fld id="{FE86BDCC-CF1D-4395-B42F-8BC27CF74223}" type="datetime1">
              <a:rPr lang="en-US" smtClean="0"/>
              <a:t>3/30/2021</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CS3733 Wong</a:t>
            </a:r>
          </a:p>
        </p:txBody>
      </p:sp>
      <p:sp>
        <p:nvSpPr>
          <p:cNvPr id="6" name="Rectangle 6"/>
          <p:cNvSpPr>
            <a:spLocks noGrp="1" noChangeArrowheads="1"/>
          </p:cNvSpPr>
          <p:nvPr>
            <p:ph type="sldNum" sz="quarter" idx="12"/>
          </p:nvPr>
        </p:nvSpPr>
        <p:spPr>
          <a:ln/>
        </p:spPr>
        <p:txBody>
          <a:bodyPr/>
          <a:lstStyle>
            <a:lvl1pPr>
              <a:defRPr/>
            </a:lvl1pPr>
          </a:lstStyle>
          <a:p>
            <a:pPr>
              <a:defRPr/>
            </a:pPr>
            <a:fld id="{7B0F65FD-790B-4203-B66F-D9F85196EAD9}" type="slidenum">
              <a:rPr lang="en-US"/>
              <a:pPr>
                <a:defRPr/>
              </a:pPr>
              <a:t>‹#›</a:t>
            </a:fld>
            <a:endParaRPr lang="en-US"/>
          </a:p>
        </p:txBody>
      </p:sp>
    </p:spTree>
    <p:extLst>
      <p:ext uri="{BB962C8B-B14F-4D97-AF65-F5344CB8AC3E}">
        <p14:creationId xmlns:p14="http://schemas.microsoft.com/office/powerpoint/2010/main" val="2633368820"/>
      </p:ext>
    </p:extLst>
  </p:cSld>
  <p:clrMapOvr>
    <a:masterClrMapping/>
  </p:clrMapOvr>
  <p:transition spd="med">
    <p:fade thruBlk="1"/>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676400" y="274638"/>
            <a:ext cx="6629400" cy="868362"/>
          </a:xfrm>
        </p:spPr>
        <p:txBody>
          <a:bodyPr/>
          <a:lstStyle/>
          <a:p>
            <a:r>
              <a:rPr lang="en-US"/>
              <a:t>Click to edit Master title style</a:t>
            </a:r>
          </a:p>
        </p:txBody>
      </p:sp>
      <p:sp>
        <p:nvSpPr>
          <p:cNvPr id="3" name="Table Placeholder 2"/>
          <p:cNvSpPr>
            <a:spLocks noGrp="1"/>
          </p:cNvSpPr>
          <p:nvPr>
            <p:ph type="tbl" idx="1"/>
          </p:nvPr>
        </p:nvSpPr>
        <p:spPr>
          <a:xfrm>
            <a:off x="457200" y="1447800"/>
            <a:ext cx="8229600" cy="4949825"/>
          </a:xfrm>
        </p:spPr>
        <p:txBody>
          <a:bodyPr/>
          <a:lstStyle/>
          <a:p>
            <a:pPr lvl="0"/>
            <a:r>
              <a:rPr lang="en-US" noProof="0"/>
              <a:t>Click icon to add table</a:t>
            </a:r>
          </a:p>
        </p:txBody>
      </p:sp>
      <p:sp>
        <p:nvSpPr>
          <p:cNvPr id="4" name="Rectangle 4"/>
          <p:cNvSpPr>
            <a:spLocks noGrp="1" noChangeArrowheads="1"/>
          </p:cNvSpPr>
          <p:nvPr>
            <p:ph type="dt" sz="half" idx="10"/>
          </p:nvPr>
        </p:nvSpPr>
        <p:spPr>
          <a:ln/>
        </p:spPr>
        <p:txBody>
          <a:bodyPr/>
          <a:lstStyle>
            <a:lvl1pPr>
              <a:defRPr/>
            </a:lvl1pPr>
          </a:lstStyle>
          <a:p>
            <a:pPr>
              <a:defRPr/>
            </a:pPr>
            <a:fld id="{2EFC3CD4-D6D4-405D-B85C-5775CF5288E2}" type="datetime1">
              <a:rPr lang="en-US" smtClean="0"/>
              <a:t>3/30/2021</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CS3733 Wong</a:t>
            </a:r>
          </a:p>
        </p:txBody>
      </p:sp>
      <p:sp>
        <p:nvSpPr>
          <p:cNvPr id="6" name="Rectangle 6"/>
          <p:cNvSpPr>
            <a:spLocks noGrp="1" noChangeArrowheads="1"/>
          </p:cNvSpPr>
          <p:nvPr>
            <p:ph type="sldNum" sz="quarter" idx="12"/>
          </p:nvPr>
        </p:nvSpPr>
        <p:spPr>
          <a:ln/>
        </p:spPr>
        <p:txBody>
          <a:bodyPr/>
          <a:lstStyle>
            <a:lvl1pPr>
              <a:defRPr/>
            </a:lvl1pPr>
          </a:lstStyle>
          <a:p>
            <a:pPr>
              <a:defRPr/>
            </a:pPr>
            <a:fld id="{F1D854DE-8852-47CB-A150-17C34DB79808}" type="slidenum">
              <a:rPr lang="en-US"/>
              <a:pPr>
                <a:defRPr/>
              </a:pPr>
              <a:t>‹#›</a:t>
            </a:fld>
            <a:endParaRPr lang="en-US"/>
          </a:p>
        </p:txBody>
      </p:sp>
    </p:spTree>
    <p:extLst>
      <p:ext uri="{BB962C8B-B14F-4D97-AF65-F5344CB8AC3E}">
        <p14:creationId xmlns:p14="http://schemas.microsoft.com/office/powerpoint/2010/main" val="4977275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fld id="{C44C4AA9-5C88-435C-A35F-D6F17F7E546D}" type="datetime1">
              <a:rPr lang="en-US" smtClean="0"/>
              <a:t>3/30/2021</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CS3733 Wong</a:t>
            </a:r>
          </a:p>
        </p:txBody>
      </p:sp>
      <p:sp>
        <p:nvSpPr>
          <p:cNvPr id="6" name="Rectangle 6"/>
          <p:cNvSpPr>
            <a:spLocks noGrp="1" noChangeArrowheads="1"/>
          </p:cNvSpPr>
          <p:nvPr>
            <p:ph type="sldNum" sz="quarter" idx="12"/>
          </p:nvPr>
        </p:nvSpPr>
        <p:spPr>
          <a:ln/>
        </p:spPr>
        <p:txBody>
          <a:bodyPr/>
          <a:lstStyle>
            <a:lvl1pPr>
              <a:defRPr/>
            </a:lvl1pPr>
          </a:lstStyle>
          <a:p>
            <a:pPr>
              <a:defRPr/>
            </a:pPr>
            <a:fld id="{954B29B7-6B20-4545-9F9D-909AF6B4AAAB}" type="slidenum">
              <a:rPr lang="en-US"/>
              <a:pPr>
                <a:defRPr/>
              </a:pPr>
              <a:t>‹#›</a:t>
            </a:fld>
            <a:endParaRPr lang="en-US"/>
          </a:p>
        </p:txBody>
      </p:sp>
    </p:spTree>
    <p:extLst>
      <p:ext uri="{BB962C8B-B14F-4D97-AF65-F5344CB8AC3E}">
        <p14:creationId xmlns:p14="http://schemas.microsoft.com/office/powerpoint/2010/main" val="18771349"/>
      </p:ext>
    </p:extLst>
  </p:cSld>
  <p:clrMapOvr>
    <a:masterClrMapping/>
  </p:clrMapOvr>
  <p:transition spd="med">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fld id="{286123D7-4463-4E00-904B-2D09835EE370}" type="datetime1">
              <a:rPr lang="en-US" smtClean="0"/>
              <a:t>3/30/2021</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CS3733 Wong</a:t>
            </a:r>
          </a:p>
        </p:txBody>
      </p:sp>
      <p:sp>
        <p:nvSpPr>
          <p:cNvPr id="6" name="Rectangle 6"/>
          <p:cNvSpPr>
            <a:spLocks noGrp="1" noChangeArrowheads="1"/>
          </p:cNvSpPr>
          <p:nvPr>
            <p:ph type="sldNum" sz="quarter" idx="12"/>
          </p:nvPr>
        </p:nvSpPr>
        <p:spPr>
          <a:ln/>
        </p:spPr>
        <p:txBody>
          <a:bodyPr/>
          <a:lstStyle>
            <a:lvl1pPr>
              <a:defRPr/>
            </a:lvl1pPr>
          </a:lstStyle>
          <a:p>
            <a:pPr>
              <a:defRPr/>
            </a:pPr>
            <a:fld id="{91A6D9ED-152F-4C36-9D87-90B676B1FA1A}" type="slidenum">
              <a:rPr lang="en-US"/>
              <a:pPr>
                <a:defRPr/>
              </a:pPr>
              <a:t>‹#›</a:t>
            </a:fld>
            <a:endParaRPr lang="en-US"/>
          </a:p>
        </p:txBody>
      </p:sp>
    </p:spTree>
    <p:extLst>
      <p:ext uri="{BB962C8B-B14F-4D97-AF65-F5344CB8AC3E}">
        <p14:creationId xmlns:p14="http://schemas.microsoft.com/office/powerpoint/2010/main" val="2541994744"/>
      </p:ext>
    </p:extLst>
  </p:cSld>
  <p:clrMapOvr>
    <a:masterClrMapping/>
  </p:clrMapOvr>
  <p:transition spd="med">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447800"/>
            <a:ext cx="4038600" cy="49498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447800"/>
            <a:ext cx="4038600" cy="49498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fld id="{2EC2F3A1-90A6-4026-9388-F9CA6BFE3043}" type="datetime1">
              <a:rPr lang="en-US" smtClean="0"/>
              <a:t>3/30/2021</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CS3733 Wong</a:t>
            </a:r>
          </a:p>
        </p:txBody>
      </p:sp>
      <p:sp>
        <p:nvSpPr>
          <p:cNvPr id="7" name="Rectangle 6"/>
          <p:cNvSpPr>
            <a:spLocks noGrp="1" noChangeArrowheads="1"/>
          </p:cNvSpPr>
          <p:nvPr>
            <p:ph type="sldNum" sz="quarter" idx="12"/>
          </p:nvPr>
        </p:nvSpPr>
        <p:spPr>
          <a:ln/>
        </p:spPr>
        <p:txBody>
          <a:bodyPr/>
          <a:lstStyle>
            <a:lvl1pPr>
              <a:defRPr/>
            </a:lvl1pPr>
          </a:lstStyle>
          <a:p>
            <a:pPr>
              <a:defRPr/>
            </a:pPr>
            <a:fld id="{14FF3223-9902-46AF-8341-34076D230202}" type="slidenum">
              <a:rPr lang="en-US"/>
              <a:pPr>
                <a:defRPr/>
              </a:pPr>
              <a:t>‹#›</a:t>
            </a:fld>
            <a:endParaRPr lang="en-US"/>
          </a:p>
        </p:txBody>
      </p:sp>
    </p:spTree>
    <p:extLst>
      <p:ext uri="{BB962C8B-B14F-4D97-AF65-F5344CB8AC3E}">
        <p14:creationId xmlns:p14="http://schemas.microsoft.com/office/powerpoint/2010/main" val="2128919182"/>
      </p:ext>
    </p:extLst>
  </p:cSld>
  <p:clrMapOvr>
    <a:masterClrMapping/>
  </p:clrMapOvr>
  <p:transition spd="med">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fld id="{114BF520-0C7F-4758-906F-F4DE91DE8CB7}" type="datetime1">
              <a:rPr lang="en-US" smtClean="0"/>
              <a:t>3/30/2021</a:t>
            </a:fld>
            <a:endParaRPr lang="en-US"/>
          </a:p>
        </p:txBody>
      </p:sp>
      <p:sp>
        <p:nvSpPr>
          <p:cNvPr id="8" name="Rectangle 5"/>
          <p:cNvSpPr>
            <a:spLocks noGrp="1" noChangeArrowheads="1"/>
          </p:cNvSpPr>
          <p:nvPr>
            <p:ph type="ftr" sz="quarter" idx="11"/>
          </p:nvPr>
        </p:nvSpPr>
        <p:spPr>
          <a:ln/>
        </p:spPr>
        <p:txBody>
          <a:bodyPr/>
          <a:lstStyle>
            <a:lvl1pPr>
              <a:defRPr/>
            </a:lvl1pPr>
          </a:lstStyle>
          <a:p>
            <a:pPr>
              <a:defRPr/>
            </a:pPr>
            <a:r>
              <a:rPr lang="en-US"/>
              <a:t>CS3733 Wong</a:t>
            </a:r>
          </a:p>
        </p:txBody>
      </p:sp>
      <p:sp>
        <p:nvSpPr>
          <p:cNvPr id="9" name="Rectangle 6"/>
          <p:cNvSpPr>
            <a:spLocks noGrp="1" noChangeArrowheads="1"/>
          </p:cNvSpPr>
          <p:nvPr>
            <p:ph type="sldNum" sz="quarter" idx="12"/>
          </p:nvPr>
        </p:nvSpPr>
        <p:spPr>
          <a:ln/>
        </p:spPr>
        <p:txBody>
          <a:bodyPr/>
          <a:lstStyle>
            <a:lvl1pPr>
              <a:defRPr/>
            </a:lvl1pPr>
          </a:lstStyle>
          <a:p>
            <a:pPr>
              <a:defRPr/>
            </a:pPr>
            <a:fld id="{44E8F868-5B23-43F8-A62D-B75C75342242}" type="slidenum">
              <a:rPr lang="en-US"/>
              <a:pPr>
                <a:defRPr/>
              </a:pPr>
              <a:t>‹#›</a:t>
            </a:fld>
            <a:endParaRPr lang="en-US"/>
          </a:p>
        </p:txBody>
      </p:sp>
    </p:spTree>
    <p:extLst>
      <p:ext uri="{BB962C8B-B14F-4D97-AF65-F5344CB8AC3E}">
        <p14:creationId xmlns:p14="http://schemas.microsoft.com/office/powerpoint/2010/main" val="2471718378"/>
      </p:ext>
    </p:extLst>
  </p:cSld>
  <p:clrMapOvr>
    <a:masterClrMapping/>
  </p:clrMapOvr>
  <p:transition spd="med">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fld id="{2B674B03-0ADF-449D-88EF-924AA591BCC2}" type="datetime1">
              <a:rPr lang="en-US" smtClean="0"/>
              <a:t>3/30/2021</a:t>
            </a:fld>
            <a:endParaRPr lang="en-US"/>
          </a:p>
        </p:txBody>
      </p:sp>
      <p:sp>
        <p:nvSpPr>
          <p:cNvPr id="4" name="Rectangle 5"/>
          <p:cNvSpPr>
            <a:spLocks noGrp="1" noChangeArrowheads="1"/>
          </p:cNvSpPr>
          <p:nvPr>
            <p:ph type="ftr" sz="quarter" idx="11"/>
          </p:nvPr>
        </p:nvSpPr>
        <p:spPr>
          <a:ln/>
        </p:spPr>
        <p:txBody>
          <a:bodyPr/>
          <a:lstStyle>
            <a:lvl1pPr>
              <a:defRPr/>
            </a:lvl1pPr>
          </a:lstStyle>
          <a:p>
            <a:pPr>
              <a:defRPr/>
            </a:pPr>
            <a:r>
              <a:rPr lang="en-US"/>
              <a:t>CS3733 Wong</a:t>
            </a:r>
          </a:p>
        </p:txBody>
      </p:sp>
      <p:sp>
        <p:nvSpPr>
          <p:cNvPr id="5" name="Rectangle 6"/>
          <p:cNvSpPr>
            <a:spLocks noGrp="1" noChangeArrowheads="1"/>
          </p:cNvSpPr>
          <p:nvPr>
            <p:ph type="sldNum" sz="quarter" idx="12"/>
          </p:nvPr>
        </p:nvSpPr>
        <p:spPr>
          <a:ln/>
        </p:spPr>
        <p:txBody>
          <a:bodyPr/>
          <a:lstStyle>
            <a:lvl1pPr>
              <a:defRPr/>
            </a:lvl1pPr>
          </a:lstStyle>
          <a:p>
            <a:pPr>
              <a:defRPr/>
            </a:pPr>
            <a:fld id="{821DBED1-EF4C-4348-9A2D-59A622BC51ED}" type="slidenum">
              <a:rPr lang="en-US"/>
              <a:pPr>
                <a:defRPr/>
              </a:pPr>
              <a:t>‹#›</a:t>
            </a:fld>
            <a:endParaRPr lang="en-US"/>
          </a:p>
        </p:txBody>
      </p:sp>
    </p:spTree>
    <p:extLst>
      <p:ext uri="{BB962C8B-B14F-4D97-AF65-F5344CB8AC3E}">
        <p14:creationId xmlns:p14="http://schemas.microsoft.com/office/powerpoint/2010/main" val="3609298632"/>
      </p:ext>
    </p:extLst>
  </p:cSld>
  <p:clrMapOvr>
    <a:masterClrMapping/>
  </p:clrMapOvr>
  <p:transition spd="med">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41D31950-ECD7-4032-9F9E-BCDC4EECEFEC}" type="datetime1">
              <a:rPr lang="en-US" smtClean="0"/>
              <a:t>3/30/2021</a:t>
            </a:fld>
            <a:endParaRPr lang="en-US"/>
          </a:p>
        </p:txBody>
      </p:sp>
      <p:sp>
        <p:nvSpPr>
          <p:cNvPr id="3" name="Rectangle 5"/>
          <p:cNvSpPr>
            <a:spLocks noGrp="1" noChangeArrowheads="1"/>
          </p:cNvSpPr>
          <p:nvPr>
            <p:ph type="ftr" sz="quarter" idx="11"/>
          </p:nvPr>
        </p:nvSpPr>
        <p:spPr>
          <a:ln/>
        </p:spPr>
        <p:txBody>
          <a:bodyPr/>
          <a:lstStyle>
            <a:lvl1pPr>
              <a:defRPr/>
            </a:lvl1pPr>
          </a:lstStyle>
          <a:p>
            <a:pPr>
              <a:defRPr/>
            </a:pPr>
            <a:r>
              <a:rPr lang="en-US"/>
              <a:t>CS3733 Wong</a:t>
            </a:r>
          </a:p>
        </p:txBody>
      </p:sp>
      <p:sp>
        <p:nvSpPr>
          <p:cNvPr id="4" name="Rectangle 6"/>
          <p:cNvSpPr>
            <a:spLocks noGrp="1" noChangeArrowheads="1"/>
          </p:cNvSpPr>
          <p:nvPr>
            <p:ph type="sldNum" sz="quarter" idx="12"/>
          </p:nvPr>
        </p:nvSpPr>
        <p:spPr>
          <a:ln/>
        </p:spPr>
        <p:txBody>
          <a:bodyPr/>
          <a:lstStyle>
            <a:lvl1pPr>
              <a:defRPr/>
            </a:lvl1pPr>
          </a:lstStyle>
          <a:p>
            <a:pPr>
              <a:defRPr/>
            </a:pPr>
            <a:fld id="{14E863E0-3055-4C20-AE54-47BDF4238B62}" type="slidenum">
              <a:rPr lang="en-US"/>
              <a:pPr>
                <a:defRPr/>
              </a:pPr>
              <a:t>‹#›</a:t>
            </a:fld>
            <a:endParaRPr lang="en-US"/>
          </a:p>
        </p:txBody>
      </p:sp>
    </p:spTree>
    <p:extLst>
      <p:ext uri="{BB962C8B-B14F-4D97-AF65-F5344CB8AC3E}">
        <p14:creationId xmlns:p14="http://schemas.microsoft.com/office/powerpoint/2010/main" val="550326697"/>
      </p:ext>
    </p:extLst>
  </p:cSld>
  <p:clrMapOvr>
    <a:masterClrMapping/>
  </p:clrMapOvr>
  <p:transition spd="med">
    <p:fade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4FC57FAC-E9EF-440E-AD47-239A4806BF97}" type="datetime1">
              <a:rPr lang="en-US" smtClean="0"/>
              <a:t>3/30/2021</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CS3733 Wong</a:t>
            </a:r>
          </a:p>
        </p:txBody>
      </p:sp>
      <p:sp>
        <p:nvSpPr>
          <p:cNvPr id="7" name="Rectangle 6"/>
          <p:cNvSpPr>
            <a:spLocks noGrp="1" noChangeArrowheads="1"/>
          </p:cNvSpPr>
          <p:nvPr>
            <p:ph type="sldNum" sz="quarter" idx="12"/>
          </p:nvPr>
        </p:nvSpPr>
        <p:spPr>
          <a:ln/>
        </p:spPr>
        <p:txBody>
          <a:bodyPr/>
          <a:lstStyle>
            <a:lvl1pPr>
              <a:defRPr/>
            </a:lvl1pPr>
          </a:lstStyle>
          <a:p>
            <a:pPr>
              <a:defRPr/>
            </a:pPr>
            <a:fld id="{15529710-29CF-4A95-B443-F0319D0D3BCC}" type="slidenum">
              <a:rPr lang="en-US"/>
              <a:pPr>
                <a:defRPr/>
              </a:pPr>
              <a:t>‹#›</a:t>
            </a:fld>
            <a:endParaRPr lang="en-US"/>
          </a:p>
        </p:txBody>
      </p:sp>
    </p:spTree>
    <p:extLst>
      <p:ext uri="{BB962C8B-B14F-4D97-AF65-F5344CB8AC3E}">
        <p14:creationId xmlns:p14="http://schemas.microsoft.com/office/powerpoint/2010/main" val="158512139"/>
      </p:ext>
    </p:extLst>
  </p:cSld>
  <p:clrMapOvr>
    <a:masterClrMapping/>
  </p:clrMapOvr>
  <p:transition spd="med">
    <p:fade thruBlk="1"/>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8F038DF7-6E61-4140-A3AF-D9C3B28ACBE2}" type="datetime1">
              <a:rPr lang="en-US" smtClean="0"/>
              <a:t>3/30/2021</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CS3733 Wong</a:t>
            </a:r>
          </a:p>
        </p:txBody>
      </p:sp>
      <p:sp>
        <p:nvSpPr>
          <p:cNvPr id="7" name="Rectangle 6"/>
          <p:cNvSpPr>
            <a:spLocks noGrp="1" noChangeArrowheads="1"/>
          </p:cNvSpPr>
          <p:nvPr>
            <p:ph type="sldNum" sz="quarter" idx="12"/>
          </p:nvPr>
        </p:nvSpPr>
        <p:spPr>
          <a:ln/>
        </p:spPr>
        <p:txBody>
          <a:bodyPr/>
          <a:lstStyle>
            <a:lvl1pPr>
              <a:defRPr/>
            </a:lvl1pPr>
          </a:lstStyle>
          <a:p>
            <a:pPr>
              <a:defRPr/>
            </a:pPr>
            <a:fld id="{5E705800-58DF-4BE0-B23C-DD42FC8DE599}" type="slidenum">
              <a:rPr lang="en-US"/>
              <a:pPr>
                <a:defRPr/>
              </a:pPr>
              <a:t>‹#›</a:t>
            </a:fld>
            <a:endParaRPr lang="en-US"/>
          </a:p>
        </p:txBody>
      </p:sp>
    </p:spTree>
    <p:extLst>
      <p:ext uri="{BB962C8B-B14F-4D97-AF65-F5344CB8AC3E}">
        <p14:creationId xmlns:p14="http://schemas.microsoft.com/office/powerpoint/2010/main" val="4106528028"/>
      </p:ext>
    </p:extLst>
  </p:cSld>
  <p:clrMapOvr>
    <a:masterClrMapping/>
  </p:clrMapOvr>
  <p:transition spd="med">
    <p:fade thruBlk="1"/>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rgbClr val="FFFFFF"/>
            </a:gs>
          </a:gsLst>
          <a:lin ang="5400000" scaled="1"/>
        </a:gradFill>
        <a:effectLst/>
      </p:bgPr>
    </p:bg>
    <p:spTree>
      <p:nvGrpSpPr>
        <p:cNvPr id="1" name=""/>
        <p:cNvGrpSpPr/>
        <p:nvPr/>
      </p:nvGrpSpPr>
      <p:grpSpPr>
        <a:xfrm>
          <a:off x="0" y="0"/>
          <a:ext cx="0" cy="0"/>
          <a:chOff x="0" y="0"/>
          <a:chExt cx="0" cy="0"/>
        </a:xfrm>
      </p:grpSpPr>
      <p:grpSp>
        <p:nvGrpSpPr>
          <p:cNvPr id="1026" name="Group 11"/>
          <p:cNvGrpSpPr>
            <a:grpSpLocks/>
          </p:cNvGrpSpPr>
          <p:nvPr/>
        </p:nvGrpSpPr>
        <p:grpSpPr bwMode="auto">
          <a:xfrm>
            <a:off x="0" y="285750"/>
            <a:ext cx="9156700" cy="911225"/>
            <a:chOff x="-1" y="196"/>
            <a:chExt cx="5768" cy="635"/>
          </a:xfrm>
        </p:grpSpPr>
        <p:sp>
          <p:nvSpPr>
            <p:cNvPr id="1036" name="Rectangle 12"/>
            <p:cNvSpPr>
              <a:spLocks noChangeArrowheads="1"/>
            </p:cNvSpPr>
            <p:nvPr/>
          </p:nvSpPr>
          <p:spPr bwMode="gray">
            <a:xfrm>
              <a:off x="1" y="196"/>
              <a:ext cx="5766" cy="635"/>
            </a:xfrm>
            <a:prstGeom prst="rect">
              <a:avLst/>
            </a:prstGeom>
            <a:gradFill rotWithShape="1">
              <a:gsLst>
                <a:gs pos="0">
                  <a:schemeClr val="accent1"/>
                </a:gs>
                <a:gs pos="100000">
                  <a:schemeClr val="tx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hangingPunct="0">
                <a:defRPr/>
              </a:pPr>
              <a:endParaRPr lang="en-US" altLang="en-US">
                <a:latin typeface="Tahoma" pitchFamily="34" charset="0"/>
                <a:cs typeface="+mn-cs"/>
              </a:endParaRPr>
            </a:p>
          </p:txBody>
        </p:sp>
        <p:sp>
          <p:nvSpPr>
            <p:cNvPr id="1037" name="Freeform 13"/>
            <p:cNvSpPr>
              <a:spLocks/>
            </p:cNvSpPr>
            <p:nvPr/>
          </p:nvSpPr>
          <p:spPr bwMode="gray">
            <a:xfrm flipH="1" flipV="1">
              <a:off x="2265" y="196"/>
              <a:ext cx="3497" cy="226"/>
            </a:xfrm>
            <a:custGeom>
              <a:avLst/>
              <a:gdLst/>
              <a:ahLst/>
              <a:cxnLst>
                <a:cxn ang="0">
                  <a:pos x="45" y="590"/>
                </a:cxn>
                <a:cxn ang="0">
                  <a:pos x="1497" y="590"/>
                </a:cxn>
                <a:cxn ang="0">
                  <a:pos x="0" y="0"/>
                </a:cxn>
                <a:cxn ang="0">
                  <a:pos x="0" y="590"/>
                </a:cxn>
              </a:cxnLst>
              <a:rect l="0" t="0" r="r" b="b"/>
              <a:pathLst>
                <a:path w="1497" h="590">
                  <a:moveTo>
                    <a:pt x="45" y="590"/>
                  </a:moveTo>
                  <a:lnTo>
                    <a:pt x="1497" y="590"/>
                  </a:lnTo>
                  <a:lnTo>
                    <a:pt x="0" y="0"/>
                  </a:lnTo>
                  <a:lnTo>
                    <a:pt x="0" y="590"/>
                  </a:lnTo>
                </a:path>
              </a:pathLst>
            </a:custGeom>
            <a:gradFill rotWithShape="1">
              <a:gsLst>
                <a:gs pos="0">
                  <a:schemeClr val="tx1"/>
                </a:gs>
                <a:gs pos="100000">
                  <a:schemeClr val="tx1">
                    <a:gamma/>
                    <a:shade val="46275"/>
                    <a:invGamma/>
                  </a:schemeClr>
                </a:gs>
              </a:gsLst>
              <a:lin ang="18900000" scaled="1"/>
            </a:gradFill>
            <a:ln w="9525">
              <a:noFill/>
              <a:round/>
              <a:headEnd/>
              <a:tailEnd/>
            </a:ln>
            <a:effectLst/>
          </p:spPr>
          <p:txBody>
            <a:bodyPr/>
            <a:lstStyle/>
            <a:p>
              <a:pPr eaLnBrk="0" hangingPunct="0">
                <a:defRPr/>
              </a:pPr>
              <a:endParaRPr lang="en-US">
                <a:latin typeface="Tahoma" charset="0"/>
                <a:cs typeface="+mn-cs"/>
              </a:endParaRPr>
            </a:p>
          </p:txBody>
        </p:sp>
        <p:sp>
          <p:nvSpPr>
            <p:cNvPr id="1038" name="Freeform 14"/>
            <p:cNvSpPr>
              <a:spLocks/>
            </p:cNvSpPr>
            <p:nvPr/>
          </p:nvSpPr>
          <p:spPr bwMode="gray">
            <a:xfrm>
              <a:off x="-1" y="514"/>
              <a:ext cx="3702" cy="312"/>
            </a:xfrm>
            <a:custGeom>
              <a:avLst/>
              <a:gdLst/>
              <a:ahLst/>
              <a:cxnLst>
                <a:cxn ang="0">
                  <a:pos x="45" y="590"/>
                </a:cxn>
                <a:cxn ang="0">
                  <a:pos x="1497" y="590"/>
                </a:cxn>
                <a:cxn ang="0">
                  <a:pos x="0" y="0"/>
                </a:cxn>
                <a:cxn ang="0">
                  <a:pos x="0" y="590"/>
                </a:cxn>
              </a:cxnLst>
              <a:rect l="0" t="0" r="r" b="b"/>
              <a:pathLst>
                <a:path w="1497" h="590">
                  <a:moveTo>
                    <a:pt x="45" y="590"/>
                  </a:moveTo>
                  <a:lnTo>
                    <a:pt x="1497" y="590"/>
                  </a:lnTo>
                  <a:lnTo>
                    <a:pt x="0" y="0"/>
                  </a:lnTo>
                  <a:lnTo>
                    <a:pt x="0" y="590"/>
                  </a:lnTo>
                </a:path>
              </a:pathLst>
            </a:custGeom>
            <a:gradFill rotWithShape="1">
              <a:gsLst>
                <a:gs pos="0">
                  <a:schemeClr val="accent1"/>
                </a:gs>
                <a:gs pos="100000">
                  <a:schemeClr val="accent1">
                    <a:gamma/>
                    <a:shade val="46275"/>
                    <a:invGamma/>
                  </a:schemeClr>
                </a:gs>
              </a:gsLst>
              <a:lin ang="18900000" scaled="1"/>
            </a:gradFill>
            <a:ln w="9525">
              <a:noFill/>
              <a:round/>
              <a:headEnd/>
              <a:tailEnd/>
            </a:ln>
            <a:effectLst/>
          </p:spPr>
          <p:txBody>
            <a:bodyPr/>
            <a:lstStyle/>
            <a:p>
              <a:pPr eaLnBrk="0" hangingPunct="0">
                <a:defRPr/>
              </a:pPr>
              <a:endParaRPr lang="en-US">
                <a:latin typeface="Tahoma" charset="0"/>
                <a:cs typeface="+mn-cs"/>
              </a:endParaRPr>
            </a:p>
          </p:txBody>
        </p:sp>
      </p:grpSp>
      <p:sp>
        <p:nvSpPr>
          <p:cNvPr id="1039" name="Rectangle 15"/>
          <p:cNvSpPr>
            <a:spLocks noChangeArrowheads="1"/>
          </p:cNvSpPr>
          <p:nvPr/>
        </p:nvSpPr>
        <p:spPr bwMode="gray">
          <a:xfrm>
            <a:off x="1588" y="0"/>
            <a:ext cx="9144000" cy="241300"/>
          </a:xfrm>
          <a:prstGeom prst="rect">
            <a:avLst/>
          </a:prstGeom>
          <a:gradFill rotWithShape="0">
            <a:gsLst>
              <a:gs pos="0">
                <a:schemeClr val="tx1"/>
              </a:gs>
              <a:gs pos="100000">
                <a:schemeClr val="tx1">
                  <a:gamma/>
                  <a:shade val="46275"/>
                  <a:invGamma/>
                </a:schemeClr>
              </a:gs>
            </a:gsLst>
            <a:lin ang="0" scaled="1"/>
          </a:gradFill>
          <a:ln w="9525">
            <a:noFill/>
            <a:miter lim="800000"/>
            <a:headEnd/>
            <a:tailEnd/>
          </a:ln>
          <a:effectLst/>
        </p:spPr>
        <p:txBody>
          <a:bodyPr wrap="none" anchor="ctr"/>
          <a:lstStyle/>
          <a:p>
            <a:pPr eaLnBrk="0" hangingPunct="0">
              <a:defRPr/>
            </a:pPr>
            <a:endParaRPr lang="en-US">
              <a:latin typeface="Tahoma" charset="0"/>
              <a:cs typeface="+mn-cs"/>
            </a:endParaRPr>
          </a:p>
        </p:txBody>
      </p:sp>
      <p:sp>
        <p:nvSpPr>
          <p:cNvPr id="1040" name="Rectangle 16"/>
          <p:cNvSpPr>
            <a:spLocks noChangeArrowheads="1"/>
          </p:cNvSpPr>
          <p:nvPr/>
        </p:nvSpPr>
        <p:spPr bwMode="gray">
          <a:xfrm>
            <a:off x="12700" y="1235075"/>
            <a:ext cx="9132888" cy="158750"/>
          </a:xfrm>
          <a:prstGeom prst="rect">
            <a:avLst/>
          </a:prstGeom>
          <a:gradFill rotWithShape="0">
            <a:gsLst>
              <a:gs pos="0">
                <a:schemeClr val="bg2"/>
              </a:gs>
              <a:gs pos="100000">
                <a:schemeClr val="bg2">
                  <a:gamma/>
                  <a:tint val="0"/>
                  <a:invGamma/>
                </a:schemeClr>
              </a:gs>
            </a:gsLst>
            <a:lin ang="5400000" scaled="1"/>
          </a:gradFill>
          <a:ln w="9525">
            <a:noFill/>
            <a:miter lim="800000"/>
            <a:headEnd/>
            <a:tailEnd/>
          </a:ln>
          <a:effectLst/>
        </p:spPr>
        <p:txBody>
          <a:bodyPr wrap="none" anchor="ctr"/>
          <a:lstStyle/>
          <a:p>
            <a:pPr eaLnBrk="0" hangingPunct="0">
              <a:defRPr/>
            </a:pPr>
            <a:endParaRPr lang="en-US">
              <a:latin typeface="Tahoma" charset="0"/>
              <a:cs typeface="+mn-cs"/>
            </a:endParaRPr>
          </a:p>
        </p:txBody>
      </p:sp>
      <p:pic>
        <p:nvPicPr>
          <p:cNvPr id="1029" name="Picture 17" descr="Untitled-1 copy"/>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gray">
          <a:xfrm>
            <a:off x="252413" y="382588"/>
            <a:ext cx="720725"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0" name="Picture 18" descr="Untitled-1 copy"/>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gray">
          <a:xfrm>
            <a:off x="973138" y="765175"/>
            <a:ext cx="358775"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1" name="Rectangle 2"/>
          <p:cNvSpPr>
            <a:spLocks noGrp="1" noChangeArrowheads="1"/>
          </p:cNvSpPr>
          <p:nvPr>
            <p:ph type="title"/>
          </p:nvPr>
        </p:nvSpPr>
        <p:spPr bwMode="gray">
          <a:xfrm>
            <a:off x="1676400" y="274638"/>
            <a:ext cx="6629400" cy="86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32" name="Rectangle 3"/>
          <p:cNvSpPr>
            <a:spLocks noGrp="1" noChangeArrowheads="1"/>
          </p:cNvSpPr>
          <p:nvPr>
            <p:ph type="body" idx="1"/>
          </p:nvPr>
        </p:nvSpPr>
        <p:spPr bwMode="auto">
          <a:xfrm>
            <a:off x="457200" y="1447800"/>
            <a:ext cx="8229600" cy="494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457200" y="6477000"/>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400">
                <a:latin typeface="Tahoma" charset="0"/>
                <a:cs typeface="+mn-cs"/>
              </a:defRPr>
            </a:lvl1pPr>
          </a:lstStyle>
          <a:p>
            <a:pPr>
              <a:defRPr/>
            </a:pPr>
            <a:fld id="{006F9809-3A41-406B-89D2-F141A25C519E}" type="datetime1">
              <a:rPr lang="en-US" smtClean="0"/>
              <a:t>3/30/2021</a:t>
            </a:fld>
            <a:endParaRPr lang="en-US"/>
          </a:p>
        </p:txBody>
      </p:sp>
      <p:sp>
        <p:nvSpPr>
          <p:cNvPr id="2" name="Rectangle 5"/>
          <p:cNvSpPr>
            <a:spLocks noGrp="1" noChangeArrowheads="1"/>
          </p:cNvSpPr>
          <p:nvPr>
            <p:ph type="ftr" sz="quarter" idx="3"/>
          </p:nvPr>
        </p:nvSpPr>
        <p:spPr bwMode="auto">
          <a:xfrm>
            <a:off x="3124200" y="6477000"/>
            <a:ext cx="2895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400">
                <a:latin typeface="Tahoma" charset="0"/>
                <a:cs typeface="+mn-cs"/>
              </a:defRPr>
            </a:lvl1pPr>
          </a:lstStyle>
          <a:p>
            <a:pPr>
              <a:defRPr/>
            </a:pPr>
            <a:r>
              <a:rPr lang="en-US"/>
              <a:t>CS3733 Wong</a:t>
            </a:r>
          </a:p>
        </p:txBody>
      </p:sp>
      <p:sp>
        <p:nvSpPr>
          <p:cNvPr id="3" name="Rectangle 6"/>
          <p:cNvSpPr>
            <a:spLocks noGrp="1" noChangeArrowheads="1"/>
          </p:cNvSpPr>
          <p:nvPr>
            <p:ph type="sldNum" sz="quarter" idx="4"/>
          </p:nvPr>
        </p:nvSpPr>
        <p:spPr bwMode="auto">
          <a:xfrm>
            <a:off x="6553200" y="6477000"/>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400">
                <a:latin typeface="Tahoma" charset="0"/>
                <a:cs typeface="+mn-cs"/>
              </a:defRPr>
            </a:lvl1pPr>
          </a:lstStyle>
          <a:p>
            <a:pPr>
              <a:defRPr/>
            </a:pPr>
            <a:fld id="{C960E9D2-4E59-4DF4-A9A9-DB330A0277A1}"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982" r:id="rId1"/>
    <p:sldLayoutId id="2147483971" r:id="rId2"/>
    <p:sldLayoutId id="2147483972" r:id="rId3"/>
    <p:sldLayoutId id="2147483973" r:id="rId4"/>
    <p:sldLayoutId id="2147483974" r:id="rId5"/>
    <p:sldLayoutId id="2147483975" r:id="rId6"/>
    <p:sldLayoutId id="2147483976" r:id="rId7"/>
    <p:sldLayoutId id="2147483977" r:id="rId8"/>
    <p:sldLayoutId id="2147483978" r:id="rId9"/>
    <p:sldLayoutId id="2147483979" r:id="rId10"/>
    <p:sldLayoutId id="2147483980" r:id="rId11"/>
    <p:sldLayoutId id="2147483981" r:id="rId12"/>
  </p:sldLayoutIdLst>
  <p:transition spd="med">
    <p:fade thruBlk="1"/>
  </p:transition>
  <p:hf sldNum="0" hdr="0" dt="0"/>
  <p:txStyles>
    <p:titleStyle>
      <a:lvl1pPr algn="l" rtl="0" eaLnBrk="0" fontAlgn="base" hangingPunct="0">
        <a:spcBef>
          <a:spcPct val="0"/>
        </a:spcBef>
        <a:spcAft>
          <a:spcPct val="0"/>
        </a:spcAft>
        <a:defRPr sz="4000">
          <a:solidFill>
            <a:schemeClr val="bg1"/>
          </a:solidFill>
          <a:latin typeface="+mj-lt"/>
          <a:ea typeface="+mj-ea"/>
          <a:cs typeface="+mj-cs"/>
        </a:defRPr>
      </a:lvl1pPr>
      <a:lvl2pPr algn="l" rtl="0" eaLnBrk="0" fontAlgn="base" hangingPunct="0">
        <a:spcBef>
          <a:spcPct val="0"/>
        </a:spcBef>
        <a:spcAft>
          <a:spcPct val="0"/>
        </a:spcAft>
        <a:defRPr sz="4000">
          <a:solidFill>
            <a:schemeClr val="bg1"/>
          </a:solidFill>
          <a:latin typeface="Arial" charset="0"/>
        </a:defRPr>
      </a:lvl2pPr>
      <a:lvl3pPr algn="l" rtl="0" eaLnBrk="0" fontAlgn="base" hangingPunct="0">
        <a:spcBef>
          <a:spcPct val="0"/>
        </a:spcBef>
        <a:spcAft>
          <a:spcPct val="0"/>
        </a:spcAft>
        <a:defRPr sz="4000">
          <a:solidFill>
            <a:schemeClr val="bg1"/>
          </a:solidFill>
          <a:latin typeface="Arial" charset="0"/>
        </a:defRPr>
      </a:lvl3pPr>
      <a:lvl4pPr algn="l" rtl="0" eaLnBrk="0" fontAlgn="base" hangingPunct="0">
        <a:spcBef>
          <a:spcPct val="0"/>
        </a:spcBef>
        <a:spcAft>
          <a:spcPct val="0"/>
        </a:spcAft>
        <a:defRPr sz="4000">
          <a:solidFill>
            <a:schemeClr val="bg1"/>
          </a:solidFill>
          <a:latin typeface="Arial" charset="0"/>
        </a:defRPr>
      </a:lvl4pPr>
      <a:lvl5pPr algn="l" rtl="0" eaLnBrk="0" fontAlgn="base" hangingPunct="0">
        <a:spcBef>
          <a:spcPct val="0"/>
        </a:spcBef>
        <a:spcAft>
          <a:spcPct val="0"/>
        </a:spcAft>
        <a:defRPr sz="4000">
          <a:solidFill>
            <a:schemeClr val="bg1"/>
          </a:solidFill>
          <a:latin typeface="Arial" charset="0"/>
        </a:defRPr>
      </a:lvl5pPr>
      <a:lvl6pPr marL="457200" algn="l" rtl="0" eaLnBrk="1" fontAlgn="base" hangingPunct="1">
        <a:spcBef>
          <a:spcPct val="0"/>
        </a:spcBef>
        <a:spcAft>
          <a:spcPct val="0"/>
        </a:spcAft>
        <a:defRPr sz="4000">
          <a:solidFill>
            <a:schemeClr val="bg1"/>
          </a:solidFill>
          <a:latin typeface="Arial" charset="0"/>
        </a:defRPr>
      </a:lvl6pPr>
      <a:lvl7pPr marL="914400" algn="l" rtl="0" eaLnBrk="1" fontAlgn="base" hangingPunct="1">
        <a:spcBef>
          <a:spcPct val="0"/>
        </a:spcBef>
        <a:spcAft>
          <a:spcPct val="0"/>
        </a:spcAft>
        <a:defRPr sz="4000">
          <a:solidFill>
            <a:schemeClr val="bg1"/>
          </a:solidFill>
          <a:latin typeface="Arial" charset="0"/>
        </a:defRPr>
      </a:lvl7pPr>
      <a:lvl8pPr marL="1371600" algn="l" rtl="0" eaLnBrk="1" fontAlgn="base" hangingPunct="1">
        <a:spcBef>
          <a:spcPct val="0"/>
        </a:spcBef>
        <a:spcAft>
          <a:spcPct val="0"/>
        </a:spcAft>
        <a:defRPr sz="4000">
          <a:solidFill>
            <a:schemeClr val="bg1"/>
          </a:solidFill>
          <a:latin typeface="Arial" charset="0"/>
        </a:defRPr>
      </a:lvl8pPr>
      <a:lvl9pPr marL="1828800" algn="l" rtl="0" eaLnBrk="1" fontAlgn="base" hangingPunct="1">
        <a:spcBef>
          <a:spcPct val="0"/>
        </a:spcBef>
        <a:spcAft>
          <a:spcPct val="0"/>
        </a:spcAft>
        <a:defRPr sz="4000">
          <a:solidFill>
            <a:schemeClr val="bg1"/>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atlassian.com/agile/delivery-vehicle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visual-paradigm.com/learning/handbooks/agile-handbook/user-story.jsp"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ctrTitle"/>
          </p:nvPr>
        </p:nvSpPr>
        <p:spPr/>
        <p:txBody>
          <a:bodyPr/>
          <a:lstStyle/>
          <a:p>
            <a:pPr eaLnBrk="1" hangingPunct="1"/>
            <a:r>
              <a:rPr lang="en-US" altLang="en-US" sz="4000" dirty="0"/>
              <a:t>CS3733 Wong</a:t>
            </a:r>
          </a:p>
        </p:txBody>
      </p:sp>
      <p:sp>
        <p:nvSpPr>
          <p:cNvPr id="3075" name="Rectangle 5"/>
          <p:cNvSpPr>
            <a:spLocks noGrp="1" noChangeArrowheads="1"/>
          </p:cNvSpPr>
          <p:nvPr>
            <p:ph type="subTitle" idx="1"/>
          </p:nvPr>
        </p:nvSpPr>
        <p:spPr>
          <a:xfrm>
            <a:off x="861133" y="4483222"/>
            <a:ext cx="7297445" cy="1926455"/>
          </a:xfrm>
        </p:spPr>
        <p:txBody>
          <a:bodyPr/>
          <a:lstStyle/>
          <a:p>
            <a:pPr eaLnBrk="1" hangingPunct="1"/>
            <a:r>
              <a:rPr lang="en-US" altLang="en-US"/>
              <a:t>Requirements: </a:t>
            </a:r>
            <a:r>
              <a:rPr lang="en-US" altLang="en-US" dirty="0"/>
              <a:t>User Stories</a:t>
            </a:r>
          </a:p>
        </p:txBody>
      </p:sp>
    </p:spTree>
  </p:cSld>
  <p:clrMapOvr>
    <a:masterClrMapping/>
  </p:clrMapOvr>
  <p:transition spd="med">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User Story Sizing</a:t>
            </a:r>
          </a:p>
        </p:txBody>
      </p:sp>
      <p:sp>
        <p:nvSpPr>
          <p:cNvPr id="3" name="Content Placeholder 2"/>
          <p:cNvSpPr>
            <a:spLocks noGrp="1"/>
          </p:cNvSpPr>
          <p:nvPr>
            <p:ph idx="1"/>
          </p:nvPr>
        </p:nvSpPr>
        <p:spPr/>
        <p:txBody>
          <a:bodyPr/>
          <a:lstStyle/>
          <a:p>
            <a:r>
              <a:rPr lang="en-US" sz="2400" dirty="0"/>
              <a:t>User stories are prioritized and placed in a product backlog (use GitHub Issues / Trello)</a:t>
            </a:r>
          </a:p>
          <a:p>
            <a:r>
              <a:rPr lang="en-US" sz="2400" dirty="0"/>
              <a:t>Higher priority items which will be implemented in the next iteration or two are broken up into smaller user stories and precisely sized using Planning Poker </a:t>
            </a:r>
          </a:p>
          <a:p>
            <a:r>
              <a:rPr lang="en-US" sz="2400" dirty="0"/>
              <a:t>Lower priority items are left as larger user stories and roughly sized using T-Shirt Sizing</a:t>
            </a:r>
          </a:p>
          <a:p>
            <a:r>
              <a:rPr lang="en-US" sz="2400" dirty="0"/>
              <a:t>The bottom priority items may be as large as epics to be done in the future</a:t>
            </a:r>
          </a:p>
        </p:txBody>
      </p:sp>
      <p:sp>
        <p:nvSpPr>
          <p:cNvPr id="4" name="Footer Placeholder 3"/>
          <p:cNvSpPr>
            <a:spLocks noGrp="1"/>
          </p:cNvSpPr>
          <p:nvPr>
            <p:ph type="ftr" sz="quarter" idx="11"/>
          </p:nvPr>
        </p:nvSpPr>
        <p:spPr/>
        <p:txBody>
          <a:bodyPr/>
          <a:lstStyle/>
          <a:p>
            <a:pPr>
              <a:defRPr/>
            </a:pPr>
            <a:r>
              <a:rPr lang="en-US"/>
              <a:t>CS3733 Wong</a:t>
            </a:r>
          </a:p>
        </p:txBody>
      </p:sp>
    </p:spTree>
    <p:extLst>
      <p:ext uri="{BB962C8B-B14F-4D97-AF65-F5344CB8AC3E}">
        <p14:creationId xmlns:p14="http://schemas.microsoft.com/office/powerpoint/2010/main" val="1507795575"/>
      </p:ext>
    </p:extLst>
  </p:cSld>
  <p:clrMapOvr>
    <a:masterClrMapping/>
  </p:clrMapOvr>
  <p:transition spd="med">
    <p:fade thruBlk="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T-Shirt Sizing</a:t>
            </a:r>
          </a:p>
        </p:txBody>
      </p:sp>
      <p:sp>
        <p:nvSpPr>
          <p:cNvPr id="3" name="Content Placeholder 2"/>
          <p:cNvSpPr>
            <a:spLocks noGrp="1"/>
          </p:cNvSpPr>
          <p:nvPr>
            <p:ph idx="1"/>
          </p:nvPr>
        </p:nvSpPr>
        <p:spPr/>
        <p:txBody>
          <a:bodyPr/>
          <a:lstStyle/>
          <a:p>
            <a:r>
              <a:rPr lang="en-US" sz="2400" dirty="0"/>
              <a:t>The team estimates the effort of implementing a user story in one of the following categories:</a:t>
            </a:r>
          </a:p>
          <a:p>
            <a:pPr lvl="1"/>
            <a:r>
              <a:rPr lang="en-US" sz="2000" dirty="0"/>
              <a:t>Extra small</a:t>
            </a:r>
          </a:p>
          <a:p>
            <a:pPr lvl="1"/>
            <a:r>
              <a:rPr lang="en-US" sz="2000" dirty="0"/>
              <a:t>Small </a:t>
            </a:r>
          </a:p>
          <a:p>
            <a:pPr lvl="1"/>
            <a:r>
              <a:rPr lang="en-US" sz="2000" dirty="0"/>
              <a:t>Medium</a:t>
            </a:r>
          </a:p>
          <a:p>
            <a:pPr lvl="1"/>
            <a:r>
              <a:rPr lang="en-US" sz="2000" dirty="0"/>
              <a:t>Large</a:t>
            </a:r>
          </a:p>
          <a:p>
            <a:pPr lvl="1"/>
            <a:r>
              <a:rPr lang="en-US" sz="2000" dirty="0"/>
              <a:t>Extra large</a:t>
            </a:r>
          </a:p>
          <a:p>
            <a:r>
              <a:rPr lang="en-US" sz="2400" dirty="0"/>
              <a:t>These sizes are fine for the middle to the bottom of the product backlog </a:t>
            </a:r>
          </a:p>
          <a:p>
            <a:r>
              <a:rPr lang="en-US" sz="2400" dirty="0"/>
              <a:t>The top of the product backlog needs metrics in the form of relative user story points. Use planning poker to determine these!</a:t>
            </a:r>
          </a:p>
        </p:txBody>
      </p:sp>
      <p:sp>
        <p:nvSpPr>
          <p:cNvPr id="4" name="Footer Placeholder 3"/>
          <p:cNvSpPr>
            <a:spLocks noGrp="1"/>
          </p:cNvSpPr>
          <p:nvPr>
            <p:ph type="ftr" sz="quarter" idx="11"/>
          </p:nvPr>
        </p:nvSpPr>
        <p:spPr/>
        <p:txBody>
          <a:bodyPr/>
          <a:lstStyle/>
          <a:p>
            <a:pPr>
              <a:defRPr/>
            </a:pPr>
            <a:r>
              <a:rPr lang="en-US"/>
              <a:t>CS3733-C17 Wong</a:t>
            </a:r>
          </a:p>
        </p:txBody>
      </p:sp>
      <p:sp>
        <p:nvSpPr>
          <p:cNvPr id="5" name="Slide Number Placeholder 4"/>
          <p:cNvSpPr>
            <a:spLocks noGrp="1"/>
          </p:cNvSpPr>
          <p:nvPr>
            <p:ph type="sldNum" sz="quarter" idx="12"/>
          </p:nvPr>
        </p:nvSpPr>
        <p:spPr/>
        <p:txBody>
          <a:bodyPr/>
          <a:lstStyle/>
          <a:p>
            <a:pPr>
              <a:defRPr/>
            </a:pPr>
            <a:fld id="{80D8B07E-DF33-4932-9965-D26D6BD9101F}" type="slidenum">
              <a:rPr lang="en-US" smtClean="0"/>
              <a:pPr>
                <a:defRPr/>
              </a:pPr>
              <a:t>11</a:t>
            </a:fld>
            <a:endParaRPr lang="en-US"/>
          </a:p>
        </p:txBody>
      </p:sp>
    </p:spTree>
    <p:extLst>
      <p:ext uri="{BB962C8B-B14F-4D97-AF65-F5344CB8AC3E}">
        <p14:creationId xmlns:p14="http://schemas.microsoft.com/office/powerpoint/2010/main" val="2118732734"/>
      </p:ext>
    </p:extLst>
  </p:cSld>
  <p:clrMapOvr>
    <a:masterClrMapping/>
  </p:clrMapOvr>
  <p:transition spd="med">
    <p:fade thruBlk="1"/>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Planning Poker</a:t>
            </a:r>
          </a:p>
        </p:txBody>
      </p:sp>
      <p:sp>
        <p:nvSpPr>
          <p:cNvPr id="3" name="Content Placeholder 2"/>
          <p:cNvSpPr>
            <a:spLocks noGrp="1"/>
          </p:cNvSpPr>
          <p:nvPr>
            <p:ph idx="1"/>
          </p:nvPr>
        </p:nvSpPr>
        <p:spPr/>
        <p:txBody>
          <a:bodyPr/>
          <a:lstStyle/>
          <a:p>
            <a:r>
              <a:rPr lang="en-US" sz="2000" dirty="0"/>
              <a:t>Entire team has to participate. Scrum </a:t>
            </a:r>
            <a:r>
              <a:rPr lang="en-US" sz="2000"/>
              <a:t>master coordinates.</a:t>
            </a:r>
            <a:endParaRPr lang="en-US" sz="2000" dirty="0"/>
          </a:p>
          <a:p>
            <a:r>
              <a:rPr lang="en-US" sz="2000" dirty="0"/>
              <a:t>Using a regular decks of cards, for each person, create hands of the following values: </a:t>
            </a:r>
            <a:br>
              <a:rPr lang="en-US" sz="2000" dirty="0"/>
            </a:br>
            <a:r>
              <a:rPr lang="en-US" sz="2000" dirty="0"/>
              <a:t>0, 1, 2, 3, 5, 8, 13, and 21</a:t>
            </a:r>
            <a:br>
              <a:rPr lang="en-US" sz="2000" dirty="0"/>
            </a:br>
            <a:r>
              <a:rPr lang="en-US" sz="2000" dirty="0"/>
              <a:t>For 0 and 21, designate a face card or joker.</a:t>
            </a:r>
          </a:p>
          <a:p>
            <a:r>
              <a:rPr lang="en-US" sz="2000" dirty="0"/>
              <a:t>As each story is read by the product owner and discussed by the team, sizes and numbers should not be mentioned</a:t>
            </a:r>
          </a:p>
          <a:p>
            <a:r>
              <a:rPr lang="en-US" sz="2000" dirty="0"/>
              <a:t>Each person selects a card representing the effort for the team to implement it. Timer can be used to end long discussions.</a:t>
            </a:r>
          </a:p>
          <a:p>
            <a:r>
              <a:rPr lang="en-US" sz="2000" dirty="0"/>
              <a:t>Team members with lowest and highest votes explain to the team why they chose those values.</a:t>
            </a:r>
          </a:p>
          <a:p>
            <a:r>
              <a:rPr lang="en-US" sz="2000" dirty="0"/>
              <a:t>Repeat until there is consensus</a:t>
            </a:r>
          </a:p>
          <a:p>
            <a:pPr marL="0" indent="0">
              <a:buNone/>
            </a:pPr>
            <a:r>
              <a:rPr lang="en-US" sz="2000" dirty="0"/>
              <a:t>Note: the values should be relative to one another. For example, a value of 8 indicates it would take 4 times as much effort as a value of 2.</a:t>
            </a:r>
          </a:p>
        </p:txBody>
      </p:sp>
      <p:sp>
        <p:nvSpPr>
          <p:cNvPr id="4" name="Footer Placeholder 3"/>
          <p:cNvSpPr>
            <a:spLocks noGrp="1"/>
          </p:cNvSpPr>
          <p:nvPr>
            <p:ph type="ftr" sz="quarter" idx="11"/>
          </p:nvPr>
        </p:nvSpPr>
        <p:spPr/>
        <p:txBody>
          <a:bodyPr/>
          <a:lstStyle/>
          <a:p>
            <a:pPr>
              <a:defRPr/>
            </a:pPr>
            <a:r>
              <a:rPr lang="en-US"/>
              <a:t>CS3733-C17 Wong</a:t>
            </a:r>
          </a:p>
        </p:txBody>
      </p:sp>
      <p:sp>
        <p:nvSpPr>
          <p:cNvPr id="5" name="Slide Number Placeholder 4"/>
          <p:cNvSpPr>
            <a:spLocks noGrp="1"/>
          </p:cNvSpPr>
          <p:nvPr>
            <p:ph type="sldNum" sz="quarter" idx="12"/>
          </p:nvPr>
        </p:nvSpPr>
        <p:spPr/>
        <p:txBody>
          <a:bodyPr/>
          <a:lstStyle/>
          <a:p>
            <a:pPr>
              <a:defRPr/>
            </a:pPr>
            <a:fld id="{80D8B07E-DF33-4932-9965-D26D6BD9101F}" type="slidenum">
              <a:rPr lang="en-US" smtClean="0"/>
              <a:pPr>
                <a:defRPr/>
              </a:pPr>
              <a:t>12</a:t>
            </a:fld>
            <a:endParaRPr lang="en-US"/>
          </a:p>
        </p:txBody>
      </p:sp>
    </p:spTree>
    <p:extLst>
      <p:ext uri="{BB962C8B-B14F-4D97-AF65-F5344CB8AC3E}">
        <p14:creationId xmlns:p14="http://schemas.microsoft.com/office/powerpoint/2010/main" val="1005387347"/>
      </p:ext>
    </p:extLst>
  </p:cSld>
  <p:clrMapOvr>
    <a:masterClrMapping/>
  </p:clrMapOvr>
  <p:transition spd="med">
    <p:fade thruBlk="1"/>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Storyboard Template</a:t>
            </a:r>
          </a:p>
        </p:txBody>
      </p:sp>
      <p:sp>
        <p:nvSpPr>
          <p:cNvPr id="8" name="Content Placeholder 7"/>
          <p:cNvSpPr>
            <a:spLocks noGrp="1"/>
          </p:cNvSpPr>
          <p:nvPr>
            <p:ph sz="half" idx="1"/>
          </p:nvPr>
        </p:nvSpPr>
        <p:spPr>
          <a:xfrm>
            <a:off x="226381" y="1423141"/>
            <a:ext cx="4038600" cy="4949825"/>
          </a:xfrm>
        </p:spPr>
        <p:txBody>
          <a:bodyPr/>
          <a:lstStyle/>
          <a:p>
            <a:r>
              <a:rPr lang="en-US"/>
              <a:t>Tells a story of </a:t>
            </a:r>
            <a:r>
              <a:rPr lang="en-US">
                <a:solidFill>
                  <a:srgbClr val="C00000"/>
                </a:solidFill>
              </a:rPr>
              <a:t>how the user interacts with the system </a:t>
            </a:r>
            <a:r>
              <a:rPr lang="en-US"/>
              <a:t>to achieve a goal</a:t>
            </a:r>
          </a:p>
          <a:p>
            <a:r>
              <a:rPr lang="en-US"/>
              <a:t>Sequential images</a:t>
            </a:r>
          </a:p>
          <a:p>
            <a:r>
              <a:rPr lang="en-US"/>
              <a:t>Additional description below if needed</a:t>
            </a:r>
          </a:p>
        </p:txBody>
      </p:sp>
      <p:sp>
        <p:nvSpPr>
          <p:cNvPr id="4" name="Footer Placeholder 3"/>
          <p:cNvSpPr>
            <a:spLocks noGrp="1"/>
          </p:cNvSpPr>
          <p:nvPr>
            <p:ph type="ftr" sz="quarter" idx="11"/>
          </p:nvPr>
        </p:nvSpPr>
        <p:spPr/>
        <p:txBody>
          <a:bodyPr/>
          <a:lstStyle/>
          <a:p>
            <a:pPr>
              <a:defRPr/>
            </a:pPr>
            <a:r>
              <a:rPr lang="en-US"/>
              <a:t>CS3733 Wong</a:t>
            </a:r>
          </a:p>
        </p:txBody>
      </p:sp>
      <p:pic>
        <p:nvPicPr>
          <p:cNvPr id="44033"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56592" y="1423141"/>
            <a:ext cx="4587120" cy="44892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34842729"/>
      </p:ext>
    </p:extLst>
  </p:cSld>
  <p:clrMapOvr>
    <a:masterClrMapping/>
  </p:clrMapOvr>
  <p:transition spd="med">
    <p:fade thruBlk="1"/>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el 1"/>
          <p:cNvSpPr>
            <a:spLocks noGrp="1"/>
          </p:cNvSpPr>
          <p:nvPr>
            <p:ph type="title"/>
          </p:nvPr>
        </p:nvSpPr>
        <p:spPr/>
        <p:txBody>
          <a:bodyPr/>
          <a:lstStyle/>
          <a:p>
            <a:r>
              <a:rPr lang="en-US" altLang="en-US" dirty="0">
                <a:ea typeface="ＭＳ Ｐゴシック" pitchFamily="34" charset="-128"/>
              </a:rPr>
              <a:t>Scenarios</a:t>
            </a:r>
          </a:p>
        </p:txBody>
      </p:sp>
      <p:sp>
        <p:nvSpPr>
          <p:cNvPr id="46083" name="Inhaltsplatzhalter 2"/>
          <p:cNvSpPr>
            <a:spLocks noGrp="1"/>
          </p:cNvSpPr>
          <p:nvPr>
            <p:ph idx="1"/>
          </p:nvPr>
        </p:nvSpPr>
        <p:spPr>
          <a:xfrm>
            <a:off x="533400" y="1349406"/>
            <a:ext cx="8001000" cy="4811682"/>
          </a:xfrm>
        </p:spPr>
        <p:txBody>
          <a:bodyPr/>
          <a:lstStyle/>
          <a:p>
            <a:r>
              <a:rPr lang="en-US" altLang="en-US" dirty="0">
                <a:ea typeface="ＭＳ Ｐゴシック" pitchFamily="34" charset="-128"/>
              </a:rPr>
              <a:t>Scenario</a:t>
            </a:r>
            <a:r>
              <a:rPr lang="de-DE" altLang="en-US" dirty="0">
                <a:ea typeface="ＭＳ Ｐゴシック" pitchFamily="34" charset="-128"/>
              </a:rPr>
              <a:t> </a:t>
            </a:r>
          </a:p>
          <a:p>
            <a:pPr lvl="1"/>
            <a:r>
              <a:rPr lang="en-US" altLang="en-US" sz="2400">
                <a:ea typeface="ＭＳ Ｐゴシック" pitchFamily="34" charset="-128"/>
              </a:rPr>
              <a:t>A textual description of the usage of a system. The description is written from an end user’s point of view.</a:t>
            </a:r>
          </a:p>
          <a:p>
            <a:pPr lvl="1"/>
            <a:r>
              <a:rPr lang="de-DE" altLang="en-US" sz="2400">
                <a:ea typeface="ＭＳ Ｐゴシック" pitchFamily="34" charset="-128"/>
              </a:rPr>
              <a:t>A </a:t>
            </a:r>
            <a:r>
              <a:rPr lang="de-DE" altLang="en-US" sz="2400" dirty="0">
                <a:ea typeface="ＭＳ Ｐゴシック" pitchFamily="34" charset="-128"/>
              </a:rPr>
              <a:t>synthetic description of an event or series of actions and </a:t>
            </a:r>
            <a:r>
              <a:rPr lang="de-DE" altLang="en-US" sz="2400">
                <a:ea typeface="ＭＳ Ｐゴシック" pitchFamily="34" charset="-128"/>
              </a:rPr>
              <a:t>events.</a:t>
            </a:r>
            <a:endParaRPr lang="de-DE" altLang="en-US" sz="2400" dirty="0">
              <a:ea typeface="ＭＳ Ｐゴシック" pitchFamily="34" charset="-128"/>
            </a:endParaRPr>
          </a:p>
          <a:p>
            <a:pPr lvl="1"/>
            <a:r>
              <a:rPr lang="en-US" altLang="en-US" sz="2400">
                <a:ea typeface="ＭＳ Ｐゴシック" pitchFamily="34" charset="-128"/>
              </a:rPr>
              <a:t>A </a:t>
            </a:r>
            <a:r>
              <a:rPr lang="en-US" altLang="en-US" sz="2400" dirty="0">
                <a:ea typeface="ＭＳ Ｐゴシック" pitchFamily="34" charset="-128"/>
              </a:rPr>
              <a:t>scenario can include text</a:t>
            </a:r>
            <a:r>
              <a:rPr lang="en-US" altLang="en-US" sz="2400">
                <a:ea typeface="ＭＳ Ｐゴシック" pitchFamily="34" charset="-128"/>
              </a:rPr>
              <a:t>, pictures, storyboards and video. </a:t>
            </a:r>
            <a:r>
              <a:rPr lang="en-US" altLang="en-US" sz="2400" dirty="0">
                <a:ea typeface="ＭＳ Ｐゴシック" pitchFamily="34" charset="-128"/>
              </a:rPr>
              <a:t>It usually also contains details about the work place, social situations and resource </a:t>
            </a:r>
            <a:r>
              <a:rPr lang="en-US" altLang="en-US" sz="2400">
                <a:ea typeface="ＭＳ Ｐゴシック" pitchFamily="34" charset="-128"/>
              </a:rPr>
              <a:t>constraints.</a:t>
            </a:r>
          </a:p>
          <a:p>
            <a:pPr lvl="1"/>
            <a:r>
              <a:rPr lang="en-US" altLang="en-US" sz="2400">
                <a:ea typeface="ＭＳ Ｐゴシック" pitchFamily="34" charset="-128"/>
              </a:rPr>
              <a:t>Typically includes multiple users and their interactions, and thus multiple user stories.</a:t>
            </a:r>
            <a:endParaRPr lang="en-US" altLang="en-US" sz="2400" dirty="0">
              <a:ea typeface="ＭＳ Ｐゴシック" pitchFamily="34" charset="-128"/>
            </a:endParaRPr>
          </a:p>
        </p:txBody>
      </p:sp>
      <p:sp>
        <p:nvSpPr>
          <p:cNvPr id="2" name="Footer Placeholder 1"/>
          <p:cNvSpPr>
            <a:spLocks noGrp="1"/>
          </p:cNvSpPr>
          <p:nvPr>
            <p:ph type="ftr" sz="quarter" idx="11"/>
          </p:nvPr>
        </p:nvSpPr>
        <p:spPr/>
        <p:txBody>
          <a:bodyPr/>
          <a:lstStyle/>
          <a:p>
            <a:pPr>
              <a:defRPr/>
            </a:pPr>
            <a:r>
              <a:rPr lang="en-US"/>
              <a:t>CS3733 Wong</a:t>
            </a:r>
          </a:p>
        </p:txBody>
      </p:sp>
    </p:spTree>
    <p:extLst>
      <p:ext uri="{BB962C8B-B14F-4D97-AF65-F5344CB8AC3E}">
        <p14:creationId xmlns:p14="http://schemas.microsoft.com/office/powerpoint/2010/main" val="3583659051"/>
      </p:ext>
    </p:extLst>
  </p:cSld>
  <p:clrMapOvr>
    <a:masterClrMapping/>
  </p:clrMapOvr>
  <p:transition spd="med">
    <p:fade thruBlk="1"/>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el 1"/>
          <p:cNvSpPr>
            <a:spLocks noGrp="1"/>
          </p:cNvSpPr>
          <p:nvPr>
            <p:ph type="title"/>
          </p:nvPr>
        </p:nvSpPr>
        <p:spPr/>
        <p:txBody>
          <a:bodyPr/>
          <a:lstStyle/>
          <a:p>
            <a:r>
              <a:rPr lang="en-US" altLang="en-US">
                <a:ea typeface="ＭＳ Ｐゴシック" pitchFamily="34" charset="-128"/>
              </a:rPr>
              <a:t>Scenario-based Design</a:t>
            </a:r>
          </a:p>
        </p:txBody>
      </p:sp>
      <p:sp>
        <p:nvSpPr>
          <p:cNvPr id="52227" name="Inhaltsplatzhalter 2"/>
          <p:cNvSpPr>
            <a:spLocks noGrp="1"/>
          </p:cNvSpPr>
          <p:nvPr>
            <p:ph idx="1"/>
          </p:nvPr>
        </p:nvSpPr>
        <p:spPr>
          <a:xfrm>
            <a:off x="450849" y="1358283"/>
            <a:ext cx="8222633" cy="5147292"/>
          </a:xfrm>
        </p:spPr>
        <p:txBody>
          <a:bodyPr/>
          <a:lstStyle/>
          <a:p>
            <a:r>
              <a:rPr lang="en-US" altLang="en-US" sz="2800" dirty="0">
                <a:ea typeface="ＭＳ Ｐゴシック" pitchFamily="34" charset="-128"/>
              </a:rPr>
              <a:t>Focuses on concrete descriptions and particular instances, not abstract generic </a:t>
            </a:r>
            <a:r>
              <a:rPr lang="en-US" altLang="en-US" sz="2800">
                <a:ea typeface="ＭＳ Ｐゴシック" pitchFamily="34" charset="-128"/>
              </a:rPr>
              <a:t>ideas </a:t>
            </a:r>
          </a:p>
          <a:p>
            <a:r>
              <a:rPr lang="en-US" altLang="en-US" sz="2800">
                <a:ea typeface="ＭＳ Ｐゴシック" pitchFamily="34" charset="-128"/>
              </a:rPr>
              <a:t>Uses proper nouns and describes specific situations   </a:t>
            </a:r>
            <a:endParaRPr lang="en-US" altLang="en-US" sz="2800" dirty="0">
              <a:ea typeface="ＭＳ Ｐゴシック" pitchFamily="34" charset="-128"/>
            </a:endParaRPr>
          </a:p>
          <a:p>
            <a:r>
              <a:rPr lang="en-US" altLang="en-US" sz="2800" dirty="0">
                <a:ea typeface="ＭＳ Ｐゴシック" pitchFamily="34" charset="-128"/>
              </a:rPr>
              <a:t>It is work driven not technology driven  </a:t>
            </a:r>
          </a:p>
          <a:p>
            <a:r>
              <a:rPr lang="en-US" altLang="en-US" sz="2800" dirty="0">
                <a:ea typeface="ＭＳ Ｐゴシック" pitchFamily="34" charset="-128"/>
              </a:rPr>
              <a:t>It is open-ended, it does not try to be complete</a:t>
            </a:r>
          </a:p>
          <a:p>
            <a:r>
              <a:rPr lang="en-US" altLang="en-US" sz="2800" dirty="0">
                <a:ea typeface="ＭＳ Ｐゴシック" pitchFamily="34" charset="-128"/>
              </a:rPr>
              <a:t>It is informal, not formal </a:t>
            </a:r>
            <a:r>
              <a:rPr lang="en-US" altLang="en-US" sz="2800">
                <a:ea typeface="ＭＳ Ｐゴシック" pitchFamily="34" charset="-128"/>
              </a:rPr>
              <a:t>and rigorous</a:t>
            </a:r>
          </a:p>
          <a:p>
            <a:r>
              <a:rPr lang="en-US" altLang="en-US" sz="2800">
                <a:ea typeface="ＭＳ Ｐゴシック" pitchFamily="34" charset="-128"/>
              </a:rPr>
              <a:t>Typically need multiple scenarios to cover different instances of using a system feature</a:t>
            </a:r>
            <a:endParaRPr lang="en-US" altLang="en-US" sz="2800" dirty="0">
              <a:ea typeface="ＭＳ Ｐゴシック" pitchFamily="34" charset="-128"/>
            </a:endParaRPr>
          </a:p>
        </p:txBody>
      </p:sp>
      <p:sp>
        <p:nvSpPr>
          <p:cNvPr id="2" name="Footer Placeholder 1"/>
          <p:cNvSpPr>
            <a:spLocks noGrp="1"/>
          </p:cNvSpPr>
          <p:nvPr>
            <p:ph type="ftr" sz="quarter" idx="11"/>
          </p:nvPr>
        </p:nvSpPr>
        <p:spPr/>
        <p:txBody>
          <a:bodyPr/>
          <a:lstStyle/>
          <a:p>
            <a:pPr>
              <a:defRPr/>
            </a:pPr>
            <a:r>
              <a:rPr lang="en-US"/>
              <a:t>CS3733 Wong</a:t>
            </a:r>
          </a:p>
        </p:txBody>
      </p:sp>
    </p:spTree>
    <p:extLst>
      <p:ext uri="{BB962C8B-B14F-4D97-AF65-F5344CB8AC3E}">
        <p14:creationId xmlns:p14="http://schemas.microsoft.com/office/powerpoint/2010/main" val="1952284516"/>
      </p:ext>
    </p:extLst>
  </p:cSld>
  <p:clrMapOvr>
    <a:masterClrMapping/>
  </p:clrMapOvr>
  <p:transition spd="med">
    <p:fade thruBlk="1"/>
  </p:transition>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3490" name="Rectangle 4"/>
          <p:cNvSpPr>
            <a:spLocks noGrp="1" noChangeArrowheads="1"/>
          </p:cNvSpPr>
          <p:nvPr>
            <p:ph type="title"/>
          </p:nvPr>
        </p:nvSpPr>
        <p:spPr/>
        <p:txBody>
          <a:bodyPr/>
          <a:lstStyle/>
          <a:p>
            <a:r>
              <a:rPr lang="en-US" altLang="en-US" sz="3600" dirty="0">
                <a:ea typeface="ＭＳ Ｐゴシック" pitchFamily="34" charset="-128"/>
              </a:rPr>
              <a:t>Scenario example: </a:t>
            </a:r>
            <a:br>
              <a:rPr lang="en-US" altLang="en-US" sz="3600" dirty="0">
                <a:ea typeface="ＭＳ Ｐゴシック" pitchFamily="34" charset="-128"/>
              </a:rPr>
            </a:br>
            <a:r>
              <a:rPr lang="en-US" altLang="en-US" sz="3600" dirty="0">
                <a:ea typeface="ＭＳ Ｐゴシック" pitchFamily="34" charset="-128"/>
              </a:rPr>
              <a:t>Warehouse on Fire</a:t>
            </a:r>
          </a:p>
        </p:txBody>
      </p:sp>
      <p:sp>
        <p:nvSpPr>
          <p:cNvPr id="18437" name="Rectangle 5"/>
          <p:cNvSpPr>
            <a:spLocks noGrp="1" noChangeArrowheads="1"/>
          </p:cNvSpPr>
          <p:nvPr>
            <p:ph type="body" idx="1"/>
          </p:nvPr>
        </p:nvSpPr>
        <p:spPr/>
        <p:txBody>
          <a:bodyPr/>
          <a:lstStyle/>
          <a:p>
            <a:pPr marL="0" indent="0">
              <a:buNone/>
            </a:pPr>
            <a:r>
              <a:rPr lang="en-US" altLang="en-US" sz="2000" dirty="0">
                <a:ea typeface="ＭＳ Ｐゴシック" pitchFamily="34" charset="-128"/>
              </a:rPr>
              <a:t>Public Emergency System</a:t>
            </a:r>
          </a:p>
          <a:p>
            <a:r>
              <a:rPr lang="en-US" altLang="en-US" sz="2000" dirty="0">
                <a:ea typeface="ＭＳ Ｐゴシック" pitchFamily="34" charset="-128"/>
              </a:rPr>
              <a:t>Bob, driving down main street in his police patrol car notices smoke coming out of a warehouse. His partner, Alice, reports the emergency from her car. </a:t>
            </a:r>
          </a:p>
          <a:p>
            <a:r>
              <a:rPr lang="en-US" altLang="en-US" sz="2000" dirty="0">
                <a:ea typeface="ＭＳ Ｐゴシック" pitchFamily="34" charset="-128"/>
              </a:rPr>
              <a:t>Alice enters the address of the building into her wearable computer , a brief description of its location (i.e., north west corner), and an emergency level. </a:t>
            </a:r>
          </a:p>
          <a:p>
            <a:r>
              <a:rPr lang="en-US" altLang="en-US" sz="2000" dirty="0">
                <a:ea typeface="ＭＳ Ｐゴシック" pitchFamily="34" charset="-128"/>
              </a:rPr>
              <a:t>She confirms her input and waits for an acknowledgment.</a:t>
            </a:r>
          </a:p>
          <a:p>
            <a:r>
              <a:rPr lang="en-US" altLang="en-US" sz="2000" dirty="0">
                <a:ea typeface="ＭＳ Ｐゴシック" pitchFamily="34" charset="-128"/>
              </a:rPr>
              <a:t>John, the dispatcher, is alerted to the emergency by a beep of his workstation. He reviews the information submitted by Alice and acknowledges the report. He allocates a fire unit and sends the estimated arrival time (ETA) to Alice.</a:t>
            </a:r>
          </a:p>
          <a:p>
            <a:r>
              <a:rPr lang="en-US" altLang="en-US" sz="2000" dirty="0">
                <a:ea typeface="ＭＳ Ｐゴシック" pitchFamily="34" charset="-128"/>
              </a:rPr>
              <a:t>Alice received the acknowledgment and the ETA.</a:t>
            </a:r>
          </a:p>
        </p:txBody>
      </p:sp>
      <p:sp>
        <p:nvSpPr>
          <p:cNvPr id="2" name="Footer Placeholder 1"/>
          <p:cNvSpPr>
            <a:spLocks noGrp="1"/>
          </p:cNvSpPr>
          <p:nvPr>
            <p:ph type="ftr" sz="quarter" idx="11"/>
          </p:nvPr>
        </p:nvSpPr>
        <p:spPr/>
        <p:txBody>
          <a:bodyPr/>
          <a:lstStyle/>
          <a:p>
            <a:pPr>
              <a:defRPr/>
            </a:pPr>
            <a:r>
              <a:rPr lang="en-US"/>
              <a:t>CS3733 Wong</a:t>
            </a:r>
          </a:p>
        </p:txBody>
      </p:sp>
    </p:spTree>
    <p:extLst>
      <p:ext uri="{BB962C8B-B14F-4D97-AF65-F5344CB8AC3E}">
        <p14:creationId xmlns:p14="http://schemas.microsoft.com/office/powerpoint/2010/main" val="186754999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437">
                                            <p:txEl>
                                              <p:pRg st="0" end="0"/>
                                            </p:txEl>
                                          </p:spTgt>
                                        </p:tgtEl>
                                        <p:attrNameLst>
                                          <p:attrName>style.visibility</p:attrName>
                                        </p:attrNameLst>
                                      </p:cBhvr>
                                      <p:to>
                                        <p:strVal val="visible"/>
                                      </p:to>
                                    </p:set>
                                    <p:animEffect transition="in" filter="fade">
                                      <p:cBhvr>
                                        <p:cTn id="7" dur="500"/>
                                        <p:tgtEl>
                                          <p:spTgt spid="1843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8437">
                                            <p:txEl>
                                              <p:pRg st="1" end="1"/>
                                            </p:txEl>
                                          </p:spTgt>
                                        </p:tgtEl>
                                        <p:attrNameLst>
                                          <p:attrName>style.visibility</p:attrName>
                                        </p:attrNameLst>
                                      </p:cBhvr>
                                      <p:to>
                                        <p:strVal val="visible"/>
                                      </p:to>
                                    </p:set>
                                    <p:animEffect transition="in" filter="fade">
                                      <p:cBhvr>
                                        <p:cTn id="12" dur="500"/>
                                        <p:tgtEl>
                                          <p:spTgt spid="1843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8437">
                                            <p:txEl>
                                              <p:pRg st="2" end="2"/>
                                            </p:txEl>
                                          </p:spTgt>
                                        </p:tgtEl>
                                        <p:attrNameLst>
                                          <p:attrName>style.visibility</p:attrName>
                                        </p:attrNameLst>
                                      </p:cBhvr>
                                      <p:to>
                                        <p:strVal val="visible"/>
                                      </p:to>
                                    </p:set>
                                    <p:animEffect transition="in" filter="fade">
                                      <p:cBhvr>
                                        <p:cTn id="17" dur="500"/>
                                        <p:tgtEl>
                                          <p:spTgt spid="1843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8437">
                                            <p:txEl>
                                              <p:pRg st="3" end="3"/>
                                            </p:txEl>
                                          </p:spTgt>
                                        </p:tgtEl>
                                        <p:attrNameLst>
                                          <p:attrName>style.visibility</p:attrName>
                                        </p:attrNameLst>
                                      </p:cBhvr>
                                      <p:to>
                                        <p:strVal val="visible"/>
                                      </p:to>
                                    </p:set>
                                    <p:animEffect transition="in" filter="fade">
                                      <p:cBhvr>
                                        <p:cTn id="22" dur="500"/>
                                        <p:tgtEl>
                                          <p:spTgt spid="1843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8437">
                                            <p:txEl>
                                              <p:pRg st="4" end="4"/>
                                            </p:txEl>
                                          </p:spTgt>
                                        </p:tgtEl>
                                        <p:attrNameLst>
                                          <p:attrName>style.visibility</p:attrName>
                                        </p:attrNameLst>
                                      </p:cBhvr>
                                      <p:to>
                                        <p:strVal val="visible"/>
                                      </p:to>
                                    </p:set>
                                    <p:animEffect transition="in" filter="fade">
                                      <p:cBhvr>
                                        <p:cTn id="27" dur="500"/>
                                        <p:tgtEl>
                                          <p:spTgt spid="18437">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8437">
                                            <p:txEl>
                                              <p:pRg st="5" end="5"/>
                                            </p:txEl>
                                          </p:spTgt>
                                        </p:tgtEl>
                                        <p:attrNameLst>
                                          <p:attrName>style.visibility</p:attrName>
                                        </p:attrNameLst>
                                      </p:cBhvr>
                                      <p:to>
                                        <p:strVal val="visible"/>
                                      </p:to>
                                    </p:set>
                                    <p:animEffect transition="in" filter="fade">
                                      <p:cBhvr>
                                        <p:cTn id="32" dur="500"/>
                                        <p:tgtEl>
                                          <p:spTgt spid="1843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7" grpId="0" build="p"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noFill/>
        </p:spPr>
        <p:txBody>
          <a:bodyPr lIns="92407" tIns="45420" rIns="92407" bIns="45420"/>
          <a:lstStyle/>
          <a:p>
            <a:r>
              <a:rPr lang="en-US" altLang="en-US">
                <a:ea typeface="ＭＳ Ｐゴシック" pitchFamily="34" charset="-128"/>
              </a:rPr>
              <a:t>Scenario Observations</a:t>
            </a:r>
            <a:endParaRPr lang="en-US" altLang="en-US" dirty="0">
              <a:ea typeface="ＭＳ Ｐゴシック" pitchFamily="34" charset="-128"/>
            </a:endParaRPr>
          </a:p>
        </p:txBody>
      </p:sp>
      <p:sp>
        <p:nvSpPr>
          <p:cNvPr id="65539" name="Rectangle 3"/>
          <p:cNvSpPr>
            <a:spLocks noGrp="1" noChangeArrowheads="1"/>
          </p:cNvSpPr>
          <p:nvPr>
            <p:ph type="body" idx="1"/>
          </p:nvPr>
        </p:nvSpPr>
        <p:spPr>
          <a:noFill/>
        </p:spPr>
        <p:txBody>
          <a:bodyPr lIns="92407" tIns="45420" rIns="92407" bIns="45420"/>
          <a:lstStyle/>
          <a:p>
            <a:r>
              <a:rPr lang="en-US" altLang="en-US" sz="2800" dirty="0">
                <a:ea typeface="ＭＳ Ｐゴシック" pitchFamily="34" charset="-128"/>
              </a:rPr>
              <a:t>Concrete scenario</a:t>
            </a:r>
          </a:p>
          <a:p>
            <a:pPr lvl="1"/>
            <a:r>
              <a:rPr lang="en-US" altLang="en-US" sz="2400" dirty="0">
                <a:ea typeface="ＭＳ Ｐゴシック" pitchFamily="34" charset="-128"/>
              </a:rPr>
              <a:t>Describes a single instance of reporting a fire incident.</a:t>
            </a:r>
          </a:p>
          <a:p>
            <a:pPr lvl="1"/>
            <a:r>
              <a:rPr lang="en-US" altLang="en-US" sz="2400" dirty="0">
                <a:ea typeface="ＭＳ Ｐゴシック" pitchFamily="34" charset="-128"/>
              </a:rPr>
              <a:t>Does not describe all possible situations in which a fire can be </a:t>
            </a:r>
            <a:r>
              <a:rPr lang="en-US" altLang="en-US" sz="2400">
                <a:ea typeface="ＭＳ Ｐゴシック" pitchFamily="34" charset="-128"/>
              </a:rPr>
              <a:t>reported.</a:t>
            </a:r>
            <a:endParaRPr lang="en-US" altLang="en-US" dirty="0">
              <a:ea typeface="ＭＳ Ｐゴシック" pitchFamily="34" charset="-128"/>
            </a:endParaRPr>
          </a:p>
          <a:p>
            <a:r>
              <a:rPr lang="en-US" altLang="en-US" sz="2800" dirty="0">
                <a:ea typeface="ＭＳ Ｐゴシック" pitchFamily="34" charset="-128"/>
              </a:rPr>
              <a:t>Participating users/actors</a:t>
            </a:r>
          </a:p>
          <a:p>
            <a:pPr lvl="1"/>
            <a:r>
              <a:rPr lang="en-US" altLang="en-US" sz="2400" dirty="0">
                <a:ea typeface="ＭＳ Ｐゴシック" pitchFamily="34" charset="-128"/>
              </a:rPr>
              <a:t>Bob, Alice </a:t>
            </a:r>
            <a:r>
              <a:rPr lang="en-US" altLang="en-US" sz="2400">
                <a:ea typeface="ＭＳ Ｐゴシック" pitchFamily="34" charset="-128"/>
              </a:rPr>
              <a:t>and  John</a:t>
            </a:r>
          </a:p>
          <a:p>
            <a:r>
              <a:rPr lang="en-US" altLang="en-US" sz="2800">
                <a:ea typeface="ＭＳ Ｐゴシック" pitchFamily="34" charset="-128"/>
              </a:rPr>
              <a:t>Interactions </a:t>
            </a:r>
          </a:p>
          <a:p>
            <a:pPr lvl="1"/>
            <a:r>
              <a:rPr lang="en-US" altLang="en-US" sz="2400">
                <a:ea typeface="ＭＳ Ｐゴシック" pitchFamily="34" charset="-128"/>
              </a:rPr>
              <a:t>Between users/actors with different components of the system</a:t>
            </a:r>
            <a:endParaRPr lang="en-US" altLang="en-US" sz="2400" dirty="0">
              <a:ea typeface="ＭＳ Ｐゴシック" pitchFamily="34" charset="-128"/>
            </a:endParaRPr>
          </a:p>
          <a:p>
            <a:endParaRPr lang="en-US" altLang="en-US" sz="2800" dirty="0">
              <a:ea typeface="ＭＳ Ｐゴシック" pitchFamily="34" charset="-128"/>
            </a:endParaRPr>
          </a:p>
        </p:txBody>
      </p:sp>
      <p:sp>
        <p:nvSpPr>
          <p:cNvPr id="2" name="Footer Placeholder 1"/>
          <p:cNvSpPr>
            <a:spLocks noGrp="1"/>
          </p:cNvSpPr>
          <p:nvPr>
            <p:ph type="ftr" sz="quarter" idx="11"/>
          </p:nvPr>
        </p:nvSpPr>
        <p:spPr/>
        <p:txBody>
          <a:bodyPr/>
          <a:lstStyle/>
          <a:p>
            <a:pPr>
              <a:defRPr/>
            </a:pPr>
            <a:r>
              <a:rPr lang="en-US"/>
              <a:t>CS3733 Wong</a:t>
            </a:r>
          </a:p>
        </p:txBody>
      </p:sp>
    </p:spTree>
    <p:extLst>
      <p:ext uri="{BB962C8B-B14F-4D97-AF65-F5344CB8AC3E}">
        <p14:creationId xmlns:p14="http://schemas.microsoft.com/office/powerpoint/2010/main" val="170034369"/>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t>Exercise</a:t>
            </a:r>
            <a:endParaRPr lang="en-US" dirty="0"/>
          </a:p>
        </p:txBody>
      </p:sp>
      <p:sp>
        <p:nvSpPr>
          <p:cNvPr id="8" name="Content Placeholder 7"/>
          <p:cNvSpPr>
            <a:spLocks noGrp="1"/>
          </p:cNvSpPr>
          <p:nvPr>
            <p:ph idx="1"/>
          </p:nvPr>
        </p:nvSpPr>
        <p:spPr/>
        <p:txBody>
          <a:bodyPr/>
          <a:lstStyle/>
          <a:p>
            <a:pPr marL="0" indent="0">
              <a:buNone/>
            </a:pPr>
            <a:r>
              <a:rPr lang="en-US" sz="2400" dirty="0"/>
              <a:t>You need to create an innovative Boston Freedom Trail mobile app that will include a gaming component. Create the following</a:t>
            </a:r>
          </a:p>
          <a:p>
            <a:pPr marL="457200" lvl="0" indent="-457200">
              <a:buFont typeface="+mj-lt"/>
              <a:buAutoNum type="arabicPeriod"/>
            </a:pPr>
            <a:r>
              <a:rPr lang="en-US" sz="2400" dirty="0"/>
              <a:t>Epics</a:t>
            </a:r>
          </a:p>
          <a:p>
            <a:pPr marL="457200" lvl="0" indent="-457200">
              <a:buFont typeface="+mj-lt"/>
              <a:buAutoNum type="arabicPeriod"/>
            </a:pPr>
            <a:r>
              <a:rPr lang="en-US" sz="2400" dirty="0"/>
              <a:t>User Stories</a:t>
            </a:r>
          </a:p>
          <a:p>
            <a:pPr marL="457200" lvl="0" indent="-457200">
              <a:buFont typeface="+mj-lt"/>
              <a:buAutoNum type="arabicPeriod"/>
            </a:pPr>
            <a:r>
              <a:rPr lang="en-US" sz="2400" dirty="0"/>
              <a:t>UI mockup</a:t>
            </a:r>
          </a:p>
          <a:p>
            <a:pPr marL="457200" indent="-457200">
              <a:buFont typeface="+mj-lt"/>
              <a:buAutoNum type="arabicPeriod"/>
            </a:pPr>
            <a:r>
              <a:rPr lang="en-US" sz="2400" dirty="0"/>
              <a:t>A storyboard</a:t>
            </a:r>
          </a:p>
          <a:p>
            <a:pPr marL="457200" lvl="0" indent="-457200">
              <a:buFont typeface="+mj-lt"/>
              <a:buAutoNum type="arabicPeriod"/>
            </a:pPr>
            <a:r>
              <a:rPr lang="en-US" sz="2400" dirty="0"/>
              <a:t>A textual scenario</a:t>
            </a:r>
          </a:p>
          <a:p>
            <a:pPr marL="457200" lvl="0" indent="-457200">
              <a:buFont typeface="+mj-lt"/>
              <a:buAutoNum type="arabicPeriod"/>
            </a:pPr>
            <a:r>
              <a:rPr lang="en-US" sz="2400" dirty="0"/>
              <a:t>Use steps 3 to 5 to create the user story conversations</a:t>
            </a:r>
          </a:p>
          <a:p>
            <a:pPr marL="457200" lvl="0" indent="-457200">
              <a:buFont typeface="+mj-lt"/>
              <a:buAutoNum type="arabicPeriod"/>
            </a:pPr>
            <a:r>
              <a:rPr lang="en-US" sz="2400" dirty="0"/>
              <a:t>Create the user story confirmations</a:t>
            </a:r>
          </a:p>
        </p:txBody>
      </p:sp>
      <p:sp>
        <p:nvSpPr>
          <p:cNvPr id="5" name="Footer Placeholder 4"/>
          <p:cNvSpPr>
            <a:spLocks noGrp="1"/>
          </p:cNvSpPr>
          <p:nvPr>
            <p:ph type="ftr" sz="quarter" idx="11"/>
          </p:nvPr>
        </p:nvSpPr>
        <p:spPr/>
        <p:txBody>
          <a:bodyPr/>
          <a:lstStyle/>
          <a:p>
            <a:pPr>
              <a:defRPr/>
            </a:pPr>
            <a:r>
              <a:rPr lang="en-US"/>
              <a:t>CS3733 Wong</a:t>
            </a:r>
          </a:p>
        </p:txBody>
      </p:sp>
    </p:spTree>
    <p:extLst>
      <p:ext uri="{BB962C8B-B14F-4D97-AF65-F5344CB8AC3E}">
        <p14:creationId xmlns:p14="http://schemas.microsoft.com/office/powerpoint/2010/main" val="2254874757"/>
      </p:ext>
    </p:extLst>
  </p:cSld>
  <p:clrMapOvr>
    <a:masterClrMapping/>
  </p:clrMapOvr>
  <p:transition spd="med">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Agile Functional Model</a:t>
            </a:r>
          </a:p>
        </p:txBody>
      </p:sp>
      <p:sp>
        <p:nvSpPr>
          <p:cNvPr id="3" name="Content Placeholder 2"/>
          <p:cNvSpPr>
            <a:spLocks noGrp="1"/>
          </p:cNvSpPr>
          <p:nvPr>
            <p:ph idx="1"/>
          </p:nvPr>
        </p:nvSpPr>
        <p:spPr/>
        <p:txBody>
          <a:bodyPr/>
          <a:lstStyle/>
          <a:p>
            <a:r>
              <a:rPr lang="en-US" sz="2000" dirty="0"/>
              <a:t>User’s point of view of what the system can do for the user</a:t>
            </a:r>
          </a:p>
          <a:p>
            <a:r>
              <a:rPr lang="en-US" sz="2000" dirty="0"/>
              <a:t>Epics</a:t>
            </a:r>
          </a:p>
          <a:p>
            <a:r>
              <a:rPr lang="en-US" sz="2000" dirty="0"/>
              <a:t>User stories</a:t>
            </a:r>
          </a:p>
          <a:p>
            <a:pPr lvl="1"/>
            <a:r>
              <a:rPr lang="en-US" sz="1800" dirty="0"/>
              <a:t>Card </a:t>
            </a:r>
          </a:p>
          <a:p>
            <a:pPr lvl="2"/>
            <a:r>
              <a:rPr lang="en-US" sz="1600" dirty="0"/>
              <a:t>description of functionality</a:t>
            </a:r>
          </a:p>
          <a:p>
            <a:pPr lvl="1"/>
            <a:r>
              <a:rPr lang="en-US" sz="1800" dirty="0"/>
              <a:t>Conversation </a:t>
            </a:r>
          </a:p>
          <a:p>
            <a:pPr lvl="2"/>
            <a:r>
              <a:rPr lang="en-US" sz="1600" dirty="0"/>
              <a:t>details of functionality</a:t>
            </a:r>
          </a:p>
          <a:p>
            <a:pPr lvl="1"/>
            <a:r>
              <a:rPr lang="en-US" sz="1800" dirty="0"/>
              <a:t>Confirmation </a:t>
            </a:r>
          </a:p>
          <a:p>
            <a:pPr lvl="2"/>
            <a:r>
              <a:rPr lang="en-US" sz="1600" dirty="0"/>
              <a:t>verification and user approval of functionality</a:t>
            </a:r>
          </a:p>
          <a:p>
            <a:r>
              <a:rPr lang="en-US" sz="2000" dirty="0"/>
              <a:t>Storyboards</a:t>
            </a:r>
          </a:p>
          <a:p>
            <a:r>
              <a:rPr lang="en-US" sz="2000" dirty="0"/>
              <a:t>UI Mockups/Prototypes</a:t>
            </a:r>
          </a:p>
          <a:p>
            <a:r>
              <a:rPr lang="en-US" sz="2000" dirty="0"/>
              <a:t>Scenarios</a:t>
            </a:r>
          </a:p>
          <a:p>
            <a:r>
              <a:rPr lang="en-US" sz="2000" dirty="0"/>
              <a:t>User story sizing</a:t>
            </a:r>
          </a:p>
        </p:txBody>
      </p:sp>
      <p:sp>
        <p:nvSpPr>
          <p:cNvPr id="4" name="Footer Placeholder 3"/>
          <p:cNvSpPr>
            <a:spLocks noGrp="1"/>
          </p:cNvSpPr>
          <p:nvPr>
            <p:ph type="ftr" sz="quarter" idx="11"/>
          </p:nvPr>
        </p:nvSpPr>
        <p:spPr/>
        <p:txBody>
          <a:bodyPr/>
          <a:lstStyle/>
          <a:p>
            <a:pPr>
              <a:defRPr/>
            </a:pPr>
            <a:r>
              <a:rPr lang="en-US"/>
              <a:t>CS3733 Wong</a:t>
            </a:r>
          </a:p>
        </p:txBody>
      </p:sp>
    </p:spTree>
    <p:extLst>
      <p:ext uri="{BB962C8B-B14F-4D97-AF65-F5344CB8AC3E}">
        <p14:creationId xmlns:p14="http://schemas.microsoft.com/office/powerpoint/2010/main" val="928964442"/>
      </p:ext>
    </p:extLst>
  </p:cSld>
  <p:clrMapOvr>
    <a:masterClrMapping/>
  </p:clrMapOvr>
  <p:transition spd="med">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t>Epics</a:t>
            </a:r>
          </a:p>
        </p:txBody>
      </p:sp>
      <p:sp>
        <p:nvSpPr>
          <p:cNvPr id="8" name="Content Placeholder 7"/>
          <p:cNvSpPr>
            <a:spLocks noGrp="1"/>
          </p:cNvSpPr>
          <p:nvPr>
            <p:ph idx="1"/>
          </p:nvPr>
        </p:nvSpPr>
        <p:spPr/>
        <p:txBody>
          <a:bodyPr/>
          <a:lstStyle/>
          <a:p>
            <a:pPr marL="342900" lvl="1" indent="-342900">
              <a:buFontTx/>
              <a:buChar char="•"/>
            </a:pPr>
            <a:r>
              <a:rPr lang="en-US" dirty="0"/>
              <a:t>Description of requirements at the feature level or higher</a:t>
            </a:r>
          </a:p>
          <a:p>
            <a:pPr lvl="1"/>
            <a:r>
              <a:rPr lang="en-US" sz="2400" dirty="0"/>
              <a:t>High-level decomposition / description of the system</a:t>
            </a:r>
          </a:p>
          <a:p>
            <a:pPr lvl="1"/>
            <a:r>
              <a:rPr lang="en-US" sz="2400" dirty="0"/>
              <a:t>Systems requirements</a:t>
            </a:r>
          </a:p>
          <a:p>
            <a:pPr lvl="1"/>
            <a:r>
              <a:rPr lang="en-US" sz="2400" dirty="0"/>
              <a:t>The major activities or tasks that need to be done to create the system’s functionality</a:t>
            </a:r>
          </a:p>
          <a:p>
            <a:r>
              <a:rPr lang="en-US" sz="2800" b="1" dirty="0"/>
              <a:t>User stories </a:t>
            </a:r>
            <a:r>
              <a:rPr lang="en-US" sz="2800" dirty="0"/>
              <a:t>are grouped under epics</a:t>
            </a:r>
          </a:p>
          <a:p>
            <a:endParaRPr lang="en-US" sz="2400" dirty="0"/>
          </a:p>
          <a:p>
            <a:pPr marL="0" indent="0">
              <a:buNone/>
            </a:pPr>
            <a:r>
              <a:rPr lang="en-US" sz="2400" dirty="0"/>
              <a:t>Readings on user stories and epics</a:t>
            </a:r>
          </a:p>
          <a:p>
            <a:pPr marL="685800" lvl="1"/>
            <a:r>
              <a:rPr lang="en-US" sz="2000" dirty="0"/>
              <a:t>Rubin Ch. 5</a:t>
            </a:r>
          </a:p>
          <a:p>
            <a:pPr marL="685800" lvl="1"/>
            <a:r>
              <a:rPr lang="en-US" altLang="en-US" sz="2000" dirty="0">
                <a:hlinkClick r:id="rId2"/>
              </a:rPr>
              <a:t>https://www.atlassian.com/agile/delivery-vehicles</a:t>
            </a:r>
            <a:r>
              <a:rPr lang="en-US" altLang="en-US" sz="2000" dirty="0"/>
              <a:t> </a:t>
            </a:r>
          </a:p>
        </p:txBody>
      </p:sp>
      <p:sp>
        <p:nvSpPr>
          <p:cNvPr id="5" name="Footer Placeholder 4"/>
          <p:cNvSpPr>
            <a:spLocks noGrp="1"/>
          </p:cNvSpPr>
          <p:nvPr>
            <p:ph type="ftr" sz="quarter" idx="11"/>
          </p:nvPr>
        </p:nvSpPr>
        <p:spPr/>
        <p:txBody>
          <a:bodyPr/>
          <a:lstStyle/>
          <a:p>
            <a:pPr>
              <a:defRPr/>
            </a:pPr>
            <a:r>
              <a:rPr lang="en-US"/>
              <a:t>CS3733 Wong</a:t>
            </a:r>
          </a:p>
        </p:txBody>
      </p:sp>
    </p:spTree>
    <p:extLst>
      <p:ext uri="{BB962C8B-B14F-4D97-AF65-F5344CB8AC3E}">
        <p14:creationId xmlns:p14="http://schemas.microsoft.com/office/powerpoint/2010/main" val="2585660982"/>
      </p:ext>
    </p:extLst>
  </p:cSld>
  <p:clrMapOvr>
    <a:masterClrMapping/>
  </p:clrMapOvr>
  <p:transition spd="med">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331650"/>
            <a:ext cx="8229600" cy="5065975"/>
          </a:xfrm>
        </p:spPr>
        <p:txBody>
          <a:bodyPr/>
          <a:lstStyle/>
          <a:p>
            <a:r>
              <a:rPr lang="en-US" sz="2400"/>
              <a:t>User story (card)</a:t>
            </a:r>
            <a:endParaRPr lang="en-US" sz="2400" dirty="0"/>
          </a:p>
          <a:p>
            <a:pPr lvl="1"/>
            <a:r>
              <a:rPr lang="en-US" sz="2000"/>
              <a:t>A sentence or two in everyday language that captures what an end-user does or needs to do</a:t>
            </a:r>
          </a:p>
          <a:p>
            <a:pPr lvl="1"/>
            <a:r>
              <a:rPr lang="en-US" sz="2000"/>
              <a:t>Includes who, what, and why</a:t>
            </a:r>
          </a:p>
          <a:p>
            <a:pPr lvl="1"/>
            <a:endParaRPr lang="en-US" sz="2000"/>
          </a:p>
          <a:p>
            <a:pPr lvl="1"/>
            <a:endParaRPr lang="en-US" sz="2000"/>
          </a:p>
          <a:p>
            <a:pPr lvl="1"/>
            <a:endParaRPr lang="en-US" sz="2000" dirty="0"/>
          </a:p>
          <a:p>
            <a:endParaRPr lang="en-US" sz="2400"/>
          </a:p>
          <a:p>
            <a:r>
              <a:rPr lang="en-US" sz="2400"/>
              <a:t>For </a:t>
            </a:r>
            <a:r>
              <a:rPr lang="en-US" sz="2400" dirty="0"/>
              <a:t>simple systems</a:t>
            </a:r>
          </a:p>
          <a:p>
            <a:pPr lvl="1"/>
            <a:r>
              <a:rPr lang="en-US" sz="2000" dirty="0"/>
              <a:t>You should be able to list </a:t>
            </a:r>
            <a:r>
              <a:rPr lang="en-US" sz="2000" b="1" dirty="0"/>
              <a:t>all user stories </a:t>
            </a:r>
            <a:r>
              <a:rPr lang="en-US" sz="2000" dirty="0"/>
              <a:t>on a single page</a:t>
            </a:r>
          </a:p>
          <a:p>
            <a:pPr lvl="1"/>
            <a:endParaRPr lang="en-US" sz="1800" dirty="0"/>
          </a:p>
        </p:txBody>
      </p:sp>
      <p:sp>
        <p:nvSpPr>
          <p:cNvPr id="6" name="Title 5"/>
          <p:cNvSpPr>
            <a:spLocks noGrp="1"/>
          </p:cNvSpPr>
          <p:nvPr>
            <p:ph type="title"/>
          </p:nvPr>
        </p:nvSpPr>
        <p:spPr/>
        <p:txBody>
          <a:bodyPr/>
          <a:lstStyle/>
          <a:p>
            <a:r>
              <a:rPr lang="en-US" dirty="0"/>
              <a:t>User Stories</a:t>
            </a:r>
          </a:p>
        </p:txBody>
      </p:sp>
      <p:sp>
        <p:nvSpPr>
          <p:cNvPr id="3" name="Footer Placeholder 2"/>
          <p:cNvSpPr>
            <a:spLocks noGrp="1"/>
          </p:cNvSpPr>
          <p:nvPr>
            <p:ph type="ftr" sz="quarter" idx="11"/>
          </p:nvPr>
        </p:nvSpPr>
        <p:spPr/>
        <p:txBody>
          <a:bodyPr/>
          <a:lstStyle/>
          <a:p>
            <a:pPr>
              <a:defRPr/>
            </a:pPr>
            <a:r>
              <a:rPr lang="en-US"/>
              <a:t>CS3733 Wong</a:t>
            </a:r>
          </a:p>
        </p:txBody>
      </p:sp>
      <p:sp>
        <p:nvSpPr>
          <p:cNvPr id="7" name="Rectangle 6"/>
          <p:cNvSpPr/>
          <p:nvPr/>
        </p:nvSpPr>
        <p:spPr>
          <a:xfrm>
            <a:off x="870437" y="3136154"/>
            <a:ext cx="7439062" cy="923330"/>
          </a:xfrm>
          <a:prstGeom prst="rect">
            <a:avLst/>
          </a:prstGeom>
          <a:solidFill>
            <a:schemeClr val="tx1">
              <a:lumMod val="20000"/>
              <a:lumOff val="80000"/>
            </a:schemeClr>
          </a:solidFill>
          <a:ln w="44450" cmpd="thickThin">
            <a:solidFill>
              <a:schemeClr val="tx2"/>
            </a:solidFill>
          </a:ln>
        </p:spPr>
        <p:txBody>
          <a:bodyPr wrap="square">
            <a:spAutoFit/>
          </a:bodyPr>
          <a:lstStyle/>
          <a:p>
            <a:r>
              <a:rPr lang="en-US"/>
              <a:t>Formal version of a user story:</a:t>
            </a:r>
            <a:endParaRPr lang="en-US" dirty="0"/>
          </a:p>
          <a:p>
            <a:pPr marL="285750" indent="-285750">
              <a:buFont typeface="Arial" pitchFamily="34" charset="0"/>
              <a:buChar char="•"/>
            </a:pPr>
            <a:endParaRPr lang="en-US" dirty="0"/>
          </a:p>
          <a:p>
            <a:pPr marL="285750" indent="-285750">
              <a:buFont typeface="Arial" pitchFamily="34" charset="0"/>
              <a:buChar char="•"/>
            </a:pPr>
            <a:r>
              <a:rPr lang="en-US"/>
              <a:t>As a </a:t>
            </a:r>
            <a:r>
              <a:rPr lang="en-US" b="1"/>
              <a:t>[Role]</a:t>
            </a:r>
            <a:r>
              <a:rPr lang="en-US"/>
              <a:t>, I want </a:t>
            </a:r>
            <a:r>
              <a:rPr lang="en-US" b="1"/>
              <a:t>[Feature]</a:t>
            </a:r>
            <a:r>
              <a:rPr lang="en-US"/>
              <a:t> so that </a:t>
            </a:r>
            <a:r>
              <a:rPr lang="en-US" b="1"/>
              <a:t>[Reason/Benefit] </a:t>
            </a:r>
          </a:p>
        </p:txBody>
      </p:sp>
    </p:spTree>
    <p:extLst>
      <p:ext uri="{BB962C8B-B14F-4D97-AF65-F5344CB8AC3E}">
        <p14:creationId xmlns:p14="http://schemas.microsoft.com/office/powerpoint/2010/main" val="3691753356"/>
      </p:ext>
    </p:extLst>
  </p:cSld>
  <p:clrMapOvr>
    <a:masterClrMapping/>
  </p:clrMapOvr>
  <p:transition spd="med">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User Story Refinements</a:t>
            </a:r>
            <a:endParaRPr lang="en-US" dirty="0"/>
          </a:p>
        </p:txBody>
      </p:sp>
      <p:sp>
        <p:nvSpPr>
          <p:cNvPr id="3" name="Content Placeholder 2"/>
          <p:cNvSpPr>
            <a:spLocks noGrp="1"/>
          </p:cNvSpPr>
          <p:nvPr>
            <p:ph idx="1"/>
          </p:nvPr>
        </p:nvSpPr>
        <p:spPr>
          <a:xfrm>
            <a:off x="457200" y="1362636"/>
            <a:ext cx="8229600" cy="5034990"/>
          </a:xfrm>
        </p:spPr>
        <p:txBody>
          <a:bodyPr/>
          <a:lstStyle/>
          <a:p>
            <a:r>
              <a:rPr lang="en-US" sz="2000" dirty="0"/>
              <a:t>Read (includes examples):</a:t>
            </a:r>
            <a:br>
              <a:rPr lang="en-US" sz="2000" dirty="0"/>
            </a:br>
            <a:r>
              <a:rPr lang="en-US" sz="1600" dirty="0">
                <a:hlinkClick r:id="rId2"/>
              </a:rPr>
              <a:t>https://www.visual-paradigm.com/learning/handbooks/agile-handbook/user-story.jsp</a:t>
            </a:r>
            <a:endParaRPr lang="en-US" sz="1600" dirty="0"/>
          </a:p>
          <a:p>
            <a:r>
              <a:rPr lang="en-US" sz="2000" dirty="0"/>
              <a:t>Card</a:t>
            </a:r>
          </a:p>
          <a:p>
            <a:pPr lvl="1"/>
            <a:r>
              <a:rPr lang="en-US" sz="1800" dirty="0"/>
              <a:t>a description of user functionality</a:t>
            </a:r>
          </a:p>
          <a:p>
            <a:pPr lvl="1"/>
            <a:r>
              <a:rPr lang="en-US" sz="1800" dirty="0"/>
              <a:t>Use Trello or </a:t>
            </a:r>
            <a:r>
              <a:rPr lang="en-US" sz="1800" dirty="0" err="1"/>
              <a:t>Git</a:t>
            </a:r>
            <a:r>
              <a:rPr lang="en-US" sz="1800" dirty="0"/>
              <a:t> Hub. In the past, often written on a post-it note.</a:t>
            </a:r>
          </a:p>
          <a:p>
            <a:r>
              <a:rPr lang="en-US" sz="2000" dirty="0"/>
              <a:t>Conversation </a:t>
            </a:r>
            <a:r>
              <a:rPr lang="en-US" sz="2000" dirty="0">
                <a:solidFill>
                  <a:srgbClr val="FF0000"/>
                </a:solidFill>
              </a:rPr>
              <a:t>(ignore the Rubin textbook on this subject!)</a:t>
            </a:r>
            <a:endParaRPr lang="en-US" sz="1100" dirty="0">
              <a:solidFill>
                <a:srgbClr val="FF0000"/>
              </a:solidFill>
            </a:endParaRPr>
          </a:p>
          <a:p>
            <a:pPr lvl="1"/>
            <a:r>
              <a:rPr lang="en-US" sz="1800" dirty="0"/>
              <a:t>Detailed description of how does the functionality works</a:t>
            </a:r>
          </a:p>
          <a:p>
            <a:pPr lvl="2"/>
            <a:r>
              <a:rPr lang="en-US" sz="1600" dirty="0"/>
              <a:t>Gathered through communications (conversations) with the users</a:t>
            </a:r>
          </a:p>
          <a:p>
            <a:pPr lvl="2"/>
            <a:r>
              <a:rPr lang="en-US" sz="1600" dirty="0"/>
              <a:t>Include conditions of satisfaction</a:t>
            </a:r>
          </a:p>
          <a:p>
            <a:pPr lvl="2"/>
            <a:r>
              <a:rPr lang="en-US" sz="1600" dirty="0"/>
              <a:t>UI mockups / application wireframes, scenarios, storyboards and parts of use cases may be useful</a:t>
            </a:r>
          </a:p>
          <a:p>
            <a:r>
              <a:rPr lang="en-US" sz="2000" dirty="0"/>
              <a:t>Confirmation</a:t>
            </a:r>
          </a:p>
          <a:p>
            <a:pPr lvl="1"/>
            <a:r>
              <a:rPr lang="en-US" sz="1800" dirty="0"/>
              <a:t>Details are confirmed by the users</a:t>
            </a:r>
          </a:p>
          <a:p>
            <a:pPr lvl="1"/>
            <a:r>
              <a:rPr lang="en-US" sz="1800" dirty="0"/>
              <a:t>Acceptance tests</a:t>
            </a:r>
          </a:p>
          <a:p>
            <a:pPr lvl="1"/>
            <a:r>
              <a:rPr lang="en-US" sz="1800" dirty="0"/>
              <a:t>Acceptance criteria can include models and user interface examples</a:t>
            </a:r>
          </a:p>
        </p:txBody>
      </p:sp>
      <p:sp>
        <p:nvSpPr>
          <p:cNvPr id="4" name="Footer Placeholder 3"/>
          <p:cNvSpPr>
            <a:spLocks noGrp="1"/>
          </p:cNvSpPr>
          <p:nvPr>
            <p:ph type="ftr" sz="quarter" idx="11"/>
          </p:nvPr>
        </p:nvSpPr>
        <p:spPr/>
        <p:txBody>
          <a:bodyPr/>
          <a:lstStyle/>
          <a:p>
            <a:pPr>
              <a:defRPr/>
            </a:pPr>
            <a:r>
              <a:rPr lang="en-US"/>
              <a:t>CS3733 Wong</a:t>
            </a:r>
          </a:p>
        </p:txBody>
      </p:sp>
    </p:spTree>
    <p:extLst>
      <p:ext uri="{BB962C8B-B14F-4D97-AF65-F5344CB8AC3E}">
        <p14:creationId xmlns:p14="http://schemas.microsoft.com/office/powerpoint/2010/main" val="1001459930"/>
      </p:ext>
    </p:extLst>
  </p:cSld>
  <p:clrMapOvr>
    <a:masterClrMapping/>
  </p:clrMapOvr>
  <p:transition spd="med">
    <p:fade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altLang="en-US"/>
              <a:t>Example:  When2Meet</a:t>
            </a:r>
          </a:p>
        </p:txBody>
      </p:sp>
      <p:sp>
        <p:nvSpPr>
          <p:cNvPr id="16387" name="Content Placeholder 2"/>
          <p:cNvSpPr>
            <a:spLocks noGrp="1"/>
          </p:cNvSpPr>
          <p:nvPr>
            <p:ph idx="1"/>
          </p:nvPr>
        </p:nvSpPr>
        <p:spPr/>
        <p:txBody>
          <a:bodyPr/>
          <a:lstStyle/>
          <a:p>
            <a:r>
              <a:rPr lang="en-US" altLang="en-US" dirty="0"/>
              <a:t>Meeting calendar example</a:t>
            </a:r>
          </a:p>
          <a:p>
            <a:endParaRPr lang="en-US" altLang="en-US" dirty="0"/>
          </a:p>
        </p:txBody>
      </p:sp>
      <p:sp>
        <p:nvSpPr>
          <p:cNvPr id="2" name="Footer Placeholder 1"/>
          <p:cNvSpPr>
            <a:spLocks noGrp="1"/>
          </p:cNvSpPr>
          <p:nvPr>
            <p:ph type="ftr" sz="quarter" idx="11"/>
          </p:nvPr>
        </p:nvSpPr>
        <p:spPr/>
        <p:txBody>
          <a:bodyPr/>
          <a:lstStyle/>
          <a:p>
            <a:pPr>
              <a:defRPr/>
            </a:pPr>
            <a:r>
              <a:rPr lang="en-US"/>
              <a:t>CS3733 Wong</a:t>
            </a:r>
          </a:p>
        </p:txBody>
      </p:sp>
      <p:pic>
        <p:nvPicPr>
          <p:cNvPr id="430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3276" y="2164908"/>
            <a:ext cx="5775387" cy="38594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7212922"/>
      </p:ext>
    </p:extLst>
  </p:cSld>
  <p:clrMapOvr>
    <a:masterClrMapping/>
  </p:clrMapOvr>
  <p:transition spd="med">
    <p:fade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1442622" y="249314"/>
            <a:ext cx="7390660" cy="990600"/>
          </a:xfrm>
        </p:spPr>
        <p:txBody>
          <a:bodyPr/>
          <a:lstStyle/>
          <a:p>
            <a:r>
              <a:rPr lang="en-US" altLang="en-US" dirty="0"/>
              <a:t>When2Meet </a:t>
            </a:r>
            <a:r>
              <a:rPr lang="en-US" altLang="en-US"/>
              <a:t>User Stories</a:t>
            </a:r>
            <a:endParaRPr lang="en-US" altLang="en-US" dirty="0"/>
          </a:p>
        </p:txBody>
      </p:sp>
      <p:sp>
        <p:nvSpPr>
          <p:cNvPr id="7" name="Rectangle 3"/>
          <p:cNvSpPr>
            <a:spLocks noGrp="1" noChangeArrowheads="1"/>
          </p:cNvSpPr>
          <p:nvPr>
            <p:ph idx="1"/>
          </p:nvPr>
        </p:nvSpPr>
        <p:spPr>
          <a:xfrm>
            <a:off x="457200" y="1600200"/>
            <a:ext cx="8458200" cy="4876800"/>
          </a:xfrm>
        </p:spPr>
        <p:txBody>
          <a:bodyPr>
            <a:normAutofit lnSpcReduction="10000"/>
          </a:bodyPr>
          <a:lstStyle/>
          <a:p>
            <a:pPr>
              <a:defRPr/>
            </a:pPr>
            <a:r>
              <a:rPr lang="en-US" sz="2400" dirty="0"/>
              <a:t>Epic 1: Meetings</a:t>
            </a:r>
          </a:p>
          <a:p>
            <a:pPr lvl="1">
              <a:defRPr/>
            </a:pPr>
            <a:r>
              <a:rPr lang="en-US" sz="2000" dirty="0"/>
              <a:t>As a </a:t>
            </a:r>
            <a:r>
              <a:rPr lang="en-US" sz="2000" dirty="0" err="1"/>
              <a:t>MeetingCreator</a:t>
            </a:r>
            <a:r>
              <a:rPr lang="en-US" sz="2000" dirty="0"/>
              <a:t>, I want to [Create meeting] so [group can select convenient time]</a:t>
            </a:r>
          </a:p>
          <a:p>
            <a:pPr lvl="1">
              <a:defRPr/>
            </a:pPr>
            <a:r>
              <a:rPr lang="en-US" sz="2000" dirty="0"/>
              <a:t>As a </a:t>
            </a:r>
            <a:r>
              <a:rPr lang="en-US" sz="2000" dirty="0" err="1"/>
              <a:t>MeetingCreator</a:t>
            </a:r>
            <a:r>
              <a:rPr lang="en-US" sz="2000" dirty="0"/>
              <a:t>, I want to [View meeting] so [I can determine best time]</a:t>
            </a:r>
          </a:p>
          <a:p>
            <a:pPr lvl="1">
              <a:defRPr/>
            </a:pPr>
            <a:r>
              <a:rPr lang="en-US" sz="2000" dirty="0"/>
              <a:t>As a </a:t>
            </a:r>
            <a:r>
              <a:rPr lang="en-US" sz="2000" dirty="0" err="1"/>
              <a:t>MeetingParticipant</a:t>
            </a:r>
            <a:r>
              <a:rPr lang="en-US" sz="2000" dirty="0"/>
              <a:t>, I want to [Select meeting times I can make] so [everyone knows]</a:t>
            </a:r>
          </a:p>
          <a:p>
            <a:pPr lvl="1">
              <a:defRPr/>
            </a:pPr>
            <a:r>
              <a:rPr lang="en-US" sz="2000" dirty="0"/>
              <a:t>As a </a:t>
            </a:r>
            <a:r>
              <a:rPr lang="en-US" sz="2000" dirty="0" err="1"/>
              <a:t>MeetingParticipant</a:t>
            </a:r>
            <a:r>
              <a:rPr lang="en-US" sz="2000" dirty="0"/>
              <a:t>, I want to [Unselect meeting times I can’t make] so [everyone knows]</a:t>
            </a:r>
          </a:p>
          <a:p>
            <a:pPr>
              <a:defRPr/>
            </a:pPr>
            <a:r>
              <a:rPr lang="en-US" sz="2400" dirty="0"/>
              <a:t>Epic 2: Login</a:t>
            </a:r>
          </a:p>
          <a:p>
            <a:pPr lvl="1">
              <a:defRPr/>
            </a:pPr>
            <a:r>
              <a:rPr lang="en-US" sz="2000" dirty="0"/>
              <a:t>As a </a:t>
            </a:r>
            <a:r>
              <a:rPr lang="en-US" sz="2000" dirty="0" err="1"/>
              <a:t>MeetingParticipant</a:t>
            </a:r>
            <a:r>
              <a:rPr lang="en-US" sz="2000" dirty="0"/>
              <a:t>, I want to [Sign in] so [I can participate]</a:t>
            </a:r>
          </a:p>
          <a:p>
            <a:pPr>
              <a:defRPr/>
            </a:pPr>
            <a:r>
              <a:rPr lang="en-US" sz="2400" dirty="0"/>
              <a:t>Epic 3: Admin</a:t>
            </a:r>
          </a:p>
          <a:p>
            <a:pPr lvl="1">
              <a:defRPr/>
            </a:pPr>
            <a:r>
              <a:rPr lang="en-US" sz="2000" dirty="0"/>
              <a:t>As a </a:t>
            </a:r>
            <a:r>
              <a:rPr lang="en-US" sz="2000" dirty="0" err="1"/>
              <a:t>MeetingAdministrator</a:t>
            </a:r>
            <a:r>
              <a:rPr lang="en-US" sz="2000" dirty="0"/>
              <a:t>, I want to [Delete unused meetings] so [sufficient space remains]</a:t>
            </a:r>
          </a:p>
        </p:txBody>
      </p:sp>
      <p:sp>
        <p:nvSpPr>
          <p:cNvPr id="2" name="Footer Placeholder 1"/>
          <p:cNvSpPr>
            <a:spLocks noGrp="1"/>
          </p:cNvSpPr>
          <p:nvPr>
            <p:ph type="ftr" sz="quarter" idx="11"/>
          </p:nvPr>
        </p:nvSpPr>
        <p:spPr/>
        <p:txBody>
          <a:bodyPr/>
          <a:lstStyle/>
          <a:p>
            <a:pPr>
              <a:defRPr/>
            </a:pPr>
            <a:r>
              <a:rPr lang="en-US"/>
              <a:t>CS3733 Wong</a:t>
            </a:r>
          </a:p>
        </p:txBody>
      </p:sp>
    </p:spTree>
    <p:extLst>
      <p:ext uri="{BB962C8B-B14F-4D97-AF65-F5344CB8AC3E}">
        <p14:creationId xmlns:p14="http://schemas.microsoft.com/office/powerpoint/2010/main" val="4126746204"/>
      </p:ext>
    </p:extLst>
  </p:cSld>
  <p:clrMapOvr>
    <a:masterClrMapping/>
  </p:clrMapOvr>
  <p:transition spd="med">
    <p:fade thruBlk="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When2Meet Conversation</a:t>
            </a:r>
          </a:p>
        </p:txBody>
      </p:sp>
      <p:sp>
        <p:nvSpPr>
          <p:cNvPr id="3" name="Content Placeholder 2"/>
          <p:cNvSpPr>
            <a:spLocks noGrp="1"/>
          </p:cNvSpPr>
          <p:nvPr>
            <p:ph idx="1"/>
          </p:nvPr>
        </p:nvSpPr>
        <p:spPr/>
        <p:txBody>
          <a:bodyPr/>
          <a:lstStyle/>
          <a:p>
            <a:pPr marL="0" indent="0">
              <a:buNone/>
              <a:defRPr/>
            </a:pPr>
            <a:r>
              <a:rPr lang="en-US" sz="2000" b="1" dirty="0"/>
              <a:t>User Story Card</a:t>
            </a:r>
          </a:p>
          <a:p>
            <a:pPr>
              <a:defRPr/>
            </a:pPr>
            <a:r>
              <a:rPr lang="en-US" sz="2000" dirty="0"/>
              <a:t>As a </a:t>
            </a:r>
            <a:r>
              <a:rPr lang="en-US" sz="2000" dirty="0" err="1"/>
              <a:t>MeetingParticipant</a:t>
            </a:r>
            <a:r>
              <a:rPr lang="en-US" sz="2000" dirty="0"/>
              <a:t>, I want to [Sign in] so [I can participate]</a:t>
            </a:r>
          </a:p>
          <a:p>
            <a:pPr marL="0" indent="0">
              <a:buNone/>
              <a:defRPr/>
            </a:pPr>
            <a:r>
              <a:rPr lang="en-US" sz="2000" b="1" dirty="0"/>
              <a:t>User Story Conversation</a:t>
            </a:r>
          </a:p>
          <a:p>
            <a:pPr marL="457200" indent="-457200">
              <a:buFont typeface="+mj-lt"/>
              <a:buAutoNum type="arabicPeriod"/>
              <a:defRPr/>
            </a:pPr>
            <a:r>
              <a:rPr lang="en-US" sz="2000" dirty="0"/>
              <a:t>A Username and accompanying password has already been created for the user</a:t>
            </a:r>
          </a:p>
          <a:p>
            <a:pPr marL="457200" indent="-457200">
              <a:buFont typeface="+mj-lt"/>
              <a:buAutoNum type="arabicPeriod"/>
              <a:defRPr/>
            </a:pPr>
            <a:r>
              <a:rPr lang="en-US" sz="2000" dirty="0"/>
              <a:t>User enters a user name in the first input box</a:t>
            </a:r>
          </a:p>
          <a:p>
            <a:pPr marL="457200" indent="-457200">
              <a:buFont typeface="+mj-lt"/>
              <a:buAutoNum type="arabicPeriod"/>
              <a:defRPr/>
            </a:pPr>
            <a:r>
              <a:rPr lang="en-US" sz="2000" dirty="0"/>
              <a:t>User enters a password in the second input box</a:t>
            </a:r>
          </a:p>
          <a:p>
            <a:pPr marL="457200" indent="-457200">
              <a:buFont typeface="+mj-lt"/>
              <a:buAutoNum type="arabicPeriod"/>
              <a:defRPr/>
            </a:pPr>
            <a:r>
              <a:rPr lang="en-US" sz="2000" dirty="0"/>
              <a:t>User either hits the [Enter] key or clicks on the Login button to login</a:t>
            </a:r>
          </a:p>
          <a:p>
            <a:pPr>
              <a:defRPr/>
            </a:pPr>
            <a:r>
              <a:rPr lang="en-US" sz="2000" dirty="0"/>
              <a:t>If user name does not exist or the password does not match the user name, then an error message “Incorrect login: please check your login name or password and try again”</a:t>
            </a:r>
          </a:p>
          <a:p>
            <a:pPr>
              <a:defRPr/>
            </a:pPr>
            <a:r>
              <a:rPr lang="en-US" sz="2000" dirty="0"/>
              <a:t>If the user name and password input boxes are both blank, and the user either hits the [Enter] key or clicks on the Login button, nothing happens</a:t>
            </a:r>
          </a:p>
          <a:p>
            <a:pPr marL="0" indent="0">
              <a:buNone/>
              <a:defRPr/>
            </a:pPr>
            <a:endParaRPr lang="en-US" sz="2000" dirty="0"/>
          </a:p>
          <a:p>
            <a:endParaRPr lang="en-US" sz="2400" dirty="0"/>
          </a:p>
        </p:txBody>
      </p:sp>
      <p:sp>
        <p:nvSpPr>
          <p:cNvPr id="4" name="Footer Placeholder 3"/>
          <p:cNvSpPr>
            <a:spLocks noGrp="1"/>
          </p:cNvSpPr>
          <p:nvPr>
            <p:ph type="ftr" sz="quarter" idx="11"/>
          </p:nvPr>
        </p:nvSpPr>
        <p:spPr/>
        <p:txBody>
          <a:bodyPr/>
          <a:lstStyle/>
          <a:p>
            <a:pPr>
              <a:defRPr/>
            </a:pPr>
            <a:r>
              <a:rPr lang="en-US"/>
              <a:t>CS3733 Wong</a:t>
            </a:r>
          </a:p>
        </p:txBody>
      </p:sp>
      <p:pic>
        <p:nvPicPr>
          <p:cNvPr id="4301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41477" y="2881075"/>
            <a:ext cx="1072291" cy="1119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55745490"/>
      </p:ext>
    </p:extLst>
  </p:cSld>
  <p:clrMapOvr>
    <a:masterClrMapping/>
  </p:clrMapOvr>
  <p:transition spd="med">
    <p:fade thruBlk="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Story Confirmation</a:t>
            </a:r>
          </a:p>
        </p:txBody>
      </p:sp>
      <p:sp>
        <p:nvSpPr>
          <p:cNvPr id="3" name="Content Placeholder 2"/>
          <p:cNvSpPr>
            <a:spLocks noGrp="1"/>
          </p:cNvSpPr>
          <p:nvPr>
            <p:ph idx="1"/>
          </p:nvPr>
        </p:nvSpPr>
        <p:spPr/>
        <p:txBody>
          <a:bodyPr/>
          <a:lstStyle/>
          <a:p>
            <a:r>
              <a:rPr lang="en-US" sz="2400" dirty="0"/>
              <a:t>Able to login</a:t>
            </a:r>
          </a:p>
          <a:p>
            <a:pPr lvl="1"/>
            <a:r>
              <a:rPr lang="en-US" sz="2000" dirty="0"/>
              <a:t>by either pressing the [Enter] key or clicking on the Login button when a valid user name with its associated password is entered</a:t>
            </a:r>
          </a:p>
          <a:p>
            <a:pPr lvl="1"/>
            <a:r>
              <a:rPr lang="en-US" sz="2000" dirty="0" err="1"/>
              <a:t>testuser</a:t>
            </a:r>
            <a:r>
              <a:rPr lang="en-US" sz="2000" dirty="0"/>
              <a:t> with password 1234 works</a:t>
            </a:r>
          </a:p>
          <a:p>
            <a:r>
              <a:rPr lang="en-US" sz="2400" dirty="0"/>
              <a:t>Error messages are displayed when</a:t>
            </a:r>
          </a:p>
          <a:p>
            <a:pPr lvl="1"/>
            <a:r>
              <a:rPr lang="en-US" sz="2000" dirty="0"/>
              <a:t>a non-existent user name is entered</a:t>
            </a:r>
          </a:p>
          <a:p>
            <a:pPr lvl="1"/>
            <a:r>
              <a:rPr lang="en-US" sz="2000" dirty="0"/>
              <a:t>a password that does not match the one on record associated with the user name is entered</a:t>
            </a:r>
          </a:p>
          <a:p>
            <a:pPr lvl="1"/>
            <a:r>
              <a:rPr lang="en-US" sz="2000" dirty="0"/>
              <a:t>a user name that contains non-alphabetic characters is entered</a:t>
            </a:r>
          </a:p>
        </p:txBody>
      </p:sp>
      <p:sp>
        <p:nvSpPr>
          <p:cNvPr id="4" name="Footer Placeholder 3"/>
          <p:cNvSpPr>
            <a:spLocks noGrp="1"/>
          </p:cNvSpPr>
          <p:nvPr>
            <p:ph type="ftr" sz="quarter" idx="11"/>
          </p:nvPr>
        </p:nvSpPr>
        <p:spPr/>
        <p:txBody>
          <a:bodyPr/>
          <a:lstStyle/>
          <a:p>
            <a:pPr>
              <a:defRPr/>
            </a:pPr>
            <a:r>
              <a:rPr lang="en-US"/>
              <a:t>CS3733 Wong</a:t>
            </a:r>
          </a:p>
        </p:txBody>
      </p:sp>
    </p:spTree>
    <p:extLst>
      <p:ext uri="{BB962C8B-B14F-4D97-AF65-F5344CB8AC3E}">
        <p14:creationId xmlns:p14="http://schemas.microsoft.com/office/powerpoint/2010/main" val="1106222925"/>
      </p:ext>
    </p:extLst>
  </p:cSld>
  <p:clrMapOvr>
    <a:masterClrMapping/>
  </p:clrMapOvr>
  <p:transition spd="med">
    <p:fade thruBlk="1"/>
  </p:transition>
</p:sld>
</file>

<file path=ppt/theme/theme1.xml><?xml version="1.0" encoding="utf-8"?>
<a:theme xmlns:a="http://schemas.openxmlformats.org/drawingml/2006/main" name="ms01_1">
  <a:themeElements>
    <a:clrScheme name="ms01_1 1">
      <a:dk1>
        <a:srgbClr val="1D528D"/>
      </a:dk1>
      <a:lt1>
        <a:srgbClr val="FFFFFF"/>
      </a:lt1>
      <a:dk2>
        <a:srgbClr val="000000"/>
      </a:dk2>
      <a:lt2>
        <a:srgbClr val="CACACA"/>
      </a:lt2>
      <a:accent1>
        <a:srgbClr val="0099CC"/>
      </a:accent1>
      <a:accent2>
        <a:srgbClr val="BFA907"/>
      </a:accent2>
      <a:accent3>
        <a:srgbClr val="FFFFFF"/>
      </a:accent3>
      <a:accent4>
        <a:srgbClr val="174578"/>
      </a:accent4>
      <a:accent5>
        <a:srgbClr val="AACAE2"/>
      </a:accent5>
      <a:accent6>
        <a:srgbClr val="AD9906"/>
      </a:accent6>
      <a:hlink>
        <a:srgbClr val="6E81E0"/>
      </a:hlink>
      <a:folHlink>
        <a:srgbClr val="009999"/>
      </a:folHlink>
    </a:clrScheme>
    <a:fontScheme name="ms01_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ms01_1 1">
        <a:dk1>
          <a:srgbClr val="1D528D"/>
        </a:dk1>
        <a:lt1>
          <a:srgbClr val="FFFFFF"/>
        </a:lt1>
        <a:dk2>
          <a:srgbClr val="000000"/>
        </a:dk2>
        <a:lt2>
          <a:srgbClr val="CACACA"/>
        </a:lt2>
        <a:accent1>
          <a:srgbClr val="0099CC"/>
        </a:accent1>
        <a:accent2>
          <a:srgbClr val="BFA907"/>
        </a:accent2>
        <a:accent3>
          <a:srgbClr val="FFFFFF"/>
        </a:accent3>
        <a:accent4>
          <a:srgbClr val="174578"/>
        </a:accent4>
        <a:accent5>
          <a:srgbClr val="AACAE2"/>
        </a:accent5>
        <a:accent6>
          <a:srgbClr val="AD9906"/>
        </a:accent6>
        <a:hlink>
          <a:srgbClr val="6E81E0"/>
        </a:hlink>
        <a:folHlink>
          <a:srgbClr val="009999"/>
        </a:folHlink>
      </a:clrScheme>
      <a:clrMap bg1="lt1" tx1="dk1" bg2="lt2" tx2="dk2" accent1="accent1" accent2="accent2" accent3="accent3" accent4="accent4" accent5="accent5" accent6="accent6" hlink="hlink" folHlink="folHlink"/>
    </a:extraClrScheme>
    <a:extraClrScheme>
      <a:clrScheme name="ms01_1 2">
        <a:dk1>
          <a:srgbClr val="4E40A4"/>
        </a:dk1>
        <a:lt1>
          <a:srgbClr val="FFFFFF"/>
        </a:lt1>
        <a:dk2>
          <a:srgbClr val="000000"/>
        </a:dk2>
        <a:lt2>
          <a:srgbClr val="CACACA"/>
        </a:lt2>
        <a:accent1>
          <a:srgbClr val="8B65E9"/>
        </a:accent1>
        <a:accent2>
          <a:srgbClr val="008080"/>
        </a:accent2>
        <a:accent3>
          <a:srgbClr val="FFFFFF"/>
        </a:accent3>
        <a:accent4>
          <a:srgbClr val="41358B"/>
        </a:accent4>
        <a:accent5>
          <a:srgbClr val="C4B8F2"/>
        </a:accent5>
        <a:accent6>
          <a:srgbClr val="007373"/>
        </a:accent6>
        <a:hlink>
          <a:srgbClr val="0066CC"/>
        </a:hlink>
        <a:folHlink>
          <a:srgbClr val="8AB151"/>
        </a:folHlink>
      </a:clrScheme>
      <a:clrMap bg1="lt1" tx1="dk1" bg2="lt2" tx2="dk2" accent1="accent1" accent2="accent2" accent3="accent3" accent4="accent4" accent5="accent5" accent6="accent6" hlink="hlink" folHlink="folHlink"/>
    </a:extraClrScheme>
    <a:extraClrScheme>
      <a:clrScheme name="ms01_1 3">
        <a:dk1>
          <a:srgbClr val="666699"/>
        </a:dk1>
        <a:lt1>
          <a:srgbClr val="FFFFFF"/>
        </a:lt1>
        <a:dk2>
          <a:srgbClr val="000000"/>
        </a:dk2>
        <a:lt2>
          <a:srgbClr val="CACACA"/>
        </a:lt2>
        <a:accent1>
          <a:srgbClr val="72B88E"/>
        </a:accent1>
        <a:accent2>
          <a:srgbClr val="C78DD7"/>
        </a:accent2>
        <a:accent3>
          <a:srgbClr val="FFFFFF"/>
        </a:accent3>
        <a:accent4>
          <a:srgbClr val="565682"/>
        </a:accent4>
        <a:accent5>
          <a:srgbClr val="BCD8C6"/>
        </a:accent5>
        <a:accent6>
          <a:srgbClr val="B47FC3"/>
        </a:accent6>
        <a:hlink>
          <a:srgbClr val="3197BB"/>
        </a:hlink>
        <a:folHlink>
          <a:srgbClr val="878FA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Hexagonal design template</Template>
  <TotalTime>10723</TotalTime>
  <Words>1683</Words>
  <Application>Microsoft Office PowerPoint</Application>
  <PresentationFormat>On-screen Show (4:3)</PresentationFormat>
  <Paragraphs>171</Paragraphs>
  <Slides>18</Slides>
  <Notes>3</Notes>
  <HiddenSlides>0</HiddenSlides>
  <MMClips>0</MMClips>
  <ScaleCrop>false</ScaleCrop>
  <HeadingPairs>
    <vt:vector size="8"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18</vt:i4>
      </vt:variant>
    </vt:vector>
  </HeadingPairs>
  <TitlesOfParts>
    <vt:vector size="22" baseType="lpstr">
      <vt:lpstr>Arial</vt:lpstr>
      <vt:lpstr>Tahoma</vt:lpstr>
      <vt:lpstr>ms01_1</vt:lpstr>
      <vt:lpstr>Image</vt:lpstr>
      <vt:lpstr>CS3733 Wong</vt:lpstr>
      <vt:lpstr>Agile Functional Model</vt:lpstr>
      <vt:lpstr>Epics</vt:lpstr>
      <vt:lpstr>User Stories</vt:lpstr>
      <vt:lpstr>User Story Refinements</vt:lpstr>
      <vt:lpstr>Example:  When2Meet</vt:lpstr>
      <vt:lpstr>When2Meet User Stories</vt:lpstr>
      <vt:lpstr>When2Meet Conversation</vt:lpstr>
      <vt:lpstr>User Story Confirmation</vt:lpstr>
      <vt:lpstr>User Story Sizing</vt:lpstr>
      <vt:lpstr>T-Shirt Sizing</vt:lpstr>
      <vt:lpstr>Planning Poker</vt:lpstr>
      <vt:lpstr>Storyboard Template</vt:lpstr>
      <vt:lpstr>Scenarios</vt:lpstr>
      <vt:lpstr>Scenario-based Design</vt:lpstr>
      <vt:lpstr>Scenario example:  Warehouse on Fire</vt:lpstr>
      <vt:lpstr>Scenario Observations</vt:lpstr>
      <vt:lpstr>Exercise</vt:lpstr>
    </vt:vector>
  </TitlesOfParts>
  <Company>Bentley College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ERP Usability</dc:title>
  <dc:creator>Willy</dc:creator>
  <cp:lastModifiedBy>w w</cp:lastModifiedBy>
  <cp:revision>443</cp:revision>
  <dcterms:created xsi:type="dcterms:W3CDTF">2003-04-16T14:22:20Z</dcterms:created>
  <dcterms:modified xsi:type="dcterms:W3CDTF">2021-03-30T04:14:18Z</dcterms:modified>
</cp:coreProperties>
</file>