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80" r:id="rId3"/>
    <p:sldId id="267" r:id="rId4"/>
    <p:sldId id="272" r:id="rId5"/>
    <p:sldId id="270" r:id="rId6"/>
    <p:sldId id="285" r:id="rId7"/>
    <p:sldId id="276" r:id="rId8"/>
    <p:sldId id="281" r:id="rId9"/>
    <p:sldId id="282" r:id="rId10"/>
    <p:sldId id="284" r:id="rId11"/>
    <p:sldId id="283" r:id="rId12"/>
    <p:sldId id="259" r:id="rId13"/>
    <p:sldId id="261" r:id="rId14"/>
    <p:sldId id="286" r:id="rId15"/>
    <p:sldId id="287" r:id="rId16"/>
    <p:sldId id="278" r:id="rId17"/>
    <p:sldId id="264" r:id="rId18"/>
    <p:sldId id="275" r:id="rId19"/>
    <p:sldId id="279" r:id="rId20"/>
    <p:sldId id="265" r:id="rId21"/>
    <p:sldId id="274" r:id="rId22"/>
    <p:sldId id="266" r:id="rId23"/>
    <p:sldId id="277" r:id="rId2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E22114-D91D-4FCA-9321-EAB9317DB8C4}" v="75" dt="2025-08-22T13:36:09.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69" y="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E51A6-8C70-4357-8F2D-A9790FBB2CE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008F3452-5BC8-422C-9CC4-6FBE79095261}">
      <dgm:prSet phldrT="[Text]"/>
      <dgm:spPr/>
      <dgm:t>
        <a:bodyPr/>
        <a:lstStyle/>
        <a:p>
          <a:r>
            <a:rPr lang="en-US"/>
            <a:t>Preliminary Exam</a:t>
          </a:r>
        </a:p>
      </dgm:t>
    </dgm:pt>
    <dgm:pt modelId="{080B7FCC-9D13-4EED-BC9C-33E288640F54}" type="parTrans" cxnId="{74AEFB5D-707E-4624-BFF8-BCBB38FB0526}">
      <dgm:prSet/>
      <dgm:spPr/>
      <dgm:t>
        <a:bodyPr/>
        <a:lstStyle/>
        <a:p>
          <a:endParaRPr lang="en-US"/>
        </a:p>
      </dgm:t>
    </dgm:pt>
    <dgm:pt modelId="{9E18D345-CD79-49C6-85BF-7E68FC1B4A41}" type="sibTrans" cxnId="{74AEFB5D-707E-4624-BFF8-BCBB38FB0526}">
      <dgm:prSet/>
      <dgm:spPr/>
      <dgm:t>
        <a:bodyPr/>
        <a:lstStyle/>
        <a:p>
          <a:endParaRPr lang="en-US"/>
        </a:p>
      </dgm:t>
    </dgm:pt>
    <dgm:pt modelId="{EABD4580-5716-45A9-B87D-6D2CAEBA98E2}">
      <dgm:prSet phldrT="[Text]"/>
      <dgm:spPr/>
      <dgm:t>
        <a:bodyPr/>
        <a:lstStyle/>
        <a:p>
          <a:r>
            <a:rPr lang="en-US"/>
            <a:t>1</a:t>
          </a:r>
          <a:r>
            <a:rPr lang="en-US" baseline="30000"/>
            <a:t>st</a:t>
          </a:r>
          <a:r>
            <a:rPr lang="en-US"/>
            <a:t> year if have MS or equiv</a:t>
          </a:r>
        </a:p>
      </dgm:t>
    </dgm:pt>
    <dgm:pt modelId="{A5D718E3-0FA7-4FDF-8625-0C759F3807CA}" type="parTrans" cxnId="{6FE55841-BA37-4134-933A-756F84B95F3B}">
      <dgm:prSet/>
      <dgm:spPr/>
      <dgm:t>
        <a:bodyPr/>
        <a:lstStyle/>
        <a:p>
          <a:endParaRPr lang="en-US"/>
        </a:p>
      </dgm:t>
    </dgm:pt>
    <dgm:pt modelId="{2A2A2D84-C526-46D5-BBF3-A2D60B90083E}" type="sibTrans" cxnId="{6FE55841-BA37-4134-933A-756F84B95F3B}">
      <dgm:prSet/>
      <dgm:spPr/>
      <dgm:t>
        <a:bodyPr/>
        <a:lstStyle/>
        <a:p>
          <a:endParaRPr lang="en-US"/>
        </a:p>
      </dgm:t>
    </dgm:pt>
    <dgm:pt modelId="{B0DF6A05-85DF-43AC-AB6B-92EFDE5F3B7A}">
      <dgm:prSet phldrT="[Text]"/>
      <dgm:spPr/>
      <dgm:t>
        <a:bodyPr/>
        <a:lstStyle/>
        <a:p>
          <a:r>
            <a:rPr lang="en-US"/>
            <a:t>Dissertation Defense</a:t>
          </a:r>
        </a:p>
      </dgm:t>
    </dgm:pt>
    <dgm:pt modelId="{487B6CA9-CCC4-4EA3-A92F-0C2898DBCD8F}" type="parTrans" cxnId="{9B9C01EF-68EB-4F34-9D4F-83796F15A644}">
      <dgm:prSet/>
      <dgm:spPr/>
      <dgm:t>
        <a:bodyPr/>
        <a:lstStyle/>
        <a:p>
          <a:endParaRPr lang="en-US"/>
        </a:p>
      </dgm:t>
    </dgm:pt>
    <dgm:pt modelId="{AA4AA65C-FAE9-44D0-AC4E-D47B7A6B3CCC}" type="sibTrans" cxnId="{9B9C01EF-68EB-4F34-9D4F-83796F15A644}">
      <dgm:prSet/>
      <dgm:spPr/>
      <dgm:t>
        <a:bodyPr/>
        <a:lstStyle/>
        <a:p>
          <a:endParaRPr lang="en-US"/>
        </a:p>
      </dgm:t>
    </dgm:pt>
    <dgm:pt modelId="{B521D13F-BEA1-47E0-94B5-8396C88227C6}">
      <dgm:prSet phldrT="[Text]"/>
      <dgm:spPr/>
      <dgm:t>
        <a:bodyPr/>
        <a:lstStyle/>
        <a:p>
          <a:r>
            <a:rPr lang="en-US"/>
            <a:t>Yay!</a:t>
          </a:r>
        </a:p>
      </dgm:t>
    </dgm:pt>
    <dgm:pt modelId="{40A5E961-0103-44EB-B11C-F86515D05536}" type="parTrans" cxnId="{47F5D4D6-F4C6-469E-A0E0-48DD583B6AD0}">
      <dgm:prSet/>
      <dgm:spPr/>
      <dgm:t>
        <a:bodyPr/>
        <a:lstStyle/>
        <a:p>
          <a:endParaRPr lang="en-US"/>
        </a:p>
      </dgm:t>
    </dgm:pt>
    <dgm:pt modelId="{ABFE1F24-80D8-4513-806F-787443AD85FA}" type="sibTrans" cxnId="{47F5D4D6-F4C6-469E-A0E0-48DD583B6AD0}">
      <dgm:prSet/>
      <dgm:spPr/>
      <dgm:t>
        <a:bodyPr/>
        <a:lstStyle/>
        <a:p>
          <a:endParaRPr lang="en-US"/>
        </a:p>
      </dgm:t>
    </dgm:pt>
    <dgm:pt modelId="{B0EF0719-7926-4FD5-A651-F5B40DBA6582}">
      <dgm:prSet phldrT="[Text]"/>
      <dgm:spPr/>
      <dgm:t>
        <a:bodyPr/>
        <a:lstStyle/>
        <a:p>
          <a:r>
            <a:rPr lang="en-US"/>
            <a:t>2</a:t>
          </a:r>
          <a:r>
            <a:rPr lang="en-US" baseline="30000"/>
            <a:t>nd</a:t>
          </a:r>
          <a:r>
            <a:rPr lang="en-US"/>
            <a:t> year otherwise</a:t>
          </a:r>
        </a:p>
      </dgm:t>
    </dgm:pt>
    <dgm:pt modelId="{B608B5F1-0775-493D-A079-71AC499775B6}" type="parTrans" cxnId="{F2A1F983-D24D-40B2-B412-7FEB7D259099}">
      <dgm:prSet/>
      <dgm:spPr/>
      <dgm:t>
        <a:bodyPr/>
        <a:lstStyle/>
        <a:p>
          <a:endParaRPr lang="en-US"/>
        </a:p>
      </dgm:t>
    </dgm:pt>
    <dgm:pt modelId="{7224F4AB-F212-4584-AA82-EB124402B045}" type="sibTrans" cxnId="{F2A1F983-D24D-40B2-B412-7FEB7D259099}">
      <dgm:prSet/>
      <dgm:spPr/>
      <dgm:t>
        <a:bodyPr/>
        <a:lstStyle/>
        <a:p>
          <a:endParaRPr lang="en-US"/>
        </a:p>
      </dgm:t>
    </dgm:pt>
    <dgm:pt modelId="{6D530F51-073B-4525-A1FB-E5F6A40AE412}">
      <dgm:prSet phldrT="[Text]"/>
      <dgm:spPr/>
      <dgm:t>
        <a:bodyPr/>
        <a:lstStyle/>
        <a:p>
          <a:r>
            <a:rPr lang="en-US"/>
            <a:t>This is where you choose your dissertation committee</a:t>
          </a:r>
        </a:p>
      </dgm:t>
    </dgm:pt>
    <dgm:pt modelId="{7E18F41B-B075-4980-BE7B-6B647A505882}" type="sibTrans" cxnId="{BC49D98C-9D40-48F0-B147-EC5365F31F67}">
      <dgm:prSet/>
      <dgm:spPr/>
      <dgm:t>
        <a:bodyPr/>
        <a:lstStyle/>
        <a:p>
          <a:endParaRPr lang="en-US"/>
        </a:p>
      </dgm:t>
    </dgm:pt>
    <dgm:pt modelId="{6777BCF3-2526-4C2C-A6A2-8F1C3C77318A}" type="parTrans" cxnId="{BC49D98C-9D40-48F0-B147-EC5365F31F67}">
      <dgm:prSet/>
      <dgm:spPr/>
      <dgm:t>
        <a:bodyPr/>
        <a:lstStyle/>
        <a:p>
          <a:endParaRPr lang="en-US"/>
        </a:p>
      </dgm:t>
    </dgm:pt>
    <dgm:pt modelId="{56981575-E0AE-48EE-8B95-2D960751A011}">
      <dgm:prSet phldrT="[Text]"/>
      <dgm:spPr/>
      <dgm:t>
        <a:bodyPr/>
        <a:lstStyle/>
        <a:p>
          <a:r>
            <a:rPr lang="en-US"/>
            <a:t>Dissertation Proposal</a:t>
          </a:r>
        </a:p>
      </dgm:t>
    </dgm:pt>
    <dgm:pt modelId="{0254D0C9-6048-4D8C-928E-DEE51BA3ECAC}" type="sibTrans" cxnId="{0B5695BC-BD07-41CD-8357-13B103B471E3}">
      <dgm:prSet/>
      <dgm:spPr/>
      <dgm:t>
        <a:bodyPr/>
        <a:lstStyle/>
        <a:p>
          <a:endParaRPr lang="en-US"/>
        </a:p>
      </dgm:t>
    </dgm:pt>
    <dgm:pt modelId="{EF18AC8C-6EF5-41F3-9A77-CCC63F14FE46}" type="parTrans" cxnId="{0B5695BC-BD07-41CD-8357-13B103B471E3}">
      <dgm:prSet/>
      <dgm:spPr/>
      <dgm:t>
        <a:bodyPr/>
        <a:lstStyle/>
        <a:p>
          <a:endParaRPr lang="en-US"/>
        </a:p>
      </dgm:t>
    </dgm:pt>
    <dgm:pt modelId="{3773E3B2-5034-4E05-B1A0-4847E44EAA74}" type="pres">
      <dgm:prSet presAssocID="{363E51A6-8C70-4357-8F2D-A9790FBB2CED}" presName="rootnode" presStyleCnt="0">
        <dgm:presLayoutVars>
          <dgm:chMax/>
          <dgm:chPref/>
          <dgm:dir/>
          <dgm:animLvl val="lvl"/>
        </dgm:presLayoutVars>
      </dgm:prSet>
      <dgm:spPr/>
    </dgm:pt>
    <dgm:pt modelId="{9001E7D6-3D05-4F54-B9FE-1BDE3B65120F}" type="pres">
      <dgm:prSet presAssocID="{008F3452-5BC8-422C-9CC4-6FBE79095261}" presName="composite" presStyleCnt="0"/>
      <dgm:spPr/>
    </dgm:pt>
    <dgm:pt modelId="{3E3B51BC-9073-4D7D-8507-E2D07B8F4DA2}" type="pres">
      <dgm:prSet presAssocID="{008F3452-5BC8-422C-9CC4-6FBE79095261}" presName="bentUpArrow1" presStyleLbl="alignImgPlace1" presStyleIdx="0" presStyleCnt="2" custScaleX="68911" custScaleY="104348" custLinFactY="-10429" custLinFactNeighborX="24411" custLinFactNeighborY="-100000"/>
      <dgm:spPr/>
    </dgm:pt>
    <dgm:pt modelId="{ED816AB0-02FB-4B3C-AB99-1AD7486F3085}" type="pres">
      <dgm:prSet presAssocID="{008F3452-5BC8-422C-9CC4-6FBE79095261}" presName="ParentText" presStyleLbl="node1" presStyleIdx="0" presStyleCnt="3" custLinFactY="-45667" custLinFactNeighborX="-19" custLinFactNeighborY="-100000">
        <dgm:presLayoutVars>
          <dgm:chMax val="1"/>
          <dgm:chPref val="1"/>
          <dgm:bulletEnabled val="1"/>
        </dgm:presLayoutVars>
      </dgm:prSet>
      <dgm:spPr/>
    </dgm:pt>
    <dgm:pt modelId="{0B9845AA-3C3D-45B9-A27C-7DF704B5A5BC}" type="pres">
      <dgm:prSet presAssocID="{008F3452-5BC8-422C-9CC4-6FBE79095261}" presName="ChildText" presStyleLbl="revTx" presStyleIdx="0" presStyleCnt="3" custScaleX="313717" custScaleY="132213" custLinFactX="5880" custLinFactY="-56884" custLinFactNeighborX="100000" custLinFactNeighborY="-100000">
        <dgm:presLayoutVars>
          <dgm:chMax val="0"/>
          <dgm:chPref val="0"/>
          <dgm:bulletEnabled val="1"/>
        </dgm:presLayoutVars>
      </dgm:prSet>
      <dgm:spPr/>
    </dgm:pt>
    <dgm:pt modelId="{AE543C94-127B-4090-BFD6-4EA1D2CDC3A0}" type="pres">
      <dgm:prSet presAssocID="{9E18D345-CD79-49C6-85BF-7E68FC1B4A41}" presName="sibTrans" presStyleCnt="0"/>
      <dgm:spPr/>
    </dgm:pt>
    <dgm:pt modelId="{46845149-E977-4977-BEF3-5FEBBF41E93F}" type="pres">
      <dgm:prSet presAssocID="{56981575-E0AE-48EE-8B95-2D960751A011}" presName="composite" presStyleCnt="0"/>
      <dgm:spPr/>
    </dgm:pt>
    <dgm:pt modelId="{D39E1F48-7F33-415F-80C2-FFFD34E36343}" type="pres">
      <dgm:prSet presAssocID="{56981575-E0AE-48EE-8B95-2D960751A011}" presName="bentUpArrow1" presStyleLbl="alignImgPlace1" presStyleIdx="1" presStyleCnt="2" custScaleX="69351" custScaleY="276790" custLinFactNeighborX="-13726" custLinFactNeighborY="-11287"/>
      <dgm:spPr/>
    </dgm:pt>
    <dgm:pt modelId="{4CB284CD-E704-404C-AA0D-8A912EFE1242}" type="pres">
      <dgm:prSet presAssocID="{56981575-E0AE-48EE-8B95-2D960751A011}" presName="ParentText" presStyleLbl="node1" presStyleIdx="1" presStyleCnt="3" custLinFactNeighborX="-25953" custLinFactNeighborY="-89374">
        <dgm:presLayoutVars>
          <dgm:chMax val="1"/>
          <dgm:chPref val="1"/>
          <dgm:bulletEnabled val="1"/>
        </dgm:presLayoutVars>
      </dgm:prSet>
      <dgm:spPr/>
    </dgm:pt>
    <dgm:pt modelId="{1EB5924E-1C61-4EEA-960C-EDFCAAC551AB}" type="pres">
      <dgm:prSet presAssocID="{56981575-E0AE-48EE-8B95-2D960751A011}" presName="ChildText" presStyleLbl="revTx" presStyleIdx="1" presStyleCnt="3" custScaleX="146945" custScaleY="117575" custLinFactY="-10578" custLinFactNeighborX="5338" custLinFactNeighborY="-100000">
        <dgm:presLayoutVars>
          <dgm:chMax val="0"/>
          <dgm:chPref val="0"/>
          <dgm:bulletEnabled val="1"/>
        </dgm:presLayoutVars>
      </dgm:prSet>
      <dgm:spPr/>
    </dgm:pt>
    <dgm:pt modelId="{42F1288C-216D-4C50-A2B1-3FFDD566C038}" type="pres">
      <dgm:prSet presAssocID="{0254D0C9-6048-4D8C-928E-DEE51BA3ECAC}" presName="sibTrans" presStyleCnt="0"/>
      <dgm:spPr/>
    </dgm:pt>
    <dgm:pt modelId="{040F67CA-A3E8-49C9-9DC4-773E5A7E9138}" type="pres">
      <dgm:prSet presAssocID="{B0DF6A05-85DF-43AC-AB6B-92EFDE5F3B7A}" presName="composite" presStyleCnt="0"/>
      <dgm:spPr/>
    </dgm:pt>
    <dgm:pt modelId="{A0B1DB2D-114D-4445-AA2C-DF8B306FF8B9}" type="pres">
      <dgm:prSet presAssocID="{B0DF6A05-85DF-43AC-AB6B-92EFDE5F3B7A}" presName="ParentText" presStyleLbl="node1" presStyleIdx="2" presStyleCnt="3" custLinFactNeighborX="-52126" custLinFactNeighborY="-4586">
        <dgm:presLayoutVars>
          <dgm:chMax val="1"/>
          <dgm:chPref val="1"/>
          <dgm:bulletEnabled val="1"/>
        </dgm:presLayoutVars>
      </dgm:prSet>
      <dgm:spPr/>
    </dgm:pt>
    <dgm:pt modelId="{BF1FA9C1-F493-43C4-A9C7-82C425FE0439}" type="pres">
      <dgm:prSet presAssocID="{B0DF6A05-85DF-43AC-AB6B-92EFDE5F3B7A}" presName="FinalChildText" presStyleLbl="revTx" presStyleIdx="2" presStyleCnt="3" custLinFactNeighborX="-66417" custLinFactNeighborY="-13595">
        <dgm:presLayoutVars>
          <dgm:chMax val="0"/>
          <dgm:chPref val="0"/>
          <dgm:bulletEnabled val="1"/>
        </dgm:presLayoutVars>
      </dgm:prSet>
      <dgm:spPr/>
    </dgm:pt>
  </dgm:ptLst>
  <dgm:cxnLst>
    <dgm:cxn modelId="{74AEFB5D-707E-4624-BFF8-BCBB38FB0526}" srcId="{363E51A6-8C70-4357-8F2D-A9790FBB2CED}" destId="{008F3452-5BC8-422C-9CC4-6FBE79095261}" srcOrd="0" destOrd="0" parTransId="{080B7FCC-9D13-4EED-BC9C-33E288640F54}" sibTransId="{9E18D345-CD79-49C6-85BF-7E68FC1B4A41}"/>
    <dgm:cxn modelId="{6FE55841-BA37-4134-933A-756F84B95F3B}" srcId="{008F3452-5BC8-422C-9CC4-6FBE79095261}" destId="{EABD4580-5716-45A9-B87D-6D2CAEBA98E2}" srcOrd="0" destOrd="0" parTransId="{A5D718E3-0FA7-4FDF-8625-0C759F3807CA}" sibTransId="{2A2A2D84-C526-46D5-BBF3-A2D60B90083E}"/>
    <dgm:cxn modelId="{04CE3E82-7576-4293-8533-13343647F8AF}" type="presOf" srcId="{6D530F51-073B-4525-A1FB-E5F6A40AE412}" destId="{1EB5924E-1C61-4EEA-960C-EDFCAAC551AB}" srcOrd="0" destOrd="0" presId="urn:microsoft.com/office/officeart/2005/8/layout/StepDownProcess"/>
    <dgm:cxn modelId="{F2A1F983-D24D-40B2-B412-7FEB7D259099}" srcId="{008F3452-5BC8-422C-9CC4-6FBE79095261}" destId="{B0EF0719-7926-4FD5-A651-F5B40DBA6582}" srcOrd="1" destOrd="0" parTransId="{B608B5F1-0775-493D-A079-71AC499775B6}" sibTransId="{7224F4AB-F212-4584-AA82-EB124402B045}"/>
    <dgm:cxn modelId="{BC49D98C-9D40-48F0-B147-EC5365F31F67}" srcId="{56981575-E0AE-48EE-8B95-2D960751A011}" destId="{6D530F51-073B-4525-A1FB-E5F6A40AE412}" srcOrd="0" destOrd="0" parTransId="{6777BCF3-2526-4C2C-A6A2-8F1C3C77318A}" sibTransId="{7E18F41B-B075-4980-BE7B-6B647A505882}"/>
    <dgm:cxn modelId="{E076308F-0118-4C02-BED6-1B7F1191BF29}" type="presOf" srcId="{008F3452-5BC8-422C-9CC4-6FBE79095261}" destId="{ED816AB0-02FB-4B3C-AB99-1AD7486F3085}" srcOrd="0" destOrd="0" presId="urn:microsoft.com/office/officeart/2005/8/layout/StepDownProcess"/>
    <dgm:cxn modelId="{2A24A298-57E0-4BAB-AFA9-9B7AF8841D75}" type="presOf" srcId="{B0EF0719-7926-4FD5-A651-F5B40DBA6582}" destId="{0B9845AA-3C3D-45B9-A27C-7DF704B5A5BC}" srcOrd="0" destOrd="1" presId="urn:microsoft.com/office/officeart/2005/8/layout/StepDownProcess"/>
    <dgm:cxn modelId="{175A179C-834F-48E5-982C-72391CDDEFD1}" type="presOf" srcId="{EABD4580-5716-45A9-B87D-6D2CAEBA98E2}" destId="{0B9845AA-3C3D-45B9-A27C-7DF704B5A5BC}" srcOrd="0" destOrd="0" presId="urn:microsoft.com/office/officeart/2005/8/layout/StepDownProcess"/>
    <dgm:cxn modelId="{0B5695BC-BD07-41CD-8357-13B103B471E3}" srcId="{363E51A6-8C70-4357-8F2D-A9790FBB2CED}" destId="{56981575-E0AE-48EE-8B95-2D960751A011}" srcOrd="1" destOrd="0" parTransId="{EF18AC8C-6EF5-41F3-9A77-CCC63F14FE46}" sibTransId="{0254D0C9-6048-4D8C-928E-DEE51BA3ECAC}"/>
    <dgm:cxn modelId="{9DDA5ABF-4CF2-44A2-9FF5-0404D02C40A3}" type="presOf" srcId="{B521D13F-BEA1-47E0-94B5-8396C88227C6}" destId="{BF1FA9C1-F493-43C4-A9C7-82C425FE0439}" srcOrd="0" destOrd="0" presId="urn:microsoft.com/office/officeart/2005/8/layout/StepDownProcess"/>
    <dgm:cxn modelId="{8739D4C1-DCBD-44CC-BA7B-7DF5D7098568}" type="presOf" srcId="{56981575-E0AE-48EE-8B95-2D960751A011}" destId="{4CB284CD-E704-404C-AA0D-8A912EFE1242}" srcOrd="0" destOrd="0" presId="urn:microsoft.com/office/officeart/2005/8/layout/StepDownProcess"/>
    <dgm:cxn modelId="{C33FACCE-C32A-401D-8644-8964C175BC39}" type="presOf" srcId="{363E51A6-8C70-4357-8F2D-A9790FBB2CED}" destId="{3773E3B2-5034-4E05-B1A0-4847E44EAA74}" srcOrd="0" destOrd="0" presId="urn:microsoft.com/office/officeart/2005/8/layout/StepDownProcess"/>
    <dgm:cxn modelId="{47F5D4D6-F4C6-469E-A0E0-48DD583B6AD0}" srcId="{B0DF6A05-85DF-43AC-AB6B-92EFDE5F3B7A}" destId="{B521D13F-BEA1-47E0-94B5-8396C88227C6}" srcOrd="0" destOrd="0" parTransId="{40A5E961-0103-44EB-B11C-F86515D05536}" sibTransId="{ABFE1F24-80D8-4513-806F-787443AD85FA}"/>
    <dgm:cxn modelId="{D529CCDF-0E05-4615-B1A9-14496631555A}" type="presOf" srcId="{B0DF6A05-85DF-43AC-AB6B-92EFDE5F3B7A}" destId="{A0B1DB2D-114D-4445-AA2C-DF8B306FF8B9}" srcOrd="0" destOrd="0" presId="urn:microsoft.com/office/officeart/2005/8/layout/StepDownProcess"/>
    <dgm:cxn modelId="{9B9C01EF-68EB-4F34-9D4F-83796F15A644}" srcId="{363E51A6-8C70-4357-8F2D-A9790FBB2CED}" destId="{B0DF6A05-85DF-43AC-AB6B-92EFDE5F3B7A}" srcOrd="2" destOrd="0" parTransId="{487B6CA9-CCC4-4EA3-A92F-0C2898DBCD8F}" sibTransId="{AA4AA65C-FAE9-44D0-AC4E-D47B7A6B3CCC}"/>
    <dgm:cxn modelId="{00C63E24-60AE-423B-9D4C-1F73DF902AC9}" type="presParOf" srcId="{3773E3B2-5034-4E05-B1A0-4847E44EAA74}" destId="{9001E7D6-3D05-4F54-B9FE-1BDE3B65120F}" srcOrd="0" destOrd="0" presId="urn:microsoft.com/office/officeart/2005/8/layout/StepDownProcess"/>
    <dgm:cxn modelId="{2302B69E-CDF2-4735-8241-744196F1C3C8}" type="presParOf" srcId="{9001E7D6-3D05-4F54-B9FE-1BDE3B65120F}" destId="{3E3B51BC-9073-4D7D-8507-E2D07B8F4DA2}" srcOrd="0" destOrd="0" presId="urn:microsoft.com/office/officeart/2005/8/layout/StepDownProcess"/>
    <dgm:cxn modelId="{56AEDF29-A7A9-434D-BE9E-985959ECDB1C}" type="presParOf" srcId="{9001E7D6-3D05-4F54-B9FE-1BDE3B65120F}" destId="{ED816AB0-02FB-4B3C-AB99-1AD7486F3085}" srcOrd="1" destOrd="0" presId="urn:microsoft.com/office/officeart/2005/8/layout/StepDownProcess"/>
    <dgm:cxn modelId="{1E7D6092-B2F5-4AE2-842C-A9379B40030E}" type="presParOf" srcId="{9001E7D6-3D05-4F54-B9FE-1BDE3B65120F}" destId="{0B9845AA-3C3D-45B9-A27C-7DF704B5A5BC}" srcOrd="2" destOrd="0" presId="urn:microsoft.com/office/officeart/2005/8/layout/StepDownProcess"/>
    <dgm:cxn modelId="{4A9A3066-0035-4A82-88BB-792B48FEA452}" type="presParOf" srcId="{3773E3B2-5034-4E05-B1A0-4847E44EAA74}" destId="{AE543C94-127B-4090-BFD6-4EA1D2CDC3A0}" srcOrd="1" destOrd="0" presId="urn:microsoft.com/office/officeart/2005/8/layout/StepDownProcess"/>
    <dgm:cxn modelId="{C56F2AB5-A008-4E5E-9428-CEB51AB522DD}" type="presParOf" srcId="{3773E3B2-5034-4E05-B1A0-4847E44EAA74}" destId="{46845149-E977-4977-BEF3-5FEBBF41E93F}" srcOrd="2" destOrd="0" presId="urn:microsoft.com/office/officeart/2005/8/layout/StepDownProcess"/>
    <dgm:cxn modelId="{A97D9622-9CB9-4212-BA79-2AFE577ADF34}" type="presParOf" srcId="{46845149-E977-4977-BEF3-5FEBBF41E93F}" destId="{D39E1F48-7F33-415F-80C2-FFFD34E36343}" srcOrd="0" destOrd="0" presId="urn:microsoft.com/office/officeart/2005/8/layout/StepDownProcess"/>
    <dgm:cxn modelId="{3728F730-8D94-4A89-BD2B-AE6754CEDC92}" type="presParOf" srcId="{46845149-E977-4977-BEF3-5FEBBF41E93F}" destId="{4CB284CD-E704-404C-AA0D-8A912EFE1242}" srcOrd="1" destOrd="0" presId="urn:microsoft.com/office/officeart/2005/8/layout/StepDownProcess"/>
    <dgm:cxn modelId="{4A70D09B-9D8C-4925-9A14-B0D8308CB9FE}" type="presParOf" srcId="{46845149-E977-4977-BEF3-5FEBBF41E93F}" destId="{1EB5924E-1C61-4EEA-960C-EDFCAAC551AB}" srcOrd="2" destOrd="0" presId="urn:microsoft.com/office/officeart/2005/8/layout/StepDownProcess"/>
    <dgm:cxn modelId="{26EFCF17-9B50-42AA-A5A2-58DBA91C0AFE}" type="presParOf" srcId="{3773E3B2-5034-4E05-B1A0-4847E44EAA74}" destId="{42F1288C-216D-4C50-A2B1-3FFDD566C038}" srcOrd="3" destOrd="0" presId="urn:microsoft.com/office/officeart/2005/8/layout/StepDownProcess"/>
    <dgm:cxn modelId="{4FE3F17F-6E92-4855-ADE3-7A88D1ED797C}" type="presParOf" srcId="{3773E3B2-5034-4E05-B1A0-4847E44EAA74}" destId="{040F67CA-A3E8-49C9-9DC4-773E5A7E9138}" srcOrd="4" destOrd="0" presId="urn:microsoft.com/office/officeart/2005/8/layout/StepDownProcess"/>
    <dgm:cxn modelId="{AA73EF31-F0F8-4D9B-B7BB-794E23C5002B}" type="presParOf" srcId="{040F67CA-A3E8-49C9-9DC4-773E5A7E9138}" destId="{A0B1DB2D-114D-4445-AA2C-DF8B306FF8B9}" srcOrd="0" destOrd="0" presId="urn:microsoft.com/office/officeart/2005/8/layout/StepDownProcess"/>
    <dgm:cxn modelId="{51001DF6-C57D-45FF-9F77-A5A9EE950450}" type="presParOf" srcId="{040F67CA-A3E8-49C9-9DC4-773E5A7E9138}" destId="{BF1FA9C1-F493-43C4-A9C7-82C425FE0439}"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3E51A6-8C70-4357-8F2D-A9790FBB2CE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56981575-E0AE-48EE-8B95-2D960751A011}">
      <dgm:prSet phldrT="[Text]"/>
      <dgm:spPr/>
      <dgm:t>
        <a:bodyPr/>
        <a:lstStyle/>
        <a:p>
          <a:r>
            <a:rPr lang="en-US"/>
            <a:t>Work with advisor on research project</a:t>
          </a:r>
        </a:p>
      </dgm:t>
    </dgm:pt>
    <dgm:pt modelId="{EF18AC8C-6EF5-41F3-9A77-CCC63F14FE46}" type="parTrans" cxnId="{0B5695BC-BD07-41CD-8357-13B103B471E3}">
      <dgm:prSet/>
      <dgm:spPr/>
      <dgm:t>
        <a:bodyPr/>
        <a:lstStyle/>
        <a:p>
          <a:endParaRPr lang="en-US"/>
        </a:p>
      </dgm:t>
    </dgm:pt>
    <dgm:pt modelId="{0254D0C9-6048-4D8C-928E-DEE51BA3ECAC}" type="sibTrans" cxnId="{0B5695BC-BD07-41CD-8357-13B103B471E3}">
      <dgm:prSet/>
      <dgm:spPr/>
      <dgm:t>
        <a:bodyPr/>
        <a:lstStyle/>
        <a:p>
          <a:endParaRPr lang="en-US"/>
        </a:p>
      </dgm:t>
    </dgm:pt>
    <dgm:pt modelId="{6D530F51-073B-4525-A1FB-E5F6A40AE412}">
      <dgm:prSet phldrT="[Text]"/>
      <dgm:spPr/>
      <dgm:t>
        <a:bodyPr/>
        <a:lstStyle/>
        <a:p>
          <a:endParaRPr lang="en-US"/>
        </a:p>
      </dgm:t>
    </dgm:pt>
    <dgm:pt modelId="{6777BCF3-2526-4C2C-A6A2-8F1C3C77318A}" type="parTrans" cxnId="{BC49D98C-9D40-48F0-B147-EC5365F31F67}">
      <dgm:prSet/>
      <dgm:spPr/>
      <dgm:t>
        <a:bodyPr/>
        <a:lstStyle/>
        <a:p>
          <a:endParaRPr lang="en-US"/>
        </a:p>
      </dgm:t>
    </dgm:pt>
    <dgm:pt modelId="{7E18F41B-B075-4980-BE7B-6B647A505882}" type="sibTrans" cxnId="{BC49D98C-9D40-48F0-B147-EC5365F31F67}">
      <dgm:prSet/>
      <dgm:spPr/>
      <dgm:t>
        <a:bodyPr/>
        <a:lstStyle/>
        <a:p>
          <a:endParaRPr lang="en-US"/>
        </a:p>
      </dgm:t>
    </dgm:pt>
    <dgm:pt modelId="{B0DF6A05-85DF-43AC-AB6B-92EFDE5F3B7A}">
      <dgm:prSet phldrT="[Text]"/>
      <dgm:spPr/>
      <dgm:t>
        <a:bodyPr/>
        <a:lstStyle/>
        <a:p>
          <a:r>
            <a:rPr lang="en-US"/>
            <a:t>Thesis Defense</a:t>
          </a:r>
        </a:p>
      </dgm:t>
    </dgm:pt>
    <dgm:pt modelId="{487B6CA9-CCC4-4EA3-A92F-0C2898DBCD8F}" type="parTrans" cxnId="{9B9C01EF-68EB-4F34-9D4F-83796F15A644}">
      <dgm:prSet/>
      <dgm:spPr/>
      <dgm:t>
        <a:bodyPr/>
        <a:lstStyle/>
        <a:p>
          <a:endParaRPr lang="en-US"/>
        </a:p>
      </dgm:t>
    </dgm:pt>
    <dgm:pt modelId="{AA4AA65C-FAE9-44D0-AC4E-D47B7A6B3CCC}" type="sibTrans" cxnId="{9B9C01EF-68EB-4F34-9D4F-83796F15A644}">
      <dgm:prSet/>
      <dgm:spPr/>
      <dgm:t>
        <a:bodyPr/>
        <a:lstStyle/>
        <a:p>
          <a:endParaRPr lang="en-US"/>
        </a:p>
      </dgm:t>
    </dgm:pt>
    <dgm:pt modelId="{3773E3B2-5034-4E05-B1A0-4847E44EAA74}" type="pres">
      <dgm:prSet presAssocID="{363E51A6-8C70-4357-8F2D-A9790FBB2CED}" presName="rootnode" presStyleCnt="0">
        <dgm:presLayoutVars>
          <dgm:chMax/>
          <dgm:chPref/>
          <dgm:dir/>
          <dgm:animLvl val="lvl"/>
        </dgm:presLayoutVars>
      </dgm:prSet>
      <dgm:spPr/>
    </dgm:pt>
    <dgm:pt modelId="{46845149-E977-4977-BEF3-5FEBBF41E93F}" type="pres">
      <dgm:prSet presAssocID="{56981575-E0AE-48EE-8B95-2D960751A011}" presName="composite" presStyleCnt="0"/>
      <dgm:spPr/>
    </dgm:pt>
    <dgm:pt modelId="{D39E1F48-7F33-415F-80C2-FFFD34E36343}" type="pres">
      <dgm:prSet presAssocID="{56981575-E0AE-48EE-8B95-2D960751A011}" presName="bentUpArrow1" presStyleLbl="alignImgPlace1" presStyleIdx="0" presStyleCnt="1"/>
      <dgm:spPr/>
    </dgm:pt>
    <dgm:pt modelId="{4CB284CD-E704-404C-AA0D-8A912EFE1242}" type="pres">
      <dgm:prSet presAssocID="{56981575-E0AE-48EE-8B95-2D960751A011}" presName="ParentText" presStyleLbl="node1" presStyleIdx="0" presStyleCnt="2">
        <dgm:presLayoutVars>
          <dgm:chMax val="1"/>
          <dgm:chPref val="1"/>
          <dgm:bulletEnabled val="1"/>
        </dgm:presLayoutVars>
      </dgm:prSet>
      <dgm:spPr/>
    </dgm:pt>
    <dgm:pt modelId="{1EB5924E-1C61-4EEA-960C-EDFCAAC551AB}" type="pres">
      <dgm:prSet presAssocID="{56981575-E0AE-48EE-8B95-2D960751A011}" presName="ChildText" presStyleLbl="revTx" presStyleIdx="0" presStyleCnt="1" custScaleX="146945" custScaleY="117575" custLinFactNeighborX="26853">
        <dgm:presLayoutVars>
          <dgm:chMax val="0"/>
          <dgm:chPref val="0"/>
          <dgm:bulletEnabled val="1"/>
        </dgm:presLayoutVars>
      </dgm:prSet>
      <dgm:spPr/>
    </dgm:pt>
    <dgm:pt modelId="{42F1288C-216D-4C50-A2B1-3FFDD566C038}" type="pres">
      <dgm:prSet presAssocID="{0254D0C9-6048-4D8C-928E-DEE51BA3ECAC}" presName="sibTrans" presStyleCnt="0"/>
      <dgm:spPr/>
    </dgm:pt>
    <dgm:pt modelId="{040F67CA-A3E8-49C9-9DC4-773E5A7E9138}" type="pres">
      <dgm:prSet presAssocID="{B0DF6A05-85DF-43AC-AB6B-92EFDE5F3B7A}" presName="composite" presStyleCnt="0"/>
      <dgm:spPr/>
    </dgm:pt>
    <dgm:pt modelId="{A0B1DB2D-114D-4445-AA2C-DF8B306FF8B9}" type="pres">
      <dgm:prSet presAssocID="{B0DF6A05-85DF-43AC-AB6B-92EFDE5F3B7A}" presName="ParentText" presStyleLbl="node1" presStyleIdx="1" presStyleCnt="2">
        <dgm:presLayoutVars>
          <dgm:chMax val="1"/>
          <dgm:chPref val="1"/>
          <dgm:bulletEnabled val="1"/>
        </dgm:presLayoutVars>
      </dgm:prSet>
      <dgm:spPr/>
    </dgm:pt>
  </dgm:ptLst>
  <dgm:cxnLst>
    <dgm:cxn modelId="{04CE3E82-7576-4293-8533-13343647F8AF}" type="presOf" srcId="{6D530F51-073B-4525-A1FB-E5F6A40AE412}" destId="{1EB5924E-1C61-4EEA-960C-EDFCAAC551AB}" srcOrd="0" destOrd="0" presId="urn:microsoft.com/office/officeart/2005/8/layout/StepDownProcess"/>
    <dgm:cxn modelId="{BC49D98C-9D40-48F0-B147-EC5365F31F67}" srcId="{56981575-E0AE-48EE-8B95-2D960751A011}" destId="{6D530F51-073B-4525-A1FB-E5F6A40AE412}" srcOrd="0" destOrd="0" parTransId="{6777BCF3-2526-4C2C-A6A2-8F1C3C77318A}" sibTransId="{7E18F41B-B075-4980-BE7B-6B647A505882}"/>
    <dgm:cxn modelId="{0B5695BC-BD07-41CD-8357-13B103B471E3}" srcId="{363E51A6-8C70-4357-8F2D-A9790FBB2CED}" destId="{56981575-E0AE-48EE-8B95-2D960751A011}" srcOrd="0" destOrd="0" parTransId="{EF18AC8C-6EF5-41F3-9A77-CCC63F14FE46}" sibTransId="{0254D0C9-6048-4D8C-928E-DEE51BA3ECAC}"/>
    <dgm:cxn modelId="{8739D4C1-DCBD-44CC-BA7B-7DF5D7098568}" type="presOf" srcId="{56981575-E0AE-48EE-8B95-2D960751A011}" destId="{4CB284CD-E704-404C-AA0D-8A912EFE1242}" srcOrd="0" destOrd="0" presId="urn:microsoft.com/office/officeart/2005/8/layout/StepDownProcess"/>
    <dgm:cxn modelId="{C33FACCE-C32A-401D-8644-8964C175BC39}" type="presOf" srcId="{363E51A6-8C70-4357-8F2D-A9790FBB2CED}" destId="{3773E3B2-5034-4E05-B1A0-4847E44EAA74}" srcOrd="0" destOrd="0" presId="urn:microsoft.com/office/officeart/2005/8/layout/StepDownProcess"/>
    <dgm:cxn modelId="{D529CCDF-0E05-4615-B1A9-14496631555A}" type="presOf" srcId="{B0DF6A05-85DF-43AC-AB6B-92EFDE5F3B7A}" destId="{A0B1DB2D-114D-4445-AA2C-DF8B306FF8B9}" srcOrd="0" destOrd="0" presId="urn:microsoft.com/office/officeart/2005/8/layout/StepDownProcess"/>
    <dgm:cxn modelId="{9B9C01EF-68EB-4F34-9D4F-83796F15A644}" srcId="{363E51A6-8C70-4357-8F2D-A9790FBB2CED}" destId="{B0DF6A05-85DF-43AC-AB6B-92EFDE5F3B7A}" srcOrd="1" destOrd="0" parTransId="{487B6CA9-CCC4-4EA3-A92F-0C2898DBCD8F}" sibTransId="{AA4AA65C-FAE9-44D0-AC4E-D47B7A6B3CCC}"/>
    <dgm:cxn modelId="{C56F2AB5-A008-4E5E-9428-CEB51AB522DD}" type="presParOf" srcId="{3773E3B2-5034-4E05-B1A0-4847E44EAA74}" destId="{46845149-E977-4977-BEF3-5FEBBF41E93F}" srcOrd="0" destOrd="0" presId="urn:microsoft.com/office/officeart/2005/8/layout/StepDownProcess"/>
    <dgm:cxn modelId="{A97D9622-9CB9-4212-BA79-2AFE577ADF34}" type="presParOf" srcId="{46845149-E977-4977-BEF3-5FEBBF41E93F}" destId="{D39E1F48-7F33-415F-80C2-FFFD34E36343}" srcOrd="0" destOrd="0" presId="urn:microsoft.com/office/officeart/2005/8/layout/StepDownProcess"/>
    <dgm:cxn modelId="{3728F730-8D94-4A89-BD2B-AE6754CEDC92}" type="presParOf" srcId="{46845149-E977-4977-BEF3-5FEBBF41E93F}" destId="{4CB284CD-E704-404C-AA0D-8A912EFE1242}" srcOrd="1" destOrd="0" presId="urn:microsoft.com/office/officeart/2005/8/layout/StepDownProcess"/>
    <dgm:cxn modelId="{4A70D09B-9D8C-4925-9A14-B0D8308CB9FE}" type="presParOf" srcId="{46845149-E977-4977-BEF3-5FEBBF41E93F}" destId="{1EB5924E-1C61-4EEA-960C-EDFCAAC551AB}" srcOrd="2" destOrd="0" presId="urn:microsoft.com/office/officeart/2005/8/layout/StepDownProcess"/>
    <dgm:cxn modelId="{26EFCF17-9B50-42AA-A5A2-58DBA91C0AFE}" type="presParOf" srcId="{3773E3B2-5034-4E05-B1A0-4847E44EAA74}" destId="{42F1288C-216D-4C50-A2B1-3FFDD566C038}" srcOrd="1" destOrd="0" presId="urn:microsoft.com/office/officeart/2005/8/layout/StepDownProcess"/>
    <dgm:cxn modelId="{4FE3F17F-6E92-4855-ADE3-7A88D1ED797C}" type="presParOf" srcId="{3773E3B2-5034-4E05-B1A0-4847E44EAA74}" destId="{040F67CA-A3E8-49C9-9DC4-773E5A7E9138}" srcOrd="2" destOrd="0" presId="urn:microsoft.com/office/officeart/2005/8/layout/StepDownProcess"/>
    <dgm:cxn modelId="{AA73EF31-F0F8-4D9B-B7BB-794E23C5002B}" type="presParOf" srcId="{040F67CA-A3E8-49C9-9DC4-773E5A7E9138}" destId="{A0B1DB2D-114D-4445-AA2C-DF8B306FF8B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63E51A6-8C70-4357-8F2D-A9790FBB2CE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56981575-E0AE-48EE-8B95-2D960751A011}">
      <dgm:prSet phldrT="[Text]"/>
      <dgm:spPr/>
      <dgm:t>
        <a:bodyPr/>
        <a:lstStyle/>
        <a:p>
          <a:r>
            <a:rPr lang="en-US"/>
            <a:t>Work with advisor on project</a:t>
          </a:r>
        </a:p>
      </dgm:t>
    </dgm:pt>
    <dgm:pt modelId="{EF18AC8C-6EF5-41F3-9A77-CCC63F14FE46}" type="parTrans" cxnId="{0B5695BC-BD07-41CD-8357-13B103B471E3}">
      <dgm:prSet/>
      <dgm:spPr/>
      <dgm:t>
        <a:bodyPr/>
        <a:lstStyle/>
        <a:p>
          <a:endParaRPr lang="en-US"/>
        </a:p>
      </dgm:t>
    </dgm:pt>
    <dgm:pt modelId="{0254D0C9-6048-4D8C-928E-DEE51BA3ECAC}" type="sibTrans" cxnId="{0B5695BC-BD07-41CD-8357-13B103B471E3}">
      <dgm:prSet/>
      <dgm:spPr/>
      <dgm:t>
        <a:bodyPr/>
        <a:lstStyle/>
        <a:p>
          <a:endParaRPr lang="en-US"/>
        </a:p>
      </dgm:t>
    </dgm:pt>
    <dgm:pt modelId="{6D530F51-073B-4525-A1FB-E5F6A40AE412}">
      <dgm:prSet phldrT="[Text]"/>
      <dgm:spPr/>
      <dgm:t>
        <a:bodyPr/>
        <a:lstStyle/>
        <a:p>
          <a:endParaRPr lang="en-US"/>
        </a:p>
      </dgm:t>
    </dgm:pt>
    <dgm:pt modelId="{6777BCF3-2526-4C2C-A6A2-8F1C3C77318A}" type="parTrans" cxnId="{BC49D98C-9D40-48F0-B147-EC5365F31F67}">
      <dgm:prSet/>
      <dgm:spPr/>
      <dgm:t>
        <a:bodyPr/>
        <a:lstStyle/>
        <a:p>
          <a:endParaRPr lang="en-US"/>
        </a:p>
      </dgm:t>
    </dgm:pt>
    <dgm:pt modelId="{7E18F41B-B075-4980-BE7B-6B647A505882}" type="sibTrans" cxnId="{BC49D98C-9D40-48F0-B147-EC5365F31F67}">
      <dgm:prSet/>
      <dgm:spPr/>
      <dgm:t>
        <a:bodyPr/>
        <a:lstStyle/>
        <a:p>
          <a:endParaRPr lang="en-US"/>
        </a:p>
      </dgm:t>
    </dgm:pt>
    <dgm:pt modelId="{B0DF6A05-85DF-43AC-AB6B-92EFDE5F3B7A}">
      <dgm:prSet phldrT="[Text]"/>
      <dgm:spPr/>
      <dgm:t>
        <a:bodyPr/>
        <a:lstStyle/>
        <a:p>
          <a:r>
            <a:rPr lang="en-US"/>
            <a:t>Graduate</a:t>
          </a:r>
        </a:p>
      </dgm:t>
    </dgm:pt>
    <dgm:pt modelId="{487B6CA9-CCC4-4EA3-A92F-0C2898DBCD8F}" type="parTrans" cxnId="{9B9C01EF-68EB-4F34-9D4F-83796F15A644}">
      <dgm:prSet/>
      <dgm:spPr/>
      <dgm:t>
        <a:bodyPr/>
        <a:lstStyle/>
        <a:p>
          <a:endParaRPr lang="en-US"/>
        </a:p>
      </dgm:t>
    </dgm:pt>
    <dgm:pt modelId="{AA4AA65C-FAE9-44D0-AC4E-D47B7A6B3CCC}" type="sibTrans" cxnId="{9B9C01EF-68EB-4F34-9D4F-83796F15A644}">
      <dgm:prSet/>
      <dgm:spPr/>
      <dgm:t>
        <a:bodyPr/>
        <a:lstStyle/>
        <a:p>
          <a:endParaRPr lang="en-US"/>
        </a:p>
      </dgm:t>
    </dgm:pt>
    <dgm:pt modelId="{3773E3B2-5034-4E05-B1A0-4847E44EAA74}" type="pres">
      <dgm:prSet presAssocID="{363E51A6-8C70-4357-8F2D-A9790FBB2CED}" presName="rootnode" presStyleCnt="0">
        <dgm:presLayoutVars>
          <dgm:chMax/>
          <dgm:chPref/>
          <dgm:dir/>
          <dgm:animLvl val="lvl"/>
        </dgm:presLayoutVars>
      </dgm:prSet>
      <dgm:spPr/>
    </dgm:pt>
    <dgm:pt modelId="{46845149-E977-4977-BEF3-5FEBBF41E93F}" type="pres">
      <dgm:prSet presAssocID="{56981575-E0AE-48EE-8B95-2D960751A011}" presName="composite" presStyleCnt="0"/>
      <dgm:spPr/>
    </dgm:pt>
    <dgm:pt modelId="{D39E1F48-7F33-415F-80C2-FFFD34E36343}" type="pres">
      <dgm:prSet presAssocID="{56981575-E0AE-48EE-8B95-2D960751A011}" presName="bentUpArrow1" presStyleLbl="alignImgPlace1" presStyleIdx="0" presStyleCnt="1"/>
      <dgm:spPr/>
    </dgm:pt>
    <dgm:pt modelId="{4CB284CD-E704-404C-AA0D-8A912EFE1242}" type="pres">
      <dgm:prSet presAssocID="{56981575-E0AE-48EE-8B95-2D960751A011}" presName="ParentText" presStyleLbl="node1" presStyleIdx="0" presStyleCnt="2">
        <dgm:presLayoutVars>
          <dgm:chMax val="1"/>
          <dgm:chPref val="1"/>
          <dgm:bulletEnabled val="1"/>
        </dgm:presLayoutVars>
      </dgm:prSet>
      <dgm:spPr/>
    </dgm:pt>
    <dgm:pt modelId="{1EB5924E-1C61-4EEA-960C-EDFCAAC551AB}" type="pres">
      <dgm:prSet presAssocID="{56981575-E0AE-48EE-8B95-2D960751A011}" presName="ChildText" presStyleLbl="revTx" presStyleIdx="0" presStyleCnt="1" custScaleX="146945" custScaleY="117575" custLinFactNeighborX="26853">
        <dgm:presLayoutVars>
          <dgm:chMax val="0"/>
          <dgm:chPref val="0"/>
          <dgm:bulletEnabled val="1"/>
        </dgm:presLayoutVars>
      </dgm:prSet>
      <dgm:spPr/>
    </dgm:pt>
    <dgm:pt modelId="{42F1288C-216D-4C50-A2B1-3FFDD566C038}" type="pres">
      <dgm:prSet presAssocID="{0254D0C9-6048-4D8C-928E-DEE51BA3ECAC}" presName="sibTrans" presStyleCnt="0"/>
      <dgm:spPr/>
    </dgm:pt>
    <dgm:pt modelId="{040F67CA-A3E8-49C9-9DC4-773E5A7E9138}" type="pres">
      <dgm:prSet presAssocID="{B0DF6A05-85DF-43AC-AB6B-92EFDE5F3B7A}" presName="composite" presStyleCnt="0"/>
      <dgm:spPr/>
    </dgm:pt>
    <dgm:pt modelId="{A0B1DB2D-114D-4445-AA2C-DF8B306FF8B9}" type="pres">
      <dgm:prSet presAssocID="{B0DF6A05-85DF-43AC-AB6B-92EFDE5F3B7A}" presName="ParentText" presStyleLbl="node1" presStyleIdx="1" presStyleCnt="2">
        <dgm:presLayoutVars>
          <dgm:chMax val="1"/>
          <dgm:chPref val="1"/>
          <dgm:bulletEnabled val="1"/>
        </dgm:presLayoutVars>
      </dgm:prSet>
      <dgm:spPr/>
    </dgm:pt>
  </dgm:ptLst>
  <dgm:cxnLst>
    <dgm:cxn modelId="{04CE3E82-7576-4293-8533-13343647F8AF}" type="presOf" srcId="{6D530F51-073B-4525-A1FB-E5F6A40AE412}" destId="{1EB5924E-1C61-4EEA-960C-EDFCAAC551AB}" srcOrd="0" destOrd="0" presId="urn:microsoft.com/office/officeart/2005/8/layout/StepDownProcess"/>
    <dgm:cxn modelId="{BC49D98C-9D40-48F0-B147-EC5365F31F67}" srcId="{56981575-E0AE-48EE-8B95-2D960751A011}" destId="{6D530F51-073B-4525-A1FB-E5F6A40AE412}" srcOrd="0" destOrd="0" parTransId="{6777BCF3-2526-4C2C-A6A2-8F1C3C77318A}" sibTransId="{7E18F41B-B075-4980-BE7B-6B647A505882}"/>
    <dgm:cxn modelId="{0B5695BC-BD07-41CD-8357-13B103B471E3}" srcId="{363E51A6-8C70-4357-8F2D-A9790FBB2CED}" destId="{56981575-E0AE-48EE-8B95-2D960751A011}" srcOrd="0" destOrd="0" parTransId="{EF18AC8C-6EF5-41F3-9A77-CCC63F14FE46}" sibTransId="{0254D0C9-6048-4D8C-928E-DEE51BA3ECAC}"/>
    <dgm:cxn modelId="{8739D4C1-DCBD-44CC-BA7B-7DF5D7098568}" type="presOf" srcId="{56981575-E0AE-48EE-8B95-2D960751A011}" destId="{4CB284CD-E704-404C-AA0D-8A912EFE1242}" srcOrd="0" destOrd="0" presId="urn:microsoft.com/office/officeart/2005/8/layout/StepDownProcess"/>
    <dgm:cxn modelId="{C33FACCE-C32A-401D-8644-8964C175BC39}" type="presOf" srcId="{363E51A6-8C70-4357-8F2D-A9790FBB2CED}" destId="{3773E3B2-5034-4E05-B1A0-4847E44EAA74}" srcOrd="0" destOrd="0" presId="urn:microsoft.com/office/officeart/2005/8/layout/StepDownProcess"/>
    <dgm:cxn modelId="{D529CCDF-0E05-4615-B1A9-14496631555A}" type="presOf" srcId="{B0DF6A05-85DF-43AC-AB6B-92EFDE5F3B7A}" destId="{A0B1DB2D-114D-4445-AA2C-DF8B306FF8B9}" srcOrd="0" destOrd="0" presId="urn:microsoft.com/office/officeart/2005/8/layout/StepDownProcess"/>
    <dgm:cxn modelId="{9B9C01EF-68EB-4F34-9D4F-83796F15A644}" srcId="{363E51A6-8C70-4357-8F2D-A9790FBB2CED}" destId="{B0DF6A05-85DF-43AC-AB6B-92EFDE5F3B7A}" srcOrd="1" destOrd="0" parTransId="{487B6CA9-CCC4-4EA3-A92F-0C2898DBCD8F}" sibTransId="{AA4AA65C-FAE9-44D0-AC4E-D47B7A6B3CCC}"/>
    <dgm:cxn modelId="{C56F2AB5-A008-4E5E-9428-CEB51AB522DD}" type="presParOf" srcId="{3773E3B2-5034-4E05-B1A0-4847E44EAA74}" destId="{46845149-E977-4977-BEF3-5FEBBF41E93F}" srcOrd="0" destOrd="0" presId="urn:microsoft.com/office/officeart/2005/8/layout/StepDownProcess"/>
    <dgm:cxn modelId="{A97D9622-9CB9-4212-BA79-2AFE577ADF34}" type="presParOf" srcId="{46845149-E977-4977-BEF3-5FEBBF41E93F}" destId="{D39E1F48-7F33-415F-80C2-FFFD34E36343}" srcOrd="0" destOrd="0" presId="urn:microsoft.com/office/officeart/2005/8/layout/StepDownProcess"/>
    <dgm:cxn modelId="{3728F730-8D94-4A89-BD2B-AE6754CEDC92}" type="presParOf" srcId="{46845149-E977-4977-BEF3-5FEBBF41E93F}" destId="{4CB284CD-E704-404C-AA0D-8A912EFE1242}" srcOrd="1" destOrd="0" presId="urn:microsoft.com/office/officeart/2005/8/layout/StepDownProcess"/>
    <dgm:cxn modelId="{4A70D09B-9D8C-4925-9A14-B0D8308CB9FE}" type="presParOf" srcId="{46845149-E977-4977-BEF3-5FEBBF41E93F}" destId="{1EB5924E-1C61-4EEA-960C-EDFCAAC551AB}" srcOrd="2" destOrd="0" presId="urn:microsoft.com/office/officeart/2005/8/layout/StepDownProcess"/>
    <dgm:cxn modelId="{26EFCF17-9B50-42AA-A5A2-58DBA91C0AFE}" type="presParOf" srcId="{3773E3B2-5034-4E05-B1A0-4847E44EAA74}" destId="{42F1288C-216D-4C50-A2B1-3FFDD566C038}" srcOrd="1" destOrd="0" presId="urn:microsoft.com/office/officeart/2005/8/layout/StepDownProcess"/>
    <dgm:cxn modelId="{4FE3F17F-6E92-4855-ADE3-7A88D1ED797C}" type="presParOf" srcId="{3773E3B2-5034-4E05-B1A0-4847E44EAA74}" destId="{040F67CA-A3E8-49C9-9DC4-773E5A7E9138}" srcOrd="2" destOrd="0" presId="urn:microsoft.com/office/officeart/2005/8/layout/StepDownProcess"/>
    <dgm:cxn modelId="{AA73EF31-F0F8-4D9B-B7BB-794E23C5002B}" type="presParOf" srcId="{040F67CA-A3E8-49C9-9DC4-773E5A7E9138}" destId="{A0B1DB2D-114D-4445-AA2C-DF8B306FF8B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3E51A6-8C70-4357-8F2D-A9790FBB2CE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56981575-E0AE-48EE-8B95-2D960751A011}">
      <dgm:prSet phldrT="[Text]"/>
      <dgm:spPr/>
      <dgm:t>
        <a:bodyPr/>
        <a:lstStyle/>
        <a:p>
          <a:r>
            <a:rPr lang="en-US"/>
            <a:t>Take classes (30 hours)</a:t>
          </a:r>
        </a:p>
      </dgm:t>
    </dgm:pt>
    <dgm:pt modelId="{EF18AC8C-6EF5-41F3-9A77-CCC63F14FE46}" type="parTrans" cxnId="{0B5695BC-BD07-41CD-8357-13B103B471E3}">
      <dgm:prSet/>
      <dgm:spPr/>
      <dgm:t>
        <a:bodyPr/>
        <a:lstStyle/>
        <a:p>
          <a:endParaRPr lang="en-US"/>
        </a:p>
      </dgm:t>
    </dgm:pt>
    <dgm:pt modelId="{0254D0C9-6048-4D8C-928E-DEE51BA3ECAC}" type="sibTrans" cxnId="{0B5695BC-BD07-41CD-8357-13B103B471E3}">
      <dgm:prSet/>
      <dgm:spPr/>
      <dgm:t>
        <a:bodyPr/>
        <a:lstStyle/>
        <a:p>
          <a:endParaRPr lang="en-US"/>
        </a:p>
      </dgm:t>
    </dgm:pt>
    <dgm:pt modelId="{6D530F51-073B-4525-A1FB-E5F6A40AE412}">
      <dgm:prSet phldrT="[Text]"/>
      <dgm:spPr/>
      <dgm:t>
        <a:bodyPr/>
        <a:lstStyle/>
        <a:p>
          <a:endParaRPr lang="en-US"/>
        </a:p>
      </dgm:t>
    </dgm:pt>
    <dgm:pt modelId="{6777BCF3-2526-4C2C-A6A2-8F1C3C77318A}" type="parTrans" cxnId="{BC49D98C-9D40-48F0-B147-EC5365F31F67}">
      <dgm:prSet/>
      <dgm:spPr/>
      <dgm:t>
        <a:bodyPr/>
        <a:lstStyle/>
        <a:p>
          <a:endParaRPr lang="en-US"/>
        </a:p>
      </dgm:t>
    </dgm:pt>
    <dgm:pt modelId="{7E18F41B-B075-4980-BE7B-6B647A505882}" type="sibTrans" cxnId="{BC49D98C-9D40-48F0-B147-EC5365F31F67}">
      <dgm:prSet/>
      <dgm:spPr/>
      <dgm:t>
        <a:bodyPr/>
        <a:lstStyle/>
        <a:p>
          <a:endParaRPr lang="en-US"/>
        </a:p>
      </dgm:t>
    </dgm:pt>
    <dgm:pt modelId="{B0DF6A05-85DF-43AC-AB6B-92EFDE5F3B7A}">
      <dgm:prSet phldrT="[Text]"/>
      <dgm:spPr/>
      <dgm:t>
        <a:bodyPr/>
        <a:lstStyle/>
        <a:p>
          <a:r>
            <a:rPr lang="en-US"/>
            <a:t>Graduate</a:t>
          </a:r>
        </a:p>
      </dgm:t>
    </dgm:pt>
    <dgm:pt modelId="{487B6CA9-CCC4-4EA3-A92F-0C2898DBCD8F}" type="parTrans" cxnId="{9B9C01EF-68EB-4F34-9D4F-83796F15A644}">
      <dgm:prSet/>
      <dgm:spPr/>
      <dgm:t>
        <a:bodyPr/>
        <a:lstStyle/>
        <a:p>
          <a:endParaRPr lang="en-US"/>
        </a:p>
      </dgm:t>
    </dgm:pt>
    <dgm:pt modelId="{AA4AA65C-FAE9-44D0-AC4E-D47B7A6B3CCC}" type="sibTrans" cxnId="{9B9C01EF-68EB-4F34-9D4F-83796F15A644}">
      <dgm:prSet/>
      <dgm:spPr/>
      <dgm:t>
        <a:bodyPr/>
        <a:lstStyle/>
        <a:p>
          <a:endParaRPr lang="en-US"/>
        </a:p>
      </dgm:t>
    </dgm:pt>
    <dgm:pt modelId="{3773E3B2-5034-4E05-B1A0-4847E44EAA74}" type="pres">
      <dgm:prSet presAssocID="{363E51A6-8C70-4357-8F2D-A9790FBB2CED}" presName="rootnode" presStyleCnt="0">
        <dgm:presLayoutVars>
          <dgm:chMax/>
          <dgm:chPref/>
          <dgm:dir/>
          <dgm:animLvl val="lvl"/>
        </dgm:presLayoutVars>
      </dgm:prSet>
      <dgm:spPr/>
    </dgm:pt>
    <dgm:pt modelId="{46845149-E977-4977-BEF3-5FEBBF41E93F}" type="pres">
      <dgm:prSet presAssocID="{56981575-E0AE-48EE-8B95-2D960751A011}" presName="composite" presStyleCnt="0"/>
      <dgm:spPr/>
    </dgm:pt>
    <dgm:pt modelId="{D39E1F48-7F33-415F-80C2-FFFD34E36343}" type="pres">
      <dgm:prSet presAssocID="{56981575-E0AE-48EE-8B95-2D960751A011}" presName="bentUpArrow1" presStyleLbl="alignImgPlace1" presStyleIdx="0" presStyleCnt="1"/>
      <dgm:spPr/>
    </dgm:pt>
    <dgm:pt modelId="{4CB284CD-E704-404C-AA0D-8A912EFE1242}" type="pres">
      <dgm:prSet presAssocID="{56981575-E0AE-48EE-8B95-2D960751A011}" presName="ParentText" presStyleLbl="node1" presStyleIdx="0" presStyleCnt="2">
        <dgm:presLayoutVars>
          <dgm:chMax val="1"/>
          <dgm:chPref val="1"/>
          <dgm:bulletEnabled val="1"/>
        </dgm:presLayoutVars>
      </dgm:prSet>
      <dgm:spPr/>
    </dgm:pt>
    <dgm:pt modelId="{1EB5924E-1C61-4EEA-960C-EDFCAAC551AB}" type="pres">
      <dgm:prSet presAssocID="{56981575-E0AE-48EE-8B95-2D960751A011}" presName="ChildText" presStyleLbl="revTx" presStyleIdx="0" presStyleCnt="1" custScaleX="146945" custScaleY="117575" custLinFactNeighborX="26853">
        <dgm:presLayoutVars>
          <dgm:chMax val="0"/>
          <dgm:chPref val="0"/>
          <dgm:bulletEnabled val="1"/>
        </dgm:presLayoutVars>
      </dgm:prSet>
      <dgm:spPr/>
    </dgm:pt>
    <dgm:pt modelId="{42F1288C-216D-4C50-A2B1-3FFDD566C038}" type="pres">
      <dgm:prSet presAssocID="{0254D0C9-6048-4D8C-928E-DEE51BA3ECAC}" presName="sibTrans" presStyleCnt="0"/>
      <dgm:spPr/>
    </dgm:pt>
    <dgm:pt modelId="{040F67CA-A3E8-49C9-9DC4-773E5A7E9138}" type="pres">
      <dgm:prSet presAssocID="{B0DF6A05-85DF-43AC-AB6B-92EFDE5F3B7A}" presName="composite" presStyleCnt="0"/>
      <dgm:spPr/>
    </dgm:pt>
    <dgm:pt modelId="{A0B1DB2D-114D-4445-AA2C-DF8B306FF8B9}" type="pres">
      <dgm:prSet presAssocID="{B0DF6A05-85DF-43AC-AB6B-92EFDE5F3B7A}" presName="ParentText" presStyleLbl="node1" presStyleIdx="1" presStyleCnt="2">
        <dgm:presLayoutVars>
          <dgm:chMax val="1"/>
          <dgm:chPref val="1"/>
          <dgm:bulletEnabled val="1"/>
        </dgm:presLayoutVars>
      </dgm:prSet>
      <dgm:spPr/>
    </dgm:pt>
  </dgm:ptLst>
  <dgm:cxnLst>
    <dgm:cxn modelId="{04CE3E82-7576-4293-8533-13343647F8AF}" type="presOf" srcId="{6D530F51-073B-4525-A1FB-E5F6A40AE412}" destId="{1EB5924E-1C61-4EEA-960C-EDFCAAC551AB}" srcOrd="0" destOrd="0" presId="urn:microsoft.com/office/officeart/2005/8/layout/StepDownProcess"/>
    <dgm:cxn modelId="{BC49D98C-9D40-48F0-B147-EC5365F31F67}" srcId="{56981575-E0AE-48EE-8B95-2D960751A011}" destId="{6D530F51-073B-4525-A1FB-E5F6A40AE412}" srcOrd="0" destOrd="0" parTransId="{6777BCF3-2526-4C2C-A6A2-8F1C3C77318A}" sibTransId="{7E18F41B-B075-4980-BE7B-6B647A505882}"/>
    <dgm:cxn modelId="{0B5695BC-BD07-41CD-8357-13B103B471E3}" srcId="{363E51A6-8C70-4357-8F2D-A9790FBB2CED}" destId="{56981575-E0AE-48EE-8B95-2D960751A011}" srcOrd="0" destOrd="0" parTransId="{EF18AC8C-6EF5-41F3-9A77-CCC63F14FE46}" sibTransId="{0254D0C9-6048-4D8C-928E-DEE51BA3ECAC}"/>
    <dgm:cxn modelId="{8739D4C1-DCBD-44CC-BA7B-7DF5D7098568}" type="presOf" srcId="{56981575-E0AE-48EE-8B95-2D960751A011}" destId="{4CB284CD-E704-404C-AA0D-8A912EFE1242}" srcOrd="0" destOrd="0" presId="urn:microsoft.com/office/officeart/2005/8/layout/StepDownProcess"/>
    <dgm:cxn modelId="{C33FACCE-C32A-401D-8644-8964C175BC39}" type="presOf" srcId="{363E51A6-8C70-4357-8F2D-A9790FBB2CED}" destId="{3773E3B2-5034-4E05-B1A0-4847E44EAA74}" srcOrd="0" destOrd="0" presId="urn:microsoft.com/office/officeart/2005/8/layout/StepDownProcess"/>
    <dgm:cxn modelId="{D529CCDF-0E05-4615-B1A9-14496631555A}" type="presOf" srcId="{B0DF6A05-85DF-43AC-AB6B-92EFDE5F3B7A}" destId="{A0B1DB2D-114D-4445-AA2C-DF8B306FF8B9}" srcOrd="0" destOrd="0" presId="urn:microsoft.com/office/officeart/2005/8/layout/StepDownProcess"/>
    <dgm:cxn modelId="{9B9C01EF-68EB-4F34-9D4F-83796F15A644}" srcId="{363E51A6-8C70-4357-8F2D-A9790FBB2CED}" destId="{B0DF6A05-85DF-43AC-AB6B-92EFDE5F3B7A}" srcOrd="1" destOrd="0" parTransId="{487B6CA9-CCC4-4EA3-A92F-0C2898DBCD8F}" sibTransId="{AA4AA65C-FAE9-44D0-AC4E-D47B7A6B3CCC}"/>
    <dgm:cxn modelId="{C56F2AB5-A008-4E5E-9428-CEB51AB522DD}" type="presParOf" srcId="{3773E3B2-5034-4E05-B1A0-4847E44EAA74}" destId="{46845149-E977-4977-BEF3-5FEBBF41E93F}" srcOrd="0" destOrd="0" presId="urn:microsoft.com/office/officeart/2005/8/layout/StepDownProcess"/>
    <dgm:cxn modelId="{A97D9622-9CB9-4212-BA79-2AFE577ADF34}" type="presParOf" srcId="{46845149-E977-4977-BEF3-5FEBBF41E93F}" destId="{D39E1F48-7F33-415F-80C2-FFFD34E36343}" srcOrd="0" destOrd="0" presId="urn:microsoft.com/office/officeart/2005/8/layout/StepDownProcess"/>
    <dgm:cxn modelId="{3728F730-8D94-4A89-BD2B-AE6754CEDC92}" type="presParOf" srcId="{46845149-E977-4977-BEF3-5FEBBF41E93F}" destId="{4CB284CD-E704-404C-AA0D-8A912EFE1242}" srcOrd="1" destOrd="0" presId="urn:microsoft.com/office/officeart/2005/8/layout/StepDownProcess"/>
    <dgm:cxn modelId="{4A70D09B-9D8C-4925-9A14-B0D8308CB9FE}" type="presParOf" srcId="{46845149-E977-4977-BEF3-5FEBBF41E93F}" destId="{1EB5924E-1C61-4EEA-960C-EDFCAAC551AB}" srcOrd="2" destOrd="0" presId="urn:microsoft.com/office/officeart/2005/8/layout/StepDownProcess"/>
    <dgm:cxn modelId="{26EFCF17-9B50-42AA-A5A2-58DBA91C0AFE}" type="presParOf" srcId="{3773E3B2-5034-4E05-B1A0-4847E44EAA74}" destId="{42F1288C-216D-4C50-A2B1-3FFDD566C038}" srcOrd="1" destOrd="0" presId="urn:microsoft.com/office/officeart/2005/8/layout/StepDownProcess"/>
    <dgm:cxn modelId="{4FE3F17F-6E92-4855-ADE3-7A88D1ED797C}" type="presParOf" srcId="{3773E3B2-5034-4E05-B1A0-4847E44EAA74}" destId="{040F67CA-A3E8-49C9-9DC4-773E5A7E9138}" srcOrd="2" destOrd="0" presId="urn:microsoft.com/office/officeart/2005/8/layout/StepDownProcess"/>
    <dgm:cxn modelId="{AA73EF31-F0F8-4D9B-B7BB-794E23C5002B}" type="presParOf" srcId="{040F67CA-A3E8-49C9-9DC4-773E5A7E9138}" destId="{A0B1DB2D-114D-4445-AA2C-DF8B306FF8B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63E51A6-8C70-4357-8F2D-A9790FBB2CED}"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56981575-E0AE-48EE-8B95-2D960751A011}">
      <dgm:prSet phldrT="[Text]"/>
      <dgm:spPr/>
      <dgm:t>
        <a:bodyPr/>
        <a:lstStyle/>
        <a:p>
          <a:pPr rtl="0"/>
          <a:r>
            <a:rPr lang="en-US">
              <a:latin typeface="Calibri Light" panose="020F0302020204030204"/>
            </a:rPr>
            <a:t>B.S. with 2 overlap</a:t>
          </a:r>
          <a:endParaRPr lang="en-US"/>
        </a:p>
      </dgm:t>
    </dgm:pt>
    <dgm:pt modelId="{EF18AC8C-6EF5-41F3-9A77-CCC63F14FE46}" type="parTrans" cxnId="{0B5695BC-BD07-41CD-8357-13B103B471E3}">
      <dgm:prSet/>
      <dgm:spPr/>
      <dgm:t>
        <a:bodyPr/>
        <a:lstStyle/>
        <a:p>
          <a:endParaRPr lang="en-US"/>
        </a:p>
      </dgm:t>
    </dgm:pt>
    <dgm:pt modelId="{0254D0C9-6048-4D8C-928E-DEE51BA3ECAC}" type="sibTrans" cxnId="{0B5695BC-BD07-41CD-8357-13B103B471E3}">
      <dgm:prSet/>
      <dgm:spPr/>
      <dgm:t>
        <a:bodyPr/>
        <a:lstStyle/>
        <a:p>
          <a:endParaRPr lang="en-US"/>
        </a:p>
      </dgm:t>
    </dgm:pt>
    <dgm:pt modelId="{B0DF6A05-85DF-43AC-AB6B-92EFDE5F3B7A}">
      <dgm:prSet phldrT="[Text]"/>
      <dgm:spPr/>
      <dgm:t>
        <a:bodyPr/>
        <a:lstStyle/>
        <a:p>
          <a:r>
            <a:rPr lang="en-US">
              <a:latin typeface="Calibri Light" panose="020F0302020204030204"/>
            </a:rPr>
            <a:t>Masters</a:t>
          </a:r>
          <a:endParaRPr lang="en-US"/>
        </a:p>
      </dgm:t>
    </dgm:pt>
    <dgm:pt modelId="{487B6CA9-CCC4-4EA3-A92F-0C2898DBCD8F}" type="parTrans" cxnId="{9B9C01EF-68EB-4F34-9D4F-83796F15A644}">
      <dgm:prSet/>
      <dgm:spPr/>
      <dgm:t>
        <a:bodyPr/>
        <a:lstStyle/>
        <a:p>
          <a:endParaRPr lang="en-US"/>
        </a:p>
      </dgm:t>
    </dgm:pt>
    <dgm:pt modelId="{AA4AA65C-FAE9-44D0-AC4E-D47B7A6B3CCC}" type="sibTrans" cxnId="{9B9C01EF-68EB-4F34-9D4F-83796F15A644}">
      <dgm:prSet/>
      <dgm:spPr/>
      <dgm:t>
        <a:bodyPr/>
        <a:lstStyle/>
        <a:p>
          <a:endParaRPr lang="en-US"/>
        </a:p>
      </dgm:t>
    </dgm:pt>
    <dgm:pt modelId="{3773E3B2-5034-4E05-B1A0-4847E44EAA74}" type="pres">
      <dgm:prSet presAssocID="{363E51A6-8C70-4357-8F2D-A9790FBB2CED}" presName="rootnode" presStyleCnt="0">
        <dgm:presLayoutVars>
          <dgm:chMax/>
          <dgm:chPref/>
          <dgm:dir/>
          <dgm:animLvl val="lvl"/>
        </dgm:presLayoutVars>
      </dgm:prSet>
      <dgm:spPr/>
    </dgm:pt>
    <dgm:pt modelId="{46845149-E977-4977-BEF3-5FEBBF41E93F}" type="pres">
      <dgm:prSet presAssocID="{56981575-E0AE-48EE-8B95-2D960751A011}" presName="composite" presStyleCnt="0"/>
      <dgm:spPr/>
    </dgm:pt>
    <dgm:pt modelId="{D39E1F48-7F33-415F-80C2-FFFD34E36343}" type="pres">
      <dgm:prSet presAssocID="{56981575-E0AE-48EE-8B95-2D960751A011}" presName="bentUpArrow1" presStyleLbl="alignImgPlace1" presStyleIdx="0" presStyleCnt="1"/>
      <dgm:spPr/>
    </dgm:pt>
    <dgm:pt modelId="{4CB284CD-E704-404C-AA0D-8A912EFE1242}" type="pres">
      <dgm:prSet presAssocID="{56981575-E0AE-48EE-8B95-2D960751A011}" presName="ParentText" presStyleLbl="node1" presStyleIdx="0" presStyleCnt="2">
        <dgm:presLayoutVars>
          <dgm:chMax val="1"/>
          <dgm:chPref val="1"/>
          <dgm:bulletEnabled val="1"/>
        </dgm:presLayoutVars>
      </dgm:prSet>
      <dgm:spPr/>
    </dgm:pt>
    <dgm:pt modelId="{1EB5924E-1C61-4EEA-960C-EDFCAAC551AB}" type="pres">
      <dgm:prSet presAssocID="{56981575-E0AE-48EE-8B95-2D960751A011}" presName="ChildText" presStyleLbl="revTx" presStyleIdx="0" presStyleCnt="1" custScaleX="146945" custScaleY="117575" custLinFactNeighborX="26853">
        <dgm:presLayoutVars>
          <dgm:chMax val="0"/>
          <dgm:chPref val="0"/>
          <dgm:bulletEnabled val="1"/>
        </dgm:presLayoutVars>
      </dgm:prSet>
      <dgm:spPr/>
    </dgm:pt>
    <dgm:pt modelId="{42F1288C-216D-4C50-A2B1-3FFDD566C038}" type="pres">
      <dgm:prSet presAssocID="{0254D0C9-6048-4D8C-928E-DEE51BA3ECAC}" presName="sibTrans" presStyleCnt="0"/>
      <dgm:spPr/>
    </dgm:pt>
    <dgm:pt modelId="{040F67CA-A3E8-49C9-9DC4-773E5A7E9138}" type="pres">
      <dgm:prSet presAssocID="{B0DF6A05-85DF-43AC-AB6B-92EFDE5F3B7A}" presName="composite" presStyleCnt="0"/>
      <dgm:spPr/>
    </dgm:pt>
    <dgm:pt modelId="{A0B1DB2D-114D-4445-AA2C-DF8B306FF8B9}" type="pres">
      <dgm:prSet presAssocID="{B0DF6A05-85DF-43AC-AB6B-92EFDE5F3B7A}" presName="ParentText" presStyleLbl="node1" presStyleIdx="1" presStyleCnt="2">
        <dgm:presLayoutVars>
          <dgm:chMax val="1"/>
          <dgm:chPref val="1"/>
          <dgm:bulletEnabled val="1"/>
        </dgm:presLayoutVars>
      </dgm:prSet>
      <dgm:spPr/>
    </dgm:pt>
  </dgm:ptLst>
  <dgm:cxnLst>
    <dgm:cxn modelId="{95060450-3210-4E50-8D55-3AD2F6D8817D}" type="presOf" srcId="{B0DF6A05-85DF-43AC-AB6B-92EFDE5F3B7A}" destId="{A0B1DB2D-114D-4445-AA2C-DF8B306FF8B9}" srcOrd="0" destOrd="0" presId="urn:microsoft.com/office/officeart/2005/8/layout/StepDownProcess"/>
    <dgm:cxn modelId="{0B5695BC-BD07-41CD-8357-13B103B471E3}" srcId="{363E51A6-8C70-4357-8F2D-A9790FBB2CED}" destId="{56981575-E0AE-48EE-8B95-2D960751A011}" srcOrd="0" destOrd="0" parTransId="{EF18AC8C-6EF5-41F3-9A77-CCC63F14FE46}" sibTransId="{0254D0C9-6048-4D8C-928E-DEE51BA3ECAC}"/>
    <dgm:cxn modelId="{C33FACCE-C32A-401D-8644-8964C175BC39}" type="presOf" srcId="{363E51A6-8C70-4357-8F2D-A9790FBB2CED}" destId="{3773E3B2-5034-4E05-B1A0-4847E44EAA74}" srcOrd="0" destOrd="0" presId="urn:microsoft.com/office/officeart/2005/8/layout/StepDownProcess"/>
    <dgm:cxn modelId="{DB90C4CE-A793-44B6-985A-013090FBEBF7}" type="presOf" srcId="{56981575-E0AE-48EE-8B95-2D960751A011}" destId="{4CB284CD-E704-404C-AA0D-8A912EFE1242}" srcOrd="0" destOrd="0" presId="urn:microsoft.com/office/officeart/2005/8/layout/StepDownProcess"/>
    <dgm:cxn modelId="{9B9C01EF-68EB-4F34-9D4F-83796F15A644}" srcId="{363E51A6-8C70-4357-8F2D-A9790FBB2CED}" destId="{B0DF6A05-85DF-43AC-AB6B-92EFDE5F3B7A}" srcOrd="1" destOrd="0" parTransId="{487B6CA9-CCC4-4EA3-A92F-0C2898DBCD8F}" sibTransId="{AA4AA65C-FAE9-44D0-AC4E-D47B7A6B3CCC}"/>
    <dgm:cxn modelId="{62360576-3542-4663-B293-4181713FD9A3}" type="presParOf" srcId="{3773E3B2-5034-4E05-B1A0-4847E44EAA74}" destId="{46845149-E977-4977-BEF3-5FEBBF41E93F}" srcOrd="0" destOrd="0" presId="urn:microsoft.com/office/officeart/2005/8/layout/StepDownProcess"/>
    <dgm:cxn modelId="{11130164-2014-4847-BDC7-04FCCC922B2F}" type="presParOf" srcId="{46845149-E977-4977-BEF3-5FEBBF41E93F}" destId="{D39E1F48-7F33-415F-80C2-FFFD34E36343}" srcOrd="0" destOrd="0" presId="urn:microsoft.com/office/officeart/2005/8/layout/StepDownProcess"/>
    <dgm:cxn modelId="{6CA7D860-DCA9-4F77-B64E-2A8E93569E4D}" type="presParOf" srcId="{46845149-E977-4977-BEF3-5FEBBF41E93F}" destId="{4CB284CD-E704-404C-AA0D-8A912EFE1242}" srcOrd="1" destOrd="0" presId="urn:microsoft.com/office/officeart/2005/8/layout/StepDownProcess"/>
    <dgm:cxn modelId="{B039E265-CB8C-409A-963B-135A2A527E81}" type="presParOf" srcId="{46845149-E977-4977-BEF3-5FEBBF41E93F}" destId="{1EB5924E-1C61-4EEA-960C-EDFCAAC551AB}" srcOrd="2" destOrd="0" presId="urn:microsoft.com/office/officeart/2005/8/layout/StepDownProcess"/>
    <dgm:cxn modelId="{74578267-893F-47DA-806D-065A4FF09C60}" type="presParOf" srcId="{3773E3B2-5034-4E05-B1A0-4847E44EAA74}" destId="{42F1288C-216D-4C50-A2B1-3FFDD566C038}" srcOrd="1" destOrd="0" presId="urn:microsoft.com/office/officeart/2005/8/layout/StepDownProcess"/>
    <dgm:cxn modelId="{01C376C5-6005-4821-AAF9-1D53A513E3F6}" type="presParOf" srcId="{3773E3B2-5034-4E05-B1A0-4847E44EAA74}" destId="{040F67CA-A3E8-49C9-9DC4-773E5A7E9138}" srcOrd="2" destOrd="0" presId="urn:microsoft.com/office/officeart/2005/8/layout/StepDownProcess"/>
    <dgm:cxn modelId="{A3B2B112-2D01-48BA-82E2-DB5FAA95CB9F}" type="presParOf" srcId="{040F67CA-A3E8-49C9-9DC4-773E5A7E9138}" destId="{A0B1DB2D-114D-4445-AA2C-DF8B306FF8B9}"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3B51BC-9073-4D7D-8507-E2D07B8F4DA2}">
      <dsp:nvSpPr>
        <dsp:cNvPr id="0" name=""/>
        <dsp:cNvSpPr/>
      </dsp:nvSpPr>
      <dsp:spPr>
        <a:xfrm rot="5400000">
          <a:off x="438399" y="1214743"/>
          <a:ext cx="877329" cy="659608"/>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D816AB0-02FB-4B3C-AB99-1AD7486F3085}">
      <dsp:nvSpPr>
        <dsp:cNvPr id="0" name=""/>
        <dsp:cNvSpPr/>
      </dsp:nvSpPr>
      <dsp:spPr>
        <a:xfrm>
          <a:off x="0" y="0"/>
          <a:ext cx="1415365" cy="990710"/>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Preliminary Exam</a:t>
          </a:r>
        </a:p>
      </dsp:txBody>
      <dsp:txXfrm>
        <a:off x="48371" y="48371"/>
        <a:ext cx="1318623" cy="893968"/>
      </dsp:txXfrm>
    </dsp:sp>
    <dsp:sp modelId="{0B9845AA-3C3D-45B9-A27C-7DF704B5A5BC}">
      <dsp:nvSpPr>
        <dsp:cNvPr id="0" name=""/>
        <dsp:cNvSpPr/>
      </dsp:nvSpPr>
      <dsp:spPr>
        <a:xfrm>
          <a:off x="1405558" y="0"/>
          <a:ext cx="3229409" cy="10586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a:t>1</a:t>
          </a:r>
          <a:r>
            <a:rPr lang="en-US" sz="1200" kern="1200" baseline="30000"/>
            <a:t>st</a:t>
          </a:r>
          <a:r>
            <a:rPr lang="en-US" sz="1200" kern="1200"/>
            <a:t> year if have MS or equiv</a:t>
          </a:r>
        </a:p>
        <a:p>
          <a:pPr marL="114300" lvl="1" indent="-114300" algn="l" defTabSz="533400">
            <a:lnSpc>
              <a:spcPct val="90000"/>
            </a:lnSpc>
            <a:spcBef>
              <a:spcPct val="0"/>
            </a:spcBef>
            <a:spcAft>
              <a:spcPct val="15000"/>
            </a:spcAft>
            <a:buChar char="•"/>
          </a:pPr>
          <a:r>
            <a:rPr lang="en-US" sz="1200" kern="1200"/>
            <a:t>2</a:t>
          </a:r>
          <a:r>
            <a:rPr lang="en-US" sz="1200" kern="1200" baseline="30000"/>
            <a:t>nd</a:t>
          </a:r>
          <a:r>
            <a:rPr lang="en-US" sz="1200" kern="1200"/>
            <a:t> year otherwise</a:t>
          </a:r>
        </a:p>
      </dsp:txBody>
      <dsp:txXfrm>
        <a:off x="1405558" y="0"/>
        <a:ext cx="3229409" cy="1058676"/>
      </dsp:txXfrm>
    </dsp:sp>
    <dsp:sp modelId="{D39E1F48-7F33-415F-80C2-FFFD34E36343}">
      <dsp:nvSpPr>
        <dsp:cNvPr id="0" name=""/>
        <dsp:cNvSpPr/>
      </dsp:nvSpPr>
      <dsp:spPr>
        <a:xfrm rot="5400000">
          <a:off x="1049924" y="3177368"/>
          <a:ext cx="2327173" cy="663820"/>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B284CD-E704-404C-AA0D-8A912EFE1242}">
      <dsp:nvSpPr>
        <dsp:cNvPr id="0" name=""/>
        <dsp:cNvSpPr/>
      </dsp:nvSpPr>
      <dsp:spPr>
        <a:xfrm>
          <a:off x="1334425" y="1308131"/>
          <a:ext cx="1415365" cy="990710"/>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Dissertation Proposal</a:t>
          </a:r>
        </a:p>
      </dsp:txBody>
      <dsp:txXfrm>
        <a:off x="1382796" y="1356502"/>
        <a:ext cx="1318623" cy="893968"/>
      </dsp:txXfrm>
    </dsp:sp>
    <dsp:sp modelId="{1EB5924E-1C61-4EEA-960C-EDFCAAC551AB}">
      <dsp:nvSpPr>
        <dsp:cNvPr id="0" name=""/>
        <dsp:cNvSpPr/>
      </dsp:nvSpPr>
      <dsp:spPr>
        <a:xfrm>
          <a:off x="2930444" y="1332253"/>
          <a:ext cx="1512655" cy="94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US" sz="1200" kern="1200"/>
            <a:t>This is where you choose your dissertation committee</a:t>
          </a:r>
        </a:p>
      </dsp:txBody>
      <dsp:txXfrm>
        <a:off x="2930444" y="1332253"/>
        <a:ext cx="1512655" cy="941464"/>
      </dsp:txXfrm>
    </dsp:sp>
    <dsp:sp modelId="{A0B1DB2D-114D-4445-AA2C-DF8B306FF8B9}">
      <dsp:nvSpPr>
        <dsp:cNvPr id="0" name=""/>
        <dsp:cNvSpPr/>
      </dsp:nvSpPr>
      <dsp:spPr>
        <a:xfrm>
          <a:off x="2665472" y="4004230"/>
          <a:ext cx="1415365" cy="990710"/>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Dissertation Defense</a:t>
          </a:r>
        </a:p>
      </dsp:txBody>
      <dsp:txXfrm>
        <a:off x="2713843" y="4052601"/>
        <a:ext cx="1318623" cy="893968"/>
      </dsp:txXfrm>
    </dsp:sp>
    <dsp:sp modelId="{BF1FA9C1-F493-43C4-A9C7-82C425FE0439}">
      <dsp:nvSpPr>
        <dsp:cNvPr id="0" name=""/>
        <dsp:cNvSpPr/>
      </dsp:nvSpPr>
      <dsp:spPr>
        <a:xfrm>
          <a:off x="4134913" y="4035291"/>
          <a:ext cx="1029402" cy="8007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228600" lvl="1" indent="-228600" algn="l" defTabSz="933450">
            <a:lnSpc>
              <a:spcPct val="90000"/>
            </a:lnSpc>
            <a:spcBef>
              <a:spcPct val="0"/>
            </a:spcBef>
            <a:spcAft>
              <a:spcPct val="15000"/>
            </a:spcAft>
            <a:buChar char="•"/>
          </a:pPr>
          <a:r>
            <a:rPr lang="en-US" sz="2100" kern="1200"/>
            <a:t>Yay!</a:t>
          </a:r>
        </a:p>
      </dsp:txBody>
      <dsp:txXfrm>
        <a:off x="4134913" y="4035291"/>
        <a:ext cx="1029402" cy="8007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E1F48-7F33-415F-80C2-FFFD34E36343}">
      <dsp:nvSpPr>
        <dsp:cNvPr id="0" name=""/>
        <dsp:cNvSpPr/>
      </dsp:nvSpPr>
      <dsp:spPr>
        <a:xfrm rot="5400000">
          <a:off x="1047152" y="1772507"/>
          <a:ext cx="1585180" cy="1804672"/>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B284CD-E704-404C-AA0D-8A912EFE1242}">
      <dsp:nvSpPr>
        <dsp:cNvPr id="0" name=""/>
        <dsp:cNvSpPr/>
      </dsp:nvSpPr>
      <dsp:spPr>
        <a:xfrm>
          <a:off x="627176" y="15303"/>
          <a:ext cx="2668511" cy="1867871"/>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Work with advisor on research project</a:t>
          </a:r>
        </a:p>
      </dsp:txBody>
      <dsp:txXfrm>
        <a:off x="718374" y="106501"/>
        <a:ext cx="2486115" cy="1685475"/>
      </dsp:txXfrm>
    </dsp:sp>
    <dsp:sp modelId="{1EB5924E-1C61-4EEA-960C-EDFCAAC551AB}">
      <dsp:nvSpPr>
        <dsp:cNvPr id="0" name=""/>
        <dsp:cNvSpPr/>
      </dsp:nvSpPr>
      <dsp:spPr>
        <a:xfrm>
          <a:off x="3361296" y="60782"/>
          <a:ext cx="2851939" cy="177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228600" lvl="1" indent="-228600" algn="l" defTabSz="933450">
            <a:lnSpc>
              <a:spcPct val="90000"/>
            </a:lnSpc>
            <a:spcBef>
              <a:spcPct val="0"/>
            </a:spcBef>
            <a:spcAft>
              <a:spcPct val="15000"/>
            </a:spcAft>
            <a:buChar char="•"/>
          </a:pPr>
          <a:endParaRPr lang="en-US" sz="2100" kern="1200"/>
        </a:p>
      </dsp:txBody>
      <dsp:txXfrm>
        <a:off x="3361296" y="60782"/>
        <a:ext cx="2851939" cy="1775024"/>
      </dsp:txXfrm>
    </dsp:sp>
    <dsp:sp modelId="{A0B1DB2D-114D-4445-AA2C-DF8B306FF8B9}">
      <dsp:nvSpPr>
        <dsp:cNvPr id="0" name=""/>
        <dsp:cNvSpPr/>
      </dsp:nvSpPr>
      <dsp:spPr>
        <a:xfrm>
          <a:off x="3058323" y="2113538"/>
          <a:ext cx="2668511" cy="1867871"/>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Thesis Defense</a:t>
          </a:r>
        </a:p>
      </dsp:txBody>
      <dsp:txXfrm>
        <a:off x="3149521" y="2204736"/>
        <a:ext cx="2486115" cy="16854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E1F48-7F33-415F-80C2-FFFD34E36343}">
      <dsp:nvSpPr>
        <dsp:cNvPr id="0" name=""/>
        <dsp:cNvSpPr/>
      </dsp:nvSpPr>
      <dsp:spPr>
        <a:xfrm rot="5400000">
          <a:off x="1047152" y="1772507"/>
          <a:ext cx="1585180" cy="1804672"/>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B284CD-E704-404C-AA0D-8A912EFE1242}">
      <dsp:nvSpPr>
        <dsp:cNvPr id="0" name=""/>
        <dsp:cNvSpPr/>
      </dsp:nvSpPr>
      <dsp:spPr>
        <a:xfrm>
          <a:off x="627176" y="15303"/>
          <a:ext cx="2668511" cy="1867871"/>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Work with advisor on project</a:t>
          </a:r>
        </a:p>
      </dsp:txBody>
      <dsp:txXfrm>
        <a:off x="718374" y="106501"/>
        <a:ext cx="2486115" cy="1685475"/>
      </dsp:txXfrm>
    </dsp:sp>
    <dsp:sp modelId="{1EB5924E-1C61-4EEA-960C-EDFCAAC551AB}">
      <dsp:nvSpPr>
        <dsp:cNvPr id="0" name=""/>
        <dsp:cNvSpPr/>
      </dsp:nvSpPr>
      <dsp:spPr>
        <a:xfrm>
          <a:off x="3361296" y="60782"/>
          <a:ext cx="2851939" cy="177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228600" lvl="1" indent="-228600" algn="l" defTabSz="1200150">
            <a:lnSpc>
              <a:spcPct val="90000"/>
            </a:lnSpc>
            <a:spcBef>
              <a:spcPct val="0"/>
            </a:spcBef>
            <a:spcAft>
              <a:spcPct val="15000"/>
            </a:spcAft>
            <a:buChar char="•"/>
          </a:pPr>
          <a:endParaRPr lang="en-US" sz="2700" kern="1200"/>
        </a:p>
      </dsp:txBody>
      <dsp:txXfrm>
        <a:off x="3361296" y="60782"/>
        <a:ext cx="2851939" cy="1775024"/>
      </dsp:txXfrm>
    </dsp:sp>
    <dsp:sp modelId="{A0B1DB2D-114D-4445-AA2C-DF8B306FF8B9}">
      <dsp:nvSpPr>
        <dsp:cNvPr id="0" name=""/>
        <dsp:cNvSpPr/>
      </dsp:nvSpPr>
      <dsp:spPr>
        <a:xfrm>
          <a:off x="3058323" y="2113538"/>
          <a:ext cx="2668511" cy="1867871"/>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Graduate</a:t>
          </a:r>
        </a:p>
      </dsp:txBody>
      <dsp:txXfrm>
        <a:off x="3149521" y="2204736"/>
        <a:ext cx="2486115" cy="16854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E1F48-7F33-415F-80C2-FFFD34E36343}">
      <dsp:nvSpPr>
        <dsp:cNvPr id="0" name=""/>
        <dsp:cNvSpPr/>
      </dsp:nvSpPr>
      <dsp:spPr>
        <a:xfrm rot="5400000">
          <a:off x="1047152" y="1772507"/>
          <a:ext cx="1585180" cy="1804672"/>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B284CD-E704-404C-AA0D-8A912EFE1242}">
      <dsp:nvSpPr>
        <dsp:cNvPr id="0" name=""/>
        <dsp:cNvSpPr/>
      </dsp:nvSpPr>
      <dsp:spPr>
        <a:xfrm>
          <a:off x="627176" y="15303"/>
          <a:ext cx="2668511" cy="1867871"/>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Take classes (30 hours)</a:t>
          </a:r>
        </a:p>
      </dsp:txBody>
      <dsp:txXfrm>
        <a:off x="718374" y="106501"/>
        <a:ext cx="2486115" cy="1685475"/>
      </dsp:txXfrm>
    </dsp:sp>
    <dsp:sp modelId="{1EB5924E-1C61-4EEA-960C-EDFCAAC551AB}">
      <dsp:nvSpPr>
        <dsp:cNvPr id="0" name=""/>
        <dsp:cNvSpPr/>
      </dsp:nvSpPr>
      <dsp:spPr>
        <a:xfrm>
          <a:off x="3361296" y="60782"/>
          <a:ext cx="2851939" cy="17750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ctr" anchorCtr="0">
          <a:noAutofit/>
        </a:bodyPr>
        <a:lstStyle/>
        <a:p>
          <a:pPr marL="228600" lvl="1" indent="-228600" algn="l" defTabSz="1200150">
            <a:lnSpc>
              <a:spcPct val="90000"/>
            </a:lnSpc>
            <a:spcBef>
              <a:spcPct val="0"/>
            </a:spcBef>
            <a:spcAft>
              <a:spcPct val="15000"/>
            </a:spcAft>
            <a:buChar char="•"/>
          </a:pPr>
          <a:endParaRPr lang="en-US" sz="2700" kern="1200"/>
        </a:p>
      </dsp:txBody>
      <dsp:txXfrm>
        <a:off x="3361296" y="60782"/>
        <a:ext cx="2851939" cy="1775024"/>
      </dsp:txXfrm>
    </dsp:sp>
    <dsp:sp modelId="{A0B1DB2D-114D-4445-AA2C-DF8B306FF8B9}">
      <dsp:nvSpPr>
        <dsp:cNvPr id="0" name=""/>
        <dsp:cNvSpPr/>
      </dsp:nvSpPr>
      <dsp:spPr>
        <a:xfrm>
          <a:off x="3058323" y="2113538"/>
          <a:ext cx="2668511" cy="1867871"/>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a:t>Graduate</a:t>
          </a:r>
        </a:p>
      </dsp:txBody>
      <dsp:txXfrm>
        <a:off x="3149521" y="2204736"/>
        <a:ext cx="2486115" cy="16854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9E1F48-7F33-415F-80C2-FFFD34E36343}">
      <dsp:nvSpPr>
        <dsp:cNvPr id="0" name=""/>
        <dsp:cNvSpPr/>
      </dsp:nvSpPr>
      <dsp:spPr>
        <a:xfrm rot="5400000">
          <a:off x="1047152" y="1772507"/>
          <a:ext cx="1585180" cy="1804672"/>
        </a:xfrm>
        <a:prstGeom prst="bentUpArrow">
          <a:avLst>
            <a:gd name="adj1" fmla="val 32840"/>
            <a:gd name="adj2" fmla="val 25000"/>
            <a:gd name="adj3" fmla="val 35780"/>
          </a:avLst>
        </a:prstGeom>
        <a:solidFill>
          <a:schemeClr val="accent1">
            <a:tint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B284CD-E704-404C-AA0D-8A912EFE1242}">
      <dsp:nvSpPr>
        <dsp:cNvPr id="0" name=""/>
        <dsp:cNvSpPr/>
      </dsp:nvSpPr>
      <dsp:spPr>
        <a:xfrm>
          <a:off x="627176" y="15303"/>
          <a:ext cx="2668511" cy="1867871"/>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rtl="0">
            <a:lnSpc>
              <a:spcPct val="90000"/>
            </a:lnSpc>
            <a:spcBef>
              <a:spcPct val="0"/>
            </a:spcBef>
            <a:spcAft>
              <a:spcPct val="35000"/>
            </a:spcAft>
            <a:buNone/>
          </a:pPr>
          <a:r>
            <a:rPr lang="en-US" sz="4500" kern="1200">
              <a:latin typeface="Calibri Light" panose="020F0302020204030204"/>
            </a:rPr>
            <a:t>B.S. with 2 overlap</a:t>
          </a:r>
          <a:endParaRPr lang="en-US" sz="4500" kern="1200"/>
        </a:p>
      </dsp:txBody>
      <dsp:txXfrm>
        <a:off x="718374" y="106501"/>
        <a:ext cx="2486115" cy="1685475"/>
      </dsp:txXfrm>
    </dsp:sp>
    <dsp:sp modelId="{1EB5924E-1C61-4EEA-960C-EDFCAAC551AB}">
      <dsp:nvSpPr>
        <dsp:cNvPr id="0" name=""/>
        <dsp:cNvSpPr/>
      </dsp:nvSpPr>
      <dsp:spPr>
        <a:xfrm>
          <a:off x="3361296" y="60782"/>
          <a:ext cx="2851939" cy="1775024"/>
        </a:xfrm>
        <a:prstGeom prst="rect">
          <a:avLst/>
        </a:prstGeom>
        <a:noFill/>
        <a:ln>
          <a:noFill/>
        </a:ln>
        <a:effectLst/>
      </dsp:spPr>
      <dsp:style>
        <a:lnRef idx="0">
          <a:scrgbClr r="0" g="0" b="0"/>
        </a:lnRef>
        <a:fillRef idx="0">
          <a:scrgbClr r="0" g="0" b="0"/>
        </a:fillRef>
        <a:effectRef idx="0">
          <a:scrgbClr r="0" g="0" b="0"/>
        </a:effectRef>
        <a:fontRef idx="minor"/>
      </dsp:style>
    </dsp:sp>
    <dsp:sp modelId="{A0B1DB2D-114D-4445-AA2C-DF8B306FF8B9}">
      <dsp:nvSpPr>
        <dsp:cNvPr id="0" name=""/>
        <dsp:cNvSpPr/>
      </dsp:nvSpPr>
      <dsp:spPr>
        <a:xfrm>
          <a:off x="3058323" y="2113538"/>
          <a:ext cx="2668511" cy="1867871"/>
        </a:xfrm>
        <a:prstGeom prst="roundRect">
          <a:avLst>
            <a:gd name="adj" fmla="val 1667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a:lnSpc>
              <a:spcPct val="90000"/>
            </a:lnSpc>
            <a:spcBef>
              <a:spcPct val="0"/>
            </a:spcBef>
            <a:spcAft>
              <a:spcPct val="35000"/>
            </a:spcAft>
            <a:buNone/>
          </a:pPr>
          <a:r>
            <a:rPr lang="en-US" sz="4500" kern="1200">
              <a:latin typeface="Calibri Light" panose="020F0302020204030204"/>
            </a:rPr>
            <a:t>Masters</a:t>
          </a:r>
          <a:endParaRPr lang="en-US" sz="4500" kern="1200"/>
        </a:p>
      </dsp:txBody>
      <dsp:txXfrm>
        <a:off x="3149521" y="2204736"/>
        <a:ext cx="2486115" cy="168547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0A8801-141A-4E09-AF70-3AD9FED273BA}"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339849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A8801-141A-4E09-AF70-3AD9FED273BA}"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213894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A8801-141A-4E09-AF70-3AD9FED273BA}"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2852FE-C4AB-4B27-98E7-0ECDC74B97CE}"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866312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0A8801-141A-4E09-AF70-3AD9FED273BA}" type="datetimeFigureOut">
              <a:rPr lang="en-US" smtClean="0"/>
              <a:t>8/22/2025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1732106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0A8801-141A-4E09-AF70-3AD9FED273BA}" type="datetimeFigureOut">
              <a:rPr lang="en-US" smtClean="0"/>
              <a:t>8/22/2025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2852FE-C4AB-4B27-98E7-0ECDC74B97CE}"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251364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0A8801-141A-4E09-AF70-3AD9FED273BA}" type="datetimeFigureOut">
              <a:rPr lang="en-US" smtClean="0"/>
              <a:t>8/22/2025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2996842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A8801-141A-4E09-AF70-3AD9FED273BA}"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3210915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A8801-141A-4E09-AF70-3AD9FED273BA}"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1766246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0A8801-141A-4E09-AF70-3AD9FED273BA}"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271186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A8801-141A-4E09-AF70-3AD9FED273BA}" type="datetimeFigureOut">
              <a:rPr lang="en-US" smtClean="0"/>
              <a:t>8/22/2025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4190674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30A8801-141A-4E09-AF70-3AD9FED273BA}" type="datetimeFigureOut">
              <a:rPr lang="en-US" smtClean="0"/>
              <a:t>8/22/2025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2449132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30A8801-141A-4E09-AF70-3AD9FED273BA}" type="datetimeFigureOut">
              <a:rPr lang="en-US" smtClean="0"/>
              <a:t>8/22/2025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2360808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30A8801-141A-4E09-AF70-3AD9FED273BA}" type="datetimeFigureOut">
              <a:rPr lang="en-US" smtClean="0"/>
              <a:t>8/22/2025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113018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A8801-141A-4E09-AF70-3AD9FED273BA}" type="datetimeFigureOut">
              <a:rPr lang="en-US" smtClean="0"/>
              <a:t>8/22/2025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417271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A8801-141A-4E09-AF70-3AD9FED273BA}" type="datetimeFigureOut">
              <a:rPr lang="en-US" smtClean="0"/>
              <a:t>8/22/2025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4094539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0A8801-141A-4E09-AF70-3AD9FED273BA}" type="datetimeFigureOut">
              <a:rPr lang="en-US" smtClean="0"/>
              <a:t>8/22/2025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12852FE-C4AB-4B27-98E7-0ECDC74B97CE}" type="slidenum">
              <a:rPr lang="en-US" smtClean="0"/>
              <a:t>‹#›</a:t>
            </a:fld>
            <a:endParaRPr lang="en-US"/>
          </a:p>
        </p:txBody>
      </p:sp>
    </p:spTree>
    <p:extLst>
      <p:ext uri="{BB962C8B-B14F-4D97-AF65-F5344CB8AC3E}">
        <p14:creationId xmlns:p14="http://schemas.microsoft.com/office/powerpoint/2010/main" val="1798921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0A8801-141A-4E09-AF70-3AD9FED273BA}" type="datetimeFigureOut">
              <a:rPr lang="en-US" smtClean="0"/>
              <a:t>8/22/2025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12852FE-C4AB-4B27-98E7-0ECDC74B97CE}" type="slidenum">
              <a:rPr lang="en-US" smtClean="0"/>
              <a:t>‹#›</a:t>
            </a:fld>
            <a:endParaRPr lang="en-US"/>
          </a:p>
        </p:txBody>
      </p:sp>
    </p:spTree>
    <p:extLst>
      <p:ext uri="{BB962C8B-B14F-4D97-AF65-F5344CB8AC3E}">
        <p14:creationId xmlns:p14="http://schemas.microsoft.com/office/powerpoint/2010/main" val="2606349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catalog.baylor.edu/graduate-school/general-information/general-university-policies/cancellations-drops-university-withdrawals/" TargetMode="External"/><Relationship Id="rId2" Type="http://schemas.openxmlformats.org/officeDocument/2006/relationships/hyperlink" Target="https://catalog.baylor.edu/graduate-school/" TargetMode="External"/><Relationship Id="rId1" Type="http://schemas.openxmlformats.org/officeDocument/2006/relationships/slideLayout" Target="../slideLayouts/slideLayout7.xml"/><Relationship Id="rId6" Type="http://schemas.openxmlformats.org/officeDocument/2006/relationships/hyperlink" Target="https://catalog.baylor.edu/graduate-school/curriculum-departments-institutes-instruction/school-engineering-computer-science/electrical-computer-engineering/#programstext" TargetMode="External"/><Relationship Id="rId5" Type="http://schemas.openxmlformats.org/officeDocument/2006/relationships/hyperlink" Target="https://catalog.baylor.edu/graduate-school/general-information/graduate-school-policies/doctoral-degrees-general-degree-requirements/" TargetMode="External"/><Relationship Id="rId4" Type="http://schemas.openxmlformats.org/officeDocument/2006/relationships/hyperlink" Target="https://catalog.baylor.edu/graduate-school/general-information/graduate-school-policies/masters-degrees-general-degree-requirement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Becca_Cassady@baylor.edu" TargetMode="External"/><Relationship Id="rId2" Type="http://schemas.openxmlformats.org/officeDocument/2006/relationships/hyperlink" Target="https://graduate.baylor.edu/gwc" TargetMode="External"/><Relationship Id="rId1" Type="http://schemas.openxmlformats.org/officeDocument/2006/relationships/slideLayout" Target="../slideLayouts/slideLayout2.xml"/><Relationship Id="rId4" Type="http://schemas.openxmlformats.org/officeDocument/2006/relationships/hyperlink" Target="mailto:gwc@baylor.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0777-7F74-F73E-E403-05D20F31AEA2}"/>
              </a:ext>
            </a:extLst>
          </p:cNvPr>
          <p:cNvSpPr>
            <a:spLocks noGrp="1"/>
          </p:cNvSpPr>
          <p:nvPr>
            <p:ph type="ctrTitle"/>
          </p:nvPr>
        </p:nvSpPr>
        <p:spPr>
          <a:xfrm>
            <a:off x="2103624" y="1717737"/>
            <a:ext cx="8915399" cy="2262781"/>
          </a:xfrm>
        </p:spPr>
        <p:txBody>
          <a:bodyPr/>
          <a:lstStyle/>
          <a:p>
            <a:r>
              <a:rPr lang="en-US"/>
              <a:t>Electrical and Computer Engineering</a:t>
            </a:r>
          </a:p>
        </p:txBody>
      </p:sp>
      <p:sp>
        <p:nvSpPr>
          <p:cNvPr id="3" name="Subtitle 2">
            <a:extLst>
              <a:ext uri="{FF2B5EF4-FFF2-40B4-BE49-F238E27FC236}">
                <a16:creationId xmlns:a16="http://schemas.microsoft.com/office/drawing/2014/main" id="{E675883A-32B7-6838-ABFA-993747B00BDC}"/>
              </a:ext>
            </a:extLst>
          </p:cNvPr>
          <p:cNvSpPr>
            <a:spLocks noGrp="1"/>
          </p:cNvSpPr>
          <p:nvPr>
            <p:ph type="subTitle" idx="1"/>
          </p:nvPr>
        </p:nvSpPr>
        <p:spPr/>
        <p:txBody>
          <a:bodyPr/>
          <a:lstStyle/>
          <a:p>
            <a:r>
              <a:rPr lang="en-US"/>
              <a:t> Graduate Program Director:          	  Dr. Keith Schubert</a:t>
            </a:r>
            <a:br>
              <a:rPr lang="en-US"/>
            </a:br>
            <a:r>
              <a:rPr lang="en-US"/>
              <a:t>Graduate Program Coordinator:          Mrs. Christy </a:t>
            </a:r>
            <a:r>
              <a:rPr lang="en-US" err="1"/>
              <a:t>Londenberg</a:t>
            </a:r>
            <a:endParaRPr lang="en-US"/>
          </a:p>
        </p:txBody>
      </p:sp>
    </p:spTree>
    <p:extLst>
      <p:ext uri="{BB962C8B-B14F-4D97-AF65-F5344CB8AC3E}">
        <p14:creationId xmlns:p14="http://schemas.microsoft.com/office/powerpoint/2010/main" val="1024247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1759" y="1690688"/>
            <a:ext cx="5429250" cy="4421723"/>
          </a:xfrm>
          <a:prstGeom prst="rect">
            <a:avLst/>
          </a:prstGeom>
        </p:spPr>
        <p:txBody>
          <a:bodyPr wrap="square" lIns="91440" tIns="45720" rIns="91440" bIns="45720" anchor="t">
            <a:spAutoFit/>
          </a:bodyPr>
          <a:lstStyle/>
          <a:p>
            <a:pPr marL="342900" indent="-342900">
              <a:lnSpc>
                <a:spcPct val="107000"/>
              </a:lnSpc>
              <a:buFont typeface="Arial" panose="05000000000000000000" pitchFamily="2" charset="2"/>
              <a:buChar char="•"/>
            </a:pPr>
            <a:r>
              <a:rPr lang="en-US" sz="2400"/>
              <a:t>Graduate students serving as RAs (research assistants)</a:t>
            </a:r>
            <a:endParaRPr lang="en-US" sz="2400">
              <a:ea typeface="Calibri" panose="020F0502020204030204"/>
              <a:cs typeface="Calibri" panose="020F0502020204030204"/>
            </a:endParaRPr>
          </a:p>
          <a:p>
            <a:pPr marL="800100" lvl="1" indent="-342900">
              <a:lnSpc>
                <a:spcPct val="107000"/>
              </a:lnSpc>
              <a:buFont typeface="Arial" panose="05000000000000000000" pitchFamily="2" charset="2"/>
              <a:buChar char="•"/>
            </a:pPr>
            <a:r>
              <a:rPr lang="en-US" sz="2400">
                <a:ea typeface="Calibri" panose="020F0502020204030204"/>
                <a:cs typeface="Calibri" panose="020F0502020204030204"/>
              </a:rPr>
              <a:t>Report to advisor and work on projects assigned</a:t>
            </a:r>
          </a:p>
          <a:p>
            <a:pPr marL="800100" lvl="1" indent="-342900">
              <a:lnSpc>
                <a:spcPct val="107000"/>
              </a:lnSpc>
              <a:buFont typeface="Arial" panose="05000000000000000000" pitchFamily="2" charset="2"/>
              <a:buChar char="•"/>
            </a:pPr>
            <a:r>
              <a:rPr lang="en-US" sz="2400">
                <a:ea typeface="Calibri" panose="020F0502020204030204"/>
                <a:cs typeface="Calibri" panose="020F0502020204030204"/>
              </a:rPr>
              <a:t>While taking courses</a:t>
            </a:r>
          </a:p>
          <a:p>
            <a:pPr marL="1257300" lvl="2" indent="-342900">
              <a:lnSpc>
                <a:spcPct val="107000"/>
              </a:lnSpc>
              <a:buFont typeface="Arial" panose="05000000000000000000" pitchFamily="2" charset="2"/>
              <a:buChar char="•"/>
            </a:pPr>
            <a:r>
              <a:rPr lang="en-US" sz="2400">
                <a:ea typeface="Calibri" panose="020F0502020204030204"/>
                <a:cs typeface="Calibri" panose="020F0502020204030204"/>
              </a:rPr>
              <a:t>20 </a:t>
            </a:r>
            <a:r>
              <a:rPr lang="en-US" sz="2400" err="1">
                <a:ea typeface="Calibri" panose="020F0502020204030204"/>
                <a:cs typeface="Calibri" panose="020F0502020204030204"/>
              </a:rPr>
              <a:t>hrs</a:t>
            </a:r>
            <a:r>
              <a:rPr lang="en-US" sz="2400">
                <a:ea typeface="Calibri" panose="020F0502020204030204"/>
                <a:cs typeface="Calibri" panose="020F0502020204030204"/>
              </a:rPr>
              <a:t>/</a:t>
            </a:r>
            <a:r>
              <a:rPr lang="en-US" sz="2400" err="1">
                <a:ea typeface="Calibri" panose="020F0502020204030204"/>
                <a:cs typeface="Calibri" panose="020F0502020204030204"/>
              </a:rPr>
              <a:t>wk</a:t>
            </a:r>
            <a:r>
              <a:rPr lang="en-US" sz="2400">
                <a:ea typeface="Calibri" panose="020F0502020204030204"/>
                <a:cs typeface="Calibri" panose="020F0502020204030204"/>
              </a:rPr>
              <a:t> and as needed for degree</a:t>
            </a:r>
            <a:endParaRPr lang="en-US"/>
          </a:p>
          <a:p>
            <a:pPr marL="800100" lvl="1" indent="-342900">
              <a:lnSpc>
                <a:spcPct val="107000"/>
              </a:lnSpc>
              <a:buFont typeface="Arial" panose="05000000000000000000" pitchFamily="2" charset="2"/>
              <a:buChar char="•"/>
            </a:pPr>
            <a:r>
              <a:rPr lang="en-US" sz="2400">
                <a:ea typeface="Calibri" panose="020F0502020204030204"/>
                <a:cs typeface="Calibri" panose="020F0502020204030204"/>
              </a:rPr>
              <a:t>Summers or during research</a:t>
            </a:r>
          </a:p>
          <a:p>
            <a:pPr marL="1257300" lvl="2" indent="-342900">
              <a:lnSpc>
                <a:spcPct val="107000"/>
              </a:lnSpc>
              <a:buFont typeface="Arial" panose="05000000000000000000" pitchFamily="2" charset="2"/>
              <a:buChar char="•"/>
            </a:pPr>
            <a:r>
              <a:rPr lang="en-US" sz="2400">
                <a:ea typeface="Calibri" panose="020F0502020204030204"/>
                <a:cs typeface="Calibri" panose="020F0502020204030204"/>
              </a:rPr>
              <a:t>40 </a:t>
            </a:r>
            <a:r>
              <a:rPr lang="en-US" sz="2400" err="1">
                <a:ea typeface="Calibri" panose="020F0502020204030204"/>
                <a:cs typeface="Calibri" panose="020F0502020204030204"/>
              </a:rPr>
              <a:t>hrs</a:t>
            </a:r>
            <a:r>
              <a:rPr lang="en-US" sz="2400">
                <a:ea typeface="Calibri" panose="020F0502020204030204"/>
                <a:cs typeface="Calibri" panose="020F0502020204030204"/>
              </a:rPr>
              <a:t>/</a:t>
            </a:r>
            <a:r>
              <a:rPr lang="en-US" sz="2400" err="1">
                <a:ea typeface="Calibri" panose="020F0502020204030204"/>
                <a:cs typeface="Calibri" panose="020F0502020204030204"/>
              </a:rPr>
              <a:t>wk</a:t>
            </a:r>
            <a:r>
              <a:rPr lang="en-US" sz="2400">
                <a:ea typeface="Calibri" panose="020F0502020204030204"/>
                <a:cs typeface="Calibri" panose="020F0502020204030204"/>
              </a:rPr>
              <a:t> and as needed for degree</a:t>
            </a:r>
          </a:p>
          <a:p>
            <a:pPr marL="457200">
              <a:lnSpc>
                <a:spcPct val="107000"/>
              </a:lnSpc>
            </a:pPr>
            <a:endParaRPr lang="en-US" sz="2400">
              <a:ea typeface="Calibri" panose="020F0502020204030204"/>
              <a:cs typeface="Calibri" panose="020F0502020204030204"/>
            </a:endParaRPr>
          </a:p>
        </p:txBody>
      </p:sp>
      <p:sp>
        <p:nvSpPr>
          <p:cNvPr id="6" name="Title 1">
            <a:extLst>
              <a:ext uri="{FF2B5EF4-FFF2-40B4-BE49-F238E27FC236}">
                <a16:creationId xmlns:a16="http://schemas.microsoft.com/office/drawing/2014/main" id="{04EC5D80-9DC1-F500-8DAA-B5DF9E830907}"/>
              </a:ext>
            </a:extLst>
          </p:cNvPr>
          <p:cNvSpPr txBox="1">
            <a:spLocks/>
          </p:cNvSpPr>
          <p:nvPr/>
        </p:nvSpPr>
        <p:spPr>
          <a:xfrm>
            <a:off x="838200" y="365125"/>
            <a:ext cx="10515600" cy="1325563"/>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ea typeface="Calibri Light"/>
                <a:cs typeface="Calibri Light"/>
              </a:rPr>
              <a:t>Graduate Assistants (GA)</a:t>
            </a:r>
          </a:p>
        </p:txBody>
      </p:sp>
    </p:spTree>
    <p:extLst>
      <p:ext uri="{BB962C8B-B14F-4D97-AF65-F5344CB8AC3E}">
        <p14:creationId xmlns:p14="http://schemas.microsoft.com/office/powerpoint/2010/main" val="716952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1947" y="1690688"/>
            <a:ext cx="5172540" cy="3141758"/>
          </a:xfrm>
          <a:prstGeom prst="rect">
            <a:avLst/>
          </a:prstGeom>
        </p:spPr>
        <p:txBody>
          <a:bodyPr wrap="square" lIns="91440" tIns="45720" rIns="91440" bIns="45720" anchor="t">
            <a:spAutoFit/>
          </a:bodyPr>
          <a:lstStyle/>
          <a:p>
            <a:pPr marL="342900" indent="-342900">
              <a:lnSpc>
                <a:spcPct val="107000"/>
              </a:lnSpc>
              <a:buFont typeface="Arial" panose="05000000000000000000" pitchFamily="2" charset="2"/>
              <a:buChar char="•"/>
            </a:pPr>
            <a:r>
              <a:rPr lang="en-US" sz="2400" b="1" i="1" u="sng">
                <a:latin typeface="Calibri" panose="020F0502020204030204" pitchFamily="34" charset="0"/>
                <a:ea typeface="Calibri" panose="020F0502020204030204" pitchFamily="34" charset="0"/>
                <a:cs typeface="Calibri" panose="020F0502020204030204" pitchFamily="34" charset="0"/>
              </a:rPr>
              <a:t>BEARWEB/IGNITE</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2171700" marR="0" indent="-342900">
              <a:lnSpc>
                <a:spcPct val="107000"/>
              </a:lnSpc>
              <a:spcBef>
                <a:spcPts val="0"/>
              </a:spcBef>
              <a:spcAft>
                <a:spcPts val="0"/>
              </a:spcAft>
              <a:buFont typeface="Arial"/>
              <a:buChar char="•"/>
            </a:pPr>
            <a:endParaRPr lang="en-US" sz="240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70309020205020404" pitchFamily="49" charset="0"/>
              <a:buChar char="•"/>
            </a:pPr>
            <a:r>
              <a:rPr lang="en-US" sz="2400">
                <a:latin typeface="Calibri"/>
                <a:ea typeface="Calibri"/>
                <a:cs typeface="Times New Roman"/>
              </a:rPr>
              <a:t>Payroll stub (Ignite)</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Arial" panose="02070309020205020404" pitchFamily="49" charset="0"/>
              <a:buChar char="•"/>
            </a:pPr>
            <a:r>
              <a:rPr lang="en-US" sz="2400">
                <a:latin typeface="Calibri"/>
                <a:ea typeface="Calibri"/>
                <a:cs typeface="Times New Roman"/>
              </a:rPr>
              <a:t>Yearly tax forms (Ignite)</a:t>
            </a:r>
          </a:p>
          <a:p>
            <a:pPr marL="800100" lvl="1" indent="-342900">
              <a:lnSpc>
                <a:spcPct val="107000"/>
              </a:lnSpc>
              <a:buFont typeface="Arial" panose="02070309020205020404" pitchFamily="49" charset="0"/>
              <a:buChar char="•"/>
            </a:pPr>
            <a:r>
              <a:rPr lang="en-US" sz="2400">
                <a:latin typeface="Calibri"/>
                <a:ea typeface="Calibri"/>
                <a:cs typeface="Times New Roman"/>
              </a:rPr>
              <a:t>Registering for classes (</a:t>
            </a:r>
            <a:r>
              <a:rPr lang="en-US" sz="2400" err="1">
                <a:latin typeface="Calibri"/>
                <a:ea typeface="Calibri"/>
                <a:cs typeface="Times New Roman"/>
              </a:rPr>
              <a:t>Bearweb</a:t>
            </a:r>
            <a:r>
              <a:rPr lang="en-US" sz="2400">
                <a:latin typeface="Calibri"/>
                <a:ea typeface="Calibri"/>
                <a:cs typeface="Times New Roman"/>
              </a:rPr>
              <a:t>)</a:t>
            </a:r>
          </a:p>
          <a:p>
            <a:pPr marL="800100" lvl="1" indent="-342900">
              <a:lnSpc>
                <a:spcPct val="107000"/>
              </a:lnSpc>
              <a:buFont typeface="Arial" panose="02070309020205020404" pitchFamily="49" charset="0"/>
              <a:buChar char="•"/>
            </a:pPr>
            <a:r>
              <a:rPr lang="en-US" sz="2400">
                <a:latin typeface="Calibri"/>
                <a:ea typeface="Calibri"/>
                <a:cs typeface="Times New Roman"/>
              </a:rPr>
              <a:t>Degree Audit (</a:t>
            </a:r>
            <a:r>
              <a:rPr lang="en-US" sz="2400" err="1">
                <a:latin typeface="Calibri"/>
                <a:ea typeface="Calibri"/>
                <a:cs typeface="Times New Roman"/>
              </a:rPr>
              <a:t>u.achieve</a:t>
            </a:r>
            <a:r>
              <a:rPr lang="en-US" sz="2400">
                <a:latin typeface="Calibri"/>
                <a:ea typeface="Calibri"/>
                <a:cs typeface="Times New Roman"/>
              </a:rPr>
              <a:t>)</a:t>
            </a:r>
          </a:p>
          <a:p>
            <a:pPr marL="800100" lvl="1" indent="-342900">
              <a:lnSpc>
                <a:spcPct val="107000"/>
              </a:lnSpc>
              <a:buFont typeface="Arial" panose="02070309020205020404" pitchFamily="49" charset="0"/>
              <a:buChar char="•"/>
            </a:pPr>
            <a:endParaRPr lang="en-US" sz="2400" i="1" u="sng">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pPr>
            <a:endParaRPr lang="en-US">
              <a:latin typeface="Calibri" panose="020F0502020204030204" pitchFamily="34" charset="0"/>
              <a:ea typeface="Calibri" panose="020F0502020204030204" pitchFamily="34" charset="0"/>
              <a:cs typeface="Times New Roman" panose="02020603050405020304" pitchFamily="18" charset="0"/>
            </a:endParaRPr>
          </a:p>
        </p:txBody>
      </p:sp>
      <p:sp>
        <p:nvSpPr>
          <p:cNvPr id="12" name="Title 1">
            <a:extLst>
              <a:ext uri="{FF2B5EF4-FFF2-40B4-BE49-F238E27FC236}">
                <a16:creationId xmlns:a16="http://schemas.microsoft.com/office/drawing/2014/main" id="{1AF5B4BF-75C0-3DB8-F3C0-9EC1C6A76783}"/>
              </a:ext>
            </a:extLst>
          </p:cNvPr>
          <p:cNvSpPr txBox="1">
            <a:spLocks/>
          </p:cNvSpPr>
          <p:nvPr/>
        </p:nvSpPr>
        <p:spPr>
          <a:xfrm>
            <a:off x="838200" y="365125"/>
            <a:ext cx="10515600" cy="1325563"/>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ea typeface="Calibri Light"/>
                <a:cs typeface="Calibri Light"/>
              </a:rPr>
              <a:t>Where to find it</a:t>
            </a:r>
          </a:p>
        </p:txBody>
      </p:sp>
    </p:spTree>
    <p:extLst>
      <p:ext uri="{BB962C8B-B14F-4D97-AF65-F5344CB8AC3E}">
        <p14:creationId xmlns:p14="http://schemas.microsoft.com/office/powerpoint/2010/main" val="137722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94342" y="1331278"/>
            <a:ext cx="11243067" cy="5402697"/>
          </a:xfrm>
          <a:prstGeom prst="rect">
            <a:avLst/>
          </a:prstGeom>
        </p:spPr>
        <p:txBody>
          <a:bodyPr wrap="square">
            <a:spAutoFit/>
          </a:bodyPr>
          <a:lstStyle/>
          <a:p>
            <a:pPr marL="342900" indent="-342900">
              <a:lnSpc>
                <a:spcPct val="107000"/>
              </a:lnSpc>
              <a:buFont typeface="Courier New" panose="02070309020205020404" pitchFamily="49" charset="0"/>
              <a:buChar char="o"/>
            </a:pPr>
            <a:r>
              <a:rPr lang="en-US" sz="2400" i="1">
                <a:effectLst/>
                <a:latin typeface="Calibri" panose="020F0502020204030204" pitchFamily="34" charset="0"/>
                <a:ea typeface="Calibri" panose="020F0502020204030204" pitchFamily="34" charset="0"/>
                <a:cs typeface="Times New Roman" panose="02020603050405020304" pitchFamily="18" charset="0"/>
                <a:hlinkClick r:id="rId2"/>
              </a:rPr>
              <a:t>https://catalog.baylor.edu/graduate-school/</a:t>
            </a:r>
            <a:endParaRPr lang="en-US" sz="2400" i="1">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en-US" sz="2400" i="1">
                <a:effectLst/>
                <a:latin typeface="Calibri" panose="020F0502020204030204" pitchFamily="34" charset="0"/>
                <a:ea typeface="Calibri" panose="020F0502020204030204" pitchFamily="34" charset="0"/>
                <a:cs typeface="Times New Roman" panose="02020603050405020304" pitchFamily="18" charset="0"/>
              </a:rPr>
              <a:t>Add/Drop/</a:t>
            </a:r>
            <a:r>
              <a:rPr lang="en-US" sz="2400" i="1" err="1">
                <a:effectLst/>
                <a:latin typeface="Calibri" panose="020F0502020204030204" pitchFamily="34" charset="0"/>
                <a:ea typeface="Calibri" panose="020F0502020204030204" pitchFamily="34" charset="0"/>
                <a:cs typeface="Times New Roman" panose="02020603050405020304" pitchFamily="18" charset="0"/>
              </a:rPr>
              <a:t>Withdrawl</a:t>
            </a:r>
            <a:r>
              <a:rPr lang="en-US" sz="2400" i="1">
                <a:effectLst/>
                <a:latin typeface="Calibri" panose="020F0502020204030204" pitchFamily="34" charset="0"/>
                <a:ea typeface="Calibri" panose="020F0502020204030204" pitchFamily="34" charset="0"/>
                <a:cs typeface="Times New Roman" panose="02020603050405020304" pitchFamily="18" charset="0"/>
              </a:rPr>
              <a:t>/Cancellation: </a:t>
            </a:r>
          </a:p>
          <a:p>
            <a:pPr marL="800100" lvl="1" indent="-342900">
              <a:lnSpc>
                <a:spcPct val="107000"/>
              </a:lnSpc>
              <a:buFont typeface="Courier New" panose="02070309020205020404" pitchFamily="49" charset="0"/>
              <a:buChar char="o"/>
            </a:pPr>
            <a:r>
              <a:rPr lang="en-US" sz="2400" i="1">
                <a:effectLst/>
                <a:latin typeface="Calibri" panose="020F0502020204030204" pitchFamily="34" charset="0"/>
                <a:ea typeface="Calibri" panose="020F0502020204030204" pitchFamily="34" charset="0"/>
                <a:cs typeface="Times New Roman" panose="02020603050405020304" pitchFamily="18" charset="0"/>
                <a:hlinkClick r:id="rId3"/>
              </a:rPr>
              <a:t>https://catalog.baylor.edu/graduate-school/general-information/general-university-policies/cancellations-drops-university-withdrawals/</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en-US" sz="2400" i="1">
                <a:effectLst/>
                <a:latin typeface="Calibri" panose="020F0502020204030204" pitchFamily="34" charset="0"/>
                <a:ea typeface="Calibri" panose="020F0502020204030204" pitchFamily="34" charset="0"/>
                <a:cs typeface="Times New Roman" panose="02020603050405020304" pitchFamily="18" charset="0"/>
              </a:rPr>
              <a:t>Transfer Credits </a:t>
            </a:r>
          </a:p>
          <a:p>
            <a:pPr marL="800100" lvl="1" indent="-342900">
              <a:lnSpc>
                <a:spcPct val="107000"/>
              </a:lnSpc>
              <a:buFont typeface="Courier New" panose="02070309020205020404" pitchFamily="49" charset="0"/>
              <a:buChar char="o"/>
            </a:pPr>
            <a:r>
              <a:rPr lang="en-US" sz="2400" i="1">
                <a:latin typeface="Calibri" panose="020F0502020204030204" pitchFamily="34" charset="0"/>
                <a:ea typeface="Calibri" panose="020F0502020204030204" pitchFamily="34" charset="0"/>
                <a:cs typeface="Times New Roman" panose="02020603050405020304" pitchFamily="18" charset="0"/>
              </a:rPr>
              <a:t>MS: </a:t>
            </a:r>
            <a:r>
              <a:rPr lang="en-US" sz="2400" i="1">
                <a:latin typeface="Calibri" panose="020F0502020204030204" pitchFamily="34" charset="0"/>
                <a:ea typeface="Calibri" panose="020F0502020204030204" pitchFamily="34" charset="0"/>
                <a:cs typeface="Times New Roman" panose="02020603050405020304" pitchFamily="18" charset="0"/>
                <a:hlinkClick r:id="rId4"/>
              </a:rPr>
              <a:t>https://catalog.baylor.edu/graduate-school/general-information/graduate-school-policies/masters-degrees-general-degree-requirements/</a:t>
            </a:r>
            <a:endParaRPr lang="en-US" sz="2400" i="1">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Courier New" panose="02070309020205020404" pitchFamily="49" charset="0"/>
              <a:buChar char="o"/>
            </a:pPr>
            <a:r>
              <a:rPr lang="en-US" sz="2400" i="1">
                <a:effectLst/>
                <a:latin typeface="Calibri" panose="020F0502020204030204" pitchFamily="34" charset="0"/>
                <a:ea typeface="Calibri" panose="020F0502020204030204" pitchFamily="34" charset="0"/>
                <a:cs typeface="Times New Roman" panose="02020603050405020304" pitchFamily="18" charset="0"/>
              </a:rPr>
              <a:t>PhD </a:t>
            </a:r>
            <a:r>
              <a:rPr lang="en-US" sz="2400" i="1">
                <a:effectLst/>
                <a:latin typeface="Calibri" panose="020F0502020204030204" pitchFamily="34" charset="0"/>
                <a:ea typeface="Calibri" panose="020F0502020204030204" pitchFamily="34" charset="0"/>
                <a:cs typeface="Times New Roman" panose="02020603050405020304" pitchFamily="18" charset="0"/>
                <a:hlinkClick r:id="rId5"/>
              </a:rPr>
              <a:t>https://catalog.baylor.edu/graduate-school/general-information/graduate-school-policies/doctoral-degrees-general-degree-requirements/</a:t>
            </a:r>
            <a:endParaRPr lang="en-US" sz="2400" i="1">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r>
              <a:rPr lang="en-US" sz="2400" i="1">
                <a:effectLst/>
                <a:latin typeface="Calibri" panose="020F0502020204030204" pitchFamily="34" charset="0"/>
                <a:ea typeface="Calibri" panose="020F0502020204030204" pitchFamily="34" charset="0"/>
                <a:cs typeface="Times New Roman" panose="02020603050405020304" pitchFamily="18" charset="0"/>
              </a:rPr>
              <a:t>Programs offered</a:t>
            </a:r>
          </a:p>
          <a:p>
            <a:pPr marL="800100" lvl="1" indent="-342900">
              <a:lnSpc>
                <a:spcPct val="107000"/>
              </a:lnSpc>
              <a:buFont typeface="Courier New" panose="02070309020205020404" pitchFamily="49" charset="0"/>
              <a:buChar char="o"/>
            </a:pPr>
            <a:r>
              <a:rPr lang="en-US" sz="2400">
                <a:effectLst/>
                <a:latin typeface="Calibri" panose="020F0502020204030204" pitchFamily="34" charset="0"/>
                <a:ea typeface="Calibri" panose="020F0502020204030204" pitchFamily="34" charset="0"/>
                <a:cs typeface="Times New Roman" panose="02020603050405020304" pitchFamily="18" charset="0"/>
                <a:hlinkClick r:id="rId6"/>
              </a:rPr>
              <a:t>https://catalog.baylor.edu/graduate-school/curriculum-departments-institutes-instruction/school-engineering-computer-science/electrical-computer-engineering/#programstext</a:t>
            </a:r>
            <a:endParaRPr lang="en-US" sz="2400" i="1">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Courier New" panose="02070309020205020404" pitchFamily="49" charset="0"/>
              <a:buChar char="o"/>
            </a:pP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4CF3C17-E034-B76C-7362-26250D613B07}"/>
              </a:ext>
            </a:extLst>
          </p:cNvPr>
          <p:cNvSpPr txBox="1"/>
          <p:nvPr/>
        </p:nvSpPr>
        <p:spPr>
          <a:xfrm>
            <a:off x="1930020" y="377166"/>
            <a:ext cx="8460475" cy="830997"/>
          </a:xfrm>
          <a:prstGeom prst="rect">
            <a:avLst/>
          </a:prstGeom>
          <a:noFill/>
        </p:spPr>
        <p:txBody>
          <a:bodyPr wrap="square">
            <a:spAutoFit/>
          </a:bodyPr>
          <a:lstStyle/>
          <a:p>
            <a:r>
              <a:rPr lang="en-US" sz="4800">
                <a:effectLst/>
                <a:latin typeface="Calibri" panose="020F0502020204030204" pitchFamily="34" charset="0"/>
                <a:ea typeface="Calibri" panose="020F0502020204030204" pitchFamily="34" charset="0"/>
                <a:cs typeface="Times New Roman" panose="02020603050405020304" pitchFamily="18" charset="0"/>
              </a:rPr>
              <a:t>Graduate Catalog</a:t>
            </a:r>
            <a:r>
              <a:rPr lang="en-US" sz="4800">
                <a:latin typeface="Calibri" panose="020F0502020204030204" pitchFamily="34" charset="0"/>
                <a:ea typeface="Calibri" panose="020F0502020204030204" pitchFamily="34" charset="0"/>
                <a:cs typeface="Times New Roman" panose="02020603050405020304" pitchFamily="18" charset="0"/>
              </a:rPr>
              <a:t> </a:t>
            </a:r>
            <a:r>
              <a:rPr lang="en-US" sz="4800">
                <a:effectLst/>
                <a:latin typeface="Calibri" panose="020F0502020204030204" pitchFamily="34" charset="0"/>
                <a:ea typeface="Calibri" panose="020F0502020204030204" pitchFamily="34" charset="0"/>
                <a:cs typeface="Times New Roman" panose="02020603050405020304" pitchFamily="18" charset="0"/>
              </a:rPr>
              <a:t>Online</a:t>
            </a:r>
            <a:endParaRPr lang="en-US" sz="4800"/>
          </a:p>
        </p:txBody>
      </p:sp>
    </p:spTree>
    <p:extLst>
      <p:ext uri="{BB962C8B-B14F-4D97-AF65-F5344CB8AC3E}">
        <p14:creationId xmlns:p14="http://schemas.microsoft.com/office/powerpoint/2010/main" val="405062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18710" y="1758354"/>
            <a:ext cx="4328836" cy="4026552"/>
          </a:xfrm>
          <a:prstGeom prst="rect">
            <a:avLst/>
          </a:prstGeom>
        </p:spPr>
        <p:txBody>
          <a:bodyPr wrap="square">
            <a:spAutoFit/>
          </a:bodyPr>
          <a:lstStyle/>
          <a:p>
            <a:pPr marL="342900" indent="-342900">
              <a:lnSpc>
                <a:spcPct val="107000"/>
              </a:lnSpc>
              <a:buFont typeface="Wingdings" panose="05000000000000000000" pitchFamily="2" charset="2"/>
              <a:buChar char="v"/>
            </a:pPr>
            <a:r>
              <a:rPr lang="en-US" sz="2400">
                <a:latin typeface="Calibri" panose="020F0502020204030204" pitchFamily="34" charset="0"/>
                <a:ea typeface="Calibri" panose="020F0502020204030204" pitchFamily="34" charset="0"/>
                <a:cs typeface="Times New Roman" panose="02020603050405020304" pitchFamily="18" charset="0"/>
              </a:rPr>
              <a:t>Responding to Emails</a:t>
            </a:r>
          </a:p>
          <a:p>
            <a:pPr marL="342900" indent="-342900">
              <a:lnSpc>
                <a:spcPct val="107000"/>
              </a:lnSpc>
              <a:buFont typeface="Wingdings" panose="05000000000000000000" pitchFamily="2" charset="2"/>
              <a:buChar char="v"/>
            </a:pP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v"/>
            </a:pPr>
            <a:r>
              <a:rPr lang="en-US" sz="2400">
                <a:latin typeface="Calibri" panose="020F0502020204030204" pitchFamily="34" charset="0"/>
                <a:ea typeface="Calibri" panose="020F0502020204030204" pitchFamily="34" charset="0"/>
                <a:cs typeface="Times New Roman" panose="02020603050405020304" pitchFamily="18" charset="0"/>
              </a:rPr>
              <a:t>Student Travel </a:t>
            </a:r>
          </a:p>
          <a:p>
            <a:pPr>
              <a:lnSpc>
                <a:spcPct val="107000"/>
              </a:lnSpc>
            </a:pP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v"/>
            </a:pPr>
            <a:r>
              <a:rPr lang="en-US" sz="2400">
                <a:latin typeface="Calibri" panose="020F0502020204030204" pitchFamily="34" charset="0"/>
                <a:ea typeface="Calibri" panose="020F0502020204030204" pitchFamily="34" charset="0"/>
                <a:cs typeface="Calibri" panose="020F0502020204030204" pitchFamily="34" charset="0"/>
              </a:rPr>
              <a:t>Health Insurance </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914400" marR="0">
              <a:lnSpc>
                <a:spcPct val="107000"/>
              </a:lnSpc>
              <a:spcBef>
                <a:spcPts val="0"/>
              </a:spcBef>
              <a:spcAft>
                <a:spcPts val="0"/>
              </a:spcAft>
            </a:pPr>
            <a:r>
              <a:rPr lang="en-US" sz="2400">
                <a:latin typeface="Calibri" panose="020F0502020204030204" pitchFamily="34" charset="0"/>
                <a:ea typeface="Calibri" panose="020F0502020204030204" pitchFamily="34" charset="0"/>
                <a:cs typeface="Calibri" panose="020F0502020204030204" pitchFamily="34" charset="0"/>
              </a:rPr>
              <a:t> </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v"/>
            </a:pPr>
            <a:r>
              <a:rPr lang="en-US" sz="2400">
                <a:latin typeface="Calibri" panose="020F0502020204030204" pitchFamily="34" charset="0"/>
                <a:ea typeface="Calibri" panose="020F0502020204030204" pitchFamily="34" charset="0"/>
                <a:cs typeface="Times New Roman" panose="02020603050405020304" pitchFamily="18" charset="0"/>
              </a:rPr>
              <a:t>School Calendar</a:t>
            </a:r>
          </a:p>
          <a:p>
            <a:pPr marL="342900" indent="-342900">
              <a:lnSpc>
                <a:spcPct val="107000"/>
              </a:lnSpc>
              <a:buFont typeface="Wingdings" panose="05000000000000000000" pitchFamily="2" charset="2"/>
              <a:buChar char="v"/>
            </a:pPr>
            <a:endParaRPr lang="en-US" sz="240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Wingdings" panose="05000000000000000000" pitchFamily="2" charset="2"/>
              <a:buChar char="v"/>
            </a:pPr>
            <a:r>
              <a:rPr lang="en-US" sz="2400">
                <a:effectLst/>
                <a:latin typeface="Calibri" panose="020F0502020204030204" pitchFamily="34" charset="0"/>
                <a:cs typeface="Calibri" panose="020F0502020204030204" pitchFamily="34" charset="0"/>
              </a:rPr>
              <a:t>The “V” class (variable)</a:t>
            </a:r>
            <a:endParaRPr lang="en-US" sz="24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400">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50037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58872B1F-1BF1-A8A6-6742-4E53B4FA56CC}"/>
              </a:ext>
            </a:extLst>
          </p:cNvPr>
          <p:cNvGraphicFramePr>
            <a:graphicFrameLocks noGrp="1"/>
          </p:cNvGraphicFramePr>
          <p:nvPr>
            <p:extLst>
              <p:ext uri="{D42A27DB-BD31-4B8C-83A1-F6EECF244321}">
                <p14:modId xmlns:p14="http://schemas.microsoft.com/office/powerpoint/2010/main" val="3375196422"/>
              </p:ext>
            </p:extLst>
          </p:nvPr>
        </p:nvGraphicFramePr>
        <p:xfrm>
          <a:off x="3720928" y="1278965"/>
          <a:ext cx="6546648" cy="5408703"/>
        </p:xfrm>
        <a:graphic>
          <a:graphicData uri="http://schemas.openxmlformats.org/drawingml/2006/table">
            <a:tbl>
              <a:tblPr/>
              <a:tblGrid>
                <a:gridCol w="3273324">
                  <a:extLst>
                    <a:ext uri="{9D8B030D-6E8A-4147-A177-3AD203B41FA5}">
                      <a16:colId xmlns:a16="http://schemas.microsoft.com/office/drawing/2014/main" val="2342072461"/>
                    </a:ext>
                  </a:extLst>
                </a:gridCol>
                <a:gridCol w="3273324">
                  <a:extLst>
                    <a:ext uri="{9D8B030D-6E8A-4147-A177-3AD203B41FA5}">
                      <a16:colId xmlns:a16="http://schemas.microsoft.com/office/drawing/2014/main" val="4069650176"/>
                    </a:ext>
                  </a:extLst>
                </a:gridCol>
              </a:tblGrid>
              <a:tr h="300053">
                <a:tc>
                  <a:txBody>
                    <a:bodyPr/>
                    <a:lstStyle/>
                    <a:p>
                      <a:pPr>
                        <a:buNone/>
                      </a:pPr>
                      <a:r>
                        <a:rPr lang="en-US" sz="1100" b="1"/>
                        <a:t>Date</a:t>
                      </a:r>
                      <a:endParaRPr lang="en-US" sz="1100"/>
                    </a:p>
                  </a:txBody>
                  <a:tcPr marL="53975" marR="53975" marT="26987" marB="26987" anchor="ctr">
                    <a:lnL>
                      <a:noFill/>
                    </a:lnL>
                    <a:lnR>
                      <a:noFill/>
                    </a:lnR>
                    <a:lnT>
                      <a:noFill/>
                    </a:lnT>
                    <a:lnB>
                      <a:noFill/>
                    </a:lnB>
                    <a:noFill/>
                  </a:tcPr>
                </a:tc>
                <a:tc>
                  <a:txBody>
                    <a:bodyPr/>
                    <a:lstStyle/>
                    <a:p>
                      <a:pPr>
                        <a:buNone/>
                      </a:pPr>
                      <a:r>
                        <a:rPr lang="en-US" sz="1100" b="1"/>
                        <a:t>Event</a:t>
                      </a:r>
                      <a:endParaRPr lang="en-US" sz="1100"/>
                    </a:p>
                  </a:txBody>
                  <a:tcPr marL="53975" marR="53975" marT="26987" marB="26987" anchor="ctr">
                    <a:lnL>
                      <a:noFill/>
                    </a:lnL>
                    <a:lnR>
                      <a:noFill/>
                    </a:lnR>
                    <a:lnT>
                      <a:noFill/>
                    </a:lnT>
                    <a:lnB>
                      <a:noFill/>
                    </a:lnB>
                    <a:noFill/>
                  </a:tcPr>
                </a:tc>
                <a:extLst>
                  <a:ext uri="{0D108BD9-81ED-4DB2-BD59-A6C34878D82A}">
                    <a16:rowId xmlns:a16="http://schemas.microsoft.com/office/drawing/2014/main" val="731990087"/>
                  </a:ext>
                </a:extLst>
              </a:tr>
              <a:tr h="300053">
                <a:tc>
                  <a:txBody>
                    <a:bodyPr/>
                    <a:lstStyle/>
                    <a:p>
                      <a:pPr>
                        <a:buNone/>
                      </a:pPr>
                      <a:r>
                        <a:rPr lang="en-US" sz="1100"/>
                        <a:t>Aug. 26, 2025</a:t>
                      </a:r>
                    </a:p>
                  </a:txBody>
                  <a:tcPr marL="53975" marR="53975" marT="26987" marB="26987" anchor="ctr">
                    <a:lnL>
                      <a:noFill/>
                    </a:lnL>
                    <a:lnR>
                      <a:noFill/>
                    </a:lnR>
                    <a:lnT>
                      <a:noFill/>
                    </a:lnT>
                    <a:lnB>
                      <a:noFill/>
                    </a:lnB>
                    <a:noFill/>
                  </a:tcPr>
                </a:tc>
                <a:tc>
                  <a:txBody>
                    <a:bodyPr/>
                    <a:lstStyle/>
                    <a:p>
                      <a:pPr>
                        <a:buNone/>
                      </a:pPr>
                      <a:r>
                        <a:rPr lang="en-US" sz="1100"/>
                        <a:t>Truett Convocation</a:t>
                      </a:r>
                    </a:p>
                  </a:txBody>
                  <a:tcPr marL="53975" marR="53975" marT="26987" marB="26987" anchor="ctr">
                    <a:lnL>
                      <a:noFill/>
                    </a:lnL>
                    <a:lnR>
                      <a:noFill/>
                    </a:lnR>
                    <a:lnT>
                      <a:noFill/>
                    </a:lnT>
                    <a:lnB>
                      <a:noFill/>
                    </a:lnB>
                    <a:noFill/>
                  </a:tcPr>
                </a:tc>
                <a:extLst>
                  <a:ext uri="{0D108BD9-81ED-4DB2-BD59-A6C34878D82A}">
                    <a16:rowId xmlns:a16="http://schemas.microsoft.com/office/drawing/2014/main" val="4248485963"/>
                  </a:ext>
                </a:extLst>
              </a:tr>
              <a:tr h="300053">
                <a:tc>
                  <a:txBody>
                    <a:bodyPr/>
                    <a:lstStyle/>
                    <a:p>
                      <a:pPr>
                        <a:buNone/>
                      </a:pPr>
                      <a:r>
                        <a:rPr lang="en-US" sz="1100"/>
                        <a:t>Aug. 27, 2025</a:t>
                      </a:r>
                    </a:p>
                  </a:txBody>
                  <a:tcPr marL="53975" marR="53975" marT="26987" marB="26987" anchor="ctr">
                    <a:lnL>
                      <a:noFill/>
                    </a:lnL>
                    <a:lnR>
                      <a:noFill/>
                    </a:lnR>
                    <a:lnT>
                      <a:noFill/>
                    </a:lnT>
                    <a:lnB>
                      <a:noFill/>
                    </a:lnB>
                    <a:noFill/>
                  </a:tcPr>
                </a:tc>
                <a:tc>
                  <a:txBody>
                    <a:bodyPr/>
                    <a:lstStyle/>
                    <a:p>
                      <a:pPr>
                        <a:buNone/>
                      </a:pPr>
                      <a:r>
                        <a:rPr lang="en-US" sz="1100"/>
                        <a:t>Last day for credit by examination</a:t>
                      </a:r>
                    </a:p>
                  </a:txBody>
                  <a:tcPr marL="53975" marR="53975" marT="26987" marB="26987" anchor="ctr">
                    <a:lnL>
                      <a:noFill/>
                    </a:lnL>
                    <a:lnR>
                      <a:noFill/>
                    </a:lnR>
                    <a:lnT>
                      <a:noFill/>
                    </a:lnT>
                    <a:lnB>
                      <a:noFill/>
                    </a:lnB>
                    <a:noFill/>
                  </a:tcPr>
                </a:tc>
                <a:extLst>
                  <a:ext uri="{0D108BD9-81ED-4DB2-BD59-A6C34878D82A}">
                    <a16:rowId xmlns:a16="http://schemas.microsoft.com/office/drawing/2014/main" val="859575947"/>
                  </a:ext>
                </a:extLst>
              </a:tr>
              <a:tr h="527030">
                <a:tc>
                  <a:txBody>
                    <a:bodyPr/>
                    <a:lstStyle/>
                    <a:p>
                      <a:pPr>
                        <a:buNone/>
                      </a:pPr>
                      <a:r>
                        <a:rPr lang="en-US" sz="1100"/>
                        <a:t>Aug. 29, 2025</a:t>
                      </a:r>
                    </a:p>
                  </a:txBody>
                  <a:tcPr marL="53975" marR="53975" marT="26987" marB="26987" anchor="ctr">
                    <a:lnL>
                      <a:noFill/>
                    </a:lnL>
                    <a:lnR>
                      <a:noFill/>
                    </a:lnR>
                    <a:lnT>
                      <a:noFill/>
                    </a:lnT>
                    <a:lnB>
                      <a:noFill/>
                    </a:lnB>
                    <a:noFill/>
                  </a:tcPr>
                </a:tc>
                <a:tc>
                  <a:txBody>
                    <a:bodyPr/>
                    <a:lstStyle/>
                    <a:p>
                      <a:pPr>
                        <a:buNone/>
                      </a:pPr>
                      <a:r>
                        <a:rPr lang="en-US" sz="1100"/>
                        <a:t>Last day to add/register for Fall semester</a:t>
                      </a:r>
                    </a:p>
                  </a:txBody>
                  <a:tcPr marL="53975" marR="53975" marT="26987" marB="26987" anchor="ctr">
                    <a:lnL>
                      <a:noFill/>
                    </a:lnL>
                    <a:lnR>
                      <a:noFill/>
                    </a:lnR>
                    <a:lnT>
                      <a:noFill/>
                    </a:lnT>
                    <a:lnB>
                      <a:noFill/>
                    </a:lnB>
                    <a:noFill/>
                  </a:tcPr>
                </a:tc>
                <a:extLst>
                  <a:ext uri="{0D108BD9-81ED-4DB2-BD59-A6C34878D82A}">
                    <a16:rowId xmlns:a16="http://schemas.microsoft.com/office/drawing/2014/main" val="3441584360"/>
                  </a:ext>
                </a:extLst>
              </a:tr>
              <a:tr h="527030">
                <a:tc>
                  <a:txBody>
                    <a:bodyPr/>
                    <a:lstStyle/>
                    <a:p>
                      <a:pPr>
                        <a:buNone/>
                      </a:pPr>
                      <a:r>
                        <a:rPr lang="en-US" sz="1100"/>
                        <a:t>Sep. 10, 2025</a:t>
                      </a:r>
                    </a:p>
                  </a:txBody>
                  <a:tcPr marL="53975" marR="53975" marT="26987" marB="26987" anchor="ctr">
                    <a:lnL>
                      <a:noFill/>
                    </a:lnL>
                    <a:lnR>
                      <a:noFill/>
                    </a:lnR>
                    <a:lnT>
                      <a:noFill/>
                    </a:lnT>
                    <a:lnB>
                      <a:noFill/>
                    </a:lnB>
                    <a:noFill/>
                  </a:tcPr>
                </a:tc>
                <a:tc>
                  <a:txBody>
                    <a:bodyPr/>
                    <a:lstStyle/>
                    <a:p>
                      <a:pPr>
                        <a:buNone/>
                      </a:pPr>
                      <a:r>
                        <a:rPr lang="en-US" sz="1100"/>
                        <a:t>Last day to drop a course without a “W”</a:t>
                      </a:r>
                    </a:p>
                  </a:txBody>
                  <a:tcPr marL="53975" marR="53975" marT="26987" marB="26987" anchor="ctr">
                    <a:lnL>
                      <a:noFill/>
                    </a:lnL>
                    <a:lnR>
                      <a:noFill/>
                    </a:lnR>
                    <a:lnT>
                      <a:noFill/>
                    </a:lnT>
                    <a:lnB>
                      <a:noFill/>
                    </a:lnB>
                    <a:noFill/>
                  </a:tcPr>
                </a:tc>
                <a:extLst>
                  <a:ext uri="{0D108BD9-81ED-4DB2-BD59-A6C34878D82A}">
                    <a16:rowId xmlns:a16="http://schemas.microsoft.com/office/drawing/2014/main" val="3320298142"/>
                  </a:ext>
                </a:extLst>
              </a:tr>
              <a:tr h="300053">
                <a:tc>
                  <a:txBody>
                    <a:bodyPr/>
                    <a:lstStyle/>
                    <a:p>
                      <a:pPr>
                        <a:buNone/>
                      </a:pPr>
                      <a:r>
                        <a:rPr lang="en-US" sz="1100"/>
                        <a:t>Oct. 1, 2025</a:t>
                      </a:r>
                    </a:p>
                  </a:txBody>
                  <a:tcPr marL="53975" marR="53975" marT="26987" marB="26987" anchor="ctr">
                    <a:lnL>
                      <a:noFill/>
                    </a:lnL>
                    <a:lnR>
                      <a:noFill/>
                    </a:lnR>
                    <a:lnT>
                      <a:noFill/>
                    </a:lnT>
                    <a:lnB>
                      <a:noFill/>
                    </a:lnB>
                    <a:noFill/>
                  </a:tcPr>
                </a:tc>
                <a:tc>
                  <a:txBody>
                    <a:bodyPr/>
                    <a:lstStyle/>
                    <a:p>
                      <a:pPr>
                        <a:buNone/>
                      </a:pPr>
                      <a:r>
                        <a:rPr lang="en-US" sz="1100"/>
                        <a:t>Graduation application deadline</a:t>
                      </a:r>
                    </a:p>
                  </a:txBody>
                  <a:tcPr marL="53975" marR="53975" marT="26987" marB="26987" anchor="ctr">
                    <a:lnL>
                      <a:noFill/>
                    </a:lnL>
                    <a:lnR>
                      <a:noFill/>
                    </a:lnR>
                    <a:lnT>
                      <a:noFill/>
                    </a:lnT>
                    <a:lnB>
                      <a:noFill/>
                    </a:lnB>
                    <a:noFill/>
                  </a:tcPr>
                </a:tc>
                <a:extLst>
                  <a:ext uri="{0D108BD9-81ED-4DB2-BD59-A6C34878D82A}">
                    <a16:rowId xmlns:a16="http://schemas.microsoft.com/office/drawing/2014/main" val="4290265565"/>
                  </a:ext>
                </a:extLst>
              </a:tr>
              <a:tr h="300053">
                <a:tc>
                  <a:txBody>
                    <a:bodyPr/>
                    <a:lstStyle/>
                    <a:p>
                      <a:pPr>
                        <a:buNone/>
                      </a:pPr>
                      <a:r>
                        <a:rPr lang="en-US" sz="1100"/>
                        <a:t>Oct. 17, 2025</a:t>
                      </a:r>
                    </a:p>
                  </a:txBody>
                  <a:tcPr marL="53975" marR="53975" marT="26987" marB="26987" anchor="ctr">
                    <a:lnL>
                      <a:noFill/>
                    </a:lnL>
                    <a:lnR>
                      <a:noFill/>
                    </a:lnR>
                    <a:lnT>
                      <a:noFill/>
                    </a:lnT>
                    <a:lnB>
                      <a:noFill/>
                    </a:lnB>
                    <a:noFill/>
                  </a:tcPr>
                </a:tc>
                <a:tc>
                  <a:txBody>
                    <a:bodyPr/>
                    <a:lstStyle/>
                    <a:p>
                      <a:pPr>
                        <a:buNone/>
                      </a:pPr>
                      <a:r>
                        <a:rPr lang="en-US" sz="1100"/>
                        <a:t>Dissertation oral exam deadline</a:t>
                      </a:r>
                    </a:p>
                  </a:txBody>
                  <a:tcPr marL="53975" marR="53975" marT="26987" marB="26987" anchor="ctr">
                    <a:lnL>
                      <a:noFill/>
                    </a:lnL>
                    <a:lnR>
                      <a:noFill/>
                    </a:lnR>
                    <a:lnT>
                      <a:noFill/>
                    </a:lnT>
                    <a:lnB>
                      <a:noFill/>
                    </a:lnB>
                    <a:noFill/>
                  </a:tcPr>
                </a:tc>
                <a:extLst>
                  <a:ext uri="{0D108BD9-81ED-4DB2-BD59-A6C34878D82A}">
                    <a16:rowId xmlns:a16="http://schemas.microsoft.com/office/drawing/2014/main" val="2296466495"/>
                  </a:ext>
                </a:extLst>
              </a:tr>
              <a:tr h="300053">
                <a:tc>
                  <a:txBody>
                    <a:bodyPr/>
                    <a:lstStyle/>
                    <a:p>
                      <a:pPr>
                        <a:buNone/>
                      </a:pPr>
                      <a:r>
                        <a:rPr lang="en-US" sz="1100"/>
                        <a:t>Oct. 27, 2025</a:t>
                      </a:r>
                    </a:p>
                  </a:txBody>
                  <a:tcPr marL="53975" marR="53975" marT="26987" marB="26987" anchor="ctr">
                    <a:lnL>
                      <a:noFill/>
                    </a:lnL>
                    <a:lnR>
                      <a:noFill/>
                    </a:lnR>
                    <a:lnT>
                      <a:noFill/>
                    </a:lnT>
                    <a:lnB>
                      <a:noFill/>
                    </a:lnB>
                    <a:noFill/>
                  </a:tcPr>
                </a:tc>
                <a:tc>
                  <a:txBody>
                    <a:bodyPr/>
                    <a:lstStyle/>
                    <a:p>
                      <a:pPr>
                        <a:buNone/>
                      </a:pPr>
                      <a:r>
                        <a:rPr lang="en-US" sz="1100"/>
                        <a:t>Dissertation submission deadline</a:t>
                      </a:r>
                    </a:p>
                  </a:txBody>
                  <a:tcPr marL="53975" marR="53975" marT="26987" marB="26987" anchor="ctr">
                    <a:lnL>
                      <a:noFill/>
                    </a:lnL>
                    <a:lnR>
                      <a:noFill/>
                    </a:lnR>
                    <a:lnT>
                      <a:noFill/>
                    </a:lnT>
                    <a:lnB>
                      <a:noFill/>
                    </a:lnB>
                    <a:noFill/>
                  </a:tcPr>
                </a:tc>
                <a:extLst>
                  <a:ext uri="{0D108BD9-81ED-4DB2-BD59-A6C34878D82A}">
                    <a16:rowId xmlns:a16="http://schemas.microsoft.com/office/drawing/2014/main" val="3176093718"/>
                  </a:ext>
                </a:extLst>
              </a:tr>
              <a:tr h="300053">
                <a:tc>
                  <a:txBody>
                    <a:bodyPr/>
                    <a:lstStyle/>
                    <a:p>
                      <a:pPr>
                        <a:buNone/>
                      </a:pPr>
                      <a:r>
                        <a:rPr lang="en-US" sz="1100"/>
                        <a:t>Oct. 31, 2025</a:t>
                      </a:r>
                    </a:p>
                  </a:txBody>
                  <a:tcPr marL="53975" marR="53975" marT="26987" marB="26987" anchor="ctr">
                    <a:lnL>
                      <a:noFill/>
                    </a:lnL>
                    <a:lnR>
                      <a:noFill/>
                    </a:lnR>
                    <a:lnT>
                      <a:noFill/>
                    </a:lnT>
                    <a:lnB>
                      <a:noFill/>
                    </a:lnB>
                    <a:noFill/>
                  </a:tcPr>
                </a:tc>
                <a:tc>
                  <a:txBody>
                    <a:bodyPr/>
                    <a:lstStyle/>
                    <a:p>
                      <a:pPr>
                        <a:buNone/>
                      </a:pPr>
                      <a:r>
                        <a:rPr lang="en-US" sz="1100"/>
                        <a:t>Thesis oral exam deadline</a:t>
                      </a:r>
                    </a:p>
                  </a:txBody>
                  <a:tcPr marL="53975" marR="53975" marT="26987" marB="26987" anchor="ctr">
                    <a:lnL>
                      <a:noFill/>
                    </a:lnL>
                    <a:lnR>
                      <a:noFill/>
                    </a:lnR>
                    <a:lnT>
                      <a:noFill/>
                    </a:lnT>
                    <a:lnB>
                      <a:noFill/>
                    </a:lnB>
                    <a:noFill/>
                  </a:tcPr>
                </a:tc>
                <a:extLst>
                  <a:ext uri="{0D108BD9-81ED-4DB2-BD59-A6C34878D82A}">
                    <a16:rowId xmlns:a16="http://schemas.microsoft.com/office/drawing/2014/main" val="1902747254"/>
                  </a:ext>
                </a:extLst>
              </a:tr>
              <a:tr h="527030">
                <a:tc>
                  <a:txBody>
                    <a:bodyPr/>
                    <a:lstStyle/>
                    <a:p>
                      <a:pPr>
                        <a:buNone/>
                      </a:pPr>
                      <a:r>
                        <a:rPr lang="en-US" sz="1100" dirty="0"/>
                        <a:t>Nov. 4, 2025</a:t>
                      </a:r>
                    </a:p>
                  </a:txBody>
                  <a:tcPr marL="53975" marR="53975" marT="26987" marB="26987" anchor="ctr">
                    <a:lnL>
                      <a:noFill/>
                    </a:lnL>
                    <a:lnR>
                      <a:noFill/>
                    </a:lnR>
                    <a:lnT>
                      <a:noFill/>
                    </a:lnT>
                    <a:lnB>
                      <a:noFill/>
                    </a:lnB>
                    <a:noFill/>
                  </a:tcPr>
                </a:tc>
                <a:tc>
                  <a:txBody>
                    <a:bodyPr/>
                    <a:lstStyle/>
                    <a:p>
                      <a:pPr>
                        <a:buNone/>
                      </a:pPr>
                      <a:r>
                        <a:rPr lang="en-US" sz="1100"/>
                        <a:t>Last day to drop/withdraw from university</a:t>
                      </a:r>
                    </a:p>
                  </a:txBody>
                  <a:tcPr marL="53975" marR="53975" marT="26987" marB="26987" anchor="ctr">
                    <a:lnL>
                      <a:noFill/>
                    </a:lnL>
                    <a:lnR>
                      <a:noFill/>
                    </a:lnR>
                    <a:lnT>
                      <a:noFill/>
                    </a:lnT>
                    <a:lnB>
                      <a:noFill/>
                    </a:lnB>
                    <a:noFill/>
                  </a:tcPr>
                </a:tc>
                <a:extLst>
                  <a:ext uri="{0D108BD9-81ED-4DB2-BD59-A6C34878D82A}">
                    <a16:rowId xmlns:a16="http://schemas.microsoft.com/office/drawing/2014/main" val="1235140614"/>
                  </a:ext>
                </a:extLst>
              </a:tr>
              <a:tr h="300053">
                <a:tc>
                  <a:txBody>
                    <a:bodyPr/>
                    <a:lstStyle/>
                    <a:p>
                      <a:pPr>
                        <a:buNone/>
                      </a:pPr>
                      <a:r>
                        <a:rPr lang="en-US" sz="1100"/>
                        <a:t>Nov. 5–21, 2025</a:t>
                      </a:r>
                    </a:p>
                  </a:txBody>
                  <a:tcPr marL="53975" marR="53975" marT="26987" marB="26987" anchor="ctr">
                    <a:lnL>
                      <a:noFill/>
                    </a:lnL>
                    <a:lnR>
                      <a:noFill/>
                    </a:lnR>
                    <a:lnT>
                      <a:noFill/>
                    </a:lnT>
                    <a:lnB>
                      <a:noFill/>
                    </a:lnB>
                    <a:noFill/>
                  </a:tcPr>
                </a:tc>
                <a:tc>
                  <a:txBody>
                    <a:bodyPr/>
                    <a:lstStyle/>
                    <a:p>
                      <a:pPr>
                        <a:buNone/>
                      </a:pPr>
                      <a:r>
                        <a:rPr lang="en-US" sz="1100"/>
                        <a:t>Spring 2026 registration period</a:t>
                      </a:r>
                    </a:p>
                  </a:txBody>
                  <a:tcPr marL="53975" marR="53975" marT="26987" marB="26987" anchor="ctr">
                    <a:lnL>
                      <a:noFill/>
                    </a:lnL>
                    <a:lnR>
                      <a:noFill/>
                    </a:lnR>
                    <a:lnT>
                      <a:noFill/>
                    </a:lnT>
                    <a:lnB>
                      <a:noFill/>
                    </a:lnB>
                    <a:noFill/>
                  </a:tcPr>
                </a:tc>
                <a:extLst>
                  <a:ext uri="{0D108BD9-81ED-4DB2-BD59-A6C34878D82A}">
                    <a16:rowId xmlns:a16="http://schemas.microsoft.com/office/drawing/2014/main" val="2221535696"/>
                  </a:ext>
                </a:extLst>
              </a:tr>
              <a:tr h="527030">
                <a:tc>
                  <a:txBody>
                    <a:bodyPr/>
                    <a:lstStyle/>
                    <a:p>
                      <a:pPr>
                        <a:buNone/>
                      </a:pPr>
                      <a:r>
                        <a:rPr lang="en-US" sz="1100"/>
                        <a:t>Dec. 1, 2025</a:t>
                      </a:r>
                    </a:p>
                  </a:txBody>
                  <a:tcPr marL="53975" marR="53975" marT="26987" marB="26987" anchor="ctr">
                    <a:lnL>
                      <a:noFill/>
                    </a:lnL>
                    <a:lnR>
                      <a:noFill/>
                    </a:lnR>
                    <a:lnT>
                      <a:noFill/>
                    </a:lnT>
                    <a:lnB>
                      <a:noFill/>
                    </a:lnB>
                    <a:noFill/>
                  </a:tcPr>
                </a:tc>
                <a:tc>
                  <a:txBody>
                    <a:bodyPr/>
                    <a:lstStyle/>
                    <a:p>
                      <a:pPr>
                        <a:buNone/>
                      </a:pPr>
                      <a:r>
                        <a:rPr lang="en-US" sz="1100"/>
                        <a:t>Deadline for non-thesis oral/comprehensive exams</a:t>
                      </a:r>
                    </a:p>
                  </a:txBody>
                  <a:tcPr marL="53975" marR="53975" marT="26987" marB="26987" anchor="ctr">
                    <a:lnL>
                      <a:noFill/>
                    </a:lnL>
                    <a:lnR>
                      <a:noFill/>
                    </a:lnR>
                    <a:lnT>
                      <a:noFill/>
                    </a:lnT>
                    <a:lnB>
                      <a:noFill/>
                    </a:lnB>
                    <a:noFill/>
                  </a:tcPr>
                </a:tc>
                <a:extLst>
                  <a:ext uri="{0D108BD9-81ED-4DB2-BD59-A6C34878D82A}">
                    <a16:rowId xmlns:a16="http://schemas.microsoft.com/office/drawing/2014/main" val="3484906509"/>
                  </a:ext>
                </a:extLst>
              </a:tr>
              <a:tr h="300053">
                <a:tc>
                  <a:txBody>
                    <a:bodyPr/>
                    <a:lstStyle/>
                    <a:p>
                      <a:pPr>
                        <a:buNone/>
                      </a:pPr>
                      <a:r>
                        <a:rPr lang="en-US" sz="1100"/>
                        <a:t>Dec. 10, 2025</a:t>
                      </a:r>
                    </a:p>
                  </a:txBody>
                  <a:tcPr marL="53975" marR="53975" marT="26987" marB="26987" anchor="ctr">
                    <a:lnL>
                      <a:noFill/>
                    </a:lnL>
                    <a:lnR>
                      <a:noFill/>
                    </a:lnR>
                    <a:lnT>
                      <a:noFill/>
                    </a:lnT>
                    <a:lnB>
                      <a:noFill/>
                    </a:lnB>
                    <a:noFill/>
                  </a:tcPr>
                </a:tc>
                <a:tc>
                  <a:txBody>
                    <a:bodyPr/>
                    <a:lstStyle/>
                    <a:p>
                      <a:pPr>
                        <a:buNone/>
                      </a:pPr>
                      <a:r>
                        <a:rPr lang="en-US" sz="1100"/>
                        <a:t>Last day of classes</a:t>
                      </a:r>
                    </a:p>
                  </a:txBody>
                  <a:tcPr marL="53975" marR="53975" marT="26987" marB="26987" anchor="ctr">
                    <a:lnL>
                      <a:noFill/>
                    </a:lnL>
                    <a:lnR>
                      <a:noFill/>
                    </a:lnR>
                    <a:lnT>
                      <a:noFill/>
                    </a:lnT>
                    <a:lnB>
                      <a:noFill/>
                    </a:lnB>
                    <a:noFill/>
                  </a:tcPr>
                </a:tc>
                <a:extLst>
                  <a:ext uri="{0D108BD9-81ED-4DB2-BD59-A6C34878D82A}">
                    <a16:rowId xmlns:a16="http://schemas.microsoft.com/office/drawing/2014/main" val="3963356459"/>
                  </a:ext>
                </a:extLst>
              </a:tr>
              <a:tr h="300053">
                <a:tc>
                  <a:txBody>
                    <a:bodyPr/>
                    <a:lstStyle/>
                    <a:p>
                      <a:pPr>
                        <a:buNone/>
                      </a:pPr>
                      <a:r>
                        <a:rPr lang="en-US" sz="1100"/>
                        <a:t>Dec. 12–17, 2025</a:t>
                      </a:r>
                    </a:p>
                  </a:txBody>
                  <a:tcPr marL="53975" marR="53975" marT="26987" marB="26987" anchor="ctr">
                    <a:lnL>
                      <a:noFill/>
                    </a:lnL>
                    <a:lnR>
                      <a:noFill/>
                    </a:lnR>
                    <a:lnT>
                      <a:noFill/>
                    </a:lnT>
                    <a:lnB>
                      <a:noFill/>
                    </a:lnB>
                    <a:noFill/>
                  </a:tcPr>
                </a:tc>
                <a:tc>
                  <a:txBody>
                    <a:bodyPr/>
                    <a:lstStyle/>
                    <a:p>
                      <a:pPr>
                        <a:buNone/>
                      </a:pPr>
                      <a:r>
                        <a:rPr lang="en-US" sz="1100"/>
                        <a:t>Final exams</a:t>
                      </a:r>
                    </a:p>
                  </a:txBody>
                  <a:tcPr marL="53975" marR="53975" marT="26987" marB="26987" anchor="ctr">
                    <a:lnL>
                      <a:noFill/>
                    </a:lnL>
                    <a:lnR>
                      <a:noFill/>
                    </a:lnR>
                    <a:lnT>
                      <a:noFill/>
                    </a:lnT>
                    <a:lnB>
                      <a:noFill/>
                    </a:lnB>
                    <a:noFill/>
                  </a:tcPr>
                </a:tc>
                <a:extLst>
                  <a:ext uri="{0D108BD9-81ED-4DB2-BD59-A6C34878D82A}">
                    <a16:rowId xmlns:a16="http://schemas.microsoft.com/office/drawing/2014/main" val="3725567204"/>
                  </a:ext>
                </a:extLst>
              </a:tr>
              <a:tr h="300053">
                <a:tc>
                  <a:txBody>
                    <a:bodyPr/>
                    <a:lstStyle/>
                    <a:p>
                      <a:pPr>
                        <a:buNone/>
                      </a:pPr>
                      <a:r>
                        <a:rPr lang="en-US" sz="1100"/>
                        <a:t>Dec. 20, 2025</a:t>
                      </a:r>
                    </a:p>
                  </a:txBody>
                  <a:tcPr marL="53975" marR="53975" marT="26987" marB="26987" anchor="ctr">
                    <a:lnL>
                      <a:noFill/>
                    </a:lnL>
                    <a:lnR>
                      <a:noFill/>
                    </a:lnR>
                    <a:lnT>
                      <a:noFill/>
                    </a:lnT>
                    <a:lnB>
                      <a:noFill/>
                    </a:lnB>
                    <a:noFill/>
                  </a:tcPr>
                </a:tc>
                <a:tc>
                  <a:txBody>
                    <a:bodyPr/>
                    <a:lstStyle/>
                    <a:p>
                      <a:pPr>
                        <a:buNone/>
                      </a:pPr>
                      <a:r>
                        <a:rPr lang="en-US" sz="1100" dirty="0"/>
                        <a:t>Fall Commencement</a:t>
                      </a:r>
                    </a:p>
                  </a:txBody>
                  <a:tcPr marL="53975" marR="53975" marT="26987" marB="26987" anchor="ctr">
                    <a:lnL>
                      <a:noFill/>
                    </a:lnL>
                    <a:lnR>
                      <a:noFill/>
                    </a:lnR>
                    <a:lnT>
                      <a:noFill/>
                    </a:lnT>
                    <a:lnB>
                      <a:noFill/>
                    </a:lnB>
                    <a:noFill/>
                  </a:tcPr>
                </a:tc>
                <a:extLst>
                  <a:ext uri="{0D108BD9-81ED-4DB2-BD59-A6C34878D82A}">
                    <a16:rowId xmlns:a16="http://schemas.microsoft.com/office/drawing/2014/main" val="4176814945"/>
                  </a:ext>
                </a:extLst>
              </a:tr>
            </a:tbl>
          </a:graphicData>
        </a:graphic>
      </p:graphicFrame>
      <p:sp>
        <p:nvSpPr>
          <p:cNvPr id="20" name="TextBox 19">
            <a:extLst>
              <a:ext uri="{FF2B5EF4-FFF2-40B4-BE49-F238E27FC236}">
                <a16:creationId xmlns:a16="http://schemas.microsoft.com/office/drawing/2014/main" id="{372881CC-DC51-6A51-2C44-35AD439D35DE}"/>
              </a:ext>
            </a:extLst>
          </p:cNvPr>
          <p:cNvSpPr txBox="1"/>
          <p:nvPr/>
        </p:nvSpPr>
        <p:spPr>
          <a:xfrm>
            <a:off x="3994484" y="751974"/>
            <a:ext cx="4259179" cy="369332"/>
          </a:xfrm>
          <a:prstGeom prst="rect">
            <a:avLst/>
          </a:prstGeom>
          <a:noFill/>
        </p:spPr>
        <p:txBody>
          <a:bodyPr wrap="square" rtlCol="0">
            <a:spAutoFit/>
          </a:bodyPr>
          <a:lstStyle/>
          <a:p>
            <a:pPr algn="ctr"/>
            <a:r>
              <a:rPr lang="en-US"/>
              <a:t>Important Dates for Fall 2025</a:t>
            </a:r>
          </a:p>
        </p:txBody>
      </p:sp>
    </p:spTree>
    <p:extLst>
      <p:ext uri="{BB962C8B-B14F-4D97-AF65-F5344CB8AC3E}">
        <p14:creationId xmlns:p14="http://schemas.microsoft.com/office/powerpoint/2010/main" val="1555782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443CF42-614E-67F4-287F-D539FB894677}"/>
              </a:ext>
            </a:extLst>
          </p:cNvPr>
          <p:cNvGraphicFramePr>
            <a:graphicFrameLocks noGrp="1"/>
          </p:cNvGraphicFramePr>
          <p:nvPr>
            <p:extLst>
              <p:ext uri="{D42A27DB-BD31-4B8C-83A1-F6EECF244321}">
                <p14:modId xmlns:p14="http://schemas.microsoft.com/office/powerpoint/2010/main" val="1421210201"/>
              </p:ext>
            </p:extLst>
          </p:nvPr>
        </p:nvGraphicFramePr>
        <p:xfrm>
          <a:off x="3892614" y="1571812"/>
          <a:ext cx="5890868" cy="5085981"/>
        </p:xfrm>
        <a:graphic>
          <a:graphicData uri="http://schemas.openxmlformats.org/drawingml/2006/table">
            <a:tbl>
              <a:tblPr/>
              <a:tblGrid>
                <a:gridCol w="2945434">
                  <a:extLst>
                    <a:ext uri="{9D8B030D-6E8A-4147-A177-3AD203B41FA5}">
                      <a16:colId xmlns:a16="http://schemas.microsoft.com/office/drawing/2014/main" val="2082077033"/>
                    </a:ext>
                  </a:extLst>
                </a:gridCol>
                <a:gridCol w="2945434">
                  <a:extLst>
                    <a:ext uri="{9D8B030D-6E8A-4147-A177-3AD203B41FA5}">
                      <a16:colId xmlns:a16="http://schemas.microsoft.com/office/drawing/2014/main" val="4012206199"/>
                    </a:ext>
                  </a:extLst>
                </a:gridCol>
              </a:tblGrid>
              <a:tr h="260529">
                <a:tc>
                  <a:txBody>
                    <a:bodyPr/>
                    <a:lstStyle/>
                    <a:p>
                      <a:pPr>
                        <a:buNone/>
                      </a:pPr>
                      <a:r>
                        <a:rPr lang="en-US" sz="1000" b="1"/>
                        <a:t>Date</a:t>
                      </a:r>
                      <a:endParaRPr lang="en-US" sz="1000"/>
                    </a:p>
                  </a:txBody>
                  <a:tcPr marL="49823" marR="49823" marT="24912" marB="24912" anchor="ctr">
                    <a:lnL>
                      <a:noFill/>
                    </a:lnL>
                    <a:lnR>
                      <a:noFill/>
                    </a:lnR>
                    <a:lnT>
                      <a:noFill/>
                    </a:lnT>
                    <a:lnB>
                      <a:noFill/>
                    </a:lnB>
                    <a:noFill/>
                  </a:tcPr>
                </a:tc>
                <a:tc>
                  <a:txBody>
                    <a:bodyPr/>
                    <a:lstStyle/>
                    <a:p>
                      <a:pPr>
                        <a:buNone/>
                      </a:pPr>
                      <a:r>
                        <a:rPr lang="en-US" sz="1000" b="1"/>
                        <a:t>Event</a:t>
                      </a:r>
                      <a:endParaRPr lang="en-US" sz="1000"/>
                    </a:p>
                  </a:txBody>
                  <a:tcPr marL="49823" marR="49823" marT="24912" marB="24912" anchor="ctr">
                    <a:lnL>
                      <a:noFill/>
                    </a:lnL>
                    <a:lnR>
                      <a:noFill/>
                    </a:lnR>
                    <a:lnT>
                      <a:noFill/>
                    </a:lnT>
                    <a:lnB>
                      <a:noFill/>
                    </a:lnB>
                    <a:noFill/>
                  </a:tcPr>
                </a:tc>
                <a:extLst>
                  <a:ext uri="{0D108BD9-81ED-4DB2-BD59-A6C34878D82A}">
                    <a16:rowId xmlns:a16="http://schemas.microsoft.com/office/drawing/2014/main" val="2861916953"/>
                  </a:ext>
                </a:extLst>
              </a:tr>
              <a:tr h="260529">
                <a:tc>
                  <a:txBody>
                    <a:bodyPr/>
                    <a:lstStyle/>
                    <a:p>
                      <a:pPr>
                        <a:buNone/>
                      </a:pPr>
                      <a:r>
                        <a:rPr lang="en-US" sz="1000"/>
                        <a:t>Jan. 13, 2026</a:t>
                      </a:r>
                    </a:p>
                  </a:txBody>
                  <a:tcPr marL="49823" marR="49823" marT="24912" marB="24912" anchor="ctr">
                    <a:lnL>
                      <a:noFill/>
                    </a:lnL>
                    <a:lnR>
                      <a:noFill/>
                    </a:lnR>
                    <a:lnT>
                      <a:noFill/>
                    </a:lnT>
                    <a:lnB>
                      <a:noFill/>
                    </a:lnB>
                    <a:noFill/>
                  </a:tcPr>
                </a:tc>
                <a:tc>
                  <a:txBody>
                    <a:bodyPr/>
                    <a:lstStyle/>
                    <a:p>
                      <a:pPr>
                        <a:buNone/>
                      </a:pPr>
                      <a:r>
                        <a:rPr lang="en-US" sz="1000"/>
                        <a:t>Last day for credit by examination</a:t>
                      </a:r>
                    </a:p>
                  </a:txBody>
                  <a:tcPr marL="49823" marR="49823" marT="24912" marB="24912" anchor="ctr">
                    <a:lnL>
                      <a:noFill/>
                    </a:lnL>
                    <a:lnR>
                      <a:noFill/>
                    </a:lnR>
                    <a:lnT>
                      <a:noFill/>
                    </a:lnT>
                    <a:lnB>
                      <a:noFill/>
                    </a:lnB>
                    <a:noFill/>
                  </a:tcPr>
                </a:tc>
                <a:extLst>
                  <a:ext uri="{0D108BD9-81ED-4DB2-BD59-A6C34878D82A}">
                    <a16:rowId xmlns:a16="http://schemas.microsoft.com/office/drawing/2014/main" val="4014538223"/>
                  </a:ext>
                </a:extLst>
              </a:tr>
              <a:tr h="456870">
                <a:tc>
                  <a:txBody>
                    <a:bodyPr/>
                    <a:lstStyle/>
                    <a:p>
                      <a:pPr>
                        <a:buNone/>
                      </a:pPr>
                      <a:r>
                        <a:rPr lang="en-US" sz="1000"/>
                        <a:t>Jan. 15, 2026</a:t>
                      </a:r>
                    </a:p>
                  </a:txBody>
                  <a:tcPr marL="49823" marR="49823" marT="24912" marB="24912" anchor="ctr">
                    <a:lnL>
                      <a:noFill/>
                    </a:lnL>
                    <a:lnR>
                      <a:noFill/>
                    </a:lnR>
                    <a:lnT>
                      <a:noFill/>
                    </a:lnT>
                    <a:lnB>
                      <a:noFill/>
                    </a:lnB>
                    <a:noFill/>
                  </a:tcPr>
                </a:tc>
                <a:tc>
                  <a:txBody>
                    <a:bodyPr/>
                    <a:lstStyle/>
                    <a:p>
                      <a:pPr>
                        <a:buNone/>
                      </a:pPr>
                      <a:r>
                        <a:rPr lang="en-US" sz="1000"/>
                        <a:t>Martin Luther King Jr. Day (University closed)</a:t>
                      </a:r>
                    </a:p>
                  </a:txBody>
                  <a:tcPr marL="49823" marR="49823" marT="24912" marB="24912" anchor="ctr">
                    <a:lnL>
                      <a:noFill/>
                    </a:lnL>
                    <a:lnR>
                      <a:noFill/>
                    </a:lnR>
                    <a:lnT>
                      <a:noFill/>
                    </a:lnT>
                    <a:lnB>
                      <a:noFill/>
                    </a:lnB>
                    <a:noFill/>
                  </a:tcPr>
                </a:tc>
                <a:extLst>
                  <a:ext uri="{0D108BD9-81ED-4DB2-BD59-A6C34878D82A}">
                    <a16:rowId xmlns:a16="http://schemas.microsoft.com/office/drawing/2014/main" val="146090243"/>
                  </a:ext>
                </a:extLst>
              </a:tr>
              <a:tr h="456870">
                <a:tc>
                  <a:txBody>
                    <a:bodyPr/>
                    <a:lstStyle/>
                    <a:p>
                      <a:pPr>
                        <a:buNone/>
                      </a:pPr>
                      <a:r>
                        <a:rPr lang="en-US" sz="1000"/>
                        <a:t>Jan. 16, 2026</a:t>
                      </a:r>
                    </a:p>
                  </a:txBody>
                  <a:tcPr marL="49823" marR="49823" marT="24912" marB="24912" anchor="ctr">
                    <a:lnL>
                      <a:noFill/>
                    </a:lnL>
                    <a:lnR>
                      <a:noFill/>
                    </a:lnR>
                    <a:lnT>
                      <a:noFill/>
                    </a:lnT>
                    <a:lnB>
                      <a:noFill/>
                    </a:lnB>
                    <a:noFill/>
                  </a:tcPr>
                </a:tc>
                <a:tc>
                  <a:txBody>
                    <a:bodyPr/>
                    <a:lstStyle/>
                    <a:p>
                      <a:pPr>
                        <a:buNone/>
                      </a:pPr>
                      <a:r>
                        <a:rPr lang="en-US" sz="1000"/>
                        <a:t>Last day to add/register for Spring semester</a:t>
                      </a:r>
                    </a:p>
                  </a:txBody>
                  <a:tcPr marL="49823" marR="49823" marT="24912" marB="24912" anchor="ctr">
                    <a:lnL>
                      <a:noFill/>
                    </a:lnL>
                    <a:lnR>
                      <a:noFill/>
                    </a:lnR>
                    <a:lnT>
                      <a:noFill/>
                    </a:lnT>
                    <a:lnB>
                      <a:noFill/>
                    </a:lnB>
                    <a:noFill/>
                  </a:tcPr>
                </a:tc>
                <a:extLst>
                  <a:ext uri="{0D108BD9-81ED-4DB2-BD59-A6C34878D82A}">
                    <a16:rowId xmlns:a16="http://schemas.microsoft.com/office/drawing/2014/main" val="2870535762"/>
                  </a:ext>
                </a:extLst>
              </a:tr>
              <a:tr h="456870">
                <a:tc>
                  <a:txBody>
                    <a:bodyPr/>
                    <a:lstStyle/>
                    <a:p>
                      <a:pPr>
                        <a:buNone/>
                      </a:pPr>
                      <a:r>
                        <a:rPr lang="en-US" sz="1000"/>
                        <a:t>Jan. 29, 2026</a:t>
                      </a:r>
                    </a:p>
                  </a:txBody>
                  <a:tcPr marL="49823" marR="49823" marT="24912" marB="24912" anchor="ctr">
                    <a:lnL>
                      <a:noFill/>
                    </a:lnL>
                    <a:lnR>
                      <a:noFill/>
                    </a:lnR>
                    <a:lnT>
                      <a:noFill/>
                    </a:lnT>
                    <a:lnB>
                      <a:noFill/>
                    </a:lnB>
                    <a:noFill/>
                  </a:tcPr>
                </a:tc>
                <a:tc>
                  <a:txBody>
                    <a:bodyPr/>
                    <a:lstStyle/>
                    <a:p>
                      <a:pPr>
                        <a:buNone/>
                      </a:pPr>
                      <a:r>
                        <a:rPr lang="en-US" sz="1000"/>
                        <a:t>Last day to drop a course without a “W”</a:t>
                      </a:r>
                    </a:p>
                  </a:txBody>
                  <a:tcPr marL="49823" marR="49823" marT="24912" marB="24912" anchor="ctr">
                    <a:lnL>
                      <a:noFill/>
                    </a:lnL>
                    <a:lnR>
                      <a:noFill/>
                    </a:lnR>
                    <a:lnT>
                      <a:noFill/>
                    </a:lnT>
                    <a:lnB>
                      <a:noFill/>
                    </a:lnB>
                    <a:noFill/>
                  </a:tcPr>
                </a:tc>
                <a:extLst>
                  <a:ext uri="{0D108BD9-81ED-4DB2-BD59-A6C34878D82A}">
                    <a16:rowId xmlns:a16="http://schemas.microsoft.com/office/drawing/2014/main" val="454246576"/>
                  </a:ext>
                </a:extLst>
              </a:tr>
              <a:tr h="260529">
                <a:tc>
                  <a:txBody>
                    <a:bodyPr/>
                    <a:lstStyle/>
                    <a:p>
                      <a:pPr>
                        <a:buNone/>
                      </a:pPr>
                      <a:r>
                        <a:rPr lang="en-US" sz="1000" dirty="0"/>
                        <a:t>Mar. 1, 2026</a:t>
                      </a:r>
                    </a:p>
                  </a:txBody>
                  <a:tcPr marL="49823" marR="49823" marT="24912" marB="24912" anchor="ctr">
                    <a:lnL>
                      <a:noFill/>
                    </a:lnL>
                    <a:lnR>
                      <a:noFill/>
                    </a:lnR>
                    <a:lnT>
                      <a:noFill/>
                    </a:lnT>
                    <a:lnB>
                      <a:noFill/>
                    </a:lnB>
                    <a:noFill/>
                  </a:tcPr>
                </a:tc>
                <a:tc>
                  <a:txBody>
                    <a:bodyPr/>
                    <a:lstStyle/>
                    <a:p>
                      <a:pPr>
                        <a:buNone/>
                      </a:pPr>
                      <a:r>
                        <a:rPr lang="en-US" sz="1000"/>
                        <a:t>Graduation application deadline</a:t>
                      </a:r>
                    </a:p>
                  </a:txBody>
                  <a:tcPr marL="49823" marR="49823" marT="24912" marB="24912" anchor="ctr">
                    <a:lnL>
                      <a:noFill/>
                    </a:lnL>
                    <a:lnR>
                      <a:noFill/>
                    </a:lnR>
                    <a:lnT>
                      <a:noFill/>
                    </a:lnT>
                    <a:lnB>
                      <a:noFill/>
                    </a:lnB>
                    <a:noFill/>
                  </a:tcPr>
                </a:tc>
                <a:extLst>
                  <a:ext uri="{0D108BD9-81ED-4DB2-BD59-A6C34878D82A}">
                    <a16:rowId xmlns:a16="http://schemas.microsoft.com/office/drawing/2014/main" val="237851514"/>
                  </a:ext>
                </a:extLst>
              </a:tr>
              <a:tr h="260529">
                <a:tc>
                  <a:txBody>
                    <a:bodyPr/>
                    <a:lstStyle/>
                    <a:p>
                      <a:pPr>
                        <a:buNone/>
                      </a:pPr>
                      <a:r>
                        <a:rPr lang="en-US" sz="1000"/>
                        <a:t>Mar. 6, 2026</a:t>
                      </a:r>
                    </a:p>
                  </a:txBody>
                  <a:tcPr marL="49823" marR="49823" marT="24912" marB="24912" anchor="ctr">
                    <a:lnL>
                      <a:noFill/>
                    </a:lnL>
                    <a:lnR>
                      <a:noFill/>
                    </a:lnR>
                    <a:lnT>
                      <a:noFill/>
                    </a:lnT>
                    <a:lnB>
                      <a:noFill/>
                    </a:lnB>
                    <a:noFill/>
                  </a:tcPr>
                </a:tc>
                <a:tc>
                  <a:txBody>
                    <a:bodyPr/>
                    <a:lstStyle/>
                    <a:p>
                      <a:pPr>
                        <a:buNone/>
                      </a:pPr>
                      <a:r>
                        <a:rPr lang="en-US" sz="1000"/>
                        <a:t>Dissertation oral exam deadline</a:t>
                      </a:r>
                    </a:p>
                  </a:txBody>
                  <a:tcPr marL="49823" marR="49823" marT="24912" marB="24912" anchor="ctr">
                    <a:lnL>
                      <a:noFill/>
                    </a:lnL>
                    <a:lnR>
                      <a:noFill/>
                    </a:lnR>
                    <a:lnT>
                      <a:noFill/>
                    </a:lnT>
                    <a:lnB>
                      <a:noFill/>
                    </a:lnB>
                    <a:noFill/>
                  </a:tcPr>
                </a:tc>
                <a:extLst>
                  <a:ext uri="{0D108BD9-81ED-4DB2-BD59-A6C34878D82A}">
                    <a16:rowId xmlns:a16="http://schemas.microsoft.com/office/drawing/2014/main" val="3832640050"/>
                  </a:ext>
                </a:extLst>
              </a:tr>
              <a:tr h="260529">
                <a:tc>
                  <a:txBody>
                    <a:bodyPr/>
                    <a:lstStyle/>
                    <a:p>
                      <a:pPr>
                        <a:buNone/>
                      </a:pPr>
                      <a:r>
                        <a:rPr lang="en-US" sz="1000"/>
                        <a:t>Mar. 16, 2026</a:t>
                      </a:r>
                    </a:p>
                  </a:txBody>
                  <a:tcPr marL="49823" marR="49823" marT="24912" marB="24912" anchor="ctr">
                    <a:lnL>
                      <a:noFill/>
                    </a:lnL>
                    <a:lnR>
                      <a:noFill/>
                    </a:lnR>
                    <a:lnT>
                      <a:noFill/>
                    </a:lnT>
                    <a:lnB>
                      <a:noFill/>
                    </a:lnB>
                    <a:noFill/>
                  </a:tcPr>
                </a:tc>
                <a:tc>
                  <a:txBody>
                    <a:bodyPr/>
                    <a:lstStyle/>
                    <a:p>
                      <a:pPr>
                        <a:buNone/>
                      </a:pPr>
                      <a:r>
                        <a:rPr lang="en-US" sz="1000"/>
                        <a:t>Dissertation submission deadline</a:t>
                      </a:r>
                    </a:p>
                  </a:txBody>
                  <a:tcPr marL="49823" marR="49823" marT="24912" marB="24912" anchor="ctr">
                    <a:lnL>
                      <a:noFill/>
                    </a:lnL>
                    <a:lnR>
                      <a:noFill/>
                    </a:lnR>
                    <a:lnT>
                      <a:noFill/>
                    </a:lnT>
                    <a:lnB>
                      <a:noFill/>
                    </a:lnB>
                    <a:noFill/>
                  </a:tcPr>
                </a:tc>
                <a:extLst>
                  <a:ext uri="{0D108BD9-81ED-4DB2-BD59-A6C34878D82A}">
                    <a16:rowId xmlns:a16="http://schemas.microsoft.com/office/drawing/2014/main" val="3699659171"/>
                  </a:ext>
                </a:extLst>
              </a:tr>
              <a:tr h="260529">
                <a:tc>
                  <a:txBody>
                    <a:bodyPr/>
                    <a:lstStyle/>
                    <a:p>
                      <a:pPr>
                        <a:buNone/>
                      </a:pPr>
                      <a:r>
                        <a:rPr lang="en-US" sz="1000"/>
                        <a:t>Mar. 20, 2026</a:t>
                      </a:r>
                    </a:p>
                  </a:txBody>
                  <a:tcPr marL="49823" marR="49823" marT="24912" marB="24912" anchor="ctr">
                    <a:lnL>
                      <a:noFill/>
                    </a:lnL>
                    <a:lnR>
                      <a:noFill/>
                    </a:lnR>
                    <a:lnT>
                      <a:noFill/>
                    </a:lnT>
                    <a:lnB>
                      <a:noFill/>
                    </a:lnB>
                    <a:noFill/>
                  </a:tcPr>
                </a:tc>
                <a:tc>
                  <a:txBody>
                    <a:bodyPr/>
                    <a:lstStyle/>
                    <a:p>
                      <a:pPr>
                        <a:buNone/>
                      </a:pPr>
                      <a:r>
                        <a:rPr lang="en-US" sz="1000"/>
                        <a:t>Thesis oral exam deadline</a:t>
                      </a:r>
                    </a:p>
                  </a:txBody>
                  <a:tcPr marL="49823" marR="49823" marT="24912" marB="24912" anchor="ctr">
                    <a:lnL>
                      <a:noFill/>
                    </a:lnL>
                    <a:lnR>
                      <a:noFill/>
                    </a:lnR>
                    <a:lnT>
                      <a:noFill/>
                    </a:lnT>
                    <a:lnB>
                      <a:noFill/>
                    </a:lnB>
                    <a:noFill/>
                  </a:tcPr>
                </a:tc>
                <a:extLst>
                  <a:ext uri="{0D108BD9-81ED-4DB2-BD59-A6C34878D82A}">
                    <a16:rowId xmlns:a16="http://schemas.microsoft.com/office/drawing/2014/main" val="2080001487"/>
                  </a:ext>
                </a:extLst>
              </a:tr>
              <a:tr h="456870">
                <a:tc>
                  <a:txBody>
                    <a:bodyPr/>
                    <a:lstStyle/>
                    <a:p>
                      <a:pPr>
                        <a:buNone/>
                      </a:pPr>
                      <a:r>
                        <a:rPr lang="en-US" sz="1000"/>
                        <a:t>Mar. 27, 2026</a:t>
                      </a:r>
                    </a:p>
                  </a:txBody>
                  <a:tcPr marL="49823" marR="49823" marT="24912" marB="24912" anchor="ctr">
                    <a:lnL>
                      <a:noFill/>
                    </a:lnL>
                    <a:lnR>
                      <a:noFill/>
                    </a:lnR>
                    <a:lnT>
                      <a:noFill/>
                    </a:lnT>
                    <a:lnB>
                      <a:noFill/>
                    </a:lnB>
                    <a:noFill/>
                  </a:tcPr>
                </a:tc>
                <a:tc>
                  <a:txBody>
                    <a:bodyPr/>
                    <a:lstStyle/>
                    <a:p>
                      <a:pPr>
                        <a:buNone/>
                      </a:pPr>
                      <a:r>
                        <a:rPr lang="en-US" sz="1000"/>
                        <a:t>Last day to drop/withdraw from university</a:t>
                      </a:r>
                    </a:p>
                  </a:txBody>
                  <a:tcPr marL="49823" marR="49823" marT="24912" marB="24912" anchor="ctr">
                    <a:lnL>
                      <a:noFill/>
                    </a:lnL>
                    <a:lnR>
                      <a:noFill/>
                    </a:lnR>
                    <a:lnT>
                      <a:noFill/>
                    </a:lnT>
                    <a:lnB>
                      <a:noFill/>
                    </a:lnB>
                    <a:noFill/>
                  </a:tcPr>
                </a:tc>
                <a:extLst>
                  <a:ext uri="{0D108BD9-81ED-4DB2-BD59-A6C34878D82A}">
                    <a16:rowId xmlns:a16="http://schemas.microsoft.com/office/drawing/2014/main" val="337504162"/>
                  </a:ext>
                </a:extLst>
              </a:tr>
              <a:tr h="456870">
                <a:tc>
                  <a:txBody>
                    <a:bodyPr/>
                    <a:lstStyle/>
                    <a:p>
                      <a:pPr>
                        <a:buNone/>
                      </a:pPr>
                      <a:r>
                        <a:rPr lang="en-US" sz="1000"/>
                        <a:t>Apr. 6–24, 2026</a:t>
                      </a:r>
                    </a:p>
                  </a:txBody>
                  <a:tcPr marL="49823" marR="49823" marT="24912" marB="24912" anchor="ctr">
                    <a:lnL>
                      <a:noFill/>
                    </a:lnL>
                    <a:lnR>
                      <a:noFill/>
                    </a:lnR>
                    <a:lnT>
                      <a:noFill/>
                    </a:lnT>
                    <a:lnB>
                      <a:noFill/>
                    </a:lnB>
                    <a:noFill/>
                  </a:tcPr>
                </a:tc>
                <a:tc>
                  <a:txBody>
                    <a:bodyPr/>
                    <a:lstStyle/>
                    <a:p>
                      <a:pPr>
                        <a:buNone/>
                      </a:pPr>
                      <a:r>
                        <a:rPr lang="en-US" sz="1000"/>
                        <a:t>Summer and Fall 2026 registration period</a:t>
                      </a:r>
                    </a:p>
                  </a:txBody>
                  <a:tcPr marL="49823" marR="49823" marT="24912" marB="24912" anchor="ctr">
                    <a:lnL>
                      <a:noFill/>
                    </a:lnL>
                    <a:lnR>
                      <a:noFill/>
                    </a:lnR>
                    <a:lnT>
                      <a:noFill/>
                    </a:lnT>
                    <a:lnB>
                      <a:noFill/>
                    </a:lnB>
                    <a:noFill/>
                  </a:tcPr>
                </a:tc>
                <a:extLst>
                  <a:ext uri="{0D108BD9-81ED-4DB2-BD59-A6C34878D82A}">
                    <a16:rowId xmlns:a16="http://schemas.microsoft.com/office/drawing/2014/main" val="26438902"/>
                  </a:ext>
                </a:extLst>
              </a:tr>
              <a:tr h="456870">
                <a:tc>
                  <a:txBody>
                    <a:bodyPr/>
                    <a:lstStyle/>
                    <a:p>
                      <a:pPr>
                        <a:buNone/>
                      </a:pPr>
                      <a:r>
                        <a:rPr lang="en-US" sz="1000"/>
                        <a:t>Apr. 27, 2026</a:t>
                      </a:r>
                    </a:p>
                  </a:txBody>
                  <a:tcPr marL="49823" marR="49823" marT="24912" marB="24912" anchor="ctr">
                    <a:lnL>
                      <a:noFill/>
                    </a:lnL>
                    <a:lnR>
                      <a:noFill/>
                    </a:lnR>
                    <a:lnT>
                      <a:noFill/>
                    </a:lnT>
                    <a:lnB>
                      <a:noFill/>
                    </a:lnB>
                    <a:noFill/>
                  </a:tcPr>
                </a:tc>
                <a:tc>
                  <a:txBody>
                    <a:bodyPr/>
                    <a:lstStyle/>
                    <a:p>
                      <a:pPr>
                        <a:buNone/>
                      </a:pPr>
                      <a:r>
                        <a:rPr lang="en-US" sz="1000"/>
                        <a:t>Deadline for non-thesis oral/comprehensive exams</a:t>
                      </a:r>
                    </a:p>
                  </a:txBody>
                  <a:tcPr marL="49823" marR="49823" marT="24912" marB="24912" anchor="ctr">
                    <a:lnL>
                      <a:noFill/>
                    </a:lnL>
                    <a:lnR>
                      <a:noFill/>
                    </a:lnR>
                    <a:lnT>
                      <a:noFill/>
                    </a:lnT>
                    <a:lnB>
                      <a:noFill/>
                    </a:lnB>
                    <a:noFill/>
                  </a:tcPr>
                </a:tc>
                <a:extLst>
                  <a:ext uri="{0D108BD9-81ED-4DB2-BD59-A6C34878D82A}">
                    <a16:rowId xmlns:a16="http://schemas.microsoft.com/office/drawing/2014/main" val="2907480916"/>
                  </a:ext>
                </a:extLst>
              </a:tr>
              <a:tr h="260529">
                <a:tc>
                  <a:txBody>
                    <a:bodyPr/>
                    <a:lstStyle/>
                    <a:p>
                      <a:pPr>
                        <a:buNone/>
                      </a:pPr>
                      <a:r>
                        <a:rPr lang="en-US" sz="1000"/>
                        <a:t>May 1, 2026</a:t>
                      </a:r>
                    </a:p>
                  </a:txBody>
                  <a:tcPr marL="49823" marR="49823" marT="24912" marB="24912" anchor="ctr">
                    <a:lnL>
                      <a:noFill/>
                    </a:lnL>
                    <a:lnR>
                      <a:noFill/>
                    </a:lnR>
                    <a:lnT>
                      <a:noFill/>
                    </a:lnT>
                    <a:lnB>
                      <a:noFill/>
                    </a:lnB>
                    <a:noFill/>
                  </a:tcPr>
                </a:tc>
                <a:tc>
                  <a:txBody>
                    <a:bodyPr/>
                    <a:lstStyle/>
                    <a:p>
                      <a:pPr>
                        <a:buNone/>
                      </a:pPr>
                      <a:r>
                        <a:rPr lang="en-US" sz="1000"/>
                        <a:t>Last day of classes</a:t>
                      </a:r>
                    </a:p>
                  </a:txBody>
                  <a:tcPr marL="49823" marR="49823" marT="24912" marB="24912" anchor="ctr">
                    <a:lnL>
                      <a:noFill/>
                    </a:lnL>
                    <a:lnR>
                      <a:noFill/>
                    </a:lnR>
                    <a:lnT>
                      <a:noFill/>
                    </a:lnT>
                    <a:lnB>
                      <a:noFill/>
                    </a:lnB>
                    <a:noFill/>
                  </a:tcPr>
                </a:tc>
                <a:extLst>
                  <a:ext uri="{0D108BD9-81ED-4DB2-BD59-A6C34878D82A}">
                    <a16:rowId xmlns:a16="http://schemas.microsoft.com/office/drawing/2014/main" val="4191085672"/>
                  </a:ext>
                </a:extLst>
              </a:tr>
              <a:tr h="260529">
                <a:tc>
                  <a:txBody>
                    <a:bodyPr/>
                    <a:lstStyle/>
                    <a:p>
                      <a:pPr>
                        <a:buNone/>
                      </a:pPr>
                      <a:r>
                        <a:rPr lang="en-US" sz="1000"/>
                        <a:t>May 4–9, 2026</a:t>
                      </a:r>
                    </a:p>
                  </a:txBody>
                  <a:tcPr marL="49823" marR="49823" marT="24912" marB="24912" anchor="ctr">
                    <a:lnL>
                      <a:noFill/>
                    </a:lnL>
                    <a:lnR>
                      <a:noFill/>
                    </a:lnR>
                    <a:lnT>
                      <a:noFill/>
                    </a:lnT>
                    <a:lnB>
                      <a:noFill/>
                    </a:lnB>
                    <a:noFill/>
                  </a:tcPr>
                </a:tc>
                <a:tc>
                  <a:txBody>
                    <a:bodyPr/>
                    <a:lstStyle/>
                    <a:p>
                      <a:pPr>
                        <a:buNone/>
                      </a:pPr>
                      <a:r>
                        <a:rPr lang="en-US" sz="1000"/>
                        <a:t>Final exams</a:t>
                      </a:r>
                    </a:p>
                  </a:txBody>
                  <a:tcPr marL="49823" marR="49823" marT="24912" marB="24912" anchor="ctr">
                    <a:lnL>
                      <a:noFill/>
                    </a:lnL>
                    <a:lnR>
                      <a:noFill/>
                    </a:lnR>
                    <a:lnT>
                      <a:noFill/>
                    </a:lnT>
                    <a:lnB>
                      <a:noFill/>
                    </a:lnB>
                    <a:noFill/>
                  </a:tcPr>
                </a:tc>
                <a:extLst>
                  <a:ext uri="{0D108BD9-81ED-4DB2-BD59-A6C34878D82A}">
                    <a16:rowId xmlns:a16="http://schemas.microsoft.com/office/drawing/2014/main" val="319926422"/>
                  </a:ext>
                </a:extLst>
              </a:tr>
              <a:tr h="260529">
                <a:tc>
                  <a:txBody>
                    <a:bodyPr/>
                    <a:lstStyle/>
                    <a:p>
                      <a:pPr>
                        <a:buNone/>
                      </a:pPr>
                      <a:r>
                        <a:rPr lang="en-US" sz="1000"/>
                        <a:t>May 15–16, 2026</a:t>
                      </a:r>
                    </a:p>
                  </a:txBody>
                  <a:tcPr marL="49823" marR="49823" marT="24912" marB="24912" anchor="ctr">
                    <a:lnL>
                      <a:noFill/>
                    </a:lnL>
                    <a:lnR>
                      <a:noFill/>
                    </a:lnR>
                    <a:lnT>
                      <a:noFill/>
                    </a:lnT>
                    <a:lnB>
                      <a:noFill/>
                    </a:lnB>
                    <a:noFill/>
                  </a:tcPr>
                </a:tc>
                <a:tc>
                  <a:txBody>
                    <a:bodyPr/>
                    <a:lstStyle/>
                    <a:p>
                      <a:pPr>
                        <a:buNone/>
                      </a:pPr>
                      <a:r>
                        <a:rPr lang="en-US" sz="1000" dirty="0"/>
                        <a:t>Spring Commencement</a:t>
                      </a:r>
                    </a:p>
                  </a:txBody>
                  <a:tcPr marL="49823" marR="49823" marT="24912" marB="24912" anchor="ctr">
                    <a:lnL>
                      <a:noFill/>
                    </a:lnL>
                    <a:lnR>
                      <a:noFill/>
                    </a:lnR>
                    <a:lnT>
                      <a:noFill/>
                    </a:lnT>
                    <a:lnB>
                      <a:noFill/>
                    </a:lnB>
                    <a:noFill/>
                  </a:tcPr>
                </a:tc>
                <a:extLst>
                  <a:ext uri="{0D108BD9-81ED-4DB2-BD59-A6C34878D82A}">
                    <a16:rowId xmlns:a16="http://schemas.microsoft.com/office/drawing/2014/main" val="796519635"/>
                  </a:ext>
                </a:extLst>
              </a:tr>
            </a:tbl>
          </a:graphicData>
        </a:graphic>
      </p:graphicFrame>
      <p:sp>
        <p:nvSpPr>
          <p:cNvPr id="8" name="TextBox 7">
            <a:extLst>
              <a:ext uri="{FF2B5EF4-FFF2-40B4-BE49-F238E27FC236}">
                <a16:creationId xmlns:a16="http://schemas.microsoft.com/office/drawing/2014/main" id="{A60365CA-CB0E-699C-D8AF-2D880FB2CD98}"/>
              </a:ext>
            </a:extLst>
          </p:cNvPr>
          <p:cNvSpPr txBox="1"/>
          <p:nvPr/>
        </p:nvSpPr>
        <p:spPr>
          <a:xfrm>
            <a:off x="3633153" y="896112"/>
            <a:ext cx="4425696" cy="769441"/>
          </a:xfrm>
          <a:prstGeom prst="rect">
            <a:avLst/>
          </a:prstGeom>
          <a:noFill/>
        </p:spPr>
        <p:txBody>
          <a:bodyPr wrap="square" rtlCol="0">
            <a:spAutoFit/>
          </a:bodyPr>
          <a:lstStyle/>
          <a:p>
            <a:pPr lvl="0" defTabSz="914400" eaLnBrk="0" fontAlgn="base" hangingPunct="0">
              <a:spcBef>
                <a:spcPct val="0"/>
              </a:spcBef>
              <a:spcAft>
                <a:spcPct val="0"/>
              </a:spcAft>
            </a:pPr>
            <a:endParaRPr lang="en-US" altLang="en-US" sz="800" b="1">
              <a:latin typeface="Arial" panose="020B0604020202020204" pitchFamily="34" charset="0"/>
            </a:endParaRPr>
          </a:p>
          <a:p>
            <a:pPr algn="ctr"/>
            <a:r>
              <a:rPr lang="en-US"/>
              <a:t>Important Dates for Spring 2025</a:t>
            </a:r>
          </a:p>
          <a:p>
            <a:endParaRPr lang="en-US"/>
          </a:p>
        </p:txBody>
      </p:sp>
    </p:spTree>
    <p:extLst>
      <p:ext uri="{BB962C8B-B14F-4D97-AF65-F5344CB8AC3E}">
        <p14:creationId xmlns:p14="http://schemas.microsoft.com/office/powerpoint/2010/main" val="31067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6679-83A9-A1FE-8682-FF4956599EED}"/>
              </a:ext>
            </a:extLst>
          </p:cNvPr>
          <p:cNvSpPr>
            <a:spLocks noGrp="1"/>
          </p:cNvSpPr>
          <p:nvPr>
            <p:ph type="title"/>
          </p:nvPr>
        </p:nvSpPr>
        <p:spPr/>
        <p:txBody>
          <a:bodyPr>
            <a:noAutofit/>
          </a:bodyPr>
          <a:lstStyle/>
          <a:p>
            <a:r>
              <a:rPr lang="en-US" sz="9600">
                <a:latin typeface="Castellar" panose="020A0402060406010301" pitchFamily="18" charset="0"/>
              </a:rPr>
              <a:t>P</a:t>
            </a:r>
            <a:r>
              <a:rPr lang="en-US" sz="7200">
                <a:latin typeface="Castellar" panose="020A0402060406010301" pitchFamily="18" charset="0"/>
              </a:rPr>
              <a:t>h</a:t>
            </a:r>
            <a:r>
              <a:rPr lang="en-US" sz="9600">
                <a:latin typeface="Castellar" panose="020A0402060406010301" pitchFamily="18" charset="0"/>
              </a:rPr>
              <a:t>D</a:t>
            </a:r>
          </a:p>
        </p:txBody>
      </p:sp>
      <p:sp>
        <p:nvSpPr>
          <p:cNvPr id="3" name="Text Placeholder 2">
            <a:extLst>
              <a:ext uri="{FF2B5EF4-FFF2-40B4-BE49-F238E27FC236}">
                <a16:creationId xmlns:a16="http://schemas.microsoft.com/office/drawing/2014/main" id="{63E6175E-07E4-DD99-FB0D-043CA7A8B53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715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8 Points 8">
            <a:extLst>
              <a:ext uri="{FF2B5EF4-FFF2-40B4-BE49-F238E27FC236}">
                <a16:creationId xmlns:a16="http://schemas.microsoft.com/office/drawing/2014/main" id="{6281B101-23DE-61A7-84AE-CDFA08AE92C4}"/>
              </a:ext>
            </a:extLst>
          </p:cNvPr>
          <p:cNvSpPr/>
          <p:nvPr/>
        </p:nvSpPr>
        <p:spPr>
          <a:xfrm>
            <a:off x="1647731" y="172016"/>
            <a:ext cx="3603279" cy="1421394"/>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810209" y="521392"/>
            <a:ext cx="2096770" cy="833498"/>
          </a:xfrm>
        </p:spPr>
        <p:txBody>
          <a:bodyPr/>
          <a:lstStyle/>
          <a:p>
            <a:r>
              <a:rPr lang="en-US"/>
              <a:t>Ph.D. </a:t>
            </a:r>
          </a:p>
        </p:txBody>
      </p:sp>
      <p:sp>
        <p:nvSpPr>
          <p:cNvPr id="5" name="TextBox 4"/>
          <p:cNvSpPr txBox="1"/>
          <p:nvPr/>
        </p:nvSpPr>
        <p:spPr>
          <a:xfrm>
            <a:off x="2009271" y="1525461"/>
            <a:ext cx="4346261" cy="4893647"/>
          </a:xfrm>
          <a:prstGeom prst="rect">
            <a:avLst/>
          </a:prstGeom>
          <a:noFill/>
        </p:spPr>
        <p:txBody>
          <a:bodyPr wrap="square" rtlCol="0">
            <a:spAutoFit/>
          </a:bodyPr>
          <a:lstStyle/>
          <a:p>
            <a:r>
              <a:rPr lang="en-US" sz="2400" b="1"/>
              <a:t>Research degree</a:t>
            </a:r>
            <a:r>
              <a:rPr lang="en-US" sz="2400"/>
              <a:t>:</a:t>
            </a:r>
          </a:p>
          <a:p>
            <a:pPr marL="342900" indent="-342900">
              <a:buFont typeface="Arial" panose="020B0604020202020204" pitchFamily="34" charset="0"/>
              <a:buChar char="•"/>
            </a:pPr>
            <a:r>
              <a:rPr lang="en-US" sz="2400"/>
              <a:t>Work in lab for advisor</a:t>
            </a:r>
          </a:p>
          <a:p>
            <a:pPr marL="342900" indent="-342900">
              <a:buFont typeface="Arial" panose="020B0604020202020204" pitchFamily="34" charset="0"/>
              <a:buChar char="•"/>
            </a:pPr>
            <a:r>
              <a:rPr lang="en-US" sz="2400"/>
              <a:t>You should know your research advisor already! </a:t>
            </a:r>
          </a:p>
          <a:p>
            <a:pPr marL="800100" lvl="1" indent="-342900">
              <a:buFont typeface="Arial" panose="020B0604020202020204" pitchFamily="34" charset="0"/>
              <a:buChar char="•"/>
            </a:pPr>
            <a:r>
              <a:rPr lang="en-US" sz="2400" b="1"/>
              <a:t>If not, meet him/her today!</a:t>
            </a:r>
          </a:p>
          <a:p>
            <a:pPr marL="342900" indent="-342900">
              <a:buFont typeface="Arial" panose="020B0604020202020204" pitchFamily="34" charset="0"/>
              <a:buChar char="•"/>
            </a:pPr>
            <a:r>
              <a:rPr lang="en-US" sz="2400"/>
              <a:t>Take classes </a:t>
            </a:r>
          </a:p>
          <a:p>
            <a:pPr marL="800100" lvl="1" indent="-342900">
              <a:buFont typeface="Arial" panose="020B0604020202020204" pitchFamily="34" charset="0"/>
              <a:buChar char="•"/>
            </a:pPr>
            <a:r>
              <a:rPr lang="en-US" sz="2400"/>
              <a:t>36 </a:t>
            </a:r>
            <a:r>
              <a:rPr lang="en-US" sz="2400" err="1"/>
              <a:t>hrs</a:t>
            </a:r>
            <a:r>
              <a:rPr lang="en-US" sz="2400"/>
              <a:t> course</a:t>
            </a:r>
          </a:p>
          <a:p>
            <a:pPr marL="800100" lvl="1" indent="-342900">
              <a:buFont typeface="Arial" panose="020B0604020202020204" pitchFamily="34" charset="0"/>
              <a:buChar char="•"/>
            </a:pPr>
            <a:r>
              <a:rPr lang="en-US" sz="2400"/>
              <a:t>24 </a:t>
            </a:r>
            <a:r>
              <a:rPr lang="en-US" sz="2400" err="1"/>
              <a:t>hrs</a:t>
            </a:r>
            <a:r>
              <a:rPr lang="en-US" sz="2400"/>
              <a:t> 6v99</a:t>
            </a:r>
          </a:p>
          <a:p>
            <a:pPr marL="342900" indent="-342900">
              <a:buFont typeface="Arial" panose="020B0604020202020204" pitchFamily="34" charset="0"/>
              <a:buChar char="•"/>
            </a:pPr>
            <a:r>
              <a:rPr lang="en-US" sz="2400"/>
              <a:t>Produce research deliverables like papers, patents, artifacts</a:t>
            </a:r>
          </a:p>
          <a:p>
            <a:pPr marL="342900" indent="-342900">
              <a:buFont typeface="Arial" panose="020B0604020202020204" pitchFamily="34" charset="0"/>
              <a:buChar char="•"/>
            </a:pPr>
            <a:r>
              <a:rPr lang="en-US" sz="2400"/>
              <a:t>3 years (or 5) minimum</a:t>
            </a:r>
          </a:p>
        </p:txBody>
      </p:sp>
      <p:graphicFrame>
        <p:nvGraphicFramePr>
          <p:cNvPr id="7" name="Diagram 6"/>
          <p:cNvGraphicFramePr/>
          <p:nvPr>
            <p:extLst>
              <p:ext uri="{D42A27DB-BD31-4B8C-83A1-F6EECF244321}">
                <p14:modId xmlns:p14="http://schemas.microsoft.com/office/powerpoint/2010/main" val="1067713794"/>
              </p:ext>
            </p:extLst>
          </p:nvPr>
        </p:nvGraphicFramePr>
        <p:xfrm>
          <a:off x="6096000" y="438892"/>
          <a:ext cx="5848279" cy="60682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01A2D432-0D49-DADA-E5A7-572404BFDE84}"/>
              </a:ext>
            </a:extLst>
          </p:cNvPr>
          <p:cNvSpPr txBox="1"/>
          <p:nvPr/>
        </p:nvSpPr>
        <p:spPr>
          <a:xfrm>
            <a:off x="8835905" y="3065397"/>
            <a:ext cx="2967616" cy="954107"/>
          </a:xfrm>
          <a:prstGeom prst="rect">
            <a:avLst/>
          </a:prstGeom>
          <a:solidFill>
            <a:schemeClr val="bg1"/>
          </a:solidFill>
        </p:spPr>
        <p:txBody>
          <a:bodyPr wrap="square" rtlCol="0">
            <a:spAutoFit/>
          </a:bodyPr>
          <a:lstStyle/>
          <a:p>
            <a:r>
              <a:rPr lang="en-US" sz="1400" b="1">
                <a:solidFill>
                  <a:srgbClr val="FF0000"/>
                </a:solidFill>
              </a:rPr>
              <a:t>OPTIONAL: Enroll in 5397 the semester of your proposal. Successful proposal satisfies course requirement. </a:t>
            </a:r>
          </a:p>
        </p:txBody>
      </p:sp>
    </p:spTree>
    <p:extLst>
      <p:ext uri="{BB962C8B-B14F-4D97-AF65-F5344CB8AC3E}">
        <p14:creationId xmlns:p14="http://schemas.microsoft.com/office/powerpoint/2010/main" val="2864670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38C0B-2A9C-103D-055E-15DE7B44A1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0EA3EE-3C75-851A-5FF9-98D2BE3DAE0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575A81E-BF8B-30E4-E2EE-122D8871068D}"/>
              </a:ext>
            </a:extLst>
          </p:cNvPr>
          <p:cNvPicPr>
            <a:picLocks noChangeAspect="1"/>
          </p:cNvPicPr>
          <p:nvPr/>
        </p:nvPicPr>
        <p:blipFill>
          <a:blip r:embed="rId2"/>
          <a:stretch>
            <a:fillRect/>
          </a:stretch>
        </p:blipFill>
        <p:spPr>
          <a:xfrm>
            <a:off x="0" y="0"/>
            <a:ext cx="5970445" cy="6858000"/>
          </a:xfrm>
          <a:prstGeom prst="rect">
            <a:avLst/>
          </a:prstGeom>
        </p:spPr>
      </p:pic>
      <p:pic>
        <p:nvPicPr>
          <p:cNvPr id="7" name="Picture 6">
            <a:extLst>
              <a:ext uri="{FF2B5EF4-FFF2-40B4-BE49-F238E27FC236}">
                <a16:creationId xmlns:a16="http://schemas.microsoft.com/office/drawing/2014/main" id="{A7B75668-2FF8-CD2E-37D8-FD9649D928AF}"/>
              </a:ext>
            </a:extLst>
          </p:cNvPr>
          <p:cNvPicPr>
            <a:picLocks noChangeAspect="1"/>
          </p:cNvPicPr>
          <p:nvPr/>
        </p:nvPicPr>
        <p:blipFill>
          <a:blip r:embed="rId3"/>
          <a:stretch>
            <a:fillRect/>
          </a:stretch>
        </p:blipFill>
        <p:spPr>
          <a:xfrm>
            <a:off x="5970445" y="189820"/>
            <a:ext cx="6339290" cy="5987143"/>
          </a:xfrm>
          <a:prstGeom prst="rect">
            <a:avLst/>
          </a:prstGeom>
        </p:spPr>
      </p:pic>
    </p:spTree>
    <p:extLst>
      <p:ext uri="{BB962C8B-B14F-4D97-AF65-F5344CB8AC3E}">
        <p14:creationId xmlns:p14="http://schemas.microsoft.com/office/powerpoint/2010/main" val="3595055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52F9-BDA5-3022-5DDE-4601101A84E1}"/>
              </a:ext>
            </a:extLst>
          </p:cNvPr>
          <p:cNvSpPr>
            <a:spLocks noGrp="1"/>
          </p:cNvSpPr>
          <p:nvPr>
            <p:ph type="title"/>
          </p:nvPr>
        </p:nvSpPr>
        <p:spPr/>
        <p:txBody>
          <a:bodyPr/>
          <a:lstStyle/>
          <a:p>
            <a:r>
              <a:rPr lang="en-US"/>
              <a:t>MS</a:t>
            </a:r>
          </a:p>
        </p:txBody>
      </p:sp>
      <p:sp>
        <p:nvSpPr>
          <p:cNvPr id="3" name="Text Placeholder 2">
            <a:extLst>
              <a:ext uri="{FF2B5EF4-FFF2-40B4-BE49-F238E27FC236}">
                <a16:creationId xmlns:a16="http://schemas.microsoft.com/office/drawing/2014/main" id="{4F5ED4EB-135B-1539-B70A-F3D92A5D6CE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920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394A-6FDE-C83D-652B-5D87F061A943}"/>
              </a:ext>
            </a:extLst>
          </p:cNvPr>
          <p:cNvSpPr>
            <a:spLocks noGrp="1"/>
          </p:cNvSpPr>
          <p:nvPr>
            <p:ph type="title"/>
          </p:nvPr>
        </p:nvSpPr>
        <p:spPr/>
        <p:txBody>
          <a:bodyPr/>
          <a:lstStyle/>
          <a:p>
            <a:r>
              <a:rPr lang="en-US"/>
              <a:t>General Program Info</a:t>
            </a:r>
          </a:p>
        </p:txBody>
      </p:sp>
      <p:sp>
        <p:nvSpPr>
          <p:cNvPr id="3" name="Text Placeholder 2">
            <a:extLst>
              <a:ext uri="{FF2B5EF4-FFF2-40B4-BE49-F238E27FC236}">
                <a16:creationId xmlns:a16="http://schemas.microsoft.com/office/drawing/2014/main" id="{E343879F-ED24-389D-EBE6-02FD52B4949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22544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M.S. Thesis</a:t>
            </a:r>
          </a:p>
        </p:txBody>
      </p:sp>
      <p:sp>
        <p:nvSpPr>
          <p:cNvPr id="5" name="TextBox 4"/>
          <p:cNvSpPr txBox="1"/>
          <p:nvPr/>
        </p:nvSpPr>
        <p:spPr>
          <a:xfrm>
            <a:off x="2009272" y="1525461"/>
            <a:ext cx="3653590" cy="3785652"/>
          </a:xfrm>
          <a:prstGeom prst="rect">
            <a:avLst/>
          </a:prstGeom>
          <a:noFill/>
        </p:spPr>
        <p:txBody>
          <a:bodyPr wrap="square" rtlCol="0">
            <a:spAutoFit/>
          </a:bodyPr>
          <a:lstStyle/>
          <a:p>
            <a:r>
              <a:rPr lang="en-US" sz="2400" b="1"/>
              <a:t>Research degree</a:t>
            </a:r>
            <a:r>
              <a:rPr lang="en-US" sz="2400"/>
              <a:t>:</a:t>
            </a:r>
          </a:p>
          <a:p>
            <a:pPr marL="342900" indent="-342900">
              <a:buFont typeface="Arial" panose="020B0604020202020204" pitchFamily="34" charset="0"/>
              <a:buChar char="•"/>
            </a:pPr>
            <a:r>
              <a:rPr lang="en-US" sz="2400"/>
              <a:t>Work in lab</a:t>
            </a:r>
          </a:p>
          <a:p>
            <a:pPr marL="342900" indent="-342900">
              <a:buFont typeface="Arial" panose="020B0604020202020204" pitchFamily="34" charset="0"/>
              <a:buChar char="•"/>
            </a:pPr>
            <a:r>
              <a:rPr lang="en-US" sz="2400"/>
              <a:t>Work for advisor</a:t>
            </a:r>
          </a:p>
          <a:p>
            <a:pPr marL="342900" indent="-342900">
              <a:buFont typeface="Arial" panose="020B0604020202020204" pitchFamily="34" charset="0"/>
              <a:buChar char="•"/>
            </a:pPr>
            <a:r>
              <a:rPr lang="en-US" sz="2400"/>
              <a:t>Take classes </a:t>
            </a:r>
          </a:p>
          <a:p>
            <a:pPr marL="800100" lvl="1" indent="-342900">
              <a:buFont typeface="Arial" panose="020B0604020202020204" pitchFamily="34" charset="0"/>
              <a:buChar char="•"/>
            </a:pPr>
            <a:r>
              <a:rPr lang="en-US" sz="2400"/>
              <a:t>24 </a:t>
            </a:r>
            <a:r>
              <a:rPr lang="en-US" sz="2400" err="1"/>
              <a:t>hrs</a:t>
            </a:r>
            <a:r>
              <a:rPr lang="en-US" sz="2400"/>
              <a:t> courses</a:t>
            </a:r>
          </a:p>
          <a:p>
            <a:pPr marL="800100" lvl="1" indent="-342900">
              <a:buFont typeface="Arial" panose="020B0604020202020204" pitchFamily="34" charset="0"/>
              <a:buChar char="•"/>
            </a:pPr>
            <a:r>
              <a:rPr lang="en-US" sz="2400"/>
              <a:t>6 </a:t>
            </a:r>
            <a:r>
              <a:rPr lang="en-US" sz="2400" err="1"/>
              <a:t>hrs</a:t>
            </a:r>
            <a:r>
              <a:rPr lang="en-US" sz="2400"/>
              <a:t> 5v99</a:t>
            </a:r>
          </a:p>
          <a:p>
            <a:pPr marL="342900" indent="-342900">
              <a:buFont typeface="Arial" panose="020B0604020202020204" pitchFamily="34" charset="0"/>
              <a:buChar char="•"/>
            </a:pPr>
            <a:r>
              <a:rPr lang="en-US" sz="2400"/>
              <a:t>Produce research deliverables like papers, patents, artifacts</a:t>
            </a:r>
          </a:p>
          <a:p>
            <a:pPr marL="342900" indent="-342900">
              <a:buFont typeface="Arial" panose="020B0604020202020204" pitchFamily="34" charset="0"/>
              <a:buChar char="•"/>
            </a:pPr>
            <a:r>
              <a:rPr lang="en-US" sz="2400"/>
              <a:t>2 years typ</a:t>
            </a:r>
          </a:p>
        </p:txBody>
      </p:sp>
      <p:graphicFrame>
        <p:nvGraphicFramePr>
          <p:cNvPr id="7" name="Diagram 6"/>
          <p:cNvGraphicFramePr/>
          <p:nvPr>
            <p:extLst>
              <p:ext uri="{D42A27DB-BD31-4B8C-83A1-F6EECF244321}">
                <p14:modId xmlns:p14="http://schemas.microsoft.com/office/powerpoint/2010/main" val="2082599782"/>
              </p:ext>
            </p:extLst>
          </p:nvPr>
        </p:nvGraphicFramePr>
        <p:xfrm>
          <a:off x="5506451" y="1317879"/>
          <a:ext cx="6354011" cy="3996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155897" y="5930716"/>
            <a:ext cx="9302868" cy="461665"/>
          </a:xfrm>
          <a:prstGeom prst="rect">
            <a:avLst/>
          </a:prstGeom>
          <a:noFill/>
        </p:spPr>
        <p:txBody>
          <a:bodyPr wrap="none" rtlCol="0">
            <a:spAutoFit/>
          </a:bodyPr>
          <a:lstStyle/>
          <a:p>
            <a:r>
              <a:rPr lang="en-US" sz="2400" b="1" u="sng"/>
              <a:t>If you do not have a research advisor, it is IMPERATIVE to find one ASAP.</a:t>
            </a:r>
          </a:p>
        </p:txBody>
      </p:sp>
    </p:spTree>
    <p:extLst>
      <p:ext uri="{BB962C8B-B14F-4D97-AF65-F5344CB8AC3E}">
        <p14:creationId xmlns:p14="http://schemas.microsoft.com/office/powerpoint/2010/main" val="3623513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M.S. Project (non-thesis)</a:t>
            </a:r>
          </a:p>
        </p:txBody>
      </p:sp>
      <p:sp>
        <p:nvSpPr>
          <p:cNvPr id="5" name="TextBox 4"/>
          <p:cNvSpPr txBox="1"/>
          <p:nvPr/>
        </p:nvSpPr>
        <p:spPr>
          <a:xfrm>
            <a:off x="2009272" y="1525461"/>
            <a:ext cx="3653590" cy="3046988"/>
          </a:xfrm>
          <a:prstGeom prst="rect">
            <a:avLst/>
          </a:prstGeom>
          <a:noFill/>
        </p:spPr>
        <p:txBody>
          <a:bodyPr wrap="square" rtlCol="0">
            <a:spAutoFit/>
          </a:bodyPr>
          <a:lstStyle/>
          <a:p>
            <a:r>
              <a:rPr lang="en-US" sz="2400" b="1"/>
              <a:t>Work degree</a:t>
            </a:r>
            <a:r>
              <a:rPr lang="en-US" sz="2400"/>
              <a:t>:</a:t>
            </a:r>
          </a:p>
          <a:p>
            <a:pPr marL="342900" indent="-342900">
              <a:buFont typeface="Arial" panose="020B0604020202020204" pitchFamily="34" charset="0"/>
              <a:buChar char="•"/>
            </a:pPr>
            <a:r>
              <a:rPr lang="en-US" sz="2400"/>
              <a:t>Project with advisor</a:t>
            </a:r>
          </a:p>
          <a:p>
            <a:pPr marL="342900" indent="-342900">
              <a:buFont typeface="Arial" panose="020B0604020202020204" pitchFamily="34" charset="0"/>
              <a:buChar char="•"/>
            </a:pPr>
            <a:r>
              <a:rPr lang="en-US" sz="2400"/>
              <a:t>Take classes </a:t>
            </a:r>
          </a:p>
          <a:p>
            <a:pPr marL="800100" lvl="1" indent="-342900">
              <a:buFont typeface="Arial" panose="020B0604020202020204" pitchFamily="34" charset="0"/>
              <a:buChar char="•"/>
            </a:pPr>
            <a:r>
              <a:rPr lang="en-US" sz="2400"/>
              <a:t>27 </a:t>
            </a:r>
            <a:r>
              <a:rPr lang="en-US" sz="2400" err="1"/>
              <a:t>hrs</a:t>
            </a:r>
            <a:r>
              <a:rPr lang="en-US" sz="2400"/>
              <a:t> courses</a:t>
            </a:r>
          </a:p>
          <a:p>
            <a:pPr marL="800100" lvl="1" indent="-342900">
              <a:buFont typeface="Arial" panose="020B0604020202020204" pitchFamily="34" charset="0"/>
              <a:buChar char="•"/>
            </a:pPr>
            <a:r>
              <a:rPr lang="en-US" sz="2400"/>
              <a:t>3 </a:t>
            </a:r>
            <a:r>
              <a:rPr lang="en-US" sz="2400" err="1"/>
              <a:t>hrs</a:t>
            </a:r>
            <a:r>
              <a:rPr lang="en-US" sz="2400"/>
              <a:t> 5397</a:t>
            </a:r>
          </a:p>
          <a:p>
            <a:pPr marL="342900" indent="-342900">
              <a:buFont typeface="Arial" panose="020B0604020202020204" pitchFamily="34" charset="0"/>
              <a:buChar char="•"/>
            </a:pPr>
            <a:r>
              <a:rPr lang="en-US" sz="2400"/>
              <a:t>Produce project deliverables</a:t>
            </a:r>
          </a:p>
          <a:p>
            <a:pPr marL="342900" indent="-342900">
              <a:buFont typeface="Arial" panose="020B0604020202020204" pitchFamily="34" charset="0"/>
              <a:buChar char="•"/>
            </a:pPr>
            <a:r>
              <a:rPr lang="en-US" sz="2400"/>
              <a:t>2 years typ</a:t>
            </a:r>
          </a:p>
        </p:txBody>
      </p:sp>
      <p:graphicFrame>
        <p:nvGraphicFramePr>
          <p:cNvPr id="7" name="Diagram 6"/>
          <p:cNvGraphicFramePr/>
          <p:nvPr>
            <p:extLst>
              <p:ext uri="{D42A27DB-BD31-4B8C-83A1-F6EECF244321}">
                <p14:modId xmlns:p14="http://schemas.microsoft.com/office/powerpoint/2010/main" val="1843532134"/>
              </p:ext>
            </p:extLst>
          </p:nvPr>
        </p:nvGraphicFramePr>
        <p:xfrm>
          <a:off x="5506451" y="1317879"/>
          <a:ext cx="6354011" cy="3996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1155897" y="5930716"/>
            <a:ext cx="9165522" cy="461665"/>
          </a:xfrm>
          <a:prstGeom prst="rect">
            <a:avLst/>
          </a:prstGeom>
          <a:noFill/>
        </p:spPr>
        <p:txBody>
          <a:bodyPr wrap="none" rtlCol="0">
            <a:spAutoFit/>
          </a:bodyPr>
          <a:lstStyle/>
          <a:p>
            <a:r>
              <a:rPr lang="en-US" sz="2400" b="1" u="sng"/>
              <a:t>If you do not have a project advisor, it is IMPERATIVE to find one ASAP.</a:t>
            </a:r>
          </a:p>
        </p:txBody>
      </p:sp>
    </p:spTree>
    <p:extLst>
      <p:ext uri="{BB962C8B-B14F-4D97-AF65-F5344CB8AC3E}">
        <p14:creationId xmlns:p14="http://schemas.microsoft.com/office/powerpoint/2010/main" val="2385865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M.Eng.</a:t>
            </a:r>
          </a:p>
        </p:txBody>
      </p:sp>
      <p:sp>
        <p:nvSpPr>
          <p:cNvPr id="5" name="TextBox 4"/>
          <p:cNvSpPr txBox="1"/>
          <p:nvPr/>
        </p:nvSpPr>
        <p:spPr>
          <a:xfrm>
            <a:off x="2325997" y="1525461"/>
            <a:ext cx="3653590" cy="3785652"/>
          </a:xfrm>
          <a:prstGeom prst="rect">
            <a:avLst/>
          </a:prstGeom>
          <a:noFill/>
        </p:spPr>
        <p:txBody>
          <a:bodyPr wrap="square" rtlCol="0">
            <a:spAutoFit/>
          </a:bodyPr>
          <a:lstStyle/>
          <a:p>
            <a:r>
              <a:rPr lang="en-US" sz="2400" b="1"/>
              <a:t>Non-Research degree</a:t>
            </a:r>
            <a:r>
              <a:rPr lang="en-US" sz="2400"/>
              <a:t>:</a:t>
            </a:r>
          </a:p>
          <a:p>
            <a:pPr marL="342900" indent="-342900">
              <a:buFont typeface="Arial" panose="020B0604020202020204" pitchFamily="34" charset="0"/>
              <a:buChar char="•"/>
            </a:pPr>
            <a:r>
              <a:rPr lang="en-US" sz="2400"/>
              <a:t>Unpaid</a:t>
            </a:r>
          </a:p>
          <a:p>
            <a:pPr marL="342900" indent="-342900">
              <a:buFont typeface="Arial" panose="020B0604020202020204" pitchFamily="34" charset="0"/>
              <a:buChar char="•"/>
            </a:pPr>
            <a:r>
              <a:rPr lang="en-US" sz="2400"/>
              <a:t>Take classes only (30 hours)</a:t>
            </a:r>
          </a:p>
          <a:p>
            <a:pPr marL="342900" indent="-342900">
              <a:buFont typeface="Arial" panose="020B0604020202020204" pitchFamily="34" charset="0"/>
              <a:buChar char="•"/>
            </a:pPr>
            <a:r>
              <a:rPr lang="en-US" sz="2400"/>
              <a:t>No thesis or research expectations</a:t>
            </a:r>
          </a:p>
          <a:p>
            <a:pPr marL="342900" indent="-342900">
              <a:buFont typeface="Arial" panose="020B0604020202020204" pitchFamily="34" charset="0"/>
              <a:buChar char="•"/>
            </a:pPr>
            <a:r>
              <a:rPr lang="en-US" sz="2400"/>
              <a:t>1.5 years typ</a:t>
            </a:r>
          </a:p>
          <a:p>
            <a:pPr marL="342900" indent="-342900">
              <a:buFont typeface="Arial" panose="020B0604020202020204" pitchFamily="34" charset="0"/>
              <a:buChar char="•"/>
            </a:pPr>
            <a:r>
              <a:rPr lang="en-US" sz="2400"/>
              <a:t>Industry does not distinguish between M.S. and M.Eng!</a:t>
            </a:r>
          </a:p>
        </p:txBody>
      </p:sp>
      <p:graphicFrame>
        <p:nvGraphicFramePr>
          <p:cNvPr id="7" name="Diagram 6"/>
          <p:cNvGraphicFramePr/>
          <p:nvPr>
            <p:extLst>
              <p:ext uri="{D42A27DB-BD31-4B8C-83A1-F6EECF244321}">
                <p14:modId xmlns:p14="http://schemas.microsoft.com/office/powerpoint/2010/main" val="2448878981"/>
              </p:ext>
            </p:extLst>
          </p:nvPr>
        </p:nvGraphicFramePr>
        <p:xfrm>
          <a:off x="5506451" y="1317879"/>
          <a:ext cx="6354011" cy="3996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0553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Accelerated  BS/MS</a:t>
            </a:r>
          </a:p>
        </p:txBody>
      </p:sp>
      <p:sp>
        <p:nvSpPr>
          <p:cNvPr id="5" name="TextBox 4"/>
          <p:cNvSpPr txBox="1"/>
          <p:nvPr/>
        </p:nvSpPr>
        <p:spPr>
          <a:xfrm>
            <a:off x="2009272" y="1525461"/>
            <a:ext cx="4086728" cy="4524315"/>
          </a:xfrm>
          <a:prstGeom prst="rect">
            <a:avLst/>
          </a:prstGeom>
          <a:noFill/>
        </p:spPr>
        <p:txBody>
          <a:bodyPr wrap="square" lIns="91440" tIns="45720" rIns="91440" bIns="45720" rtlCol="0" anchor="t">
            <a:spAutoFit/>
          </a:bodyPr>
          <a:lstStyle/>
          <a:p>
            <a:r>
              <a:rPr lang="en-US" sz="2400" b="1"/>
              <a:t>Accelerated degree</a:t>
            </a:r>
            <a:r>
              <a:rPr lang="en-US" sz="2400"/>
              <a:t>:</a:t>
            </a:r>
            <a:endParaRPr lang="en-US"/>
          </a:p>
          <a:p>
            <a:pPr marL="342900" indent="-342900">
              <a:buFont typeface="Arial" panose="020B0604020202020204" pitchFamily="34" charset="0"/>
              <a:buChar char="•"/>
            </a:pPr>
            <a:r>
              <a:rPr lang="en-US" sz="2400"/>
              <a:t>Undergrad and Grad</a:t>
            </a:r>
            <a:endParaRPr lang="en-US"/>
          </a:p>
          <a:p>
            <a:pPr marL="342900" indent="-342900">
              <a:buFont typeface="Arial" panose="020B0604020202020204" pitchFamily="34" charset="0"/>
              <a:buChar char="•"/>
            </a:pPr>
            <a:r>
              <a:rPr lang="en-US" sz="2400">
                <a:ea typeface="Calibri"/>
                <a:cs typeface="Calibri"/>
              </a:rPr>
              <a:t>Varies by Masters</a:t>
            </a:r>
          </a:p>
          <a:p>
            <a:pPr marL="342900" indent="-342900">
              <a:buFont typeface="Arial" panose="020B0604020202020204" pitchFamily="34" charset="0"/>
              <a:buChar char="•"/>
            </a:pPr>
            <a:r>
              <a:rPr lang="en-US" sz="2400">
                <a:ea typeface="Calibri"/>
                <a:cs typeface="Calibri"/>
              </a:rPr>
              <a:t>Recommend </a:t>
            </a:r>
            <a:r>
              <a:rPr lang="en-US" sz="2400" err="1">
                <a:ea typeface="Calibri"/>
                <a:cs typeface="Calibri"/>
              </a:rPr>
              <a:t>M.Eng</a:t>
            </a:r>
            <a:endParaRPr lang="en-US" sz="2400">
              <a:ea typeface="Calibri"/>
              <a:cs typeface="Calibri"/>
            </a:endParaRPr>
          </a:p>
          <a:p>
            <a:pPr marL="342900" indent="-342900">
              <a:buFont typeface="Arial" panose="020B0604020202020204" pitchFamily="34" charset="0"/>
              <a:buChar char="•"/>
            </a:pPr>
            <a:r>
              <a:rPr lang="en-US" sz="2400"/>
              <a:t>Overlap classes (6 </a:t>
            </a:r>
            <a:r>
              <a:rPr lang="en-US" sz="2400" err="1"/>
              <a:t>hrs</a:t>
            </a:r>
            <a:r>
              <a:rPr lang="en-US" sz="2400"/>
              <a:t>)</a:t>
            </a:r>
            <a:endParaRPr lang="en-US" sz="2400">
              <a:ea typeface="Calibri"/>
              <a:cs typeface="Calibri"/>
            </a:endParaRPr>
          </a:p>
          <a:p>
            <a:pPr marL="342900" indent="-342900">
              <a:buFont typeface="Arial" panose="020B0604020202020204" pitchFamily="34" charset="0"/>
              <a:buChar char="•"/>
            </a:pPr>
            <a:r>
              <a:rPr lang="en-US" sz="2400"/>
              <a:t>1 extra year </a:t>
            </a:r>
            <a:r>
              <a:rPr lang="en-US" sz="2400" err="1"/>
              <a:t>typ</a:t>
            </a:r>
            <a:endParaRPr lang="en-US" sz="2400">
              <a:ea typeface="Calibri" panose="020F0502020204030204"/>
              <a:cs typeface="Calibri" panose="020F0502020204030204"/>
            </a:endParaRPr>
          </a:p>
          <a:p>
            <a:pPr marL="342900" indent="-342900">
              <a:buFont typeface="Arial" panose="020B0604020202020204" pitchFamily="34" charset="0"/>
              <a:buChar char="•"/>
            </a:pPr>
            <a:r>
              <a:rPr lang="en-US" sz="2400">
                <a:ea typeface="Calibri" panose="020F0502020204030204"/>
                <a:cs typeface="Calibri" panose="020F0502020204030204"/>
              </a:rPr>
              <a:t>First 4 years are UG</a:t>
            </a:r>
          </a:p>
          <a:p>
            <a:pPr marL="800100" lvl="1" indent="-342900">
              <a:buFont typeface="Arial" panose="020B0604020202020204" pitchFamily="34" charset="0"/>
              <a:buChar char="•"/>
            </a:pPr>
            <a:r>
              <a:rPr lang="en-US" sz="2400">
                <a:ea typeface="Calibri" panose="020F0502020204030204"/>
                <a:cs typeface="Calibri" panose="020F0502020204030204"/>
              </a:rPr>
              <a:t>UG financial aid</a:t>
            </a:r>
          </a:p>
          <a:p>
            <a:pPr marL="342900" indent="-342900">
              <a:buFont typeface="Arial" panose="020B0604020202020204" pitchFamily="34" charset="0"/>
              <a:buChar char="•"/>
            </a:pPr>
            <a:r>
              <a:rPr lang="en-US" sz="2400">
                <a:ea typeface="Calibri" panose="020F0502020204030204"/>
                <a:cs typeface="Calibri" panose="020F0502020204030204"/>
              </a:rPr>
              <a:t>All subsequent are Grad</a:t>
            </a:r>
          </a:p>
          <a:p>
            <a:pPr marL="800100" lvl="1" indent="-342900">
              <a:buFont typeface="Arial" panose="020B0604020202020204" pitchFamily="34" charset="0"/>
              <a:buChar char="•"/>
            </a:pPr>
            <a:r>
              <a:rPr lang="en-US" sz="2400">
                <a:ea typeface="Calibri" panose="020F0502020204030204"/>
                <a:cs typeface="Calibri" panose="020F0502020204030204"/>
              </a:rPr>
              <a:t>tuition discount</a:t>
            </a:r>
          </a:p>
          <a:p>
            <a:pPr marL="800100" lvl="1" indent="-342900">
              <a:buFont typeface="Arial" panose="020B0604020202020204" pitchFamily="34" charset="0"/>
              <a:buChar char="•"/>
            </a:pPr>
            <a:r>
              <a:rPr lang="en-US" sz="2400">
                <a:ea typeface="Calibri" panose="020F0502020204030204"/>
                <a:cs typeface="Calibri" panose="020F0502020204030204"/>
              </a:rPr>
              <a:t>Can work on grant</a:t>
            </a:r>
          </a:p>
        </p:txBody>
      </p:sp>
      <p:graphicFrame>
        <p:nvGraphicFramePr>
          <p:cNvPr id="7" name="Diagram 6"/>
          <p:cNvGraphicFramePr/>
          <p:nvPr/>
        </p:nvGraphicFramePr>
        <p:xfrm>
          <a:off x="5506451" y="1317879"/>
          <a:ext cx="6354011" cy="3996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7607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Takeaways:</a:t>
            </a:r>
          </a:p>
        </p:txBody>
      </p:sp>
      <p:sp>
        <p:nvSpPr>
          <p:cNvPr id="3" name="Content Placeholder 2"/>
          <p:cNvSpPr>
            <a:spLocks noGrp="1"/>
          </p:cNvSpPr>
          <p:nvPr>
            <p:ph idx="1"/>
          </p:nvPr>
        </p:nvSpPr>
        <p:spPr>
          <a:xfrm>
            <a:off x="2589212" y="1575303"/>
            <a:ext cx="8915400" cy="5006566"/>
          </a:xfrm>
        </p:spPr>
        <p:txBody>
          <a:bodyPr>
            <a:normAutofit lnSpcReduction="10000"/>
          </a:bodyPr>
          <a:lstStyle/>
          <a:p>
            <a:r>
              <a:rPr lang="en-US" b="1"/>
              <a:t>Answer all emails from Christy Immediately!!!</a:t>
            </a:r>
          </a:p>
          <a:p>
            <a:endParaRPr lang="en-US" b="1"/>
          </a:p>
          <a:p>
            <a:r>
              <a:rPr lang="en-US" b="1"/>
              <a:t>Research degree students: </a:t>
            </a:r>
          </a:p>
          <a:p>
            <a:pPr lvl="1"/>
            <a:r>
              <a:rPr lang="en-US"/>
              <a:t>Find/meet your advisor YESTERDAY! You will not graduate unless you have an advisor to direct your research. </a:t>
            </a:r>
          </a:p>
          <a:p>
            <a:pPr lvl="1"/>
            <a:r>
              <a:rPr lang="en-US"/>
              <a:t>Think of grad school like an apprenticeship: the advisor is the ultimate authority on whether your work is acceptable and whether you eventually graduate. </a:t>
            </a:r>
            <a:r>
              <a:rPr lang="en-US" i="1"/>
              <a:t>Taking/passing classes is not your primary objective!</a:t>
            </a:r>
          </a:p>
          <a:p>
            <a:pPr lvl="1"/>
            <a:r>
              <a:rPr lang="en-US"/>
              <a:t>Your research advisor is also your academic advisor (what classes to take, raising your registration flag each semester)</a:t>
            </a:r>
          </a:p>
          <a:p>
            <a:pPr lvl="1"/>
            <a:r>
              <a:rPr lang="en-US"/>
              <a:t>If you are funded: </a:t>
            </a:r>
          </a:p>
          <a:p>
            <a:pPr lvl="2"/>
            <a:r>
              <a:rPr lang="en-US"/>
              <a:t>Treat it like a job</a:t>
            </a:r>
          </a:p>
          <a:p>
            <a:pPr lvl="2"/>
            <a:r>
              <a:rPr lang="en-US"/>
              <a:t>Be at your desk or in lab when not in class</a:t>
            </a:r>
          </a:p>
          <a:p>
            <a:r>
              <a:rPr lang="en-US"/>
              <a:t>Plan ahead.</a:t>
            </a:r>
          </a:p>
          <a:p>
            <a:r>
              <a:rPr lang="en-US"/>
              <a:t>M.Eng. Students: I will be your academic advisor.</a:t>
            </a:r>
          </a:p>
        </p:txBody>
      </p:sp>
    </p:spTree>
    <p:extLst>
      <p:ext uri="{BB962C8B-B14F-4D97-AF65-F5344CB8AC3E}">
        <p14:creationId xmlns:p14="http://schemas.microsoft.com/office/powerpoint/2010/main" val="1501247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Grad desks in Rogers or BRIC (2110/2112)</a:t>
            </a:r>
          </a:p>
        </p:txBody>
      </p:sp>
      <p:sp>
        <p:nvSpPr>
          <p:cNvPr id="3" name="Content Placeholder 2"/>
          <p:cNvSpPr>
            <a:spLocks noGrp="1"/>
          </p:cNvSpPr>
          <p:nvPr>
            <p:ph idx="1"/>
          </p:nvPr>
        </p:nvSpPr>
        <p:spPr/>
        <p:txBody>
          <a:bodyPr/>
          <a:lstStyle/>
          <a:p>
            <a:r>
              <a:rPr lang="en-US" b="1"/>
              <a:t>PhD and MS students may ask for a desk in Rogers or BRIC</a:t>
            </a:r>
          </a:p>
          <a:p>
            <a:pPr lvl="1"/>
            <a:r>
              <a:rPr lang="en-US"/>
              <a:t>At either place, but not both. </a:t>
            </a:r>
          </a:p>
          <a:p>
            <a:pPr lvl="1"/>
            <a:r>
              <a:rPr lang="en-US"/>
              <a:t>Space in Rogers is very limited.</a:t>
            </a:r>
          </a:p>
          <a:p>
            <a:pPr lvl="1"/>
            <a:r>
              <a:rPr lang="en-US"/>
              <a:t>Communicate with me if you need a desk or if you need to move.</a:t>
            </a:r>
            <a:endParaRPr lang="en-US" i="1"/>
          </a:p>
          <a:p>
            <a:pPr lvl="1"/>
            <a:r>
              <a:rPr lang="en-US"/>
              <a:t>Some advisors have workspaces in their labs. </a:t>
            </a:r>
          </a:p>
          <a:p>
            <a:pPr lvl="1"/>
            <a:r>
              <a:rPr lang="en-US" b="1"/>
              <a:t>Temporary desk space avail for teaching purposes – email me</a:t>
            </a:r>
          </a:p>
          <a:p>
            <a:r>
              <a:rPr lang="en-US"/>
              <a:t>Department does not provide computers for grad students.</a:t>
            </a:r>
          </a:p>
        </p:txBody>
      </p:sp>
    </p:spTree>
    <p:extLst>
      <p:ext uri="{BB962C8B-B14F-4D97-AF65-F5344CB8AC3E}">
        <p14:creationId xmlns:p14="http://schemas.microsoft.com/office/powerpoint/2010/main" val="2308001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55B2-05DF-48D3-B3B4-0707D11C092F}"/>
              </a:ext>
            </a:extLst>
          </p:cNvPr>
          <p:cNvSpPr>
            <a:spLocks noGrp="1"/>
          </p:cNvSpPr>
          <p:nvPr>
            <p:ph type="title"/>
          </p:nvPr>
        </p:nvSpPr>
        <p:spPr/>
        <p:txBody>
          <a:bodyPr/>
          <a:lstStyle/>
          <a:p>
            <a:r>
              <a:rPr lang="en-US" u="sng"/>
              <a:t>REQUIRED in ECE</a:t>
            </a:r>
            <a:endParaRPr lang="en-US"/>
          </a:p>
        </p:txBody>
      </p:sp>
      <p:sp>
        <p:nvSpPr>
          <p:cNvPr id="3" name="Content Placeholder 2">
            <a:extLst>
              <a:ext uri="{FF2B5EF4-FFF2-40B4-BE49-F238E27FC236}">
                <a16:creationId xmlns:a16="http://schemas.microsoft.com/office/drawing/2014/main" id="{62CB2A6C-371C-4366-8C6D-A3F9E775BC01}"/>
              </a:ext>
            </a:extLst>
          </p:cNvPr>
          <p:cNvSpPr>
            <a:spLocks noGrp="1"/>
          </p:cNvSpPr>
          <p:nvPr>
            <p:ph idx="1"/>
          </p:nvPr>
        </p:nvSpPr>
        <p:spPr>
          <a:xfrm>
            <a:off x="2442112" y="1825625"/>
            <a:ext cx="8911688" cy="4667250"/>
          </a:xfrm>
        </p:spPr>
        <p:txBody>
          <a:bodyPr>
            <a:normAutofit/>
          </a:bodyPr>
          <a:lstStyle/>
          <a:p>
            <a:r>
              <a:rPr lang="en-US" b="1">
                <a:solidFill>
                  <a:srgbClr val="FF0000"/>
                </a:solidFill>
              </a:rPr>
              <a:t>Career Development</a:t>
            </a:r>
          </a:p>
          <a:p>
            <a:pPr lvl="1"/>
            <a:r>
              <a:rPr lang="en-US" b="1"/>
              <a:t>You must engage in at least one career development activity sponsored by the ECS career development office (</a:t>
            </a:r>
            <a:r>
              <a:rPr lang="en-US" b="1">
                <a:solidFill>
                  <a:srgbClr val="000000"/>
                </a:solidFill>
                <a:ea typeface="+mn-lt"/>
                <a:cs typeface="+mn-lt"/>
              </a:rPr>
              <a:t>Reina Wiseman</a:t>
            </a:r>
            <a:r>
              <a:rPr lang="en-US" b="1"/>
              <a:t>) or BUGS each semester. </a:t>
            </a:r>
            <a:r>
              <a:rPr lang="en-US"/>
              <a:t>Participation will be verified in order to renew your tuition remission for the following term.</a:t>
            </a:r>
          </a:p>
          <a:p>
            <a:r>
              <a:rPr lang="en-US" b="1">
                <a:solidFill>
                  <a:srgbClr val="FF0000"/>
                </a:solidFill>
              </a:rPr>
              <a:t>ELC 5001 (eBEARS)</a:t>
            </a:r>
          </a:p>
          <a:p>
            <a:pPr lvl="1"/>
            <a:r>
              <a:rPr lang="en-US" b="1"/>
              <a:t>Required for all students on any level of scholarship </a:t>
            </a:r>
            <a:r>
              <a:rPr lang="en-US"/>
              <a:t>(tuition and/or assistantship). Exceptions if you have moved away – contact Dr. Marks</a:t>
            </a:r>
          </a:p>
          <a:p>
            <a:pPr lvl="1"/>
            <a:endParaRPr lang="en-US" b="1"/>
          </a:p>
        </p:txBody>
      </p:sp>
    </p:spTree>
    <p:extLst>
      <p:ext uri="{BB962C8B-B14F-4D97-AF65-F5344CB8AC3E}">
        <p14:creationId xmlns:p14="http://schemas.microsoft.com/office/powerpoint/2010/main" val="422310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6E9EE-EE27-D55F-FF7A-B857BDB7B1FA}"/>
              </a:ext>
            </a:extLst>
          </p:cNvPr>
          <p:cNvSpPr>
            <a:spLocks noGrp="1"/>
          </p:cNvSpPr>
          <p:nvPr>
            <p:ph type="title"/>
          </p:nvPr>
        </p:nvSpPr>
        <p:spPr/>
        <p:txBody>
          <a:bodyPr/>
          <a:lstStyle/>
          <a:p>
            <a:r>
              <a:rPr lang="en-US">
                <a:ea typeface="Calibri Light"/>
                <a:cs typeface="Calibri Light"/>
              </a:rPr>
              <a:t>Resources</a:t>
            </a:r>
            <a:endParaRPr lang="en-US"/>
          </a:p>
        </p:txBody>
      </p:sp>
      <p:sp>
        <p:nvSpPr>
          <p:cNvPr id="3" name="Content Placeholder 2">
            <a:extLst>
              <a:ext uri="{FF2B5EF4-FFF2-40B4-BE49-F238E27FC236}">
                <a16:creationId xmlns:a16="http://schemas.microsoft.com/office/drawing/2014/main" id="{58E74A90-8DB4-8B1C-2636-51AD50C0C420}"/>
              </a:ext>
            </a:extLst>
          </p:cNvPr>
          <p:cNvSpPr>
            <a:spLocks noGrp="1"/>
          </p:cNvSpPr>
          <p:nvPr>
            <p:ph idx="1"/>
          </p:nvPr>
        </p:nvSpPr>
        <p:spPr>
          <a:xfrm>
            <a:off x="2589212" y="1575303"/>
            <a:ext cx="8915400" cy="5115208"/>
          </a:xfrm>
        </p:spPr>
        <p:txBody>
          <a:bodyPr vert="horz" lIns="91440" tIns="45720" rIns="91440" bIns="45720" rtlCol="0" anchor="t">
            <a:normAutofit/>
          </a:bodyPr>
          <a:lstStyle/>
          <a:p>
            <a:r>
              <a:rPr lang="en-US" sz="2400" dirty="0">
                <a:ea typeface="Calibri"/>
                <a:cs typeface="Calibri"/>
              </a:rPr>
              <a:t>BUGS</a:t>
            </a:r>
            <a:endParaRPr lang="en-US" dirty="0">
              <a:ea typeface="Calibri"/>
              <a:cs typeface="Calibri"/>
            </a:endParaRPr>
          </a:p>
          <a:p>
            <a:r>
              <a:rPr lang="en-US" sz="2400" dirty="0">
                <a:ea typeface="Calibri"/>
                <a:cs typeface="Calibri"/>
              </a:rPr>
              <a:t>ATL</a:t>
            </a:r>
            <a:endParaRPr lang="en-US" dirty="0">
              <a:ea typeface="Calibri"/>
              <a:cs typeface="Calibri"/>
            </a:endParaRPr>
          </a:p>
          <a:p>
            <a:r>
              <a:rPr lang="en-US" sz="2400" dirty="0">
                <a:ea typeface="Calibri"/>
                <a:cs typeface="Calibri"/>
              </a:rPr>
              <a:t>The </a:t>
            </a:r>
            <a:r>
              <a:rPr lang="en-US" sz="2400" dirty="0">
                <a:ea typeface="Calibri"/>
                <a:cs typeface="Calibri"/>
                <a:hlinkClick r:id="rId2">
                  <a:extLst>
                    <a:ext uri="{A12FA001-AC4F-418D-AE19-62706E023703}">
                      <ahyp:hlinkClr xmlns:ahyp="http://schemas.microsoft.com/office/drawing/2018/hyperlinkcolor" val="tx"/>
                    </a:ext>
                  </a:extLst>
                </a:hlinkClick>
              </a:rPr>
              <a:t>Graduate Writing Center</a:t>
            </a:r>
            <a:r>
              <a:rPr lang="en-US" sz="2400" dirty="0">
                <a:ea typeface="Calibri"/>
                <a:cs typeface="Calibri"/>
              </a:rPr>
              <a:t> </a:t>
            </a:r>
            <a:endParaRPr lang="en-US" dirty="0">
              <a:ea typeface="Calibri"/>
              <a:cs typeface="Calibri"/>
            </a:endParaRPr>
          </a:p>
          <a:p>
            <a:pPr marL="914400" lvl="2">
              <a:buNone/>
            </a:pPr>
            <a:r>
              <a:rPr lang="en-US" sz="1600" dirty="0">
                <a:ea typeface="Calibri"/>
                <a:cs typeface="Calibri"/>
              </a:rPr>
              <a:t>contact </a:t>
            </a:r>
            <a:r>
              <a:rPr lang="en-US" sz="1600" dirty="0">
                <a:ea typeface="Calibri"/>
                <a:cs typeface="Calibri"/>
                <a:hlinkClick r:id="rId3">
                  <a:extLst>
                    <a:ext uri="{A12FA001-AC4F-418D-AE19-62706E023703}">
                      <ahyp:hlinkClr xmlns:ahyp="http://schemas.microsoft.com/office/drawing/2018/hyperlinkcolor" val="tx"/>
                    </a:ext>
                  </a:extLst>
                </a:hlinkClick>
              </a:rPr>
              <a:t>Becca_Cassady@baylor.edu</a:t>
            </a:r>
            <a:r>
              <a:rPr lang="en-US" sz="1600" dirty="0">
                <a:ea typeface="Calibri"/>
                <a:cs typeface="Calibri"/>
              </a:rPr>
              <a:t> or </a:t>
            </a:r>
            <a:r>
              <a:rPr lang="en-US" sz="1600" dirty="0">
                <a:ea typeface="Calibri"/>
                <a:cs typeface="Calibri"/>
                <a:hlinkClick r:id="rId4">
                  <a:extLst>
                    <a:ext uri="{A12FA001-AC4F-418D-AE19-62706E023703}">
                      <ahyp:hlinkClr xmlns:ahyp="http://schemas.microsoft.com/office/drawing/2018/hyperlinkcolor" val="tx"/>
                    </a:ext>
                  </a:extLst>
                </a:hlinkClick>
              </a:rPr>
              <a:t>gwc@baylor.edu</a:t>
            </a:r>
            <a:r>
              <a:rPr lang="en-US" sz="1600" dirty="0">
                <a:ea typeface="Calibri"/>
                <a:cs typeface="Calibri"/>
              </a:rPr>
              <a:t>.  </a:t>
            </a:r>
          </a:p>
          <a:p>
            <a:r>
              <a:rPr lang="en-US" sz="2400" dirty="0">
                <a:ea typeface="Calibri"/>
                <a:cs typeface="Calibri"/>
              </a:rPr>
              <a:t>Student Travel- Make sure to apply early at least 6 weeks</a:t>
            </a:r>
          </a:p>
          <a:p>
            <a:r>
              <a:rPr lang="en-US" sz="2400" dirty="0">
                <a:ea typeface="Calibri"/>
                <a:cs typeface="Calibri"/>
              </a:rPr>
              <a:t>Health Insurance – Health Center, SLC, Online appointments</a:t>
            </a:r>
          </a:p>
          <a:p>
            <a:r>
              <a:rPr lang="en-US" sz="2400" dirty="0">
                <a:ea typeface="Calibri"/>
                <a:cs typeface="Calibri"/>
              </a:rPr>
              <a:t>Counseling Center-Don’t wait too long to seek help</a:t>
            </a:r>
          </a:p>
          <a:p>
            <a:r>
              <a:rPr lang="en-US" sz="2400" dirty="0">
                <a:ea typeface="Calibri"/>
                <a:cs typeface="Calibri"/>
              </a:rPr>
              <a:t>School Calendar</a:t>
            </a:r>
          </a:p>
          <a:p>
            <a:r>
              <a:rPr lang="en-US" sz="2400" dirty="0">
                <a:ea typeface="Calibri"/>
                <a:cs typeface="Calibri"/>
              </a:rPr>
              <a:t>Science Careers </a:t>
            </a:r>
            <a:r>
              <a:rPr lang="en-US" sz="2400" dirty="0" err="1">
                <a:ea typeface="Calibri"/>
                <a:cs typeface="Calibri"/>
              </a:rPr>
              <a:t>myIDP</a:t>
            </a:r>
            <a:endParaRPr lang="en-US" sz="2400" dirty="0">
              <a:ea typeface="Calibri"/>
              <a:cs typeface="Calibri"/>
            </a:endParaRPr>
          </a:p>
        </p:txBody>
      </p:sp>
    </p:spTree>
    <p:extLst>
      <p:ext uri="{BB962C8B-B14F-4D97-AF65-F5344CB8AC3E}">
        <p14:creationId xmlns:p14="http://schemas.microsoft.com/office/powerpoint/2010/main" val="1663815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BA398-0BCB-431E-D537-3851E63B0A8A}"/>
              </a:ext>
            </a:extLst>
          </p:cNvPr>
          <p:cNvSpPr>
            <a:spLocks noGrp="1"/>
          </p:cNvSpPr>
          <p:nvPr>
            <p:ph type="title"/>
          </p:nvPr>
        </p:nvSpPr>
        <p:spPr/>
        <p:txBody>
          <a:bodyPr>
            <a:normAutofit/>
          </a:bodyPr>
          <a:lstStyle/>
          <a:p>
            <a:r>
              <a:rPr lang="en-US" sz="4000">
                <a:latin typeface="Calibri"/>
                <a:ea typeface="Calibri"/>
                <a:cs typeface="Calibri"/>
              </a:rPr>
              <a:t>Academy for Teaching and Learning</a:t>
            </a:r>
          </a:p>
        </p:txBody>
      </p:sp>
      <p:sp>
        <p:nvSpPr>
          <p:cNvPr id="3" name="Content Placeholder 2">
            <a:extLst>
              <a:ext uri="{FF2B5EF4-FFF2-40B4-BE49-F238E27FC236}">
                <a16:creationId xmlns:a16="http://schemas.microsoft.com/office/drawing/2014/main" id="{69C62FA9-8B90-23FD-6184-71EC2CC072FB}"/>
              </a:ext>
            </a:extLst>
          </p:cNvPr>
          <p:cNvSpPr>
            <a:spLocks noGrp="1"/>
          </p:cNvSpPr>
          <p:nvPr>
            <p:ph idx="1"/>
          </p:nvPr>
        </p:nvSpPr>
        <p:spPr>
          <a:xfrm>
            <a:off x="2589212" y="1339913"/>
            <a:ext cx="8915400" cy="5196689"/>
          </a:xfrm>
        </p:spPr>
        <p:txBody>
          <a:bodyPr vert="horz" lIns="91440" tIns="45720" rIns="91440" bIns="45720" rtlCol="0" anchor="t">
            <a:normAutofit fontScale="25000" lnSpcReduction="20000"/>
          </a:bodyPr>
          <a:lstStyle/>
          <a:p>
            <a:pPr indent="0">
              <a:lnSpc>
                <a:spcPct val="120000"/>
              </a:lnSpc>
              <a:spcBef>
                <a:spcPts val="0"/>
              </a:spcBef>
            </a:pPr>
            <a:r>
              <a:rPr lang="en-US" sz="6400" b="1" dirty="0">
                <a:ea typeface="Calibri"/>
                <a:cs typeface="Calibri"/>
              </a:rPr>
              <a:t>Foundations for Teaching Workshop</a:t>
            </a:r>
          </a:p>
          <a:p>
            <a:pPr marL="457200" lvl="1" indent="0">
              <a:lnSpc>
                <a:spcPct val="120000"/>
              </a:lnSpc>
              <a:spcBef>
                <a:spcPts val="0"/>
              </a:spcBef>
              <a:buNone/>
            </a:pPr>
            <a:r>
              <a:rPr lang="en-US" sz="6400" dirty="0">
                <a:ea typeface="Calibri"/>
                <a:cs typeface="Calibri"/>
              </a:rPr>
              <a:t>What: A single-day workshop providing a basic toolkit for college teaching. Breakfast and lunch provided. </a:t>
            </a:r>
          </a:p>
          <a:p>
            <a:pPr marL="457200" lvl="1" indent="0">
              <a:lnSpc>
                <a:spcPct val="120000"/>
              </a:lnSpc>
              <a:spcBef>
                <a:spcPts val="0"/>
              </a:spcBef>
              <a:buNone/>
            </a:pPr>
            <a:r>
              <a:rPr lang="en-US" sz="6400" dirty="0">
                <a:ea typeface="Calibri"/>
                <a:cs typeface="Calibri"/>
              </a:rPr>
              <a:t>For more information and to register: https://atl.web.baylor.edu/ftw </a:t>
            </a:r>
          </a:p>
          <a:p>
            <a:pPr marL="457200" lvl="1" indent="0">
              <a:lnSpc>
                <a:spcPct val="120000"/>
              </a:lnSpc>
              <a:spcBef>
                <a:spcPts val="0"/>
              </a:spcBef>
              <a:buNone/>
            </a:pPr>
            <a:r>
              <a:rPr lang="en-US" sz="6400" dirty="0">
                <a:ea typeface="Calibri"/>
                <a:cs typeface="Calibri"/>
              </a:rPr>
              <a:t>Contact Dr. Christopher Richmann with any questions.</a:t>
            </a:r>
          </a:p>
          <a:p>
            <a:pPr indent="0">
              <a:lnSpc>
                <a:spcPct val="120000"/>
              </a:lnSpc>
              <a:spcBef>
                <a:spcPts val="0"/>
              </a:spcBef>
            </a:pPr>
            <a:r>
              <a:rPr lang="en-US" sz="6400" b="1" dirty="0">
                <a:ea typeface="Calibri"/>
                <a:cs typeface="Calibri"/>
              </a:rPr>
              <a:t>Foundations for Teaching LAB Workshop</a:t>
            </a:r>
          </a:p>
          <a:p>
            <a:pPr marL="457200" lvl="1" indent="0">
              <a:lnSpc>
                <a:spcPct val="120000"/>
              </a:lnSpc>
              <a:spcBef>
                <a:spcPts val="0"/>
              </a:spcBef>
              <a:buNone/>
            </a:pPr>
            <a:r>
              <a:rPr lang="en-US" sz="6400" dirty="0">
                <a:ea typeface="Calibri"/>
                <a:cs typeface="Calibri"/>
              </a:rPr>
              <a:t>What: A half-day workshop providing a basic toolkit for STEM lab teaching. Breakfast provided.</a:t>
            </a:r>
          </a:p>
          <a:p>
            <a:pPr marL="457200" lvl="1" indent="0">
              <a:lnSpc>
                <a:spcPct val="120000"/>
              </a:lnSpc>
              <a:spcBef>
                <a:spcPts val="0"/>
              </a:spcBef>
              <a:buNone/>
            </a:pPr>
            <a:r>
              <a:rPr lang="en-US" sz="6400" dirty="0">
                <a:ea typeface="Calibri"/>
                <a:cs typeface="Calibri"/>
              </a:rPr>
              <a:t>For more information and to register, click here. (Questions? Contact michelle_herridge@baylor.edu)</a:t>
            </a:r>
          </a:p>
          <a:p>
            <a:pPr marL="457200" lvl="1" indent="0">
              <a:lnSpc>
                <a:spcPct val="120000"/>
              </a:lnSpc>
              <a:spcBef>
                <a:spcPts val="0"/>
              </a:spcBef>
              <a:buNone/>
            </a:pPr>
            <a:r>
              <a:rPr lang="en-US" sz="6400" dirty="0">
                <a:ea typeface="Calibri"/>
                <a:cs typeface="Calibri"/>
              </a:rPr>
              <a:t>(limited to 45 participants)</a:t>
            </a:r>
          </a:p>
          <a:p>
            <a:pPr indent="0">
              <a:lnSpc>
                <a:spcPct val="120000"/>
              </a:lnSpc>
              <a:spcBef>
                <a:spcPts val="0"/>
              </a:spcBef>
            </a:pPr>
            <a:endParaRPr lang="en-US" sz="6400" dirty="0"/>
          </a:p>
          <a:p>
            <a:pPr indent="0">
              <a:lnSpc>
                <a:spcPct val="120000"/>
              </a:lnSpc>
              <a:spcBef>
                <a:spcPts val="0"/>
              </a:spcBef>
            </a:pPr>
            <a:r>
              <a:rPr lang="en-US" sz="6400" b="1" dirty="0">
                <a:ea typeface="Calibri"/>
                <a:cs typeface="Calibri"/>
              </a:rPr>
              <a:t>EDL 6302: Teaching and Learning in Higher Education</a:t>
            </a:r>
            <a:r>
              <a:rPr lang="en-US" sz="6400" dirty="0">
                <a:ea typeface="Calibri"/>
                <a:cs typeface="Calibri"/>
              </a:rPr>
              <a:t>. All graduate students are eligible to register for this 3-credit course that explores the theory and practice of teaching in college settings. This course fulfils category 1 of </a:t>
            </a:r>
            <a:r>
              <a:rPr lang="en-US" sz="6400" dirty="0" err="1">
                <a:ea typeface="Calibri"/>
                <a:cs typeface="Calibri"/>
              </a:rPr>
              <a:t>TeaCHE</a:t>
            </a:r>
            <a:r>
              <a:rPr lang="en-US" sz="6400" dirty="0">
                <a:ea typeface="Calibri"/>
                <a:cs typeface="Calibri"/>
              </a:rPr>
              <a:t>. Questions? Contact christopher_richmann@baylor.edu).</a:t>
            </a:r>
          </a:p>
          <a:p>
            <a:pPr>
              <a:lnSpc>
                <a:spcPct val="120000"/>
              </a:lnSpc>
            </a:pPr>
            <a:endParaRPr lang="en-US" dirty="0">
              <a:ea typeface="Calibri"/>
              <a:cs typeface="Calibri"/>
            </a:endParaRPr>
          </a:p>
        </p:txBody>
      </p:sp>
    </p:spTree>
    <p:extLst>
      <p:ext uri="{BB962C8B-B14F-4D97-AF65-F5344CB8AC3E}">
        <p14:creationId xmlns:p14="http://schemas.microsoft.com/office/powerpoint/2010/main" val="2165396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0C8B-3136-8F97-815F-79FF0F8B1A72}"/>
              </a:ext>
            </a:extLst>
          </p:cNvPr>
          <p:cNvSpPr>
            <a:spLocks noGrp="1"/>
          </p:cNvSpPr>
          <p:nvPr>
            <p:ph type="title"/>
          </p:nvPr>
        </p:nvSpPr>
        <p:spPr>
          <a:xfrm>
            <a:off x="2595943" y="99009"/>
            <a:ext cx="8911687" cy="1280890"/>
          </a:xfrm>
        </p:spPr>
        <p:txBody>
          <a:bodyPr>
            <a:noAutofit/>
          </a:bodyPr>
          <a:lstStyle/>
          <a:p>
            <a:pPr algn="ctr"/>
            <a:r>
              <a:rPr lang="en-US">
                <a:solidFill>
                  <a:srgbClr val="000000"/>
                </a:solidFill>
                <a:latin typeface="Calibri Light"/>
                <a:ea typeface="Calibri Light"/>
                <a:cs typeface="Calibri Light"/>
              </a:rPr>
              <a:t>English language skills</a:t>
            </a:r>
            <a:endParaRPr lang="en-US"/>
          </a:p>
          <a:p>
            <a:pPr algn="ctr"/>
            <a:r>
              <a:rPr lang="en-US">
                <a:solidFill>
                  <a:srgbClr val="000000"/>
                </a:solidFill>
                <a:latin typeface="Calibri Light"/>
                <a:ea typeface="Calibri Light"/>
                <a:cs typeface="Calibri Light"/>
              </a:rPr>
              <a:t>courses for  international graduate students</a:t>
            </a:r>
            <a:endParaRPr lang="en-US">
              <a:ea typeface="Calibri Light"/>
              <a:cs typeface="Calibri Light"/>
            </a:endParaRPr>
          </a:p>
        </p:txBody>
      </p:sp>
      <p:sp>
        <p:nvSpPr>
          <p:cNvPr id="3" name="Content Placeholder 2">
            <a:extLst>
              <a:ext uri="{FF2B5EF4-FFF2-40B4-BE49-F238E27FC236}">
                <a16:creationId xmlns:a16="http://schemas.microsoft.com/office/drawing/2014/main" id="{5028A34B-0C84-FBC6-7C93-DE479C53FE84}"/>
              </a:ext>
            </a:extLst>
          </p:cNvPr>
          <p:cNvSpPr>
            <a:spLocks noGrp="1"/>
          </p:cNvSpPr>
          <p:nvPr>
            <p:ph idx="1"/>
          </p:nvPr>
        </p:nvSpPr>
        <p:spPr>
          <a:xfrm>
            <a:off x="2592229" y="1445536"/>
            <a:ext cx="9276863" cy="5412463"/>
          </a:xfrm>
        </p:spPr>
        <p:txBody>
          <a:bodyPr vert="horz" lIns="91440" tIns="45720" rIns="91440" bIns="45720" rtlCol="0" anchor="t">
            <a:noAutofit/>
          </a:bodyPr>
          <a:lstStyle/>
          <a:p>
            <a:r>
              <a:rPr lang="en-US" sz="2000" b="1" dirty="0">
                <a:solidFill>
                  <a:srgbClr val="000000"/>
                </a:solidFill>
                <a:latin typeface="Calibri"/>
                <a:ea typeface="Calibri"/>
                <a:cs typeface="Calibri"/>
              </a:rPr>
              <a:t>GBL 5201 Teaching in English for International Teaching Assistants (ITAs)</a:t>
            </a:r>
            <a:r>
              <a:rPr lang="en-US" sz="2000" dirty="0">
                <a:solidFill>
                  <a:srgbClr val="000000"/>
                </a:solidFill>
                <a:latin typeface="Calibri"/>
                <a:ea typeface="Calibri"/>
                <a:cs typeface="Calibri"/>
              </a:rPr>
              <a:t> is a two credit-hour course focused on the classroom presentation and pronunciation skills necessary for ITAs to be successful in an American university classroom. Priority is given to international graduate teaching assistants, but the course is open to any international graduate student currently enrolled at Baylor, at no cost. Each student receives a weekly coaching session for individualized instruction. Contact Tanya Vernon for further information.</a:t>
            </a:r>
          </a:p>
          <a:p>
            <a:r>
              <a:rPr lang="en-US" sz="2000" b="1" dirty="0">
                <a:solidFill>
                  <a:srgbClr val="000000"/>
                </a:solidFill>
                <a:latin typeface="Calibri"/>
                <a:ea typeface="Calibri"/>
                <a:cs typeface="Calibri"/>
              </a:rPr>
              <a:t>GBL 5103 English for Academic Purposes</a:t>
            </a:r>
            <a:r>
              <a:rPr lang="en-US" sz="2000" dirty="0">
                <a:solidFill>
                  <a:srgbClr val="000000"/>
                </a:solidFill>
                <a:latin typeface="Calibri"/>
                <a:ea typeface="Calibri"/>
                <a:cs typeface="Calibri"/>
              </a:rPr>
              <a:t> Graduate Writing is a one credit-hour course designed to help international graduate students develop skills in writing academic English. Students are provided opportunities to analyze and express ideas in academic texts while reading and critiquing the work of others. Students complete various assignments to become familiar with aspects of summarizing academic materials, synthesizing the existing research, describing their own research, and following field-specific citation guidelines to produce academic material. Contact Chris Fabiszewski for further information.</a:t>
            </a:r>
            <a:endParaRPr lang="en-US" sz="2000" dirty="0">
              <a:ea typeface="Calibri"/>
              <a:cs typeface="Calibri"/>
            </a:endParaRPr>
          </a:p>
          <a:p>
            <a:endParaRPr lang="en-US" sz="2000" dirty="0">
              <a:ea typeface="Calibri"/>
              <a:cs typeface="Calibri"/>
            </a:endParaRPr>
          </a:p>
        </p:txBody>
      </p:sp>
    </p:spTree>
    <p:extLst>
      <p:ext uri="{BB962C8B-B14F-4D97-AF65-F5344CB8AC3E}">
        <p14:creationId xmlns:p14="http://schemas.microsoft.com/office/powerpoint/2010/main" val="225567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B7700D-8BDC-AF96-3996-6EB855FF2289}"/>
              </a:ext>
            </a:extLst>
          </p:cNvPr>
          <p:cNvSpPr/>
          <p:nvPr/>
        </p:nvSpPr>
        <p:spPr>
          <a:xfrm>
            <a:off x="3232308" y="1343773"/>
            <a:ext cx="6248400" cy="5149102"/>
          </a:xfrm>
          <a:prstGeom prst="rect">
            <a:avLst/>
          </a:prstGeom>
        </p:spPr>
        <p:txBody>
          <a:bodyPr wrap="square" lIns="91440" tIns="45720" rIns="91440" bIns="45720" anchor="t">
            <a:spAutoFit/>
          </a:bodyPr>
          <a:lstStyle/>
          <a:p>
            <a:pPr marL="342900" indent="-342900">
              <a:lnSpc>
                <a:spcPct val="107000"/>
              </a:lnSpc>
              <a:buFont typeface="Arial,Sans-Serif" panose="05000000000000000000" pitchFamily="2" charset="2"/>
              <a:buChar char="•"/>
            </a:pPr>
            <a:r>
              <a:rPr lang="en-US" sz="2400">
                <a:latin typeface="Calibri"/>
                <a:ea typeface="Calibri"/>
                <a:cs typeface="Calibri"/>
              </a:rPr>
              <a:t>Graduate students serving as TAs (teaching assistants)</a:t>
            </a:r>
            <a:endParaRPr lang="en-US"/>
          </a:p>
          <a:p>
            <a:pPr marL="800100" lvl="1" indent="-342900">
              <a:lnSpc>
                <a:spcPct val="107000"/>
              </a:lnSpc>
              <a:buFont typeface="Arial,Sans-Serif" panose="020B0604020202020204" pitchFamily="34" charset="0"/>
              <a:buChar char="•"/>
            </a:pPr>
            <a:r>
              <a:rPr lang="en-US" sz="2400">
                <a:latin typeface="Calibri"/>
                <a:ea typeface="Calibri"/>
                <a:cs typeface="Calibri"/>
              </a:rPr>
              <a:t>Report to course professor</a:t>
            </a:r>
          </a:p>
          <a:p>
            <a:pPr marL="800100" lvl="1" indent="-342900">
              <a:lnSpc>
                <a:spcPct val="107000"/>
              </a:lnSpc>
              <a:buFont typeface="Arial,Sans-Serif" panose="020B0604020202020204" pitchFamily="34" charset="0"/>
              <a:buChar char="•"/>
            </a:pPr>
            <a:r>
              <a:rPr lang="en-US" sz="2400">
                <a:ea typeface="Calibri"/>
                <a:cs typeface="Calibri"/>
              </a:rPr>
              <a:t>While assigned course</a:t>
            </a:r>
          </a:p>
          <a:p>
            <a:pPr marL="1257300" lvl="2" indent="-342900">
              <a:lnSpc>
                <a:spcPct val="107000"/>
              </a:lnSpc>
              <a:buFont typeface="Arial,Sans-Serif" panose="020B0604020202020204" pitchFamily="34" charset="0"/>
              <a:buChar char="•"/>
            </a:pPr>
            <a:r>
              <a:rPr lang="en-US" sz="2400">
                <a:latin typeface="Calibri"/>
                <a:ea typeface="Calibri"/>
                <a:cs typeface="Calibri"/>
              </a:rPr>
              <a:t>20 </a:t>
            </a:r>
            <a:r>
              <a:rPr lang="en-US" sz="2400" err="1">
                <a:latin typeface="Calibri"/>
                <a:ea typeface="Calibri"/>
                <a:cs typeface="Calibri"/>
              </a:rPr>
              <a:t>hrs</a:t>
            </a:r>
            <a:r>
              <a:rPr lang="en-US" sz="2400">
                <a:latin typeface="Calibri"/>
                <a:ea typeface="Calibri"/>
                <a:cs typeface="Calibri"/>
              </a:rPr>
              <a:t>/</a:t>
            </a:r>
            <a:r>
              <a:rPr lang="en-US" sz="2400" err="1">
                <a:latin typeface="Calibri"/>
                <a:ea typeface="Calibri"/>
                <a:cs typeface="Calibri"/>
              </a:rPr>
              <a:t>wk</a:t>
            </a:r>
            <a:r>
              <a:rPr lang="en-US" sz="2400">
                <a:latin typeface="Calibri"/>
                <a:ea typeface="Calibri"/>
                <a:cs typeface="Calibri"/>
              </a:rPr>
              <a:t> total on all courses</a:t>
            </a:r>
          </a:p>
          <a:p>
            <a:pPr marL="800100" lvl="1" indent="-342900">
              <a:lnSpc>
                <a:spcPct val="107000"/>
              </a:lnSpc>
              <a:buFont typeface="Arial,Sans-Serif" panose="020B0604020202020204" pitchFamily="34" charset="0"/>
              <a:buChar char="•"/>
            </a:pPr>
            <a:r>
              <a:rPr lang="en-US" sz="2400">
                <a:latin typeface="Calibri"/>
                <a:ea typeface="Calibri"/>
                <a:cs typeface="Calibri"/>
              </a:rPr>
              <a:t>Summers </a:t>
            </a:r>
          </a:p>
          <a:p>
            <a:pPr marL="1257300" lvl="2" indent="-342900">
              <a:lnSpc>
                <a:spcPct val="107000"/>
              </a:lnSpc>
              <a:buFont typeface="Arial,Sans-Serif" panose="020B0604020202020204" pitchFamily="34" charset="0"/>
              <a:buChar char="•"/>
            </a:pPr>
            <a:r>
              <a:rPr lang="en-US" sz="2400">
                <a:latin typeface="Calibri"/>
                <a:ea typeface="Calibri"/>
                <a:cs typeface="Calibri"/>
              </a:rPr>
              <a:t>Act like RA</a:t>
            </a:r>
          </a:p>
          <a:p>
            <a:pPr marL="800100" indent="-342900" algn="just">
              <a:lnSpc>
                <a:spcPct val="107000"/>
              </a:lnSpc>
              <a:buFont typeface="Arial" panose="020B0604020202020204" pitchFamily="34" charset="0"/>
              <a:buChar char="•"/>
            </a:pPr>
            <a:r>
              <a:rPr lang="en-US" sz="2400">
                <a:latin typeface="Calibri"/>
                <a:ea typeface="Calibri"/>
                <a:cs typeface="Times New Roman"/>
              </a:rPr>
              <a:t>Typical duties:</a:t>
            </a:r>
          </a:p>
          <a:p>
            <a:pPr marL="1257300" lvl="1" indent="-342900" algn="just">
              <a:lnSpc>
                <a:spcPct val="107000"/>
              </a:lnSpc>
              <a:buFont typeface="Arial" panose="020B0604020202020204" pitchFamily="34" charset="0"/>
              <a:buChar char="•"/>
            </a:pPr>
            <a:r>
              <a:rPr lang="en-US" sz="2400">
                <a:latin typeface="Calibri"/>
                <a:ea typeface="Calibri"/>
                <a:cs typeface="Times New Roman"/>
              </a:rPr>
              <a:t>Office hours (2+ </a:t>
            </a:r>
            <a:r>
              <a:rPr lang="en-US" sz="2400" err="1">
                <a:latin typeface="Calibri"/>
                <a:ea typeface="Calibri"/>
                <a:cs typeface="Times New Roman"/>
              </a:rPr>
              <a:t>hrs</a:t>
            </a:r>
            <a:r>
              <a:rPr lang="en-US" sz="2400">
                <a:latin typeface="Calibri"/>
                <a:ea typeface="Calibri"/>
                <a:cs typeface="Times New Roman"/>
              </a:rPr>
              <a:t>/</a:t>
            </a:r>
            <a:r>
              <a:rPr lang="en-US" sz="2400" err="1">
                <a:latin typeface="Calibri"/>
                <a:ea typeface="Calibri"/>
                <a:cs typeface="Times New Roman"/>
              </a:rPr>
              <a:t>wk</a:t>
            </a:r>
            <a:r>
              <a:rPr lang="en-US" sz="2400">
                <a:latin typeface="Calibri"/>
                <a:ea typeface="Calibri"/>
                <a:cs typeface="Times New Roman"/>
              </a:rPr>
              <a:t>)</a:t>
            </a:r>
            <a:endParaRPr lang="en-US" sz="2400">
              <a:ea typeface="Calibri" panose="020F0502020204030204"/>
              <a:cs typeface="Calibri" panose="020F0502020204030204"/>
            </a:endParaRPr>
          </a:p>
          <a:p>
            <a:pPr marL="1257300" lvl="1" indent="-342900" algn="just">
              <a:lnSpc>
                <a:spcPct val="107000"/>
              </a:lnSpc>
              <a:buFont typeface="Arial" panose="020B0604020202020204" pitchFamily="34" charset="0"/>
              <a:buChar char="•"/>
            </a:pPr>
            <a:r>
              <a:rPr lang="en-US" sz="2400">
                <a:latin typeface="Calibri"/>
                <a:ea typeface="Calibri"/>
                <a:cs typeface="Times New Roman"/>
              </a:rPr>
              <a:t>Grading</a:t>
            </a:r>
          </a:p>
          <a:p>
            <a:pPr marL="1257300" lvl="1" indent="-342900" algn="just">
              <a:lnSpc>
                <a:spcPct val="107000"/>
              </a:lnSpc>
              <a:buFont typeface="Arial" panose="020B0604020202020204" pitchFamily="34" charset="0"/>
              <a:buChar char="•"/>
            </a:pPr>
            <a:r>
              <a:rPr lang="en-US" sz="2400">
                <a:latin typeface="Calibri"/>
                <a:ea typeface="Calibri"/>
                <a:cs typeface="Times New Roman"/>
              </a:rPr>
              <a:t>Lab</a:t>
            </a:r>
          </a:p>
          <a:p>
            <a:pPr marL="800100" indent="-342900" algn="just">
              <a:lnSpc>
                <a:spcPct val="107000"/>
              </a:lnSpc>
              <a:buFont typeface="Arial" panose="020B0604020202020204" pitchFamily="34" charset="0"/>
              <a:buChar char="•"/>
            </a:pPr>
            <a:r>
              <a:rPr lang="en-US" sz="2400">
                <a:latin typeface="Calibri"/>
                <a:ea typeface="Calibri"/>
                <a:cs typeface="Times New Roman"/>
              </a:rPr>
              <a:t>TOR</a:t>
            </a:r>
            <a:endParaRPr lang="en-US" sz="2400">
              <a:latin typeface="Calibri" panose="020F0502020204030204" pitchFamily="34" charset="0"/>
              <a:ea typeface="Calibri" panose="020F0502020204030204" pitchFamily="34" charset="0"/>
              <a:cs typeface="Times New Roman" panose="02020603050405020304" pitchFamily="18" charset="0"/>
            </a:endParaRPr>
          </a:p>
          <a:p>
            <a:pPr marL="1257300" lvl="1" indent="-342900" algn="just">
              <a:lnSpc>
                <a:spcPct val="107000"/>
              </a:lnSpc>
              <a:buFont typeface="Arial" panose="020B0604020202020204" pitchFamily="34" charset="0"/>
              <a:buChar char="•"/>
            </a:pPr>
            <a:endParaRPr lang="en-US" sz="2000">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04EC5D80-9DC1-F500-8DAA-B5DF9E830907}"/>
              </a:ext>
            </a:extLst>
          </p:cNvPr>
          <p:cNvSpPr txBox="1">
            <a:spLocks/>
          </p:cNvSpPr>
          <p:nvPr/>
        </p:nvSpPr>
        <p:spPr>
          <a:xfrm>
            <a:off x="838200" y="365125"/>
            <a:ext cx="10515600" cy="1325563"/>
          </a:xfrm>
          <a:prstGeom prst="rect">
            <a:avLst/>
          </a:prstGeom>
        </p:spPr>
        <p:txBody>
          <a:bodyPr lIns="91440" tIns="45720" rIns="91440" bIns="4572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ea typeface="Calibri Light"/>
                <a:cs typeface="Calibri Light"/>
              </a:rPr>
              <a:t>Graduate Assistants (GA)</a:t>
            </a:r>
          </a:p>
        </p:txBody>
      </p:sp>
    </p:spTree>
    <p:extLst>
      <p:ext uri="{BB962C8B-B14F-4D97-AF65-F5344CB8AC3E}">
        <p14:creationId xmlns:p14="http://schemas.microsoft.com/office/powerpoint/2010/main" val="241350013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0</TotalTime>
  <Words>1548</Words>
  <Application>Microsoft Office PowerPoint</Application>
  <PresentationFormat>Widescreen</PresentationFormat>
  <Paragraphs>227</Paragraphs>
  <Slides>23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Arial,Sans-Serif</vt:lpstr>
      <vt:lpstr>Calibri</vt:lpstr>
      <vt:lpstr>Calibri Light</vt:lpstr>
      <vt:lpstr>Castellar</vt:lpstr>
      <vt:lpstr>Century Gothic</vt:lpstr>
      <vt:lpstr>Courier New</vt:lpstr>
      <vt:lpstr>Wingdings</vt:lpstr>
      <vt:lpstr>Wingdings 3</vt:lpstr>
      <vt:lpstr>Wisp</vt:lpstr>
      <vt:lpstr>Electrical and Computer Engineering</vt:lpstr>
      <vt:lpstr>General Program Info</vt:lpstr>
      <vt:lpstr>Key Takeaways:</vt:lpstr>
      <vt:lpstr>Grad desks in Rogers or BRIC (2110/2112)</vt:lpstr>
      <vt:lpstr>REQUIRED in ECE</vt:lpstr>
      <vt:lpstr>Resources</vt:lpstr>
      <vt:lpstr>Academy for Teaching and Learning</vt:lpstr>
      <vt:lpstr>English language skills courses for  international graduate students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PhD</vt:lpstr>
      <vt:lpstr>Ph.D. </vt:lpstr>
      <vt:lpstr>PowerPoint Presentation</vt:lpstr>
      <vt:lpstr>MS</vt:lpstr>
      <vt:lpstr>M.S. Thesis</vt:lpstr>
      <vt:lpstr>M.S. Project (non-thesis)</vt:lpstr>
      <vt:lpstr>M.Eng.</vt:lpstr>
      <vt:lpstr>4+1  Accelerated  BS/MS</vt:lpstr>
    </vt:vector>
  </TitlesOfParts>
  <Company>Baylor University - ECS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ELECTRICAL &amp; COMPUTER ENGINEERING   Graduate Program Director: Dr. Ian Gravagne Graduate Program Coordinator:  Mrs. Minnie Simcik</dc:title>
  <dc:creator>Minnie Simcik</dc:creator>
  <cp:lastModifiedBy>Schubert, Keith</cp:lastModifiedBy>
  <cp:revision>5</cp:revision>
  <cp:lastPrinted>2018-07-24T20:10:28Z</cp:lastPrinted>
  <dcterms:created xsi:type="dcterms:W3CDTF">2018-07-24T16:48:38Z</dcterms:created>
  <dcterms:modified xsi:type="dcterms:W3CDTF">2025-08-22T14:46:51Z</dcterms:modified>
</cp:coreProperties>
</file>