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81" r:id="rId6"/>
    <p:sldId id="257" r:id="rId7"/>
    <p:sldId id="279" r:id="rId8"/>
    <p:sldId id="258" r:id="rId9"/>
    <p:sldId id="283" r:id="rId10"/>
    <p:sldId id="285" r:id="rId11"/>
    <p:sldId id="296" r:id="rId12"/>
    <p:sldId id="286" r:id="rId13"/>
    <p:sldId id="287" r:id="rId14"/>
    <p:sldId id="288" r:id="rId15"/>
    <p:sldId id="289" r:id="rId16"/>
    <p:sldId id="290" r:id="rId17"/>
    <p:sldId id="291" r:id="rId18"/>
    <p:sldId id="293" r:id="rId19"/>
    <p:sldId id="294" r:id="rId20"/>
    <p:sldId id="297" r:id="rId21"/>
    <p:sldId id="295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0"/>
    <p:restoredTop sz="63986"/>
  </p:normalViewPr>
  <p:slideViewPr>
    <p:cSldViewPr snapToGrid="0">
      <p:cViewPr>
        <p:scale>
          <a:sx n="90" d="100"/>
          <a:sy n="90" d="100"/>
        </p:scale>
        <p:origin x="44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5D59-70AD-4881-B086-0E64D7C257F4}" type="datetimeFigureOut">
              <a:rPr lang="en-US"/>
              <a:t>10/14/16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9AC2E-7B07-4714-A4E8-7F47011584A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84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2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7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74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Launch Visual Studio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creating project, show Xamarin Options dialog and point out how to connect to the Mac and troubleshoot Android SDK problems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 on Remote Simulator to Windows in Xamarin Options (only available if installed)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sure to connect to Mac’s IP Address and NOT name, otherwise Remote Simulator won’t work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shortened login name, no spaces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Might need to start the simulator on OS X first</a:t>
            </a:r>
          </a:p>
          <a:p>
            <a:pPr marL="171450" lvl="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X-Platform project in Visual Studio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Blank XAML App (PCL)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MagicEightBall.Mobile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UWP to Win10 Anniversary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out how the VS template includes UWP, Android, iOS - Xamarin Studio template on Mac OS X does not include UWP or other Windows project types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the Windows Phone and Windows RT projects - We won’t target those (also remove from filesystem)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Xamarin Forms and UWP packages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simple UI page with a Label for answer and a Button to get answer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45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87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the WebAPI 8-Ball service and demo making JSON calls to it (postman)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Refit package to solution (2.4.1 - explain why)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Newtonsoft.Json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simple service proxy interface for the service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Get() attribute from Refit on the method, make it return a Task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 class to instantiate the service proxy 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RestService.For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&lt;T&gt;()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out that we need to go add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Microsoft.Net.Http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to PCL and UWP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the call to the service proxy, and add comment to add error checking / retry logic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Modify UI to update the Label with results from service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the button and label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handler on button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 button while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is waiting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Label text to response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Label color based on Disposition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22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49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 temporary UI with the new artwork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worry about multiple resolutions for now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the Forms Previewer window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text answers to appear correctly on the die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Tapping the ball should get a new answer</a:t>
            </a:r>
          </a:p>
          <a:p>
            <a:pPr lvl="1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 the app on each device platform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Won’t work on Android since my environment is damaged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95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8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3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4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92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20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07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4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3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6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me@wintellect.com" TargetMode="External"/><Relationship Id="rId4" Type="http://schemas.openxmlformats.org/officeDocument/2006/relationships/image" Target="../media/image1.tiff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evcenter.wintellect.com/krome/understanding-native-image-sizing-in-xamarin-forms-app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derminds.com/" TargetMode="External"/><Relationship Id="rId4" Type="http://schemas.openxmlformats.org/officeDocument/2006/relationships/image" Target="../media/image15.jpeg"/><Relationship Id="rId5" Type="http://schemas.openxmlformats.org/officeDocument/2006/relationships/image" Target="../media/image16.jp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Xamarin App Development</a:t>
            </a:r>
            <a:br>
              <a:rPr lang="en-US" sz="5400" dirty="0" smtClean="0"/>
            </a:br>
            <a:r>
              <a:rPr lang="en-US" sz="3600" dirty="0" smtClean="0"/>
              <a:t>Getting Started with Native X-Platform Development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1655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cap="none" dirty="0" smtClean="0"/>
              <a:t>Keith Rome</a:t>
            </a:r>
          </a:p>
          <a:p>
            <a:pPr>
              <a:spcBef>
                <a:spcPts val="600"/>
              </a:spcBef>
            </a:pPr>
            <a:r>
              <a:rPr lang="en-US" cap="none" dirty="0" smtClean="0"/>
              <a:t>VP Technical Services</a:t>
            </a:r>
          </a:p>
          <a:p>
            <a:pPr>
              <a:spcBef>
                <a:spcPts val="600"/>
              </a:spcBef>
            </a:pPr>
            <a:r>
              <a:rPr lang="en-US" cap="none" dirty="0" smtClean="0"/>
              <a:t>Xamarin Certified Developer and 2016 Microsoft MVP</a:t>
            </a:r>
          </a:p>
          <a:p>
            <a:pPr>
              <a:spcBef>
                <a:spcPts val="600"/>
              </a:spcBef>
            </a:pPr>
            <a:r>
              <a:rPr lang="en-US" cap="none" dirty="0" smtClean="0">
                <a:hlinkClick r:id="rId3"/>
              </a:rPr>
              <a:t>rome@wintellect.com</a:t>
            </a:r>
            <a:r>
              <a:rPr lang="en-US" cap="none" dirty="0" smtClean="0"/>
              <a:t> </a:t>
            </a:r>
            <a:endParaRPr lang="en-US" cap="non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598" y="628444"/>
            <a:ext cx="1342959" cy="12811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18" y="628444"/>
            <a:ext cx="809123" cy="128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6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How to get Xamarin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idx="1"/>
          </p:nvPr>
        </p:nvSpPr>
        <p:spPr>
          <a:xfrm>
            <a:off x="1097280" y="2043111"/>
            <a:ext cx="10058400" cy="4057651"/>
          </a:xfrm>
        </p:spPr>
        <p:txBody>
          <a:bodyPr>
            <a:normAutofit/>
          </a:bodyPr>
          <a:lstStyle/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If you have an MSDN Subscription, you already have a license to use Xamarin for all platforms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On Windows, it is included in the Visual Studio Installer as an optional component</a:t>
            </a:r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On Mac OS X, you will need to download Xamarin Studio instead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Uses same license as Visual Studio on Windows</a:t>
            </a:r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Also Included with Community Editions of Visual Studio, with most features intact</a:t>
            </a:r>
          </a:p>
          <a:p>
            <a:pPr marL="525780" indent="-342900">
              <a:buFont typeface="Helvetica" charset="0"/>
              <a:buChar char="●"/>
            </a:pPr>
            <a:endParaRPr lang="en-US" dirty="0"/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>
                <a:solidFill>
                  <a:srgbClr val="FF0000"/>
                </a:solidFill>
              </a:rPr>
              <a:t>You still need the Android SDK and Java SDK to build Android apps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>
                <a:solidFill>
                  <a:srgbClr val="FF0000"/>
                </a:solidFill>
              </a:rPr>
              <a:t>You still need </a:t>
            </a:r>
            <a:r>
              <a:rPr lang="en-US" dirty="0" err="1" smtClean="0">
                <a:solidFill>
                  <a:srgbClr val="FF0000"/>
                </a:solidFill>
              </a:rPr>
              <a:t>XCode</a:t>
            </a:r>
            <a:r>
              <a:rPr lang="en-US" dirty="0" smtClean="0">
                <a:solidFill>
                  <a:srgbClr val="FF0000"/>
                </a:solidFill>
              </a:rPr>
              <a:t> on a Mac to build iOS and Mac apps</a:t>
            </a:r>
            <a:endParaRPr lang="en-US" cap="none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4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About the Development Tools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idx="1"/>
          </p:nvPr>
        </p:nvSpPr>
        <p:spPr>
          <a:xfrm>
            <a:off x="1097280" y="2043111"/>
            <a:ext cx="10058400" cy="4057651"/>
          </a:xfrm>
        </p:spPr>
        <p:txBody>
          <a:bodyPr>
            <a:normAutofit/>
          </a:bodyPr>
          <a:lstStyle/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If you only intend to build iOS and/or Android apps, then you don’t need to run Windows or Visual Studio unless you want to</a:t>
            </a:r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When using Windows and Visual Studio, you will need access to a Mac with </a:t>
            </a:r>
            <a:r>
              <a:rPr lang="en-US" cap="none" dirty="0" err="1" smtClean="0"/>
              <a:t>XCode</a:t>
            </a:r>
            <a:endParaRPr lang="en-US" dirty="0"/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cap="none" dirty="0" smtClean="0"/>
              <a:t>Builds are done using the </a:t>
            </a:r>
            <a:r>
              <a:rPr lang="en-US" cap="none" dirty="0" err="1" smtClean="0"/>
              <a:t>XCode</a:t>
            </a:r>
            <a:r>
              <a:rPr lang="en-US" cap="none" dirty="0" smtClean="0"/>
              <a:t> tools</a:t>
            </a:r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dirty="0" smtClean="0"/>
              <a:t>Simulators also run on OSX, although there is a new “Windows” iOS Simulator available</a:t>
            </a:r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For Android there are multiple options:</a:t>
            </a:r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dirty="0" smtClean="0"/>
              <a:t>Google’s Emulators on Mac or Windows (doesn’t get along with Hyper-V)</a:t>
            </a:r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cap="none" dirty="0" smtClean="0"/>
              <a:t>Visual Studio’s Emulator on Windows (requires Hyper-V)</a:t>
            </a:r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dirty="0" smtClean="0"/>
              <a:t>Xamarin Android Player on Mac or Windows (discontinued)</a:t>
            </a:r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cap="none" dirty="0" err="1" smtClean="0"/>
              <a:t>Genymotion</a:t>
            </a:r>
            <a:r>
              <a:rPr lang="en-US" cap="none" dirty="0" smtClean="0"/>
              <a:t> Emulators (not free)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132413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 Mobile App Concept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idx="1"/>
          </p:nvPr>
        </p:nvSpPr>
        <p:spPr>
          <a:xfrm>
            <a:off x="1097280" y="2043111"/>
            <a:ext cx="8032433" cy="4057651"/>
          </a:xfrm>
        </p:spPr>
        <p:txBody>
          <a:bodyPr>
            <a:normAutofit/>
          </a:bodyPr>
          <a:lstStyle/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Let’s build a ”real” mobile app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The infamous “Magic” 8 Ball </a:t>
            </a:r>
            <a:r>
              <a:rPr lang="mr-IN" dirty="0" smtClean="0"/>
              <a:t>–</a:t>
            </a:r>
            <a:r>
              <a:rPr lang="en-US" dirty="0" smtClean="0"/>
              <a:t> ask a question, shake it, and get your answer from a wise prophet</a:t>
            </a:r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We will build it using Xamarin Forms to get to market ASAP on multiple platforms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All work will be done using Visual Studio where possible</a:t>
            </a:r>
          </a:p>
          <a:p>
            <a:pPr marL="525780" indent="-342900">
              <a:buFont typeface="Helvetica" charset="0"/>
              <a:buChar char="●"/>
            </a:pPr>
            <a:endParaRPr lang="en-US" cap="none" dirty="0"/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Let’s see if we can get this done before our session is up!</a:t>
            </a:r>
            <a:endParaRPr lang="en-US" cap="none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092" y="2271712"/>
            <a:ext cx="1863588" cy="331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6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Getting Our Hands Dirty in VS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"/>
            <a:r>
              <a:rPr lang="en-US" cap="none" dirty="0" smtClean="0"/>
              <a:t>Demo Time!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5565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So, Let’s Talk About REST APIs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idx="1"/>
          </p:nvPr>
        </p:nvSpPr>
        <p:spPr>
          <a:xfrm>
            <a:off x="1097280" y="2043111"/>
            <a:ext cx="10058400" cy="4057651"/>
          </a:xfrm>
        </p:spPr>
        <p:txBody>
          <a:bodyPr>
            <a:normAutofit/>
          </a:bodyPr>
          <a:lstStyle/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Next, we’ll take a look at the </a:t>
            </a:r>
            <a:r>
              <a:rPr lang="en-US" cap="none" dirty="0" smtClean="0"/>
              <a:t>Azure-hosted ”Oracle” web service</a:t>
            </a:r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We’ll add a very easy-to-use REST </a:t>
            </a:r>
            <a:r>
              <a:rPr lang="en-US" cap="none" dirty="0" err="1" smtClean="0"/>
              <a:t>nuget</a:t>
            </a:r>
            <a:r>
              <a:rPr lang="en-US" cap="none" dirty="0" smtClean="0"/>
              <a:t> package to our app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And we’ll wire it up to a very simple UI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117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Calling the Remote Service</a:t>
            </a:r>
            <a:endParaRPr 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/>
            <a:r>
              <a:rPr lang="en-US" cap="none" dirty="0"/>
              <a:t>Demo Time</a:t>
            </a:r>
            <a:r>
              <a:rPr lang="en-US" cap="none" dirty="0" smtClean="0"/>
              <a:t>!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5134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Upgrading the UI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idx="1"/>
          </p:nvPr>
        </p:nvSpPr>
        <p:spPr>
          <a:xfrm>
            <a:off x="1097280" y="2043111"/>
            <a:ext cx="10058400" cy="1971677"/>
          </a:xfrm>
        </p:spPr>
        <p:txBody>
          <a:bodyPr>
            <a:normAutofit/>
          </a:bodyPr>
          <a:lstStyle/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Our app has some basic functionality now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But visually, it kind of sucks</a:t>
            </a:r>
          </a:p>
          <a:p>
            <a:pPr marL="525780" indent="-342900">
              <a:buFont typeface="Helvetica" charset="0"/>
              <a:buChar char="●"/>
            </a:pPr>
            <a:endParaRPr lang="en-US" cap="none" dirty="0"/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So let’s fix that by:</a:t>
            </a:r>
          </a:p>
          <a:p>
            <a:pPr marL="525780" indent="-342900">
              <a:buFont typeface="Helvetica" charset="0"/>
              <a:buChar char="●"/>
            </a:pPr>
            <a:endParaRPr lang="en-US" cap="none" dirty="0" smtClean="0"/>
          </a:p>
        </p:txBody>
      </p:sp>
      <p:sp>
        <p:nvSpPr>
          <p:cNvPr id="4" name="Subtitle 8"/>
          <p:cNvSpPr txBox="1">
            <a:spLocks/>
          </p:cNvSpPr>
          <p:nvPr/>
        </p:nvSpPr>
        <p:spPr>
          <a:xfrm>
            <a:off x="1097280" y="3838575"/>
            <a:ext cx="10058400" cy="847726"/>
          </a:xfrm>
          <a:prstGeom prst="rect">
            <a:avLst/>
          </a:prstGeom>
        </p:spPr>
        <p:txBody>
          <a:bodyPr vert="horz" lIns="0" tIns="45720" rIns="0" bIns="45720" numCol="2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Adding a background image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Adding artwork layers for the 8-Ball itself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Adding artwork for the “answer” die</a:t>
            </a:r>
          </a:p>
          <a:p>
            <a:pPr marL="525780" indent="-342900">
              <a:buFont typeface="Helvetica" charset="0"/>
              <a:buChar char="●"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28725" y="5029200"/>
            <a:ext cx="992695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Helpful Link for figuring out artwork size in Xamarin Forms: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devcenter.wintellect.com/krome/understanding-native-image-sizing-in-xamarin-forms-apps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8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" grpId="0" uiExpand="1" build="p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Revising the UI</a:t>
            </a:r>
            <a:endParaRPr 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/>
            <a:r>
              <a:rPr lang="en-US" cap="none" dirty="0"/>
              <a:t>Demo Time</a:t>
            </a:r>
            <a:r>
              <a:rPr lang="en-US" cap="none" dirty="0" smtClean="0"/>
              <a:t>!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543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Summary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idx="1"/>
          </p:nvPr>
        </p:nvSpPr>
        <p:spPr>
          <a:xfrm>
            <a:off x="1097280" y="2043111"/>
            <a:ext cx="10058400" cy="4057651"/>
          </a:xfrm>
        </p:spPr>
        <p:txBody>
          <a:bodyPr>
            <a:normAutofit/>
          </a:bodyPr>
          <a:lstStyle/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In this session, we covered quite a lot of ground:</a:t>
            </a:r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dirty="0" smtClean="0"/>
              <a:t>Learned about the Xamarin Platform</a:t>
            </a:r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cap="none" dirty="0" smtClean="0"/>
              <a:t>Learned how to get Xamarin on our system</a:t>
            </a:r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dirty="0" smtClean="0"/>
              <a:t>Created a new Cross-platform Xamarin App</a:t>
            </a:r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cap="none" dirty="0" smtClean="0"/>
              <a:t>Added the ability to call remote REST services</a:t>
            </a:r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dirty="0" smtClean="0"/>
              <a:t>Updated the UI of our app with artwork</a:t>
            </a:r>
          </a:p>
          <a:p>
            <a:pPr marL="525780" indent="-342900">
              <a:buFont typeface="Helvetica" charset="0"/>
              <a:buChar char="●"/>
            </a:pPr>
            <a:endParaRPr lang="en-US" cap="none" dirty="0"/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In the next session (after lunch), we will build some cool features into our app and go through the non-trivial process of preparing our app for the App Stores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3051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Surveys and Prizes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150" y="1845734"/>
            <a:ext cx="881253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800"/>
              <a:t>Please complete the session and event surveys!</a:t>
            </a:r>
          </a:p>
          <a:p>
            <a:pPr>
              <a:buFont typeface="Wingdings" charset="2"/>
              <a:buChar char="q"/>
            </a:pPr>
            <a:r>
              <a:rPr lang="en-US" sz="2400"/>
              <a:t>1 ticket per session survey</a:t>
            </a:r>
          </a:p>
          <a:p>
            <a:pPr>
              <a:buFont typeface="Wingdings" charset="2"/>
              <a:buChar char="q"/>
            </a:pPr>
            <a:r>
              <a:rPr lang="en-US" sz="2400"/>
              <a:t>1 ticket for the event survey</a:t>
            </a:r>
          </a:p>
          <a:p>
            <a:pPr>
              <a:buFont typeface="Wingdings" charset="2"/>
              <a:buChar char="q"/>
            </a:pPr>
            <a:r>
              <a:rPr lang="en-US" sz="2400"/>
              <a:t>1 ticket for completing the booth game</a:t>
            </a:r>
          </a:p>
          <a:p>
            <a:endParaRPr lang="en-US"/>
          </a:p>
          <a:p>
            <a:r>
              <a:rPr lang="en-US" sz="2800"/>
              <a:t>Drawing for prizes begins at 5pm in Q202</a:t>
            </a:r>
          </a:p>
        </p:txBody>
      </p:sp>
    </p:spTree>
    <p:extLst>
      <p:ext uri="{BB962C8B-B14F-4D97-AF65-F5344CB8AC3E}">
        <p14:creationId xmlns:p14="http://schemas.microsoft.com/office/powerpoint/2010/main" val="20623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540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5400" err="1">
                <a:latin typeface="Segoe UI Light" panose="020B0502040204020203" pitchFamily="34" charset="0"/>
                <a:cs typeface="Segoe UI Light" panose="020B0502040204020203" pitchFamily="34" charset="0"/>
              </a:rPr>
              <a:t>AtlCodeCamp</a:t>
            </a:r>
            <a:endParaRPr lang="en-US" sz="5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5400" err="1"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  <a:r>
              <a:rPr lang="en-US" sz="5400"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5400" err="1">
                <a:latin typeface="Segoe UI Light" panose="020B0502040204020203" pitchFamily="34" charset="0"/>
                <a:cs typeface="Segoe UI Light" panose="020B0502040204020203" pitchFamily="34" charset="0"/>
              </a:rPr>
              <a:t>AtlantaCodeCamp.com</a:t>
            </a:r>
            <a:r>
              <a:rPr lang="en-US" sz="5400">
                <a:latin typeface="Segoe UI Light" panose="020B0502040204020203" pitchFamily="34" charset="0"/>
                <a:cs typeface="Segoe UI Light" panose="020B0502040204020203" pitchFamily="34" charset="0"/>
              </a:rPr>
              <a:t>/2016</a:t>
            </a:r>
          </a:p>
        </p:txBody>
      </p:sp>
      <p:pic>
        <p:nvPicPr>
          <p:cNvPr id="2050" name="Picture 2" descr="https://gallery.mailchimp.com/05e4f34e24267e5452cff78d8/images/75e21599-cb18-4056-97a7-0bf5433670c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33" y="2694684"/>
            <a:ext cx="10147618" cy="9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2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Platinum Sponsors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54" y="2053783"/>
            <a:ext cx="4438383" cy="1479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51" y="2479144"/>
            <a:ext cx="3810000" cy="105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51" y="4418531"/>
            <a:ext cx="4096730" cy="1133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373666"/>
            <a:ext cx="4169857" cy="12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4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Gold Sponsors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572" y="3836800"/>
            <a:ext cx="2857500" cy="895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15" y="5054913"/>
            <a:ext cx="2857500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91" y="3529034"/>
            <a:ext cx="3882978" cy="11390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572" y="2390553"/>
            <a:ext cx="2857500" cy="838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0" y="2180492"/>
            <a:ext cx="3278420" cy="9616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15" y="2303962"/>
            <a:ext cx="2857500" cy="838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3780324"/>
            <a:ext cx="2857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3274890"/>
            <a:ext cx="10058400" cy="1450757"/>
          </a:xfrm>
        </p:spPr>
        <p:txBody>
          <a:bodyPr/>
          <a:lstStyle/>
          <a:p>
            <a:r>
              <a:rPr lang="en-US"/>
              <a:t>SWAG Sponsors</a:t>
            </a:r>
          </a:p>
        </p:txBody>
      </p:sp>
      <p:pic>
        <p:nvPicPr>
          <p:cNvPr id="5" name="Picture 11" descr="Wilder Mind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977" y="2398663"/>
            <a:ext cx="2755330" cy="80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Silver Sponsors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193532" y="4576748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25" y="5148371"/>
            <a:ext cx="2743200" cy="8046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274" y="2398663"/>
            <a:ext cx="3433163" cy="1007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025" y="5058804"/>
            <a:ext cx="2337580" cy="685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75" y="5126403"/>
            <a:ext cx="2857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9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Wintellect and Xamarin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idx="1"/>
          </p:nvPr>
        </p:nvSpPr>
        <p:spPr>
          <a:xfrm>
            <a:off x="1097280" y="2043111"/>
            <a:ext cx="10058400" cy="4057651"/>
          </a:xfrm>
        </p:spPr>
        <p:txBody>
          <a:bodyPr>
            <a:normAutofit/>
          </a:bodyPr>
          <a:lstStyle/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Microsoft Gold Partner</a:t>
            </a:r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Xamarin Premier Consulting Partner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Multiple Microsoft MVPs and Xamarin Certified Engineers on Staff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Broad knowledge of the Xamarin platform, especially with Xamarin Forms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We offer a range of engagement models, from project kick-starts to full development</a:t>
            </a:r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We also offer instructor-led </a:t>
            </a:r>
            <a:r>
              <a:rPr lang="en-US" dirty="0"/>
              <a:t>t</a:t>
            </a:r>
            <a:r>
              <a:rPr lang="en-US" cap="none" dirty="0" smtClean="0"/>
              <a:t>raining as well as on-demand training via Wintellect NOW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081" y="5129605"/>
            <a:ext cx="1768986" cy="6857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62" y="5010321"/>
            <a:ext cx="2593817" cy="924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141" y="4958521"/>
            <a:ext cx="2158678" cy="1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Introduction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idx="1"/>
          </p:nvPr>
        </p:nvSpPr>
        <p:spPr>
          <a:xfrm>
            <a:off x="1097280" y="2043111"/>
            <a:ext cx="10058400" cy="4057651"/>
          </a:xfrm>
        </p:spPr>
        <p:txBody>
          <a:bodyPr>
            <a:normAutofit/>
          </a:bodyPr>
          <a:lstStyle/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Why Mobile, and why now?</a:t>
            </a:r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dirty="0" smtClean="0"/>
              <a:t>For many companies, it’s no longer enough to have just a desktop or web app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cap="none" dirty="0" smtClean="0"/>
              <a:t>Users expect to be able to access their systems from mobile devices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There are several options available to developers: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Native Applications using Native SDK Tools from Apple, Google and Microsoft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Mobile-friendly Web Apps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So-called “Hybrid” Web-based Apps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Native Applications build using alternative toolchains such as Xamarin and </a:t>
            </a:r>
            <a:r>
              <a:rPr lang="en-US" dirty="0" err="1" smtClean="0"/>
              <a:t>NativeScript</a:t>
            </a:r>
            <a:endParaRPr lang="en-US" dirty="0" smtClean="0"/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>
                <a:solidFill>
                  <a:srgbClr val="FF0000"/>
                </a:solidFill>
              </a:rPr>
              <a:t>Despite what some may claim, </a:t>
            </a:r>
            <a:r>
              <a:rPr lang="en-US" u="sng" cap="none" dirty="0" smtClean="0">
                <a:solidFill>
                  <a:srgbClr val="FF0000"/>
                </a:solidFill>
              </a:rPr>
              <a:t>ALL</a:t>
            </a:r>
            <a:r>
              <a:rPr lang="en-US" cap="none" dirty="0" smtClean="0">
                <a:solidFill>
                  <a:srgbClr val="FF0000"/>
                </a:solidFill>
              </a:rPr>
              <a:t> of these options have scenarios where they outperform the others</a:t>
            </a:r>
            <a:endParaRPr lang="en-US" cap="none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2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 is Xamarin All About?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idx="1"/>
          </p:nvPr>
        </p:nvSpPr>
        <p:spPr>
          <a:xfrm>
            <a:off x="1097280" y="2043111"/>
            <a:ext cx="10058400" cy="1057277"/>
          </a:xfrm>
        </p:spPr>
        <p:txBody>
          <a:bodyPr>
            <a:normAutofit/>
          </a:bodyPr>
          <a:lstStyle/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Simply put, Xamarin allows you to build Native mobile apps for Android and iOS using C#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Code is compiled by the C# compiler, but linked and packaged by the native SDK tools</a:t>
            </a:r>
          </a:p>
          <a:p>
            <a:pPr marL="525780" indent="-342900">
              <a:buFont typeface="Helvetica" charset="0"/>
              <a:buChar char="●"/>
            </a:pPr>
            <a:endParaRPr lang="en-US" cap="none" dirty="0" smtClean="0"/>
          </a:p>
        </p:txBody>
      </p:sp>
      <p:sp>
        <p:nvSpPr>
          <p:cNvPr id="4" name="Subtitle 8"/>
          <p:cNvSpPr txBox="1">
            <a:spLocks/>
          </p:cNvSpPr>
          <p:nvPr/>
        </p:nvSpPr>
        <p:spPr>
          <a:xfrm>
            <a:off x="1097280" y="2971795"/>
            <a:ext cx="10058400" cy="2471738"/>
          </a:xfrm>
          <a:prstGeom prst="rect">
            <a:avLst/>
          </a:prstGeom>
        </p:spPr>
        <p:txBody>
          <a:bodyPr vert="horz" lIns="0" tIns="45720" rIns="0" bIns="45720" numCol="2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Benefits: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Comparable performance to Native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Comparable memory usage to Native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Single language across platforms (C#)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Ability to use Visual Studio for iOS/Android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Better visual designer tools in some cases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Answers on </a:t>
            </a:r>
            <a:r>
              <a:rPr lang="en-US" dirty="0" err="1" smtClean="0"/>
              <a:t>StackOverflow</a:t>
            </a:r>
            <a:r>
              <a:rPr lang="en-US" dirty="0" smtClean="0"/>
              <a:t> for Java/</a:t>
            </a:r>
            <a:r>
              <a:rPr lang="en-US" dirty="0" err="1" smtClean="0"/>
              <a:t>Obj</a:t>
            </a:r>
            <a:r>
              <a:rPr lang="en-US" dirty="0" smtClean="0"/>
              <a:t>-C tend to also be valid for Xamarin C# projects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Drawbacks: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Still requires a Mac for iOS apps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Tools can sometimes be buggy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Can be difficult to troubleshoot build problems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Can be difficult to get emulators working for all platforms at the same time</a:t>
            </a:r>
          </a:p>
          <a:p>
            <a:pPr marL="525780" indent="-342900">
              <a:buFont typeface="Helvetica" charset="0"/>
              <a:buChar char="●"/>
            </a:pPr>
            <a:endParaRPr lang="en-US" dirty="0" smtClean="0"/>
          </a:p>
        </p:txBody>
      </p:sp>
      <p:sp>
        <p:nvSpPr>
          <p:cNvPr id="5" name="Subtitle 8"/>
          <p:cNvSpPr txBox="1">
            <a:spLocks/>
          </p:cNvSpPr>
          <p:nvPr/>
        </p:nvSpPr>
        <p:spPr>
          <a:xfrm>
            <a:off x="1097279" y="5372093"/>
            <a:ext cx="10532745" cy="10572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Xamarin Classic lets you use C# for iOS/Android, but you still program against native UI SDK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Xamarin Forms provides a simpler abstraction on top of Classic, targeting both at the same 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30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" grpId="0" uiExpand="1" build="p"/>
      <p:bldP spid="5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History of the Platform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idx="1"/>
          </p:nvPr>
        </p:nvSpPr>
        <p:spPr>
          <a:xfrm>
            <a:off x="1097280" y="2043111"/>
            <a:ext cx="10058400" cy="4057651"/>
          </a:xfrm>
        </p:spPr>
        <p:txBody>
          <a:bodyPr>
            <a:normAutofit/>
          </a:bodyPr>
          <a:lstStyle/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Roots are with </a:t>
            </a:r>
            <a:r>
              <a:rPr lang="en-US" cap="none" dirty="0" err="1" smtClean="0"/>
              <a:t>Ximian</a:t>
            </a:r>
            <a:r>
              <a:rPr lang="en-US" cap="none" dirty="0" smtClean="0"/>
              <a:t> / Mono from 2001-2001 timeframe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err="1" smtClean="0"/>
              <a:t>MonoTouch</a:t>
            </a:r>
            <a:r>
              <a:rPr lang="en-US" dirty="0" smtClean="0"/>
              <a:t> launched in 2009</a:t>
            </a:r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Xamarin (as an organization) founded in 2011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Xamarin.Android released in 2011, </a:t>
            </a:r>
            <a:r>
              <a:rPr lang="en-US" dirty="0" err="1" smtClean="0"/>
              <a:t>MonoTouch</a:t>
            </a:r>
            <a:r>
              <a:rPr lang="en-US" dirty="0" smtClean="0"/>
              <a:t> renamed to Xamarin.iOS</a:t>
            </a:r>
          </a:p>
          <a:p>
            <a:pPr marL="525780" indent="-342900">
              <a:buFont typeface="Helvetica" charset="0"/>
              <a:buChar char="●"/>
            </a:pPr>
            <a:r>
              <a:rPr lang="en-US" cap="none" dirty="0" err="1" smtClean="0"/>
              <a:t>Xamarin.Mac</a:t>
            </a:r>
            <a:r>
              <a:rPr lang="en-US" cap="none" dirty="0" smtClean="0"/>
              <a:t> released in 2012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Xamarin 2.0 released in 2013</a:t>
            </a:r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Xamarin 3.0 released in 2014, with Xamarin Forms support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Xamarin acquired by Microsoft in 2016, Xamarin Forms becomes open-source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117443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99160317C98446883DA7A878491931" ma:contentTypeVersion="2" ma:contentTypeDescription="Create a new document." ma:contentTypeScope="" ma:versionID="87a548e8d18fe0883b61ff4836164ee9">
  <xsd:schema xmlns:xsd="http://www.w3.org/2001/XMLSchema" xmlns:xs="http://www.w3.org/2001/XMLSchema" xmlns:p="http://schemas.microsoft.com/office/2006/metadata/properties" xmlns:ns2="7593a892-b6d1-4ba1-8e25-d60a4964c0e8" targetNamespace="http://schemas.microsoft.com/office/2006/metadata/properties" ma:root="true" ma:fieldsID="2a5a2d146df260f0b6d25b94e00bd935" ns2:_="">
    <xsd:import namespace="7593a892-b6d1-4ba1-8e25-d60a4964c0e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93a892-b6d1-4ba1-8e25-d60a4964c0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FEABAF-EC77-40B6-A415-80B5E7411A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C63A72-321F-40E6-B679-386DA641A8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93a892-b6d1-4ba1-8e25-d60a4964c0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07F7C8-FD25-49A2-ADF0-693B789B55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1294</Words>
  <Application>Microsoft Macintosh PowerPoint</Application>
  <PresentationFormat>Widescreen</PresentationFormat>
  <Paragraphs>174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Calibri Light</vt:lpstr>
      <vt:lpstr>Helvetica</vt:lpstr>
      <vt:lpstr>Mangal</vt:lpstr>
      <vt:lpstr>Segoe UI Light</vt:lpstr>
      <vt:lpstr>Wingdings</vt:lpstr>
      <vt:lpstr>Arial</vt:lpstr>
      <vt:lpstr>Retrospect</vt:lpstr>
      <vt:lpstr>Xamarin App Development Getting Started with Native X-Platform Development</vt:lpstr>
      <vt:lpstr>PowerPoint Presentation</vt:lpstr>
      <vt:lpstr>Platinum Sponsors</vt:lpstr>
      <vt:lpstr>Gold Sponsors</vt:lpstr>
      <vt:lpstr>SWAG Sponsors</vt:lpstr>
      <vt:lpstr>Wintellect and Xamarin</vt:lpstr>
      <vt:lpstr>Introduction</vt:lpstr>
      <vt:lpstr>What is Xamarin All About?</vt:lpstr>
      <vt:lpstr>History of the Platform</vt:lpstr>
      <vt:lpstr>How to get Xamarin</vt:lpstr>
      <vt:lpstr>About the Development Tools</vt:lpstr>
      <vt:lpstr>A Mobile App Concept</vt:lpstr>
      <vt:lpstr>Getting Our Hands Dirty in VS</vt:lpstr>
      <vt:lpstr>So, Let’s Talk About REST APIs</vt:lpstr>
      <vt:lpstr>Calling the Remote Service</vt:lpstr>
      <vt:lpstr>Upgrading the UI</vt:lpstr>
      <vt:lpstr>Revising the UI</vt:lpstr>
      <vt:lpstr>Summary</vt:lpstr>
      <vt:lpstr>Surveys and Prizes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Keith Rome</cp:lastModifiedBy>
  <cp:revision>21</cp:revision>
  <dcterms:modified xsi:type="dcterms:W3CDTF">2016-10-15T03:14:53Z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0x010100E299160317C98446883DA7A878491931</vt:lpwstr>
  </property>
</Properties>
</file>