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1"/>
  </p:notesMasterIdLst>
  <p:sldIdLst>
    <p:sldId id="284" r:id="rId5"/>
    <p:sldId id="281" r:id="rId6"/>
    <p:sldId id="257" r:id="rId7"/>
    <p:sldId id="279" r:id="rId8"/>
    <p:sldId id="258" r:id="rId9"/>
    <p:sldId id="304" r:id="rId10"/>
    <p:sldId id="285" r:id="rId11"/>
    <p:sldId id="286" r:id="rId12"/>
    <p:sldId id="297" r:id="rId13"/>
    <p:sldId id="287" r:id="rId14"/>
    <p:sldId id="298" r:id="rId15"/>
    <p:sldId id="288" r:id="rId16"/>
    <p:sldId id="299" r:id="rId17"/>
    <p:sldId id="289" r:id="rId18"/>
    <p:sldId id="290" r:id="rId19"/>
    <p:sldId id="300" r:id="rId20"/>
    <p:sldId id="291" r:id="rId21"/>
    <p:sldId id="292" r:id="rId22"/>
    <p:sldId id="301" r:id="rId23"/>
    <p:sldId id="293" r:id="rId24"/>
    <p:sldId id="294" r:id="rId25"/>
    <p:sldId id="295" r:id="rId26"/>
    <p:sldId id="296" r:id="rId27"/>
    <p:sldId id="302" r:id="rId28"/>
    <p:sldId id="303" r:id="rId29"/>
    <p:sldId id="280"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358"/>
    <p:restoredTop sz="60582"/>
  </p:normalViewPr>
  <p:slideViewPr>
    <p:cSldViewPr snapToGrid="0">
      <p:cViewPr>
        <p:scale>
          <a:sx n="90" d="100"/>
          <a:sy n="90" d="100"/>
        </p:scale>
        <p:origin x="144" y="2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30" Type="http://schemas.openxmlformats.org/officeDocument/2006/relationships/slide" Target="slides/slide26.xml"/><Relationship Id="rId31" Type="http://schemas.openxmlformats.org/officeDocument/2006/relationships/notesMaster" Target="notesMasters/notesMaster1.xml"/><Relationship Id="rId32" Type="http://schemas.openxmlformats.org/officeDocument/2006/relationships/presProps" Target="presProps.xml"/><Relationship Id="rId9" Type="http://schemas.openxmlformats.org/officeDocument/2006/relationships/slide" Target="slides/slide5.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3" Type="http://schemas.openxmlformats.org/officeDocument/2006/relationships/viewProps" Target="viewProps.xml"/><Relationship Id="rId34" Type="http://schemas.openxmlformats.org/officeDocument/2006/relationships/theme" Target="theme/theme1.xml"/><Relationship Id="rId35" Type="http://schemas.openxmlformats.org/officeDocument/2006/relationships/tableStyles" Target="tableStyles.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1D5D59-70AD-4881-B086-0E64D7C257F4}" type="datetimeFigureOut">
              <a:rPr lang="en-US"/>
              <a:t>10/14/16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99AC2E-7B07-4714-A4E8-7F47011584A9}" type="slidenum">
              <a:rPr lang="en-US"/>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99AC2E-7B07-4714-A4E8-7F47011584A9}" type="slidenum">
              <a:rPr lang="en-US"/>
              <a:t>1</a:t>
            </a:fld>
            <a:endParaRPr lang="en-US"/>
          </a:p>
        </p:txBody>
      </p:sp>
    </p:spTree>
    <p:extLst>
      <p:ext uri="{BB962C8B-B14F-4D97-AF65-F5344CB8AC3E}">
        <p14:creationId xmlns:p14="http://schemas.microsoft.com/office/powerpoint/2010/main" val="7182485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99AC2E-7B07-4714-A4E8-7F47011584A9}" type="slidenum">
              <a:rPr lang="en-US"/>
              <a:t>10</a:t>
            </a:fld>
            <a:endParaRPr lang="en-US"/>
          </a:p>
        </p:txBody>
      </p:sp>
    </p:spTree>
    <p:extLst>
      <p:ext uri="{BB962C8B-B14F-4D97-AF65-F5344CB8AC3E}">
        <p14:creationId xmlns:p14="http://schemas.microsoft.com/office/powerpoint/2010/main" val="6522912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Animate the answer</a:t>
            </a:r>
          </a:p>
          <a:p>
            <a:pPr marL="171450" lvl="0" indent="-171450">
              <a:buFont typeface="Arial" charset="0"/>
              <a:buChar char="•"/>
            </a:pPr>
            <a:r>
              <a:rPr lang="en-US" sz="1200" kern="1200" dirty="0" smtClean="0">
                <a:solidFill>
                  <a:schemeClr val="tx1"/>
                </a:solidFill>
                <a:effectLst/>
                <a:latin typeface="+mn-lt"/>
                <a:ea typeface="+mn-ea"/>
                <a:cs typeface="+mn-cs"/>
              </a:rPr>
              <a:t>Add a name to the center die image</a:t>
            </a:r>
          </a:p>
          <a:p>
            <a:pPr marL="171450" lvl="0" indent="-171450">
              <a:buFont typeface="Arial" charset="0"/>
              <a:buChar char="•"/>
            </a:pPr>
            <a:r>
              <a:rPr lang="en-US" sz="1200" kern="1200" dirty="0" smtClean="0">
                <a:solidFill>
                  <a:schemeClr val="tx1"/>
                </a:solidFill>
                <a:effectLst/>
                <a:latin typeface="+mn-lt"/>
                <a:ea typeface="+mn-ea"/>
                <a:cs typeface="+mn-cs"/>
              </a:rPr>
              <a:t>Set starting opacity for label and die to zero</a:t>
            </a:r>
          </a:p>
          <a:p>
            <a:pPr marL="171450" lvl="0" indent="-171450">
              <a:buFont typeface="Arial" charset="0"/>
              <a:buChar char="•"/>
            </a:pPr>
            <a:r>
              <a:rPr lang="en-US" sz="1200" kern="1200" dirty="0" smtClean="0">
                <a:solidFill>
                  <a:schemeClr val="tx1"/>
                </a:solidFill>
                <a:effectLst/>
                <a:latin typeface="+mn-lt"/>
                <a:ea typeface="+mn-ea"/>
                <a:cs typeface="+mn-cs"/>
              </a:rPr>
              <a:t>Create concurrent </a:t>
            </a:r>
            <a:r>
              <a:rPr lang="en-US" sz="1200" kern="1200" dirty="0" err="1" smtClean="0">
                <a:solidFill>
                  <a:schemeClr val="tx1"/>
                </a:solidFill>
                <a:effectLst/>
                <a:latin typeface="+mn-lt"/>
                <a:ea typeface="+mn-ea"/>
                <a:cs typeface="+mn-cs"/>
              </a:rPr>
              <a:t>FadeTo</a:t>
            </a:r>
            <a:r>
              <a:rPr lang="en-US" sz="1200" kern="1200" dirty="0" smtClean="0">
                <a:solidFill>
                  <a:schemeClr val="tx1"/>
                </a:solidFill>
                <a:effectLst/>
                <a:latin typeface="+mn-lt"/>
                <a:ea typeface="+mn-ea"/>
                <a:cs typeface="+mn-cs"/>
              </a:rPr>
              <a:t>() animations to show both after text/color updated</a:t>
            </a:r>
          </a:p>
          <a:p>
            <a:endParaRPr lang="en-US" dirty="0"/>
          </a:p>
        </p:txBody>
      </p:sp>
      <p:sp>
        <p:nvSpPr>
          <p:cNvPr id="4" name="Slide Number Placeholder 3"/>
          <p:cNvSpPr>
            <a:spLocks noGrp="1"/>
          </p:cNvSpPr>
          <p:nvPr>
            <p:ph type="sldNum" sz="quarter" idx="10"/>
          </p:nvPr>
        </p:nvSpPr>
        <p:spPr/>
        <p:txBody>
          <a:bodyPr/>
          <a:lstStyle/>
          <a:p>
            <a:fld id="{A199AC2E-7B07-4714-A4E8-7F47011584A9}" type="slidenum">
              <a:rPr lang="en-US"/>
              <a:t>11</a:t>
            </a:fld>
            <a:endParaRPr lang="en-US"/>
          </a:p>
        </p:txBody>
      </p:sp>
    </p:spTree>
    <p:extLst>
      <p:ext uri="{BB962C8B-B14F-4D97-AF65-F5344CB8AC3E}">
        <p14:creationId xmlns:p14="http://schemas.microsoft.com/office/powerpoint/2010/main" val="11695147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99AC2E-7B07-4714-A4E8-7F47011584A9}" type="slidenum">
              <a:rPr lang="en-US"/>
              <a:t>12</a:t>
            </a:fld>
            <a:endParaRPr lang="en-US"/>
          </a:p>
        </p:txBody>
      </p:sp>
    </p:spTree>
    <p:extLst>
      <p:ext uri="{BB962C8B-B14F-4D97-AF65-F5344CB8AC3E}">
        <p14:creationId xmlns:p14="http://schemas.microsoft.com/office/powerpoint/2010/main" val="17811691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White status bar in iOS - </a:t>
            </a:r>
            <a:r>
              <a:rPr lang="en-US" sz="1200" kern="1200" dirty="0" err="1" smtClean="0">
                <a:solidFill>
                  <a:schemeClr val="tx1"/>
                </a:solidFill>
                <a:effectLst/>
                <a:latin typeface="+mn-lt"/>
                <a:ea typeface="+mn-ea"/>
                <a:cs typeface="+mn-cs"/>
              </a:rPr>
              <a:t>statusbar</a:t>
            </a:r>
            <a:r>
              <a:rPr lang="en-US" sz="1200" kern="1200" dirty="0" smtClean="0">
                <a:solidFill>
                  <a:schemeClr val="tx1"/>
                </a:solidFill>
                <a:effectLst/>
                <a:latin typeface="+mn-lt"/>
                <a:ea typeface="+mn-ea"/>
                <a:cs typeface="+mn-cs"/>
              </a:rPr>
              <a:t> to </a:t>
            </a:r>
            <a:r>
              <a:rPr lang="en-US" sz="1200" kern="1200" dirty="0" err="1" smtClean="0">
                <a:solidFill>
                  <a:schemeClr val="tx1"/>
                </a:solidFill>
                <a:effectLst/>
                <a:latin typeface="+mn-lt"/>
                <a:ea typeface="+mn-ea"/>
                <a:cs typeface="+mn-cs"/>
              </a:rPr>
              <a:t>LightContent</a:t>
            </a:r>
            <a:r>
              <a:rPr lang="en-US" sz="1200" kern="1200" dirty="0" smtClean="0">
                <a:solidFill>
                  <a:schemeClr val="tx1"/>
                </a:solidFill>
                <a:effectLst/>
                <a:latin typeface="+mn-lt"/>
                <a:ea typeface="+mn-ea"/>
                <a:cs typeface="+mn-cs"/>
              </a:rPr>
              <a:t> and add </a:t>
            </a:r>
            <a:r>
              <a:rPr lang="en-US" sz="1200" kern="1200" dirty="0" err="1" smtClean="0">
                <a:solidFill>
                  <a:schemeClr val="tx1"/>
                </a:solidFill>
                <a:effectLst/>
                <a:latin typeface="+mn-lt"/>
                <a:ea typeface="+mn-ea"/>
                <a:cs typeface="+mn-cs"/>
              </a:rPr>
              <a:t>info.plist</a:t>
            </a:r>
            <a:r>
              <a:rPr lang="en-US" sz="1200" kern="1200" dirty="0" smtClean="0">
                <a:solidFill>
                  <a:schemeClr val="tx1"/>
                </a:solidFill>
                <a:effectLst/>
                <a:latin typeface="+mn-lt"/>
                <a:ea typeface="+mn-ea"/>
                <a:cs typeface="+mn-cs"/>
              </a:rPr>
              <a:t> key</a:t>
            </a:r>
          </a:p>
          <a:p>
            <a:r>
              <a:rPr lang="en-US" sz="1200" kern="1200" dirty="0" smtClean="0">
                <a:solidFill>
                  <a:schemeClr val="tx1"/>
                </a:solidFill>
                <a:effectLst/>
                <a:latin typeface="+mn-lt"/>
                <a:ea typeface="+mn-ea"/>
                <a:cs typeface="+mn-cs"/>
              </a:rPr>
              <a:t>Fix iOS Launch Storyboard</a:t>
            </a:r>
          </a:p>
          <a:p>
            <a:r>
              <a:rPr lang="en-US" sz="1200" kern="1200" dirty="0" smtClean="0">
                <a:solidFill>
                  <a:schemeClr val="tx1"/>
                </a:solidFill>
                <a:effectLst/>
                <a:latin typeface="+mn-lt"/>
                <a:ea typeface="+mn-ea"/>
                <a:cs typeface="+mn-cs"/>
              </a:rPr>
              <a:t>UWP Splash background color to white</a:t>
            </a:r>
          </a:p>
          <a:p>
            <a:r>
              <a:rPr lang="en-US" sz="1200" kern="1200" dirty="0" smtClean="0">
                <a:solidFill>
                  <a:schemeClr val="tx1"/>
                </a:solidFill>
                <a:effectLst/>
                <a:latin typeface="+mn-lt"/>
                <a:ea typeface="+mn-ea"/>
                <a:cs typeface="+mn-cs"/>
              </a:rPr>
              <a:t>Turn off rate frame counter in UWP</a:t>
            </a:r>
          </a:p>
          <a:p>
            <a:r>
              <a:rPr lang="en-US" sz="1200" kern="1200" dirty="0" smtClean="0">
                <a:solidFill>
                  <a:schemeClr val="tx1"/>
                </a:solidFill>
                <a:effectLst/>
                <a:latin typeface="+mn-lt"/>
                <a:ea typeface="+mn-ea"/>
                <a:cs typeface="+mn-cs"/>
              </a:rPr>
              <a:t>Set app titles</a:t>
            </a:r>
          </a:p>
          <a:p>
            <a:pPr marL="171450" lvl="0" indent="-171450">
              <a:buFont typeface="Arial" charset="0"/>
              <a:buChar char="•"/>
            </a:pPr>
            <a:r>
              <a:rPr lang="en-US" sz="1200" kern="1200" dirty="0" smtClean="0">
                <a:solidFill>
                  <a:schemeClr val="tx1"/>
                </a:solidFill>
                <a:effectLst/>
                <a:latin typeface="+mn-lt"/>
                <a:ea typeface="+mn-ea"/>
                <a:cs typeface="+mn-cs"/>
              </a:rPr>
              <a:t>UWP: </a:t>
            </a:r>
            <a:r>
              <a:rPr lang="en-US" sz="1200" kern="1200" dirty="0" err="1" smtClean="0">
                <a:solidFill>
                  <a:schemeClr val="tx1"/>
                </a:solidFill>
                <a:effectLst/>
                <a:latin typeface="+mn-lt"/>
                <a:ea typeface="+mn-ea"/>
                <a:cs typeface="+mn-cs"/>
              </a:rPr>
              <a:t>Package.appxmanifest</a:t>
            </a:r>
            <a:endParaRPr lang="en-US" sz="1200" kern="1200" dirty="0" smtClean="0">
              <a:solidFill>
                <a:schemeClr val="tx1"/>
              </a:solidFill>
              <a:effectLst/>
              <a:latin typeface="+mn-lt"/>
              <a:ea typeface="+mn-ea"/>
              <a:cs typeface="+mn-cs"/>
            </a:endParaRPr>
          </a:p>
          <a:p>
            <a:pPr marL="171450" lvl="0" indent="-171450">
              <a:buFont typeface="Arial" charset="0"/>
              <a:buChar char="•"/>
            </a:pPr>
            <a:r>
              <a:rPr lang="en-US" sz="1200" kern="1200" dirty="0" smtClean="0">
                <a:solidFill>
                  <a:schemeClr val="tx1"/>
                </a:solidFill>
                <a:effectLst/>
                <a:latin typeface="+mn-lt"/>
                <a:ea typeface="+mn-ea"/>
                <a:cs typeface="+mn-cs"/>
              </a:rPr>
              <a:t>Android: </a:t>
            </a:r>
            <a:r>
              <a:rPr lang="en-US" sz="1200" kern="1200" dirty="0" err="1" smtClean="0">
                <a:solidFill>
                  <a:schemeClr val="tx1"/>
                </a:solidFill>
                <a:effectLst/>
                <a:latin typeface="+mn-lt"/>
                <a:ea typeface="+mn-ea"/>
                <a:cs typeface="+mn-cs"/>
              </a:rPr>
              <a:t>MainActivity</a:t>
            </a:r>
            <a:endParaRPr lang="en-US" sz="1200" kern="1200" dirty="0" smtClean="0">
              <a:solidFill>
                <a:schemeClr val="tx1"/>
              </a:solidFill>
              <a:effectLst/>
              <a:latin typeface="+mn-lt"/>
              <a:ea typeface="+mn-ea"/>
              <a:cs typeface="+mn-cs"/>
            </a:endParaRPr>
          </a:p>
          <a:p>
            <a:pPr marL="171450" lvl="0" indent="-171450">
              <a:buFont typeface="Arial" charset="0"/>
              <a:buChar char="•"/>
            </a:pPr>
            <a:r>
              <a:rPr lang="en-US" sz="1200" kern="1200" dirty="0" smtClean="0">
                <a:solidFill>
                  <a:schemeClr val="tx1"/>
                </a:solidFill>
                <a:effectLst/>
                <a:latin typeface="+mn-lt"/>
                <a:ea typeface="+mn-ea"/>
                <a:cs typeface="+mn-cs"/>
              </a:rPr>
              <a:t>iOS: </a:t>
            </a:r>
            <a:r>
              <a:rPr lang="en-US" sz="1200" kern="1200" dirty="0" err="1" smtClean="0">
                <a:solidFill>
                  <a:schemeClr val="tx1"/>
                </a:solidFill>
                <a:effectLst/>
                <a:latin typeface="+mn-lt"/>
                <a:ea typeface="+mn-ea"/>
                <a:cs typeface="+mn-cs"/>
              </a:rPr>
              <a:t>info.plist</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Fix iOS Launch Screen</a:t>
            </a:r>
          </a:p>
          <a:p>
            <a:endParaRPr lang="en-US" dirty="0"/>
          </a:p>
        </p:txBody>
      </p:sp>
      <p:sp>
        <p:nvSpPr>
          <p:cNvPr id="4" name="Slide Number Placeholder 3"/>
          <p:cNvSpPr>
            <a:spLocks noGrp="1"/>
          </p:cNvSpPr>
          <p:nvPr>
            <p:ph type="sldNum" sz="quarter" idx="10"/>
          </p:nvPr>
        </p:nvSpPr>
        <p:spPr/>
        <p:txBody>
          <a:bodyPr/>
          <a:lstStyle/>
          <a:p>
            <a:fld id="{A199AC2E-7B07-4714-A4E8-7F47011584A9}" type="slidenum">
              <a:rPr lang="en-US"/>
              <a:t>13</a:t>
            </a:fld>
            <a:endParaRPr lang="en-US"/>
          </a:p>
        </p:txBody>
      </p:sp>
    </p:spTree>
    <p:extLst>
      <p:ext uri="{BB962C8B-B14F-4D97-AF65-F5344CB8AC3E}">
        <p14:creationId xmlns:p14="http://schemas.microsoft.com/office/powerpoint/2010/main" val="8313386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99AC2E-7B07-4714-A4E8-7F47011584A9}" type="slidenum">
              <a:rPr lang="en-US"/>
              <a:t>14</a:t>
            </a:fld>
            <a:endParaRPr lang="en-US"/>
          </a:p>
        </p:txBody>
      </p:sp>
    </p:spTree>
    <p:extLst>
      <p:ext uri="{BB962C8B-B14F-4D97-AF65-F5344CB8AC3E}">
        <p14:creationId xmlns:p14="http://schemas.microsoft.com/office/powerpoint/2010/main" val="8381498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99AC2E-7B07-4714-A4E8-7F47011584A9}" type="slidenum">
              <a:rPr lang="en-US"/>
              <a:t>15</a:t>
            </a:fld>
            <a:endParaRPr lang="en-US"/>
          </a:p>
        </p:txBody>
      </p:sp>
    </p:spTree>
    <p:extLst>
      <p:ext uri="{BB962C8B-B14F-4D97-AF65-F5344CB8AC3E}">
        <p14:creationId xmlns:p14="http://schemas.microsoft.com/office/powerpoint/2010/main" val="16339668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Detect shaking using platform-specific code for iOS</a:t>
            </a:r>
          </a:p>
          <a:p>
            <a:pPr marL="171450" lvl="0" indent="-171450">
              <a:buFont typeface="Arial" charset="0"/>
              <a:buChar char="•"/>
            </a:pPr>
            <a:r>
              <a:rPr lang="en-US" sz="1200" kern="1200" dirty="0" smtClean="0">
                <a:solidFill>
                  <a:schemeClr val="tx1"/>
                </a:solidFill>
                <a:effectLst/>
                <a:latin typeface="+mn-lt"/>
                <a:ea typeface="+mn-ea"/>
                <a:cs typeface="+mn-cs"/>
              </a:rPr>
              <a:t>Add custom page base class</a:t>
            </a:r>
          </a:p>
          <a:p>
            <a:pPr marL="171450" lvl="0" indent="-171450">
              <a:buFont typeface="Arial" charset="0"/>
              <a:buChar char="•"/>
            </a:pPr>
            <a:r>
              <a:rPr lang="en-US" sz="1200" kern="1200" dirty="0" smtClean="0">
                <a:solidFill>
                  <a:schemeClr val="tx1"/>
                </a:solidFill>
                <a:effectLst/>
                <a:latin typeface="+mn-lt"/>
                <a:ea typeface="+mn-ea"/>
                <a:cs typeface="+mn-cs"/>
              </a:rPr>
              <a:t>Implement custom renderer</a:t>
            </a:r>
          </a:p>
          <a:p>
            <a:pPr marL="171450" lvl="0" indent="-171450">
              <a:buFont typeface="Arial" charset="0"/>
              <a:buChar char="•"/>
            </a:pPr>
            <a:r>
              <a:rPr lang="en-US" sz="1200" kern="1200" dirty="0" smtClean="0">
                <a:solidFill>
                  <a:schemeClr val="tx1"/>
                </a:solidFill>
                <a:effectLst/>
                <a:latin typeface="+mn-lt"/>
                <a:ea typeface="+mn-ea"/>
                <a:cs typeface="+mn-cs"/>
              </a:rPr>
              <a:t>Enable </a:t>
            </a:r>
            <a:r>
              <a:rPr lang="en-US" sz="1200" kern="1200" dirty="0" err="1" smtClean="0">
                <a:solidFill>
                  <a:schemeClr val="tx1"/>
                </a:solidFill>
                <a:effectLst/>
                <a:latin typeface="+mn-lt"/>
                <a:ea typeface="+mn-ea"/>
                <a:cs typeface="+mn-cs"/>
              </a:rPr>
              <a:t>ShakeToEdit</a:t>
            </a:r>
            <a:r>
              <a:rPr lang="en-US" sz="1200" kern="1200" dirty="0" smtClean="0">
                <a:solidFill>
                  <a:schemeClr val="tx1"/>
                </a:solidFill>
                <a:effectLst/>
                <a:latin typeface="+mn-lt"/>
                <a:ea typeface="+mn-ea"/>
                <a:cs typeface="+mn-cs"/>
              </a:rPr>
              <a:t> in </a:t>
            </a:r>
            <a:r>
              <a:rPr lang="en-US" sz="1200" kern="1200" dirty="0" err="1" smtClean="0">
                <a:solidFill>
                  <a:schemeClr val="tx1"/>
                </a:solidFill>
                <a:effectLst/>
                <a:latin typeface="+mn-lt"/>
                <a:ea typeface="+mn-ea"/>
                <a:cs typeface="+mn-cs"/>
              </a:rPr>
              <a:t>AppDelegate</a:t>
            </a:r>
            <a:endParaRPr lang="en-US" sz="1200" kern="1200" dirty="0" smtClean="0">
              <a:solidFill>
                <a:schemeClr val="tx1"/>
              </a:solidFill>
              <a:effectLst/>
              <a:latin typeface="+mn-lt"/>
              <a:ea typeface="+mn-ea"/>
              <a:cs typeface="+mn-cs"/>
            </a:endParaRPr>
          </a:p>
          <a:p>
            <a:pPr lvl="1"/>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Detect shaking using platform-specific code for Android</a:t>
            </a:r>
          </a:p>
          <a:p>
            <a:pPr marL="171450" lvl="0" indent="-171450">
              <a:buFont typeface="Arial" charset="0"/>
              <a:buChar char="•"/>
            </a:pPr>
            <a:r>
              <a:rPr lang="en-US" sz="1200" kern="1200" dirty="0" smtClean="0">
                <a:solidFill>
                  <a:schemeClr val="tx1"/>
                </a:solidFill>
                <a:effectLst/>
                <a:latin typeface="+mn-lt"/>
                <a:ea typeface="+mn-ea"/>
                <a:cs typeface="+mn-cs"/>
              </a:rPr>
              <a:t>Add </a:t>
            </a:r>
            <a:r>
              <a:rPr lang="en-US" sz="1200" kern="1200" dirty="0" err="1" smtClean="0">
                <a:solidFill>
                  <a:schemeClr val="tx1"/>
                </a:solidFill>
                <a:effectLst/>
                <a:latin typeface="+mn-lt"/>
                <a:ea typeface="+mn-ea"/>
                <a:cs typeface="+mn-cs"/>
              </a:rPr>
              <a:t>ISensorEventListener</a:t>
            </a:r>
            <a:r>
              <a:rPr lang="en-US" sz="1200" kern="1200" dirty="0" smtClean="0">
                <a:solidFill>
                  <a:schemeClr val="tx1"/>
                </a:solidFill>
                <a:effectLst/>
                <a:latin typeface="+mn-lt"/>
                <a:ea typeface="+mn-ea"/>
                <a:cs typeface="+mn-cs"/>
              </a:rPr>
              <a:t> to main activity</a:t>
            </a:r>
          </a:p>
          <a:p>
            <a:pPr marL="171450" lvl="0" indent="-171450">
              <a:buFont typeface="Arial" charset="0"/>
              <a:buChar char="•"/>
            </a:pPr>
            <a:r>
              <a:rPr lang="en-US" sz="1200" kern="1200" dirty="0" smtClean="0">
                <a:solidFill>
                  <a:schemeClr val="tx1"/>
                </a:solidFill>
                <a:effectLst/>
                <a:latin typeface="+mn-lt"/>
                <a:ea typeface="+mn-ea"/>
                <a:cs typeface="+mn-cs"/>
              </a:rPr>
              <a:t>Bring in </a:t>
            </a:r>
            <a:r>
              <a:rPr lang="en-US" sz="1200" kern="1200" dirty="0" err="1" smtClean="0">
                <a:solidFill>
                  <a:schemeClr val="tx1"/>
                </a:solidFill>
                <a:effectLst/>
                <a:latin typeface="+mn-lt"/>
                <a:ea typeface="+mn-ea"/>
                <a:cs typeface="+mn-cs"/>
              </a:rPr>
              <a:t>SensorListener</a:t>
            </a:r>
            <a:r>
              <a:rPr lang="en-US" sz="1200" kern="1200" dirty="0" smtClean="0">
                <a:solidFill>
                  <a:schemeClr val="tx1"/>
                </a:solidFill>
                <a:effectLst/>
                <a:latin typeface="+mn-lt"/>
                <a:ea typeface="+mn-ea"/>
                <a:cs typeface="+mn-cs"/>
              </a:rPr>
              <a:t> class</a:t>
            </a:r>
          </a:p>
          <a:p>
            <a:pPr marL="171450" lvl="0" indent="-171450">
              <a:buFont typeface="Arial" charset="0"/>
              <a:buChar char="•"/>
            </a:pPr>
            <a:r>
              <a:rPr lang="en-US" sz="1200" kern="1200" dirty="0" smtClean="0">
                <a:solidFill>
                  <a:schemeClr val="tx1"/>
                </a:solidFill>
                <a:effectLst/>
                <a:latin typeface="+mn-lt"/>
                <a:ea typeface="+mn-ea"/>
                <a:cs typeface="+mn-cs"/>
              </a:rPr>
              <a:t>Forward all calls to the listener, and suspend/resume</a:t>
            </a:r>
          </a:p>
          <a:p>
            <a:pPr marL="171450" lvl="0" indent="-171450">
              <a:buFont typeface="Arial" charset="0"/>
              <a:buChar char="•"/>
            </a:pPr>
            <a:r>
              <a:rPr lang="en-US" sz="1200" kern="1200" dirty="0" smtClean="0">
                <a:solidFill>
                  <a:schemeClr val="tx1"/>
                </a:solidFill>
                <a:effectLst/>
                <a:latin typeface="+mn-lt"/>
                <a:ea typeface="+mn-ea"/>
                <a:cs typeface="+mn-cs"/>
              </a:rPr>
              <a:t>Handle </a:t>
            </a:r>
            <a:r>
              <a:rPr lang="en-US" sz="1200" kern="1200" dirty="0" err="1" smtClean="0">
                <a:solidFill>
                  <a:schemeClr val="tx1"/>
                </a:solidFill>
                <a:effectLst/>
                <a:latin typeface="+mn-lt"/>
                <a:ea typeface="+mn-ea"/>
                <a:cs typeface="+mn-cs"/>
              </a:rPr>
              <a:t>OnShakeDetected</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A199AC2E-7B07-4714-A4E8-7F47011584A9}" type="slidenum">
              <a:rPr lang="en-US"/>
              <a:t>16</a:t>
            </a:fld>
            <a:endParaRPr lang="en-US"/>
          </a:p>
        </p:txBody>
      </p:sp>
    </p:spTree>
    <p:extLst>
      <p:ext uri="{BB962C8B-B14F-4D97-AF65-F5344CB8AC3E}">
        <p14:creationId xmlns:p14="http://schemas.microsoft.com/office/powerpoint/2010/main" val="1498559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99AC2E-7B07-4714-A4E8-7F47011584A9}" type="slidenum">
              <a:rPr lang="en-US"/>
              <a:t>17</a:t>
            </a:fld>
            <a:endParaRPr lang="en-US"/>
          </a:p>
        </p:txBody>
      </p:sp>
    </p:spTree>
    <p:extLst>
      <p:ext uri="{BB962C8B-B14F-4D97-AF65-F5344CB8AC3E}">
        <p14:creationId xmlns:p14="http://schemas.microsoft.com/office/powerpoint/2010/main" val="20525957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99AC2E-7B07-4714-A4E8-7F47011584A9}" type="slidenum">
              <a:rPr lang="en-US"/>
              <a:t>18</a:t>
            </a:fld>
            <a:endParaRPr lang="en-US"/>
          </a:p>
        </p:txBody>
      </p:sp>
    </p:spTree>
    <p:extLst>
      <p:ext uri="{BB962C8B-B14F-4D97-AF65-F5344CB8AC3E}">
        <p14:creationId xmlns:p14="http://schemas.microsoft.com/office/powerpoint/2010/main" val="20583385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Configure build numbers</a:t>
            </a:r>
          </a:p>
          <a:p>
            <a:r>
              <a:rPr lang="en-US" sz="1200" kern="1200" dirty="0" smtClean="0">
                <a:solidFill>
                  <a:schemeClr val="tx1"/>
                </a:solidFill>
                <a:effectLst/>
                <a:latin typeface="+mn-lt"/>
                <a:ea typeface="+mn-ea"/>
                <a:cs typeface="+mn-cs"/>
              </a:rPr>
              <a:t>Assign appropriate icons</a:t>
            </a:r>
          </a:p>
          <a:p>
            <a:pPr marL="171450" indent="-171450">
              <a:buFont typeface="Arial" charset="0"/>
              <a:buChar char="•"/>
            </a:pPr>
            <a:r>
              <a:rPr lang="en-US" sz="1200" kern="1200" dirty="0" smtClean="0">
                <a:solidFill>
                  <a:schemeClr val="tx1"/>
                </a:solidFill>
                <a:effectLst/>
                <a:latin typeface="+mn-lt"/>
                <a:ea typeface="+mn-ea"/>
                <a:cs typeface="+mn-cs"/>
              </a:rPr>
              <a:t>Create Asset Catalog for iOS</a:t>
            </a:r>
          </a:p>
          <a:p>
            <a:pPr marL="171450" indent="-171450">
              <a:buFont typeface="Arial" charset="0"/>
              <a:buChar char="•"/>
            </a:pPr>
            <a:r>
              <a:rPr lang="en-US" sz="1200" kern="1200" dirty="0" err="1" smtClean="0">
                <a:solidFill>
                  <a:schemeClr val="tx1"/>
                </a:solidFill>
                <a:effectLst/>
                <a:latin typeface="+mn-lt"/>
                <a:ea typeface="+mn-ea"/>
                <a:cs typeface="+mn-cs"/>
              </a:rPr>
              <a:t>AndroidAssetStudio</a:t>
            </a:r>
            <a:r>
              <a:rPr lang="en-US" sz="1200" kern="1200" dirty="0" smtClean="0">
                <a:solidFill>
                  <a:schemeClr val="tx1"/>
                </a:solidFill>
                <a:effectLst/>
                <a:latin typeface="+mn-lt"/>
                <a:ea typeface="+mn-ea"/>
                <a:cs typeface="+mn-cs"/>
              </a:rPr>
              <a:t> to generate Android icons</a:t>
            </a:r>
          </a:p>
          <a:p>
            <a:endParaRPr lang="en-US" dirty="0"/>
          </a:p>
        </p:txBody>
      </p:sp>
      <p:sp>
        <p:nvSpPr>
          <p:cNvPr id="4" name="Slide Number Placeholder 3"/>
          <p:cNvSpPr>
            <a:spLocks noGrp="1"/>
          </p:cNvSpPr>
          <p:nvPr>
            <p:ph type="sldNum" sz="quarter" idx="10"/>
          </p:nvPr>
        </p:nvSpPr>
        <p:spPr/>
        <p:txBody>
          <a:bodyPr/>
          <a:lstStyle/>
          <a:p>
            <a:fld id="{A199AC2E-7B07-4714-A4E8-7F47011584A9}" type="slidenum">
              <a:rPr lang="en-US"/>
              <a:t>19</a:t>
            </a:fld>
            <a:endParaRPr lang="en-US"/>
          </a:p>
        </p:txBody>
      </p:sp>
    </p:spTree>
    <p:extLst>
      <p:ext uri="{BB962C8B-B14F-4D97-AF65-F5344CB8AC3E}">
        <p14:creationId xmlns:p14="http://schemas.microsoft.com/office/powerpoint/2010/main" val="21160109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99AC2E-7B07-4714-A4E8-7F47011584A9}" type="slidenum">
              <a:rPr lang="en-US"/>
              <a:t>2</a:t>
            </a:fld>
            <a:endParaRPr lang="en-US"/>
          </a:p>
        </p:txBody>
      </p:sp>
    </p:spTree>
    <p:extLst>
      <p:ext uri="{BB962C8B-B14F-4D97-AF65-F5344CB8AC3E}">
        <p14:creationId xmlns:p14="http://schemas.microsoft.com/office/powerpoint/2010/main" val="17135435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99AC2E-7B07-4714-A4E8-7F47011584A9}" type="slidenum">
              <a:rPr lang="en-US"/>
              <a:t>20</a:t>
            </a:fld>
            <a:endParaRPr lang="en-US"/>
          </a:p>
        </p:txBody>
      </p:sp>
    </p:spTree>
    <p:extLst>
      <p:ext uri="{BB962C8B-B14F-4D97-AF65-F5344CB8AC3E}">
        <p14:creationId xmlns:p14="http://schemas.microsoft.com/office/powerpoint/2010/main" val="20433142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99AC2E-7B07-4714-A4E8-7F47011584A9}" type="slidenum">
              <a:rPr lang="en-US"/>
              <a:t>21</a:t>
            </a:fld>
            <a:endParaRPr lang="en-US"/>
          </a:p>
        </p:txBody>
      </p:sp>
    </p:spTree>
    <p:extLst>
      <p:ext uri="{BB962C8B-B14F-4D97-AF65-F5344CB8AC3E}">
        <p14:creationId xmlns:p14="http://schemas.microsoft.com/office/powerpoint/2010/main" val="12476481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99AC2E-7B07-4714-A4E8-7F47011584A9}" type="slidenum">
              <a:rPr lang="en-US"/>
              <a:t>22</a:t>
            </a:fld>
            <a:endParaRPr lang="en-US"/>
          </a:p>
        </p:txBody>
      </p:sp>
    </p:spTree>
    <p:extLst>
      <p:ext uri="{BB962C8B-B14F-4D97-AF65-F5344CB8AC3E}">
        <p14:creationId xmlns:p14="http://schemas.microsoft.com/office/powerpoint/2010/main" val="600124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99AC2E-7B07-4714-A4E8-7F47011584A9}" type="slidenum">
              <a:rPr lang="en-US"/>
              <a:t>23</a:t>
            </a:fld>
            <a:endParaRPr lang="en-US"/>
          </a:p>
        </p:txBody>
      </p:sp>
    </p:spTree>
    <p:extLst>
      <p:ext uri="{BB962C8B-B14F-4D97-AF65-F5344CB8AC3E}">
        <p14:creationId xmlns:p14="http://schemas.microsoft.com/office/powerpoint/2010/main" val="61681172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UWP Publishing:</a:t>
            </a:r>
          </a:p>
          <a:p>
            <a:pPr marL="171450" lvl="0" indent="-171450">
              <a:buFont typeface="Arial" charset="0"/>
              <a:buChar char="•"/>
            </a:pPr>
            <a:r>
              <a:rPr lang="en-US" sz="1200" kern="1200" dirty="0" smtClean="0">
                <a:solidFill>
                  <a:schemeClr val="tx1"/>
                </a:solidFill>
                <a:effectLst/>
                <a:latin typeface="+mn-lt"/>
                <a:ea typeface="+mn-ea"/>
                <a:cs typeface="+mn-cs"/>
              </a:rPr>
              <a:t>Associate App with Store from VS (creates signing key)</a:t>
            </a:r>
          </a:p>
          <a:p>
            <a:pPr marL="171450" lvl="0" indent="-171450">
              <a:buFont typeface="Arial" charset="0"/>
              <a:buChar char="•"/>
            </a:pPr>
            <a:r>
              <a:rPr lang="en-US" sz="1200" kern="1200" dirty="0" smtClean="0">
                <a:solidFill>
                  <a:schemeClr val="tx1"/>
                </a:solidFill>
                <a:effectLst/>
                <a:latin typeface="+mn-lt"/>
                <a:ea typeface="+mn-ea"/>
                <a:cs typeface="+mn-cs"/>
              </a:rPr>
              <a:t>Create App Packages from VS - this will take a while since it compiles three times</a:t>
            </a:r>
          </a:p>
          <a:p>
            <a:pPr marL="171450" lvl="0" indent="-171450">
              <a:buFont typeface="Arial" charset="0"/>
              <a:buChar char="•"/>
            </a:pPr>
            <a:r>
              <a:rPr lang="en-US" sz="1200" kern="1200" dirty="0" smtClean="0">
                <a:solidFill>
                  <a:schemeClr val="tx1"/>
                </a:solidFill>
                <a:effectLst/>
                <a:latin typeface="+mn-lt"/>
                <a:ea typeface="+mn-ea"/>
                <a:cs typeface="+mn-cs"/>
              </a:rPr>
              <a:t>Will prompt for you to run the Windows App Certification Kit tool</a:t>
            </a:r>
          </a:p>
          <a:p>
            <a:pPr marL="171450" lvl="0" indent="-171450">
              <a:buFont typeface="Arial" charset="0"/>
              <a:buChar char="•"/>
            </a:pPr>
            <a:r>
              <a:rPr lang="en-US" sz="1200" kern="1200" dirty="0" smtClean="0">
                <a:solidFill>
                  <a:schemeClr val="tx1"/>
                </a:solidFill>
                <a:effectLst/>
                <a:latin typeface="+mn-lt"/>
                <a:ea typeface="+mn-ea"/>
                <a:cs typeface="+mn-cs"/>
              </a:rPr>
              <a:t>Will probably fail the App Prelaunch test - it gives instructions on how to fix</a:t>
            </a:r>
          </a:p>
          <a:p>
            <a:pPr marL="171450" lvl="0" indent="-171450">
              <a:buFont typeface="Arial" charset="0"/>
              <a:buChar char="•"/>
            </a:pP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Android Publishing:</a:t>
            </a:r>
          </a:p>
          <a:p>
            <a:pPr marL="171450" lvl="0" indent="-171450">
              <a:buFont typeface="Arial" charset="0"/>
              <a:buChar char="•"/>
            </a:pPr>
            <a:r>
              <a:rPr lang="en-US" sz="1200" kern="1200" dirty="0" smtClean="0">
                <a:solidFill>
                  <a:schemeClr val="tx1"/>
                </a:solidFill>
                <a:effectLst/>
                <a:latin typeface="+mn-lt"/>
                <a:ea typeface="+mn-ea"/>
                <a:cs typeface="+mn-cs"/>
              </a:rPr>
              <a:t>Create App Listing on Google Play Developer Console</a:t>
            </a:r>
          </a:p>
          <a:p>
            <a:pPr marL="171450" lvl="0" indent="-171450">
              <a:buFont typeface="Arial" charset="0"/>
              <a:buChar char="•"/>
            </a:pPr>
            <a:r>
              <a:rPr lang="en-US" sz="1200" kern="1200" dirty="0" smtClean="0">
                <a:solidFill>
                  <a:schemeClr val="tx1"/>
                </a:solidFill>
                <a:effectLst/>
                <a:latin typeface="+mn-lt"/>
                <a:ea typeface="+mn-ea"/>
                <a:cs typeface="+mn-cs"/>
              </a:rPr>
              <a:t>Make sure Package name matches</a:t>
            </a:r>
          </a:p>
          <a:p>
            <a:pPr marL="171450" lvl="0" indent="-171450">
              <a:buFont typeface="Arial" charset="0"/>
              <a:buChar char="•"/>
            </a:pPr>
            <a:r>
              <a:rPr lang="en-US" sz="1200" kern="1200" dirty="0" smtClean="0">
                <a:solidFill>
                  <a:schemeClr val="tx1"/>
                </a:solidFill>
                <a:effectLst/>
                <a:latin typeface="+mn-lt"/>
                <a:ea typeface="+mn-ea"/>
                <a:cs typeface="+mn-cs"/>
              </a:rPr>
              <a:t>Build app with Release target</a:t>
            </a:r>
          </a:p>
          <a:p>
            <a:pPr marL="171450" lvl="0" indent="-171450">
              <a:buFont typeface="Arial" charset="0"/>
              <a:buChar char="•"/>
            </a:pPr>
            <a:r>
              <a:rPr lang="en-US" sz="1200" kern="1200" dirty="0" smtClean="0">
                <a:solidFill>
                  <a:schemeClr val="tx1"/>
                </a:solidFill>
                <a:effectLst/>
                <a:latin typeface="+mn-lt"/>
                <a:ea typeface="+mn-ea"/>
                <a:cs typeface="+mn-cs"/>
              </a:rPr>
              <a:t>Archive the APK for publishing</a:t>
            </a:r>
          </a:p>
          <a:p>
            <a:pPr marL="171450" lvl="0" indent="-171450">
              <a:buFont typeface="Arial" charset="0"/>
              <a:buChar char="•"/>
            </a:pPr>
            <a:r>
              <a:rPr lang="en-US" sz="1200" kern="1200" dirty="0" smtClean="0">
                <a:solidFill>
                  <a:schemeClr val="tx1"/>
                </a:solidFill>
                <a:effectLst/>
                <a:latin typeface="+mn-lt"/>
                <a:ea typeface="+mn-ea"/>
                <a:cs typeface="+mn-cs"/>
              </a:rPr>
              <a:t>Sign the APK (generate a key the first time)</a:t>
            </a:r>
          </a:p>
          <a:p>
            <a:pPr marL="171450" lvl="0" indent="-171450">
              <a:buFont typeface="Arial" charset="0"/>
              <a:buChar char="•"/>
            </a:pPr>
            <a:r>
              <a:rPr lang="en-US" sz="1200" kern="1200" dirty="0" smtClean="0">
                <a:solidFill>
                  <a:schemeClr val="tx1"/>
                </a:solidFill>
                <a:effectLst/>
                <a:latin typeface="+mn-lt"/>
                <a:ea typeface="+mn-ea"/>
                <a:cs typeface="+mn-cs"/>
              </a:rPr>
              <a:t>Upload the resulting APK</a:t>
            </a:r>
          </a:p>
          <a:p>
            <a:pPr marL="171450" lvl="0" indent="-171450">
              <a:buFont typeface="Arial" charset="0"/>
              <a:buChar char="•"/>
            </a:pP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iOS Publishing:</a:t>
            </a:r>
          </a:p>
          <a:p>
            <a:pPr marL="171450" lvl="0" indent="-171450">
              <a:buFont typeface="Arial" charset="0"/>
              <a:buChar char="•"/>
            </a:pPr>
            <a:r>
              <a:rPr lang="en-US" sz="1200" kern="1200" dirty="0" smtClean="0">
                <a:solidFill>
                  <a:schemeClr val="tx1"/>
                </a:solidFill>
                <a:effectLst/>
                <a:latin typeface="+mn-lt"/>
                <a:ea typeface="+mn-ea"/>
                <a:cs typeface="+mn-cs"/>
              </a:rPr>
              <a:t>Create App Listing on iTunes Connect</a:t>
            </a:r>
          </a:p>
          <a:p>
            <a:pPr marL="171450" lvl="0" indent="-171450">
              <a:buFont typeface="Arial" charset="0"/>
              <a:buChar char="•"/>
            </a:pPr>
            <a:r>
              <a:rPr lang="en-US" sz="1200" kern="1200" dirty="0" smtClean="0">
                <a:solidFill>
                  <a:schemeClr val="tx1"/>
                </a:solidFill>
                <a:effectLst/>
                <a:latin typeface="+mn-lt"/>
                <a:ea typeface="+mn-ea"/>
                <a:cs typeface="+mn-cs"/>
              </a:rPr>
              <a:t>Make sure Bundle Identifier matches</a:t>
            </a:r>
          </a:p>
          <a:p>
            <a:pPr marL="171450" lvl="0" indent="-171450">
              <a:buFont typeface="Arial" charset="0"/>
              <a:buChar char="•"/>
            </a:pPr>
            <a:r>
              <a:rPr lang="en-US" sz="1200" kern="1200" dirty="0" smtClean="0">
                <a:solidFill>
                  <a:schemeClr val="tx1"/>
                </a:solidFill>
                <a:effectLst/>
                <a:latin typeface="+mn-lt"/>
                <a:ea typeface="+mn-ea"/>
                <a:cs typeface="+mn-cs"/>
              </a:rPr>
              <a:t>Enable ad-hoc/enterprise IPA in build options</a:t>
            </a:r>
          </a:p>
          <a:p>
            <a:pPr marL="171450" lvl="0" indent="-171450">
              <a:buFont typeface="Arial" charset="0"/>
              <a:buChar char="•"/>
            </a:pPr>
            <a:r>
              <a:rPr lang="en-US" sz="1200" kern="1200" dirty="0" smtClean="0">
                <a:solidFill>
                  <a:schemeClr val="tx1"/>
                </a:solidFill>
                <a:effectLst/>
                <a:latin typeface="+mn-lt"/>
                <a:ea typeface="+mn-ea"/>
                <a:cs typeface="+mn-cs"/>
              </a:rPr>
              <a:t>Build the </a:t>
            </a:r>
            <a:r>
              <a:rPr lang="en-US" sz="1200" kern="1200" dirty="0" err="1" smtClean="0">
                <a:solidFill>
                  <a:schemeClr val="tx1"/>
                </a:solidFill>
                <a:effectLst/>
                <a:latin typeface="+mn-lt"/>
                <a:ea typeface="+mn-ea"/>
                <a:cs typeface="+mn-cs"/>
              </a:rPr>
              <a:t>AppStore</a:t>
            </a:r>
            <a:r>
              <a:rPr lang="en-US" sz="1200" kern="1200" dirty="0" smtClean="0">
                <a:solidFill>
                  <a:schemeClr val="tx1"/>
                </a:solidFill>
                <a:effectLst/>
                <a:latin typeface="+mn-lt"/>
                <a:ea typeface="+mn-ea"/>
                <a:cs typeface="+mn-cs"/>
              </a:rPr>
              <a:t>/iPhone target - will fail if profile is not found on Mac</a:t>
            </a:r>
          </a:p>
          <a:p>
            <a:pPr marL="171450" lvl="0" indent="-171450">
              <a:buFont typeface="Arial" charset="0"/>
              <a:buChar char="•"/>
            </a:pPr>
            <a:r>
              <a:rPr lang="en-US" sz="1200" kern="1200" dirty="0" smtClean="0">
                <a:solidFill>
                  <a:schemeClr val="tx1"/>
                </a:solidFill>
                <a:effectLst/>
                <a:latin typeface="+mn-lt"/>
                <a:ea typeface="+mn-ea"/>
                <a:cs typeface="+mn-cs"/>
              </a:rPr>
              <a:t>Find the IPA on Mac under ~/Library/Caches/Xamarin/</a:t>
            </a:r>
            <a:r>
              <a:rPr lang="en-US" sz="1200" kern="1200" dirty="0" err="1" smtClean="0">
                <a:solidFill>
                  <a:schemeClr val="tx1"/>
                </a:solidFill>
                <a:effectLst/>
                <a:latin typeface="+mn-lt"/>
                <a:ea typeface="+mn-ea"/>
                <a:cs typeface="+mn-cs"/>
              </a:rPr>
              <a:t>mtbs</a:t>
            </a:r>
            <a:endParaRPr lang="en-US" sz="1200" kern="1200" dirty="0" smtClean="0">
              <a:solidFill>
                <a:schemeClr val="tx1"/>
              </a:solidFill>
              <a:effectLst/>
              <a:latin typeface="+mn-lt"/>
              <a:ea typeface="+mn-ea"/>
              <a:cs typeface="+mn-cs"/>
            </a:endParaRPr>
          </a:p>
          <a:p>
            <a:pPr marL="171450" lvl="0" indent="-171450">
              <a:buFont typeface="Arial" charset="0"/>
              <a:buChar char="•"/>
            </a:pPr>
            <a:r>
              <a:rPr lang="en-US" sz="1200" kern="1200" dirty="0" smtClean="0">
                <a:solidFill>
                  <a:schemeClr val="tx1"/>
                </a:solidFill>
                <a:effectLst/>
                <a:latin typeface="+mn-lt"/>
                <a:ea typeface="+mn-ea"/>
                <a:cs typeface="+mn-cs"/>
              </a:rPr>
              <a:t>Upload to Apple using Application Loader</a:t>
            </a:r>
            <a:endParaRPr lang="en-US" dirty="0"/>
          </a:p>
        </p:txBody>
      </p:sp>
      <p:sp>
        <p:nvSpPr>
          <p:cNvPr id="4" name="Slide Number Placeholder 3"/>
          <p:cNvSpPr>
            <a:spLocks noGrp="1"/>
          </p:cNvSpPr>
          <p:nvPr>
            <p:ph type="sldNum" sz="quarter" idx="10"/>
          </p:nvPr>
        </p:nvSpPr>
        <p:spPr/>
        <p:txBody>
          <a:bodyPr/>
          <a:lstStyle/>
          <a:p>
            <a:fld id="{A199AC2E-7B07-4714-A4E8-7F47011584A9}" type="slidenum">
              <a:rPr lang="en-US"/>
              <a:t>24</a:t>
            </a:fld>
            <a:endParaRPr lang="en-US"/>
          </a:p>
        </p:txBody>
      </p:sp>
    </p:spTree>
    <p:extLst>
      <p:ext uri="{BB962C8B-B14F-4D97-AF65-F5344CB8AC3E}">
        <p14:creationId xmlns:p14="http://schemas.microsoft.com/office/powerpoint/2010/main" val="161341451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99AC2E-7B07-4714-A4E8-7F47011584A9}" type="slidenum">
              <a:rPr lang="en-US"/>
              <a:t>25</a:t>
            </a:fld>
            <a:endParaRPr lang="en-US"/>
          </a:p>
        </p:txBody>
      </p:sp>
    </p:spTree>
    <p:extLst>
      <p:ext uri="{BB962C8B-B14F-4D97-AF65-F5344CB8AC3E}">
        <p14:creationId xmlns:p14="http://schemas.microsoft.com/office/powerpoint/2010/main" val="13552247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99AC2E-7B07-4714-A4E8-7F47011584A9}" type="slidenum">
              <a:rPr lang="en-US"/>
              <a:t>3</a:t>
            </a:fld>
            <a:endParaRPr lang="en-US"/>
          </a:p>
        </p:txBody>
      </p:sp>
    </p:spTree>
    <p:extLst>
      <p:ext uri="{BB962C8B-B14F-4D97-AF65-F5344CB8AC3E}">
        <p14:creationId xmlns:p14="http://schemas.microsoft.com/office/powerpoint/2010/main" val="36655476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99AC2E-7B07-4714-A4E8-7F47011584A9}" type="slidenum">
              <a:rPr lang="en-US"/>
              <a:t>4</a:t>
            </a:fld>
            <a:endParaRPr lang="en-US"/>
          </a:p>
        </p:txBody>
      </p:sp>
    </p:spTree>
    <p:extLst>
      <p:ext uri="{BB962C8B-B14F-4D97-AF65-F5344CB8AC3E}">
        <p14:creationId xmlns:p14="http://schemas.microsoft.com/office/powerpoint/2010/main" val="9056926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99AC2E-7B07-4714-A4E8-7F47011584A9}" type="slidenum">
              <a:rPr lang="en-US"/>
              <a:t>5</a:t>
            </a:fld>
            <a:endParaRPr lang="en-US"/>
          </a:p>
        </p:txBody>
      </p:sp>
    </p:spTree>
    <p:extLst>
      <p:ext uri="{BB962C8B-B14F-4D97-AF65-F5344CB8AC3E}">
        <p14:creationId xmlns:p14="http://schemas.microsoft.com/office/powerpoint/2010/main" val="29281209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99AC2E-7B07-4714-A4E8-7F47011584A9}" type="slidenum">
              <a:rPr lang="en-US"/>
              <a:t>6</a:t>
            </a:fld>
            <a:endParaRPr lang="en-US"/>
          </a:p>
        </p:txBody>
      </p:sp>
    </p:spTree>
    <p:extLst>
      <p:ext uri="{BB962C8B-B14F-4D97-AF65-F5344CB8AC3E}">
        <p14:creationId xmlns:p14="http://schemas.microsoft.com/office/powerpoint/2010/main" val="21152121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99AC2E-7B07-4714-A4E8-7F47011584A9}" type="slidenum">
              <a:rPr lang="en-US"/>
              <a:t>7</a:t>
            </a:fld>
            <a:endParaRPr lang="en-US"/>
          </a:p>
        </p:txBody>
      </p:sp>
    </p:spTree>
    <p:extLst>
      <p:ext uri="{BB962C8B-B14F-4D97-AF65-F5344CB8AC3E}">
        <p14:creationId xmlns:p14="http://schemas.microsoft.com/office/powerpoint/2010/main" val="12568046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99AC2E-7B07-4714-A4E8-7F47011584A9}" type="slidenum">
              <a:rPr lang="en-US"/>
              <a:t>8</a:t>
            </a:fld>
            <a:endParaRPr lang="en-US"/>
          </a:p>
        </p:txBody>
      </p:sp>
    </p:spTree>
    <p:extLst>
      <p:ext uri="{BB962C8B-B14F-4D97-AF65-F5344CB8AC3E}">
        <p14:creationId xmlns:p14="http://schemas.microsoft.com/office/powerpoint/2010/main" val="12469637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Add error-checking and retries to service call</a:t>
            </a:r>
          </a:p>
          <a:p>
            <a:pPr marL="171450" lvl="0" indent="-171450">
              <a:buFont typeface="Arial" charset="0"/>
              <a:buChar char="•"/>
            </a:pPr>
            <a:r>
              <a:rPr lang="en-US" sz="1200" kern="1200" dirty="0" smtClean="0">
                <a:solidFill>
                  <a:schemeClr val="tx1"/>
                </a:solidFill>
                <a:effectLst/>
                <a:latin typeface="+mn-lt"/>
                <a:ea typeface="+mn-ea"/>
                <a:cs typeface="+mn-cs"/>
              </a:rPr>
              <a:t>Point out that I’m just simulating errors in the service for demo purposes</a:t>
            </a:r>
          </a:p>
          <a:p>
            <a:pPr marL="171450" lvl="0" indent="-171450">
              <a:buFont typeface="Arial" charset="0"/>
              <a:buChar char="•"/>
            </a:pPr>
            <a:r>
              <a:rPr lang="en-US" sz="1200" kern="1200" dirty="0" smtClean="0">
                <a:solidFill>
                  <a:schemeClr val="tx1"/>
                </a:solidFill>
                <a:effectLst/>
                <a:latin typeface="+mn-lt"/>
                <a:ea typeface="+mn-ea"/>
                <a:cs typeface="+mn-cs"/>
              </a:rPr>
              <a:t>Show differences in Postman</a:t>
            </a:r>
          </a:p>
          <a:p>
            <a:pPr marL="171450" lvl="0" indent="-171450">
              <a:buFont typeface="Arial" charset="0"/>
              <a:buChar char="•"/>
            </a:pPr>
            <a:r>
              <a:rPr lang="en-US" sz="1200" kern="1200" dirty="0" smtClean="0">
                <a:solidFill>
                  <a:schemeClr val="tx1"/>
                </a:solidFill>
                <a:effectLst/>
                <a:latin typeface="+mn-lt"/>
                <a:ea typeface="+mn-ea"/>
                <a:cs typeface="+mn-cs"/>
              </a:rPr>
              <a:t>Add retry loop to proxy</a:t>
            </a:r>
          </a:p>
          <a:p>
            <a:pPr marL="171450" lvl="0" indent="-171450">
              <a:buFont typeface="Arial" charset="0"/>
              <a:buChar char="•"/>
            </a:pPr>
            <a:r>
              <a:rPr lang="en-US" sz="1200" kern="1200" dirty="0" smtClean="0">
                <a:solidFill>
                  <a:schemeClr val="tx1"/>
                </a:solidFill>
                <a:effectLst/>
                <a:latin typeface="+mn-lt"/>
                <a:ea typeface="+mn-ea"/>
                <a:cs typeface="+mn-cs"/>
              </a:rPr>
              <a:t>Add error handler to UI for when retries are exhausted</a:t>
            </a:r>
          </a:p>
          <a:p>
            <a:pPr marL="171450" lvl="0" indent="-171450">
              <a:buFont typeface="Arial" charset="0"/>
              <a:buChar char="•"/>
            </a:pPr>
            <a:r>
              <a:rPr lang="en-US" sz="1200" kern="1200" dirty="0" smtClean="0">
                <a:solidFill>
                  <a:schemeClr val="tx1"/>
                </a:solidFill>
                <a:effectLst/>
                <a:latin typeface="+mn-lt"/>
                <a:ea typeface="+mn-ea"/>
                <a:cs typeface="+mn-cs"/>
              </a:rPr>
              <a:t>Demonstrate it all running</a:t>
            </a:r>
          </a:p>
          <a:p>
            <a:endParaRPr lang="en-US" dirty="0"/>
          </a:p>
        </p:txBody>
      </p:sp>
      <p:sp>
        <p:nvSpPr>
          <p:cNvPr id="4" name="Slide Number Placeholder 3"/>
          <p:cNvSpPr>
            <a:spLocks noGrp="1"/>
          </p:cNvSpPr>
          <p:nvPr>
            <p:ph type="sldNum" sz="quarter" idx="10"/>
          </p:nvPr>
        </p:nvSpPr>
        <p:spPr/>
        <p:txBody>
          <a:bodyPr/>
          <a:lstStyle/>
          <a:p>
            <a:fld id="{A199AC2E-7B07-4714-A4E8-7F47011584A9}" type="slidenum">
              <a:rPr lang="en-US"/>
              <a:t>9</a:t>
            </a:fld>
            <a:endParaRPr lang="en-US"/>
          </a:p>
        </p:txBody>
      </p:sp>
    </p:spTree>
    <p:extLst>
      <p:ext uri="{BB962C8B-B14F-4D97-AF65-F5344CB8AC3E}">
        <p14:creationId xmlns:p14="http://schemas.microsoft.com/office/powerpoint/2010/main" val="20821847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sp>
        <p:nvSpPr>
          <p:cNvPr id="4" name="Date Placeholder 3"/>
          <p:cNvSpPr>
            <a:spLocks noGrp="1"/>
          </p:cNvSpPr>
          <p:nvPr>
            <p:ph type="dt" sz="half" idx="10"/>
          </p:nvPr>
        </p:nvSpPr>
        <p:spPr/>
        <p:txBody>
          <a:bodyPr/>
          <a:lstStyle/>
          <a:p>
            <a:fld id="{96DFF08F-DC6B-4601-B491-B0F83F6DD2DA}" type="datetimeFigureOut">
              <a:rPr lang="en-US" dirty="0"/>
              <a:t>10/14/16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DFF08F-DC6B-4601-B491-B0F83F6DD2DA}" type="datetimeFigureOut">
              <a:rPr lang="en-US" dirty="0"/>
              <a:t>10/14/16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DFF08F-DC6B-4601-B491-B0F83F6DD2DA}" type="datetimeFigureOut">
              <a:rPr lang="en-US" dirty="0"/>
              <a:t>10/14/16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62CEF3B-A037-46D0-B02C-1428F07E9383}" type="datetimeFigureOut">
              <a:rPr lang="en-US" dirty="0"/>
              <a:t>10/14/16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E482DC-2269-4F26-9D2A-7E44B1A4CD85}" type="slidenum">
              <a:rPr lang="en-US" dirty="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dirty="0"/>
              <a:t>10/14/16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6DFF08F-DC6B-4601-B491-B0F83F6DD2DA}" type="datetimeFigureOut">
              <a:rPr lang="en-US" dirty="0"/>
              <a:t>10/14/16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6DFF08F-DC6B-4601-B491-B0F83F6DD2DA}" type="datetimeFigureOut">
              <a:rPr lang="en-US" dirty="0"/>
              <a:t>10/14/16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6DFF08F-DC6B-4601-B491-B0F83F6DD2DA}" type="datetimeFigureOut">
              <a:rPr lang="en-US" dirty="0"/>
              <a:t>10/14/16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6DFF08F-DC6B-4601-B491-B0F83F6DD2DA}" type="datetimeFigureOut">
              <a:rPr lang="en-US" dirty="0"/>
              <a:pPr/>
              <a:t>10/14/16</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6DFF08F-DC6B-4601-B491-B0F83F6DD2DA}" type="datetimeFigureOut">
              <a:rPr lang="en-US" dirty="0"/>
              <a:pPr/>
              <a:t>10/14/16</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10/14/16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6DFF08F-DC6B-4601-B491-B0F83F6DD2DA}" type="datetimeFigureOut">
              <a:rPr lang="en-US" dirty="0"/>
              <a:pPr/>
              <a:t>10/14/16</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rome@wintellect.com" TargetMode="External"/><Relationship Id="rId4" Type="http://schemas.openxmlformats.org/officeDocument/2006/relationships/image" Target="../media/image1.tiff"/><Relationship Id="rId5"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4" Type="http://schemas.openxmlformats.org/officeDocument/2006/relationships/image" Target="../media/image5.jpg"/><Relationship Id="rId5" Type="http://schemas.openxmlformats.org/officeDocument/2006/relationships/image" Target="../media/image6.png"/><Relationship Id="rId6" Type="http://schemas.openxmlformats.org/officeDocument/2006/relationships/image" Target="../media/image7.jp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8.jpg"/><Relationship Id="rId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11.png"/><Relationship Id="rId7" Type="http://schemas.openxmlformats.org/officeDocument/2006/relationships/image" Target="../media/image12.png"/><Relationship Id="rId8" Type="http://schemas.openxmlformats.org/officeDocument/2006/relationships/image" Target="../media/image13.png"/><Relationship Id="rId9"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hyperlink" Target="http://www.wilderminds.com/" TargetMode="External"/><Relationship Id="rId4" Type="http://schemas.openxmlformats.org/officeDocument/2006/relationships/image" Target="../media/image15.jpeg"/><Relationship Id="rId5" Type="http://schemas.openxmlformats.org/officeDocument/2006/relationships/image" Target="../media/image16.jpg"/><Relationship Id="rId6" Type="http://schemas.openxmlformats.org/officeDocument/2006/relationships/image" Target="../media/image17.png"/><Relationship Id="rId7" Type="http://schemas.openxmlformats.org/officeDocument/2006/relationships/image" Target="../media/image18.png"/><Relationship Id="rId8" Type="http://schemas.openxmlformats.org/officeDocument/2006/relationships/image" Target="../media/image19.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image" Target="../media/image21.png"/><Relationship Id="rId5" Type="http://schemas.openxmlformats.org/officeDocument/2006/relationships/image" Target="../media/image22.tiff"/><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p:txBody>
          <a:bodyPr>
            <a:normAutofit/>
          </a:bodyPr>
          <a:lstStyle/>
          <a:p>
            <a:r>
              <a:rPr lang="en-US" sz="5400" dirty="0"/>
              <a:t>Xamarin App Development</a:t>
            </a:r>
            <a:br>
              <a:rPr lang="en-US" sz="5400" dirty="0"/>
            </a:br>
            <a:r>
              <a:rPr lang="en-US" sz="3600" dirty="0"/>
              <a:t>Preparing for Publishing</a:t>
            </a:r>
          </a:p>
        </p:txBody>
      </p:sp>
      <p:sp>
        <p:nvSpPr>
          <p:cNvPr id="9" name="Subtitle 8"/>
          <p:cNvSpPr>
            <a:spLocks noGrp="1"/>
          </p:cNvSpPr>
          <p:nvPr>
            <p:ph type="subTitle" idx="1"/>
          </p:nvPr>
        </p:nvSpPr>
        <p:spPr>
          <a:xfrm>
            <a:off x="1100051" y="4455620"/>
            <a:ext cx="10058400" cy="1516555"/>
          </a:xfrm>
        </p:spPr>
        <p:txBody>
          <a:bodyPr>
            <a:normAutofit fontScale="92500" lnSpcReduction="10000"/>
          </a:bodyPr>
          <a:lstStyle/>
          <a:p>
            <a:pPr>
              <a:spcBef>
                <a:spcPts val="600"/>
              </a:spcBef>
            </a:pPr>
            <a:r>
              <a:rPr lang="en-US" cap="none" dirty="0" smtClean="0"/>
              <a:t>Keith Rome</a:t>
            </a:r>
          </a:p>
          <a:p>
            <a:pPr>
              <a:spcBef>
                <a:spcPts val="600"/>
              </a:spcBef>
            </a:pPr>
            <a:r>
              <a:rPr lang="en-US" cap="none" dirty="0" smtClean="0"/>
              <a:t>VP Technical Services</a:t>
            </a:r>
          </a:p>
          <a:p>
            <a:pPr>
              <a:spcBef>
                <a:spcPts val="600"/>
              </a:spcBef>
            </a:pPr>
            <a:r>
              <a:rPr lang="en-US" cap="none" dirty="0" smtClean="0"/>
              <a:t>Xamarin Certified Developer and 2016 Microsoft MVP</a:t>
            </a:r>
          </a:p>
          <a:p>
            <a:pPr>
              <a:spcBef>
                <a:spcPts val="600"/>
              </a:spcBef>
            </a:pPr>
            <a:r>
              <a:rPr lang="en-US" cap="none" dirty="0" smtClean="0">
                <a:hlinkClick r:id="rId3"/>
              </a:rPr>
              <a:t>rome@wintellect.com</a:t>
            </a:r>
            <a:r>
              <a:rPr lang="en-US" cap="none" dirty="0" smtClean="0"/>
              <a:t> </a:t>
            </a:r>
            <a:endParaRPr lang="en-US" cap="none" dirty="0"/>
          </a:p>
        </p:txBody>
      </p:sp>
      <p:pic>
        <p:nvPicPr>
          <p:cNvPr id="13" name="Picture 12"/>
          <p:cNvPicPr>
            <a:picLocks noChangeAspect="1"/>
          </p:cNvPicPr>
          <p:nvPr/>
        </p:nvPicPr>
        <p:blipFill>
          <a:blip r:embed="rId4"/>
          <a:stretch>
            <a:fillRect/>
          </a:stretch>
        </p:blipFill>
        <p:spPr>
          <a:xfrm>
            <a:off x="9003598" y="628444"/>
            <a:ext cx="1342959" cy="1281112"/>
          </a:xfrm>
          <a:prstGeom prst="rect">
            <a:avLst/>
          </a:prstGeom>
        </p:spPr>
      </p:pic>
      <p:pic>
        <p:nvPicPr>
          <p:cNvPr id="15" name="Picture 1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751118" y="628444"/>
            <a:ext cx="809123" cy="1281112"/>
          </a:xfrm>
          <a:prstGeom prst="rect">
            <a:avLst/>
          </a:prstGeom>
        </p:spPr>
      </p:pic>
    </p:spTree>
    <p:extLst>
      <p:ext uri="{BB962C8B-B14F-4D97-AF65-F5344CB8AC3E}">
        <p14:creationId xmlns:p14="http://schemas.microsoft.com/office/powerpoint/2010/main" val="35435773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US" sz="5400" dirty="0" smtClean="0"/>
              <a:t>Animations</a:t>
            </a:r>
            <a:endParaRPr lang="en-US" sz="3600" dirty="0"/>
          </a:p>
        </p:txBody>
      </p:sp>
      <p:sp>
        <p:nvSpPr>
          <p:cNvPr id="9" name="Subtitle 8"/>
          <p:cNvSpPr>
            <a:spLocks noGrp="1"/>
          </p:cNvSpPr>
          <p:nvPr>
            <p:ph idx="1"/>
          </p:nvPr>
        </p:nvSpPr>
        <p:spPr>
          <a:xfrm>
            <a:off x="1097280" y="2043111"/>
            <a:ext cx="10058400" cy="4057651"/>
          </a:xfrm>
        </p:spPr>
        <p:txBody>
          <a:bodyPr>
            <a:normAutofit/>
          </a:bodyPr>
          <a:lstStyle/>
          <a:p>
            <a:pPr marL="525780" indent="-342900">
              <a:buFont typeface="Helvetica" charset="0"/>
              <a:buChar char="●"/>
            </a:pPr>
            <a:r>
              <a:rPr lang="en-US" cap="none" dirty="0" smtClean="0"/>
              <a:t>Subtle animations can make the difference between a boring app and an app that keeps users engaged</a:t>
            </a:r>
          </a:p>
          <a:p>
            <a:pPr marL="818388" lvl="1" indent="-342900">
              <a:spcBef>
                <a:spcPts val="600"/>
              </a:spcBef>
              <a:buFont typeface="Helvetica" charset="0"/>
              <a:buChar char="●"/>
            </a:pPr>
            <a:r>
              <a:rPr lang="en-US" dirty="0" smtClean="0"/>
              <a:t>As long as you don’t go overboard</a:t>
            </a:r>
          </a:p>
          <a:p>
            <a:pPr marL="525780" indent="-342900">
              <a:buFont typeface="Helvetica" charset="0"/>
              <a:buChar char="●"/>
            </a:pPr>
            <a:endParaRPr lang="en-US" cap="none" dirty="0"/>
          </a:p>
          <a:p>
            <a:pPr marL="525780" indent="-342900">
              <a:buFont typeface="Helvetica" charset="0"/>
              <a:buChar char="●"/>
            </a:pPr>
            <a:r>
              <a:rPr lang="en-US" dirty="0" smtClean="0"/>
              <a:t>In our app, it would make sense to animate the appearance of a new answer </a:t>
            </a:r>
            <a:r>
              <a:rPr lang="mr-IN" dirty="0" smtClean="0"/>
              <a:t>–</a:t>
            </a:r>
            <a:r>
              <a:rPr lang="en-US" dirty="0" smtClean="0"/>
              <a:t> so let’s implement that next</a:t>
            </a:r>
            <a:r>
              <a:rPr lang="mr-IN" dirty="0" smtClean="0"/>
              <a:t>…</a:t>
            </a:r>
            <a:endParaRPr lang="en-US" cap="none" dirty="0" smtClean="0"/>
          </a:p>
        </p:txBody>
      </p:sp>
    </p:spTree>
    <p:extLst>
      <p:ext uri="{BB962C8B-B14F-4D97-AF65-F5344CB8AC3E}">
        <p14:creationId xmlns:p14="http://schemas.microsoft.com/office/powerpoint/2010/main" val="1570754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bldLvl="2"/>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US" sz="5400" dirty="0" smtClean="0"/>
              <a:t>Adding Animations</a:t>
            </a:r>
            <a:endParaRPr lang="en-US" sz="3600" dirty="0"/>
          </a:p>
        </p:txBody>
      </p:sp>
      <p:sp>
        <p:nvSpPr>
          <p:cNvPr id="9" name="Subtitle 8"/>
          <p:cNvSpPr>
            <a:spLocks noGrp="1"/>
          </p:cNvSpPr>
          <p:nvPr>
            <p:ph type="body" idx="1"/>
          </p:nvPr>
        </p:nvSpPr>
        <p:spPr/>
        <p:txBody>
          <a:bodyPr>
            <a:normAutofit/>
          </a:bodyPr>
          <a:lstStyle/>
          <a:p>
            <a:pPr marL="91440"/>
            <a:r>
              <a:rPr lang="en-US" cap="none" dirty="0" smtClean="0"/>
              <a:t>Demo Time!</a:t>
            </a:r>
            <a:endParaRPr lang="en-US" cap="none" dirty="0" smtClean="0"/>
          </a:p>
        </p:txBody>
      </p:sp>
    </p:spTree>
    <p:extLst>
      <p:ext uri="{BB962C8B-B14F-4D97-AF65-F5344CB8AC3E}">
        <p14:creationId xmlns:p14="http://schemas.microsoft.com/office/powerpoint/2010/main" val="116242210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US" sz="5400" dirty="0" smtClean="0"/>
              <a:t>Fixing a Few Things</a:t>
            </a:r>
            <a:endParaRPr lang="en-US" sz="3600" dirty="0"/>
          </a:p>
        </p:txBody>
      </p:sp>
      <p:sp>
        <p:nvSpPr>
          <p:cNvPr id="9" name="Subtitle 8"/>
          <p:cNvSpPr>
            <a:spLocks noGrp="1"/>
          </p:cNvSpPr>
          <p:nvPr>
            <p:ph idx="1"/>
          </p:nvPr>
        </p:nvSpPr>
        <p:spPr>
          <a:xfrm>
            <a:off x="1097280" y="2043111"/>
            <a:ext cx="10058400" cy="4057651"/>
          </a:xfrm>
        </p:spPr>
        <p:txBody>
          <a:bodyPr>
            <a:normAutofit/>
          </a:bodyPr>
          <a:lstStyle/>
          <a:p>
            <a:pPr marL="525780" indent="-342900">
              <a:buFont typeface="Helvetica" charset="0"/>
              <a:buChar char="●"/>
            </a:pPr>
            <a:r>
              <a:rPr lang="en-US" cap="none" dirty="0" smtClean="0"/>
              <a:t>Before moving on, our app has a few distracting problems:</a:t>
            </a:r>
          </a:p>
          <a:p>
            <a:pPr marL="818388" lvl="1" indent="-342900">
              <a:spcBef>
                <a:spcPts val="600"/>
              </a:spcBef>
              <a:buFont typeface="Helvetica" charset="0"/>
              <a:buChar char="●"/>
            </a:pPr>
            <a:r>
              <a:rPr lang="en-US" dirty="0" smtClean="0"/>
              <a:t>Status bar text color on iOS is not ideal</a:t>
            </a:r>
          </a:p>
          <a:p>
            <a:pPr marL="818388" lvl="1" indent="-342900">
              <a:spcBef>
                <a:spcPts val="600"/>
              </a:spcBef>
              <a:buFont typeface="Helvetica" charset="0"/>
              <a:buChar char="●"/>
            </a:pPr>
            <a:r>
              <a:rPr lang="en-US" cap="none" dirty="0" smtClean="0"/>
              <a:t>The iOS and UWP launch screens are ugly</a:t>
            </a:r>
          </a:p>
          <a:p>
            <a:pPr marL="818388" lvl="1" indent="-342900">
              <a:spcBef>
                <a:spcPts val="600"/>
              </a:spcBef>
              <a:buFont typeface="Helvetica" charset="0"/>
              <a:buChar char="●"/>
            </a:pPr>
            <a:r>
              <a:rPr lang="en-US" dirty="0" smtClean="0"/>
              <a:t>The UWP app shows a framerate counter in debug mode</a:t>
            </a:r>
          </a:p>
          <a:p>
            <a:pPr marL="818388" lvl="1" indent="-342900">
              <a:spcBef>
                <a:spcPts val="600"/>
              </a:spcBef>
              <a:buFont typeface="Helvetica" charset="0"/>
              <a:buChar char="●"/>
            </a:pPr>
            <a:r>
              <a:rPr lang="en-US" cap="none" dirty="0" smtClean="0"/>
              <a:t>Worst of all: ugly app titles on the launcher icons</a:t>
            </a:r>
            <a:endParaRPr lang="en-US" cap="none" dirty="0" smtClean="0"/>
          </a:p>
        </p:txBody>
      </p:sp>
    </p:spTree>
    <p:extLst>
      <p:ext uri="{BB962C8B-B14F-4D97-AF65-F5344CB8AC3E}">
        <p14:creationId xmlns:p14="http://schemas.microsoft.com/office/powerpoint/2010/main" val="103985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bldLvl="2"/>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US" sz="5400" dirty="0" smtClean="0"/>
              <a:t>Visual Tweaks</a:t>
            </a:r>
            <a:endParaRPr lang="en-US" sz="3600" dirty="0"/>
          </a:p>
        </p:txBody>
      </p:sp>
      <p:sp>
        <p:nvSpPr>
          <p:cNvPr id="9" name="Subtitle 8"/>
          <p:cNvSpPr>
            <a:spLocks noGrp="1"/>
          </p:cNvSpPr>
          <p:nvPr>
            <p:ph type="body" idx="1"/>
          </p:nvPr>
        </p:nvSpPr>
        <p:spPr/>
        <p:txBody>
          <a:bodyPr>
            <a:normAutofit/>
          </a:bodyPr>
          <a:lstStyle/>
          <a:p>
            <a:pPr marL="91440"/>
            <a:r>
              <a:rPr lang="en-US" cap="none" dirty="0" smtClean="0"/>
              <a:t>Demo Time!</a:t>
            </a:r>
            <a:endParaRPr lang="en-US" cap="none" dirty="0" smtClean="0"/>
          </a:p>
        </p:txBody>
      </p:sp>
    </p:spTree>
    <p:extLst>
      <p:ext uri="{BB962C8B-B14F-4D97-AF65-F5344CB8AC3E}">
        <p14:creationId xmlns:p14="http://schemas.microsoft.com/office/powerpoint/2010/main" val="161305794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US" sz="5400" dirty="0" smtClean="0"/>
              <a:t>Detecting Shake Gestures in iOS</a:t>
            </a:r>
            <a:endParaRPr lang="en-US" sz="3600" dirty="0"/>
          </a:p>
        </p:txBody>
      </p:sp>
      <p:sp>
        <p:nvSpPr>
          <p:cNvPr id="9" name="Subtitle 8"/>
          <p:cNvSpPr>
            <a:spLocks noGrp="1"/>
          </p:cNvSpPr>
          <p:nvPr>
            <p:ph idx="1"/>
          </p:nvPr>
        </p:nvSpPr>
        <p:spPr>
          <a:xfrm>
            <a:off x="1097280" y="2043111"/>
            <a:ext cx="10058400" cy="4057651"/>
          </a:xfrm>
        </p:spPr>
        <p:txBody>
          <a:bodyPr>
            <a:normAutofit/>
          </a:bodyPr>
          <a:lstStyle/>
          <a:p>
            <a:pPr marL="525780" indent="-342900">
              <a:buFont typeface="Helvetica" charset="0"/>
              <a:buChar char="●"/>
            </a:pPr>
            <a:r>
              <a:rPr lang="en-US" dirty="0" smtClean="0"/>
              <a:t>For those of you who are too young to ever have held a real Magic 8-Ball, you shake them to get a new answer</a:t>
            </a:r>
          </a:p>
          <a:p>
            <a:pPr marL="525780" indent="-342900">
              <a:buFont typeface="Helvetica" charset="0"/>
              <a:buChar char="●"/>
            </a:pPr>
            <a:r>
              <a:rPr lang="en-US" cap="none" dirty="0" smtClean="0"/>
              <a:t>It makes sense to support this gesture in our app</a:t>
            </a:r>
          </a:p>
          <a:p>
            <a:pPr marL="525780" indent="-342900">
              <a:buFont typeface="Helvetica" charset="0"/>
              <a:buChar char="●"/>
            </a:pPr>
            <a:endParaRPr lang="en-US" dirty="0"/>
          </a:p>
          <a:p>
            <a:pPr marL="525780" indent="-342900">
              <a:buFont typeface="Helvetica" charset="0"/>
              <a:buChar char="●"/>
            </a:pPr>
            <a:r>
              <a:rPr lang="en-US" cap="none" dirty="0" smtClean="0"/>
              <a:t>For iOS, we will do this by:</a:t>
            </a:r>
          </a:p>
          <a:p>
            <a:pPr marL="818388" lvl="1" indent="-342900">
              <a:spcBef>
                <a:spcPts val="600"/>
              </a:spcBef>
              <a:buFont typeface="Helvetica" charset="0"/>
              <a:buChar char="●"/>
            </a:pPr>
            <a:r>
              <a:rPr lang="en-US" dirty="0" smtClean="0"/>
              <a:t>Adding a custom base page class (which will allow us to do the next step)</a:t>
            </a:r>
          </a:p>
          <a:p>
            <a:pPr marL="818388" lvl="1" indent="-342900">
              <a:spcBef>
                <a:spcPts val="600"/>
              </a:spcBef>
              <a:buFont typeface="Helvetica" charset="0"/>
              <a:buChar char="●"/>
            </a:pPr>
            <a:r>
              <a:rPr lang="en-US" cap="none" dirty="0" smtClean="0"/>
              <a:t>Implement a custom page renderer to handle the </a:t>
            </a:r>
            <a:r>
              <a:rPr lang="en-US" cap="none" dirty="0" err="1" smtClean="0"/>
              <a:t>MoveEnded</a:t>
            </a:r>
            <a:r>
              <a:rPr lang="en-US" cap="none" dirty="0" smtClean="0"/>
              <a:t>() event</a:t>
            </a:r>
          </a:p>
          <a:p>
            <a:pPr marL="818388" lvl="1" indent="-342900">
              <a:spcBef>
                <a:spcPts val="600"/>
              </a:spcBef>
              <a:buFont typeface="Helvetica" charset="0"/>
              <a:buChar char="●"/>
            </a:pPr>
            <a:r>
              <a:rPr lang="en-US" dirty="0" smtClean="0"/>
              <a:t>Enable </a:t>
            </a:r>
            <a:r>
              <a:rPr lang="en-US" dirty="0" err="1" smtClean="0"/>
              <a:t>ShakeToEdit</a:t>
            </a:r>
            <a:r>
              <a:rPr lang="en-US" dirty="0" smtClean="0"/>
              <a:t> in our </a:t>
            </a:r>
            <a:r>
              <a:rPr lang="en-US" dirty="0" err="1" smtClean="0"/>
              <a:t>AppDelegate</a:t>
            </a:r>
            <a:endParaRPr lang="en-US" dirty="0" smtClean="0"/>
          </a:p>
          <a:p>
            <a:pPr marL="525780" indent="-342900">
              <a:buFont typeface="Helvetica" charset="0"/>
              <a:buChar char="●"/>
            </a:pPr>
            <a:endParaRPr lang="en-US" cap="none" dirty="0" smtClean="0"/>
          </a:p>
          <a:p>
            <a:pPr marL="525780" indent="-342900">
              <a:buFont typeface="Helvetica" charset="0"/>
              <a:buChar char="●"/>
            </a:pPr>
            <a:r>
              <a:rPr lang="en-US" i="1" cap="none" dirty="0" smtClean="0"/>
              <a:t>Note that this code is almost all platform-specific since it applies only to iOS devices</a:t>
            </a:r>
            <a:endParaRPr lang="en-US" i="1" cap="none" dirty="0" smtClean="0"/>
          </a:p>
        </p:txBody>
      </p:sp>
    </p:spTree>
    <p:extLst>
      <p:ext uri="{BB962C8B-B14F-4D97-AF65-F5344CB8AC3E}">
        <p14:creationId xmlns:p14="http://schemas.microsoft.com/office/powerpoint/2010/main" val="1792324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bldLvl="2"/>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US" sz="5400" dirty="0" smtClean="0"/>
              <a:t>Detecting Shake Gestures in Android</a:t>
            </a:r>
            <a:endParaRPr lang="en-US" sz="3600" dirty="0"/>
          </a:p>
        </p:txBody>
      </p:sp>
      <p:sp>
        <p:nvSpPr>
          <p:cNvPr id="9" name="Subtitle 8"/>
          <p:cNvSpPr>
            <a:spLocks noGrp="1"/>
          </p:cNvSpPr>
          <p:nvPr>
            <p:ph idx="1"/>
          </p:nvPr>
        </p:nvSpPr>
        <p:spPr>
          <a:xfrm>
            <a:off x="1097280" y="2043111"/>
            <a:ext cx="10058400" cy="4057651"/>
          </a:xfrm>
        </p:spPr>
        <p:txBody>
          <a:bodyPr>
            <a:normAutofit/>
          </a:bodyPr>
          <a:lstStyle/>
          <a:p>
            <a:pPr marL="525780" indent="-342900">
              <a:buFont typeface="Helvetica" charset="0"/>
              <a:buChar char="●"/>
            </a:pPr>
            <a:r>
              <a:rPr lang="en-US" cap="none" dirty="0" smtClean="0"/>
              <a:t>Android devices also allow access to accelerometer data, but it will involve a bit more code</a:t>
            </a:r>
          </a:p>
          <a:p>
            <a:pPr marL="525780" indent="-342900">
              <a:buFont typeface="Helvetica" charset="0"/>
              <a:buChar char="●"/>
            </a:pPr>
            <a:endParaRPr lang="en-US" dirty="0"/>
          </a:p>
          <a:p>
            <a:pPr marL="525780" indent="-342900">
              <a:buFont typeface="Helvetica" charset="0"/>
              <a:buChar char="●"/>
            </a:pPr>
            <a:r>
              <a:rPr lang="en-US" cap="none" dirty="0" smtClean="0"/>
              <a:t>To implement the “shake” gesture in Android, we will take the following steps:</a:t>
            </a:r>
          </a:p>
          <a:p>
            <a:pPr marL="818388" lvl="1" indent="-342900">
              <a:spcBef>
                <a:spcPts val="600"/>
              </a:spcBef>
              <a:buFont typeface="Helvetica" charset="0"/>
              <a:buChar char="●"/>
            </a:pPr>
            <a:r>
              <a:rPr lang="en-US" dirty="0" smtClean="0"/>
              <a:t>Bring a pre-built </a:t>
            </a:r>
            <a:r>
              <a:rPr lang="en-US" dirty="0" err="1" smtClean="0"/>
              <a:t>SensorListener</a:t>
            </a:r>
            <a:r>
              <a:rPr lang="en-US" dirty="0" smtClean="0"/>
              <a:t> class into our project that handles the raw sensor events</a:t>
            </a:r>
          </a:p>
          <a:p>
            <a:pPr marL="818388" lvl="1" indent="-342900">
              <a:spcBef>
                <a:spcPts val="600"/>
              </a:spcBef>
              <a:buFont typeface="Helvetica" charset="0"/>
              <a:buChar char="●"/>
            </a:pPr>
            <a:r>
              <a:rPr lang="en-US" cap="none" dirty="0" smtClean="0"/>
              <a:t>Implement the </a:t>
            </a:r>
            <a:r>
              <a:rPr lang="en-US" cap="none" dirty="0" err="1" smtClean="0"/>
              <a:t>ISensorEventListener</a:t>
            </a:r>
            <a:r>
              <a:rPr lang="en-US" cap="none" dirty="0" smtClean="0"/>
              <a:t> interface on our app’s main activity</a:t>
            </a:r>
          </a:p>
          <a:p>
            <a:pPr marL="818388" lvl="1" indent="-342900">
              <a:spcBef>
                <a:spcPts val="600"/>
              </a:spcBef>
              <a:buFont typeface="Helvetica" charset="0"/>
              <a:buChar char="●"/>
            </a:pPr>
            <a:r>
              <a:rPr lang="en-US" dirty="0" smtClean="0"/>
              <a:t>Forward all calls to the listener so we aren’t bloating our activity’s code</a:t>
            </a:r>
          </a:p>
          <a:p>
            <a:pPr marL="818388" lvl="1" indent="-342900">
              <a:spcBef>
                <a:spcPts val="600"/>
              </a:spcBef>
              <a:buFont typeface="Helvetica" charset="0"/>
              <a:buChar char="●"/>
            </a:pPr>
            <a:r>
              <a:rPr lang="en-US" cap="none" dirty="0" smtClean="0"/>
              <a:t>Handle the </a:t>
            </a:r>
            <a:r>
              <a:rPr lang="en-US" cap="none" dirty="0" err="1" smtClean="0"/>
              <a:t>ShakeDetected</a:t>
            </a:r>
            <a:r>
              <a:rPr lang="en-US" cap="none" dirty="0" smtClean="0"/>
              <a:t> event of the </a:t>
            </a:r>
            <a:r>
              <a:rPr lang="en-US" cap="none" dirty="0" err="1" smtClean="0"/>
              <a:t>SensorListener</a:t>
            </a:r>
            <a:endParaRPr lang="en-US" cap="none" dirty="0" smtClean="0"/>
          </a:p>
          <a:p>
            <a:pPr marL="525780" indent="-342900">
              <a:buFont typeface="Helvetica" charset="0"/>
              <a:buChar char="●"/>
            </a:pPr>
            <a:endParaRPr lang="en-US" dirty="0"/>
          </a:p>
          <a:p>
            <a:pPr marL="525780" indent="-342900">
              <a:buFont typeface="Helvetica" charset="0"/>
              <a:buChar char="●"/>
            </a:pPr>
            <a:r>
              <a:rPr lang="en-US" i="1" dirty="0"/>
              <a:t>Note that this code is almost all platform-specific since it applies only to </a:t>
            </a:r>
            <a:r>
              <a:rPr lang="en-US" i="1" dirty="0" smtClean="0"/>
              <a:t>Android devices</a:t>
            </a:r>
            <a:endParaRPr lang="en-US" i="1" dirty="0"/>
          </a:p>
        </p:txBody>
      </p:sp>
    </p:spTree>
    <p:extLst>
      <p:ext uri="{BB962C8B-B14F-4D97-AF65-F5344CB8AC3E}">
        <p14:creationId xmlns:p14="http://schemas.microsoft.com/office/powerpoint/2010/main" val="66411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bldLvl="2"/>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US" sz="5400" dirty="0" smtClean="0"/>
              <a:t>Implementing Shake Gestures</a:t>
            </a:r>
            <a:endParaRPr lang="en-US" sz="3600" dirty="0"/>
          </a:p>
        </p:txBody>
      </p:sp>
      <p:sp>
        <p:nvSpPr>
          <p:cNvPr id="9" name="Subtitle 8"/>
          <p:cNvSpPr>
            <a:spLocks noGrp="1"/>
          </p:cNvSpPr>
          <p:nvPr>
            <p:ph type="body" idx="1"/>
          </p:nvPr>
        </p:nvSpPr>
        <p:spPr/>
        <p:txBody>
          <a:bodyPr>
            <a:normAutofit/>
          </a:bodyPr>
          <a:lstStyle/>
          <a:p>
            <a:pPr marL="91440"/>
            <a:r>
              <a:rPr lang="en-US" cap="none" dirty="0" smtClean="0"/>
              <a:t>Demo Time!</a:t>
            </a:r>
            <a:endParaRPr lang="en-US" cap="none" dirty="0" smtClean="0"/>
          </a:p>
        </p:txBody>
      </p:sp>
    </p:spTree>
    <p:extLst>
      <p:ext uri="{BB962C8B-B14F-4D97-AF65-F5344CB8AC3E}">
        <p14:creationId xmlns:p14="http://schemas.microsoft.com/office/powerpoint/2010/main" val="37310656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US" sz="5400" dirty="0" smtClean="0"/>
              <a:t>Supporting More Displays</a:t>
            </a:r>
            <a:endParaRPr lang="en-US" sz="3600" dirty="0"/>
          </a:p>
        </p:txBody>
      </p:sp>
      <p:sp>
        <p:nvSpPr>
          <p:cNvPr id="9" name="Subtitle 8"/>
          <p:cNvSpPr>
            <a:spLocks noGrp="1"/>
          </p:cNvSpPr>
          <p:nvPr>
            <p:ph idx="1"/>
          </p:nvPr>
        </p:nvSpPr>
        <p:spPr>
          <a:xfrm>
            <a:off x="1097280" y="2043111"/>
            <a:ext cx="10058400" cy="4057651"/>
          </a:xfrm>
        </p:spPr>
        <p:txBody>
          <a:bodyPr>
            <a:normAutofit/>
          </a:bodyPr>
          <a:lstStyle/>
          <a:p>
            <a:pPr marL="525780" indent="-342900">
              <a:buFont typeface="Helvetica" charset="0"/>
              <a:buChar char="●"/>
            </a:pPr>
            <a:r>
              <a:rPr lang="en-US" cap="none" dirty="0" smtClean="0"/>
              <a:t>So far, we’ve ignored the fact that there is a wide range of devices out there and quite a few screen sizes and pixel densities</a:t>
            </a:r>
          </a:p>
          <a:p>
            <a:pPr marL="525780" indent="-342900">
              <a:buFont typeface="Helvetica" charset="0"/>
              <a:buChar char="●"/>
            </a:pPr>
            <a:endParaRPr lang="en-US" dirty="0"/>
          </a:p>
          <a:p>
            <a:pPr marL="525780" indent="-342900">
              <a:buFont typeface="Helvetica" charset="0"/>
              <a:buChar char="●"/>
            </a:pPr>
            <a:endParaRPr lang="en-US" cap="none" dirty="0" smtClean="0"/>
          </a:p>
          <a:p>
            <a:pPr marL="525780" indent="-342900">
              <a:buFont typeface="Helvetica" charset="0"/>
              <a:buChar char="●"/>
            </a:pPr>
            <a:endParaRPr lang="en-US" dirty="0" smtClean="0"/>
          </a:p>
          <a:p>
            <a:pPr marL="525780" indent="-342900">
              <a:buFont typeface="Helvetica" charset="0"/>
              <a:buChar char="●"/>
            </a:pPr>
            <a:r>
              <a:rPr lang="en-US" dirty="0" smtClean="0"/>
              <a:t>Devices will scale images up/down if needed, but this consumes CPU resources and the visual quality suffers</a:t>
            </a:r>
          </a:p>
          <a:p>
            <a:pPr marL="525780" indent="-342900">
              <a:buFont typeface="Helvetica" charset="0"/>
              <a:buChar char="●"/>
            </a:pPr>
            <a:r>
              <a:rPr lang="en-US" dirty="0" smtClean="0"/>
              <a:t>Like with most things, we are faced with a trade-off:</a:t>
            </a:r>
          </a:p>
          <a:p>
            <a:pPr marL="818388" lvl="1" indent="-342900">
              <a:spcBef>
                <a:spcPts val="600"/>
              </a:spcBef>
              <a:buFont typeface="Helvetica" charset="0"/>
              <a:buChar char="●"/>
            </a:pPr>
            <a:r>
              <a:rPr lang="en-US" cap="none" dirty="0" smtClean="0"/>
              <a:t>Include smaller variety of image resolutions to get a smaller app footprint</a:t>
            </a:r>
          </a:p>
          <a:p>
            <a:pPr marL="818388" lvl="1" indent="-342900">
              <a:spcBef>
                <a:spcPts val="600"/>
              </a:spcBef>
              <a:buFont typeface="Helvetica" charset="0"/>
              <a:buChar char="●"/>
            </a:pPr>
            <a:r>
              <a:rPr lang="en-US" dirty="0" smtClean="0"/>
              <a:t>Include a wider variety of image resolutions to get higher visual quality and lower CPU use</a:t>
            </a:r>
          </a:p>
        </p:txBody>
      </p:sp>
      <p:sp>
        <p:nvSpPr>
          <p:cNvPr id="2" name="TextBox 1"/>
          <p:cNvSpPr txBox="1"/>
          <p:nvPr/>
        </p:nvSpPr>
        <p:spPr>
          <a:xfrm>
            <a:off x="1728788" y="2928934"/>
            <a:ext cx="9058275" cy="923330"/>
          </a:xfrm>
          <a:prstGeom prst="rect">
            <a:avLst/>
          </a:prstGeom>
          <a:solidFill>
            <a:schemeClr val="bg1">
              <a:lumMod val="95000"/>
            </a:schemeClr>
          </a:solidFill>
          <a:ln>
            <a:solidFill>
              <a:schemeClr val="bg1">
                <a:lumMod val="75000"/>
              </a:schemeClr>
            </a:solidFill>
          </a:ln>
        </p:spPr>
        <p:txBody>
          <a:bodyPr wrap="square" rtlCol="0">
            <a:spAutoFit/>
          </a:bodyPr>
          <a:lstStyle/>
          <a:p>
            <a:r>
              <a:rPr lang="en-US" dirty="0" smtClean="0"/>
              <a:t>You may be familiar with the term ”Retina”. Retina is used by Apple to describe their devices that have higher pixel densities (and thus require higher resolution images for the same physical screen size). Android devices also support higher densities, but they don’t call it that.</a:t>
            </a:r>
            <a:endParaRPr lang="en-US" dirty="0"/>
          </a:p>
        </p:txBody>
      </p:sp>
    </p:spTree>
    <p:extLst>
      <p:ext uri="{BB962C8B-B14F-4D97-AF65-F5344CB8AC3E}">
        <p14:creationId xmlns:p14="http://schemas.microsoft.com/office/powerpoint/2010/main" val="1699760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dissolve">
                                      <p:cBhvr>
                                        <p:cTn id="11" dur="5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bldLvl="2"/>
      <p:bldP spid="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US" sz="5400" dirty="0" smtClean="0"/>
              <a:t>Preparing for Production Builds</a:t>
            </a:r>
            <a:endParaRPr lang="en-US" sz="3600" dirty="0"/>
          </a:p>
        </p:txBody>
      </p:sp>
      <p:sp>
        <p:nvSpPr>
          <p:cNvPr id="9" name="Subtitle 8"/>
          <p:cNvSpPr>
            <a:spLocks noGrp="1"/>
          </p:cNvSpPr>
          <p:nvPr>
            <p:ph idx="1"/>
          </p:nvPr>
        </p:nvSpPr>
        <p:spPr>
          <a:xfrm>
            <a:off x="1097280" y="2043111"/>
            <a:ext cx="10058400" cy="4057651"/>
          </a:xfrm>
        </p:spPr>
        <p:txBody>
          <a:bodyPr>
            <a:normAutofit/>
          </a:bodyPr>
          <a:lstStyle/>
          <a:p>
            <a:pPr marL="525780" indent="-342900">
              <a:buFont typeface="Helvetica" charset="0"/>
              <a:buChar char="●"/>
            </a:pPr>
            <a:r>
              <a:rPr lang="en-US" cap="none" dirty="0" smtClean="0"/>
              <a:t>Before we can create a production build, we have to take care of a few more things:</a:t>
            </a:r>
          </a:p>
          <a:p>
            <a:pPr marL="818388" lvl="1" indent="-342900">
              <a:spcBef>
                <a:spcPts val="600"/>
              </a:spcBef>
              <a:buFont typeface="Helvetica" charset="0"/>
              <a:buChar char="●"/>
            </a:pPr>
            <a:r>
              <a:rPr lang="en-US" dirty="0" smtClean="0"/>
              <a:t>Properly configure the app version numbers / names</a:t>
            </a:r>
          </a:p>
          <a:p>
            <a:pPr marL="818388" lvl="1" indent="-342900">
              <a:spcBef>
                <a:spcPts val="600"/>
              </a:spcBef>
              <a:buFont typeface="Helvetica" charset="0"/>
              <a:buChar char="●"/>
            </a:pPr>
            <a:r>
              <a:rPr lang="en-US" cap="none" dirty="0" smtClean="0"/>
              <a:t>Assign appropriate icon images (there’s a LOT of them!)</a:t>
            </a:r>
          </a:p>
          <a:p>
            <a:pPr marL="818388" lvl="1" indent="-342900">
              <a:spcBef>
                <a:spcPts val="600"/>
              </a:spcBef>
              <a:buFont typeface="Helvetica" charset="0"/>
              <a:buChar char="●"/>
            </a:pPr>
            <a:r>
              <a:rPr lang="en-US" dirty="0" smtClean="0"/>
              <a:t>Obtain signing keys / certificates</a:t>
            </a:r>
          </a:p>
          <a:p>
            <a:pPr marL="818388" lvl="1" indent="-342900">
              <a:spcBef>
                <a:spcPts val="600"/>
              </a:spcBef>
              <a:buFont typeface="Helvetica" charset="0"/>
              <a:buChar char="●"/>
            </a:pPr>
            <a:r>
              <a:rPr lang="en-US" dirty="0" smtClean="0"/>
              <a:t>Reserving a place for our app on the App Stores</a:t>
            </a:r>
            <a:endParaRPr lang="en-US" cap="none" dirty="0" smtClean="0"/>
          </a:p>
          <a:p>
            <a:pPr marL="525780" indent="-342900">
              <a:buFont typeface="Helvetica" charset="0"/>
              <a:buChar char="●"/>
            </a:pPr>
            <a:endParaRPr lang="en-US" cap="none" dirty="0" smtClean="0"/>
          </a:p>
          <a:p>
            <a:pPr marL="525780" indent="-342900">
              <a:buFont typeface="Helvetica" charset="0"/>
              <a:buChar char="●"/>
            </a:pPr>
            <a:r>
              <a:rPr lang="en-US" dirty="0" smtClean="0"/>
              <a:t>Let’s look at each of these</a:t>
            </a:r>
            <a:endParaRPr lang="en-US" cap="none" dirty="0" smtClean="0"/>
          </a:p>
        </p:txBody>
      </p:sp>
    </p:spTree>
    <p:extLst>
      <p:ext uri="{BB962C8B-B14F-4D97-AF65-F5344CB8AC3E}">
        <p14:creationId xmlns:p14="http://schemas.microsoft.com/office/powerpoint/2010/main" val="475566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bldLvl="2"/>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US" sz="5400" dirty="0" smtClean="0"/>
              <a:t>Preparing to Build</a:t>
            </a:r>
            <a:endParaRPr lang="en-US" sz="3600" dirty="0"/>
          </a:p>
        </p:txBody>
      </p:sp>
      <p:sp>
        <p:nvSpPr>
          <p:cNvPr id="9" name="Subtitle 8"/>
          <p:cNvSpPr>
            <a:spLocks noGrp="1"/>
          </p:cNvSpPr>
          <p:nvPr>
            <p:ph type="body" idx="1"/>
          </p:nvPr>
        </p:nvSpPr>
        <p:spPr/>
        <p:txBody>
          <a:bodyPr>
            <a:normAutofit/>
          </a:bodyPr>
          <a:lstStyle/>
          <a:p>
            <a:pPr marL="91440"/>
            <a:r>
              <a:rPr lang="en-US" cap="none" dirty="0" smtClean="0"/>
              <a:t>Demo Time!</a:t>
            </a:r>
            <a:endParaRPr lang="en-US" cap="none" dirty="0" smtClean="0"/>
          </a:p>
        </p:txBody>
      </p:sp>
    </p:spTree>
    <p:extLst>
      <p:ext uri="{BB962C8B-B14F-4D97-AF65-F5344CB8AC3E}">
        <p14:creationId xmlns:p14="http://schemas.microsoft.com/office/powerpoint/2010/main" val="10847923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fontScale="70000" lnSpcReduction="20000"/>
          </a:bodyPr>
          <a:lstStyle/>
          <a:p>
            <a:pPr algn="ctr"/>
            <a:r>
              <a:rPr lang="en-US" sz="5400">
                <a:latin typeface="Segoe UI Light" panose="020B0502040204020203" pitchFamily="34" charset="0"/>
                <a:cs typeface="Segoe UI Light" panose="020B0502040204020203" pitchFamily="34" charset="0"/>
              </a:rPr>
              <a:t>@</a:t>
            </a:r>
            <a:r>
              <a:rPr lang="en-US" sz="5400" err="1">
                <a:latin typeface="Segoe UI Light" panose="020B0502040204020203" pitchFamily="34" charset="0"/>
                <a:cs typeface="Segoe UI Light" panose="020B0502040204020203" pitchFamily="34" charset="0"/>
              </a:rPr>
              <a:t>AtlCodeCamp</a:t>
            </a:r>
            <a:endParaRPr lang="en-US" sz="5400">
              <a:latin typeface="Segoe UI Light" panose="020B0502040204020203" pitchFamily="34" charset="0"/>
              <a:cs typeface="Segoe UI Light" panose="020B0502040204020203" pitchFamily="34" charset="0"/>
            </a:endParaRPr>
          </a:p>
          <a:p>
            <a:pPr algn="ctr"/>
            <a:r>
              <a:rPr lang="en-US" sz="5400" err="1">
                <a:latin typeface="Segoe UI Light" panose="020B0502040204020203" pitchFamily="34" charset="0"/>
                <a:cs typeface="Segoe UI Light" panose="020B0502040204020203" pitchFamily="34" charset="0"/>
              </a:rPr>
              <a:t>httpS</a:t>
            </a:r>
            <a:r>
              <a:rPr lang="en-US" sz="5400">
                <a:latin typeface="Segoe UI Light" panose="020B0502040204020203" pitchFamily="34" charset="0"/>
                <a:cs typeface="Segoe UI Light" panose="020B0502040204020203" pitchFamily="34" charset="0"/>
              </a:rPr>
              <a:t>://</a:t>
            </a:r>
            <a:r>
              <a:rPr lang="en-US" sz="5400" err="1">
                <a:latin typeface="Segoe UI Light" panose="020B0502040204020203" pitchFamily="34" charset="0"/>
                <a:cs typeface="Segoe UI Light" panose="020B0502040204020203" pitchFamily="34" charset="0"/>
              </a:rPr>
              <a:t>AtlantaCodeCamp.com</a:t>
            </a:r>
            <a:r>
              <a:rPr lang="en-US" sz="5400">
                <a:latin typeface="Segoe UI Light" panose="020B0502040204020203" pitchFamily="34" charset="0"/>
                <a:cs typeface="Segoe UI Light" panose="020B0502040204020203" pitchFamily="34" charset="0"/>
              </a:rPr>
              <a:t>/2016</a:t>
            </a:r>
          </a:p>
        </p:txBody>
      </p:sp>
      <p:pic>
        <p:nvPicPr>
          <p:cNvPr id="2050" name="Picture 2" descr="https://gallery.mailchimp.com/05e4f34e24267e5452cff78d8/images/75e21599-cb18-4056-97a7-0bf5433670c7.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0833" y="2694684"/>
            <a:ext cx="10147618" cy="9355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92970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US" sz="5400" dirty="0" smtClean="0"/>
              <a:t>Application Identifiers</a:t>
            </a:r>
            <a:endParaRPr lang="en-US" sz="3600" dirty="0"/>
          </a:p>
        </p:txBody>
      </p:sp>
      <p:sp>
        <p:nvSpPr>
          <p:cNvPr id="9" name="Subtitle 8"/>
          <p:cNvSpPr>
            <a:spLocks noGrp="1"/>
          </p:cNvSpPr>
          <p:nvPr>
            <p:ph idx="1"/>
          </p:nvPr>
        </p:nvSpPr>
        <p:spPr>
          <a:xfrm>
            <a:off x="1097280" y="2043111"/>
            <a:ext cx="10058400" cy="4057651"/>
          </a:xfrm>
        </p:spPr>
        <p:txBody>
          <a:bodyPr>
            <a:normAutofit/>
          </a:bodyPr>
          <a:lstStyle/>
          <a:p>
            <a:pPr marL="525780" indent="-342900">
              <a:buFont typeface="Helvetica" charset="0"/>
              <a:buChar char="●"/>
            </a:pPr>
            <a:r>
              <a:rPr lang="en-US" dirty="0" smtClean="0"/>
              <a:t>The mobile app stores all use an application identifier to match binary packages with app store listings</a:t>
            </a:r>
          </a:p>
          <a:p>
            <a:pPr marL="818388" lvl="1" indent="-342900">
              <a:spcBef>
                <a:spcPts val="600"/>
              </a:spcBef>
              <a:buFont typeface="Helvetica" charset="0"/>
              <a:buChar char="●"/>
            </a:pPr>
            <a:r>
              <a:rPr lang="en-US" cap="none" dirty="0" smtClean="0"/>
              <a:t>Apple calls this a “Bundle Identifier”</a:t>
            </a:r>
          </a:p>
          <a:p>
            <a:pPr marL="818388" lvl="1" indent="-342900">
              <a:spcBef>
                <a:spcPts val="600"/>
              </a:spcBef>
              <a:buFont typeface="Helvetica" charset="0"/>
              <a:buChar char="●"/>
            </a:pPr>
            <a:r>
              <a:rPr lang="en-US" dirty="0" smtClean="0"/>
              <a:t>Google calls it a “Package Name”</a:t>
            </a:r>
          </a:p>
          <a:p>
            <a:pPr marL="818388" lvl="1" indent="-342900">
              <a:spcBef>
                <a:spcPts val="600"/>
              </a:spcBef>
              <a:buFont typeface="Helvetica" charset="0"/>
              <a:buChar char="●"/>
            </a:pPr>
            <a:r>
              <a:rPr lang="en-US" cap="none" dirty="0" smtClean="0"/>
              <a:t>Microsoft calls it a “Package Identifier”</a:t>
            </a:r>
          </a:p>
          <a:p>
            <a:pPr marL="525780" indent="-342900">
              <a:buFont typeface="Helvetica" charset="0"/>
              <a:buChar char="●"/>
            </a:pPr>
            <a:r>
              <a:rPr lang="en-US" dirty="0" smtClean="0"/>
              <a:t>We can let Microsoft generate a suitable ID for this, but for Android and iOS we need to supply one</a:t>
            </a:r>
          </a:p>
          <a:p>
            <a:pPr marL="818388" lvl="1" indent="-342900">
              <a:spcBef>
                <a:spcPts val="600"/>
              </a:spcBef>
              <a:buFont typeface="Helvetica" charset="0"/>
              <a:buChar char="●"/>
            </a:pPr>
            <a:r>
              <a:rPr lang="en-US" cap="none" dirty="0" smtClean="0"/>
              <a:t>It is strongly suggested to use the same identifier for Android and iOS, and to follow reverse-domain notation when creating it, for example: “</a:t>
            </a:r>
            <a:r>
              <a:rPr lang="en-US" cap="none" dirty="0" err="1" smtClean="0"/>
              <a:t>com.wintellect</a:t>
            </a:r>
            <a:r>
              <a:rPr lang="en-US" dirty="0" err="1" smtClean="0"/>
              <a:t>now.mobile</a:t>
            </a:r>
            <a:r>
              <a:rPr lang="en-US" dirty="0" smtClean="0"/>
              <a:t>”</a:t>
            </a:r>
            <a:endParaRPr lang="en-US" cap="none" dirty="0" smtClean="0"/>
          </a:p>
          <a:p>
            <a:pPr marL="525780" indent="-342900">
              <a:buFont typeface="Helvetica" charset="0"/>
              <a:buChar char="●"/>
            </a:pPr>
            <a:endParaRPr lang="en-US" cap="none" dirty="0" smtClean="0"/>
          </a:p>
        </p:txBody>
      </p:sp>
    </p:spTree>
    <p:extLst>
      <p:ext uri="{BB962C8B-B14F-4D97-AF65-F5344CB8AC3E}">
        <p14:creationId xmlns:p14="http://schemas.microsoft.com/office/powerpoint/2010/main" val="1858198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bldLvl="2"/>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US" sz="5400" dirty="0" smtClean="0"/>
              <a:t>Publishing to the Windows Store</a:t>
            </a:r>
            <a:endParaRPr lang="en-US" sz="3600" dirty="0"/>
          </a:p>
        </p:txBody>
      </p:sp>
      <p:sp>
        <p:nvSpPr>
          <p:cNvPr id="9" name="Subtitle 8"/>
          <p:cNvSpPr>
            <a:spLocks noGrp="1"/>
          </p:cNvSpPr>
          <p:nvPr>
            <p:ph idx="1"/>
          </p:nvPr>
        </p:nvSpPr>
        <p:spPr>
          <a:xfrm>
            <a:off x="1097280" y="2043111"/>
            <a:ext cx="10058400" cy="4057651"/>
          </a:xfrm>
        </p:spPr>
        <p:txBody>
          <a:bodyPr>
            <a:normAutofit/>
          </a:bodyPr>
          <a:lstStyle/>
          <a:p>
            <a:pPr marL="525780" indent="-342900">
              <a:buFont typeface="Helvetica" charset="0"/>
              <a:buChar char="●"/>
            </a:pPr>
            <a:r>
              <a:rPr lang="en-US" cap="none" dirty="0" smtClean="0"/>
              <a:t>Publishing to the Windows Store is the easiest of the three</a:t>
            </a:r>
          </a:p>
          <a:p>
            <a:pPr marL="525780" indent="-342900">
              <a:buFont typeface="Helvetica" charset="0"/>
              <a:buChar char="●"/>
            </a:pPr>
            <a:r>
              <a:rPr lang="en-US" dirty="0" smtClean="0"/>
              <a:t>Although Microsoft requires that you submit your app for a “review” which tends to take up to a week, I’m pretty sure nobody actually looks at it before approving</a:t>
            </a:r>
          </a:p>
          <a:p>
            <a:pPr marL="525780" indent="-342900">
              <a:buFont typeface="Helvetica" charset="0"/>
              <a:buChar char="●"/>
            </a:pPr>
            <a:r>
              <a:rPr lang="en-US" dirty="0" smtClean="0"/>
              <a:t>There is a one-time fee per developer to set up a publishing account on the store</a:t>
            </a:r>
          </a:p>
          <a:p>
            <a:pPr marL="525780" indent="-342900">
              <a:buFont typeface="Helvetica" charset="0"/>
              <a:buChar char="●"/>
            </a:pPr>
            <a:r>
              <a:rPr lang="en-US" cap="none" dirty="0" smtClean="0"/>
              <a:t>Main steps include:</a:t>
            </a:r>
          </a:p>
          <a:p>
            <a:pPr marL="818388" lvl="1" indent="-342900">
              <a:spcBef>
                <a:spcPts val="600"/>
              </a:spcBef>
              <a:buFont typeface="+mj-lt"/>
              <a:buAutoNum type="arabicPeriod"/>
            </a:pPr>
            <a:r>
              <a:rPr lang="en-US" dirty="0" smtClean="0"/>
              <a:t>Associate your app with the Store from Visual Studio, which creates a signing key</a:t>
            </a:r>
          </a:p>
          <a:p>
            <a:pPr marL="818388" lvl="1" indent="-342900">
              <a:spcBef>
                <a:spcPts val="600"/>
              </a:spcBef>
              <a:buFont typeface="+mj-lt"/>
              <a:buAutoNum type="arabicPeriod"/>
            </a:pPr>
            <a:r>
              <a:rPr lang="en-US" cap="none" dirty="0" smtClean="0"/>
              <a:t>Create the App Packages in Visual Studio</a:t>
            </a:r>
          </a:p>
          <a:p>
            <a:pPr marL="818388" lvl="1" indent="-342900">
              <a:spcBef>
                <a:spcPts val="600"/>
              </a:spcBef>
              <a:buFont typeface="+mj-lt"/>
              <a:buAutoNum type="arabicPeriod"/>
            </a:pPr>
            <a:r>
              <a:rPr lang="en-US" dirty="0" smtClean="0"/>
              <a:t>Run the Windows App Certification Kit took when prompted</a:t>
            </a:r>
          </a:p>
          <a:p>
            <a:pPr marL="818388" lvl="1" indent="-342900">
              <a:spcBef>
                <a:spcPts val="600"/>
              </a:spcBef>
              <a:buFont typeface="+mj-lt"/>
              <a:buAutoNum type="arabicPeriod"/>
            </a:pPr>
            <a:r>
              <a:rPr lang="en-US" cap="none" dirty="0" smtClean="0"/>
              <a:t>Upload the resulting app package</a:t>
            </a:r>
          </a:p>
          <a:p>
            <a:pPr marL="818388" lvl="1" indent="-342900">
              <a:spcBef>
                <a:spcPts val="600"/>
              </a:spcBef>
              <a:buFont typeface="+mj-lt"/>
              <a:buAutoNum type="arabicPeriod"/>
            </a:pPr>
            <a:r>
              <a:rPr lang="en-US" dirty="0" smtClean="0"/>
              <a:t>Supply screenshots, description, ESRB rating info, and submit for review</a:t>
            </a:r>
            <a:endParaRPr lang="en-US" cap="none" dirty="0" smtClean="0"/>
          </a:p>
        </p:txBody>
      </p:sp>
    </p:spTree>
    <p:extLst>
      <p:ext uri="{BB962C8B-B14F-4D97-AF65-F5344CB8AC3E}">
        <p14:creationId xmlns:p14="http://schemas.microsoft.com/office/powerpoint/2010/main" val="2034095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bldLvl="2"/>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US" sz="5400" dirty="0" smtClean="0"/>
              <a:t>Publishing to Google Play</a:t>
            </a:r>
            <a:endParaRPr lang="en-US" sz="3600" dirty="0"/>
          </a:p>
        </p:txBody>
      </p:sp>
      <p:sp>
        <p:nvSpPr>
          <p:cNvPr id="9" name="Subtitle 8"/>
          <p:cNvSpPr>
            <a:spLocks noGrp="1"/>
          </p:cNvSpPr>
          <p:nvPr>
            <p:ph idx="1"/>
          </p:nvPr>
        </p:nvSpPr>
        <p:spPr>
          <a:xfrm>
            <a:off x="1097280" y="2043111"/>
            <a:ext cx="10058400" cy="4057651"/>
          </a:xfrm>
        </p:spPr>
        <p:txBody>
          <a:bodyPr>
            <a:normAutofit/>
          </a:bodyPr>
          <a:lstStyle/>
          <a:p>
            <a:pPr marL="525780" indent="-342900">
              <a:buFont typeface="Helvetica" charset="0"/>
              <a:buChar char="●"/>
            </a:pPr>
            <a:r>
              <a:rPr lang="en-US" dirty="0" smtClean="0"/>
              <a:t>The Google Play Store requires an app review before publication, but it is mostly automated and very quick</a:t>
            </a:r>
            <a:endParaRPr lang="en-US" dirty="0"/>
          </a:p>
          <a:p>
            <a:pPr marL="525780" indent="-342900">
              <a:buFont typeface="Helvetica" charset="0"/>
              <a:buChar char="●"/>
            </a:pPr>
            <a:r>
              <a:rPr lang="en-US" dirty="0" smtClean="0"/>
              <a:t>There </a:t>
            </a:r>
            <a:r>
              <a:rPr lang="en-US" dirty="0"/>
              <a:t>is a one-time fee per developer to set up a publishing account on the store</a:t>
            </a:r>
          </a:p>
          <a:p>
            <a:pPr marL="525780" indent="-342900">
              <a:buFont typeface="Helvetica" charset="0"/>
              <a:buChar char="●"/>
            </a:pPr>
            <a:r>
              <a:rPr lang="en-US" dirty="0"/>
              <a:t>Main steps include:</a:t>
            </a:r>
          </a:p>
          <a:p>
            <a:pPr marL="818388" lvl="1" indent="-342900">
              <a:spcBef>
                <a:spcPts val="600"/>
              </a:spcBef>
              <a:buFont typeface="+mj-lt"/>
              <a:buAutoNum type="arabicPeriod"/>
            </a:pPr>
            <a:r>
              <a:rPr lang="en-US" dirty="0" smtClean="0"/>
              <a:t>Create an App listing on the Google Play Developer Console</a:t>
            </a:r>
            <a:endParaRPr lang="en-US" dirty="0"/>
          </a:p>
          <a:p>
            <a:pPr marL="818388" lvl="1" indent="-342900">
              <a:spcBef>
                <a:spcPts val="600"/>
              </a:spcBef>
              <a:buFont typeface="+mj-lt"/>
              <a:buAutoNum type="arabicPeriod"/>
            </a:pPr>
            <a:r>
              <a:rPr lang="en-US" dirty="0" smtClean="0"/>
              <a:t>Build the app with Release configuration</a:t>
            </a:r>
          </a:p>
          <a:p>
            <a:pPr marL="818388" lvl="1" indent="-342900">
              <a:spcBef>
                <a:spcPts val="600"/>
              </a:spcBef>
              <a:buFont typeface="+mj-lt"/>
              <a:buAutoNum type="arabicPeriod"/>
            </a:pPr>
            <a:r>
              <a:rPr lang="en-US" dirty="0" smtClean="0"/>
              <a:t>Generate a new signing key if needed, or use an existing one (don’t forget to back it up!)</a:t>
            </a:r>
          </a:p>
          <a:p>
            <a:pPr marL="818388" lvl="1" indent="-342900">
              <a:spcBef>
                <a:spcPts val="600"/>
              </a:spcBef>
              <a:buFont typeface="+mj-lt"/>
              <a:buAutoNum type="arabicPeriod"/>
            </a:pPr>
            <a:r>
              <a:rPr lang="en-US" dirty="0" smtClean="0"/>
              <a:t>Sign and upload the resulting APK</a:t>
            </a:r>
            <a:endParaRPr lang="en-US" dirty="0"/>
          </a:p>
          <a:p>
            <a:pPr marL="818388" lvl="1" indent="-342900">
              <a:spcBef>
                <a:spcPts val="600"/>
              </a:spcBef>
              <a:buFont typeface="+mj-lt"/>
              <a:buAutoNum type="arabicPeriod"/>
            </a:pPr>
            <a:r>
              <a:rPr lang="en-US" dirty="0" smtClean="0"/>
              <a:t>Supply </a:t>
            </a:r>
            <a:r>
              <a:rPr lang="en-US" dirty="0"/>
              <a:t>screenshots, description, ESRB rating info, and submit for review</a:t>
            </a:r>
          </a:p>
        </p:txBody>
      </p:sp>
    </p:spTree>
    <p:extLst>
      <p:ext uri="{BB962C8B-B14F-4D97-AF65-F5344CB8AC3E}">
        <p14:creationId xmlns:p14="http://schemas.microsoft.com/office/powerpoint/2010/main" val="1249366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bldLvl="2"/>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US" sz="5400" dirty="0" smtClean="0"/>
              <a:t>Publishing to the iTunes Store</a:t>
            </a:r>
            <a:endParaRPr lang="en-US" sz="3600" dirty="0"/>
          </a:p>
        </p:txBody>
      </p:sp>
      <p:sp>
        <p:nvSpPr>
          <p:cNvPr id="9" name="Subtitle 8"/>
          <p:cNvSpPr>
            <a:spLocks noGrp="1"/>
          </p:cNvSpPr>
          <p:nvPr>
            <p:ph idx="1"/>
          </p:nvPr>
        </p:nvSpPr>
        <p:spPr>
          <a:xfrm>
            <a:off x="1097280" y="2043111"/>
            <a:ext cx="10058400" cy="4057651"/>
          </a:xfrm>
        </p:spPr>
        <p:txBody>
          <a:bodyPr>
            <a:normAutofit/>
          </a:bodyPr>
          <a:lstStyle/>
          <a:p>
            <a:pPr marL="525780" indent="-342900">
              <a:buFont typeface="Helvetica" charset="0"/>
              <a:buChar char="●"/>
            </a:pPr>
            <a:r>
              <a:rPr lang="en-US" dirty="0" smtClean="0"/>
              <a:t>Apple’s iTunes Store </a:t>
            </a:r>
            <a:r>
              <a:rPr lang="en-US" dirty="0"/>
              <a:t>requires an app review before publication, </a:t>
            </a:r>
            <a:r>
              <a:rPr lang="en-US" dirty="0" smtClean="0"/>
              <a:t>which typically takes around three days to process (assuming no rejections)</a:t>
            </a:r>
          </a:p>
          <a:p>
            <a:pPr marL="525780" indent="-342900">
              <a:buFont typeface="Helvetica" charset="0"/>
              <a:buChar char="●"/>
            </a:pPr>
            <a:r>
              <a:rPr lang="en-US" dirty="0" smtClean="0"/>
              <a:t>Rejections are common, and you can expect the reviewer to closely scrutinize your app</a:t>
            </a:r>
            <a:endParaRPr lang="en-US" dirty="0"/>
          </a:p>
          <a:p>
            <a:pPr marL="525780" indent="-342900">
              <a:buFont typeface="Helvetica" charset="0"/>
              <a:buChar char="●"/>
            </a:pPr>
            <a:r>
              <a:rPr lang="en-US" dirty="0"/>
              <a:t>There is </a:t>
            </a:r>
            <a:r>
              <a:rPr lang="en-US" dirty="0" smtClean="0"/>
              <a:t>an annual </a:t>
            </a:r>
            <a:r>
              <a:rPr lang="en-US" dirty="0"/>
              <a:t>fee per </a:t>
            </a:r>
            <a:r>
              <a:rPr lang="en-US" dirty="0" smtClean="0"/>
              <a:t>developer ($99/year)</a:t>
            </a:r>
            <a:endParaRPr lang="en-US" dirty="0"/>
          </a:p>
          <a:p>
            <a:pPr marL="525780" indent="-342900">
              <a:buFont typeface="Helvetica" charset="0"/>
              <a:buChar char="●"/>
            </a:pPr>
            <a:r>
              <a:rPr lang="en-US" dirty="0"/>
              <a:t>Main steps include:</a:t>
            </a:r>
          </a:p>
          <a:p>
            <a:pPr marL="818388" lvl="1" indent="-342900">
              <a:spcBef>
                <a:spcPts val="600"/>
              </a:spcBef>
              <a:buFont typeface="+mj-lt"/>
              <a:buAutoNum type="arabicPeriod"/>
            </a:pPr>
            <a:r>
              <a:rPr lang="en-US" dirty="0" smtClean="0"/>
              <a:t>Create the </a:t>
            </a:r>
            <a:r>
              <a:rPr lang="en-US" dirty="0" err="1" smtClean="0"/>
              <a:t>AppID</a:t>
            </a:r>
            <a:r>
              <a:rPr lang="en-US" dirty="0" smtClean="0"/>
              <a:t> and Provisioning Profiles on the Apple Developer portal and install to your Mac</a:t>
            </a:r>
          </a:p>
          <a:p>
            <a:pPr marL="818388" lvl="1" indent="-342900">
              <a:spcBef>
                <a:spcPts val="600"/>
              </a:spcBef>
              <a:buFont typeface="+mj-lt"/>
              <a:buAutoNum type="arabicPeriod"/>
            </a:pPr>
            <a:r>
              <a:rPr lang="en-US" dirty="0" smtClean="0"/>
              <a:t>Create </a:t>
            </a:r>
            <a:r>
              <a:rPr lang="en-US" dirty="0"/>
              <a:t>an App listing on </a:t>
            </a:r>
            <a:r>
              <a:rPr lang="en-US" dirty="0" smtClean="0"/>
              <a:t>iTunes Connect</a:t>
            </a:r>
            <a:endParaRPr lang="en-US" dirty="0"/>
          </a:p>
          <a:p>
            <a:pPr marL="818388" lvl="1" indent="-342900">
              <a:spcBef>
                <a:spcPts val="600"/>
              </a:spcBef>
              <a:buFont typeface="+mj-lt"/>
              <a:buAutoNum type="arabicPeriod"/>
            </a:pPr>
            <a:r>
              <a:rPr lang="en-US" dirty="0"/>
              <a:t>Build the app with </a:t>
            </a:r>
            <a:r>
              <a:rPr lang="en-US" dirty="0" err="1" smtClean="0"/>
              <a:t>AppStore</a:t>
            </a:r>
            <a:r>
              <a:rPr lang="en-US" dirty="0" smtClean="0"/>
              <a:t>/iPhone configuration</a:t>
            </a:r>
            <a:endParaRPr lang="en-US" dirty="0"/>
          </a:p>
          <a:p>
            <a:pPr marL="818388" lvl="1" indent="-342900">
              <a:spcBef>
                <a:spcPts val="600"/>
              </a:spcBef>
              <a:buFont typeface="+mj-lt"/>
              <a:buAutoNum type="arabicPeriod"/>
            </a:pPr>
            <a:r>
              <a:rPr lang="en-US" dirty="0" smtClean="0"/>
              <a:t>Upload the resulting IPA to Apple using the Application Loader tool on your Mac</a:t>
            </a:r>
            <a:endParaRPr lang="en-US" dirty="0"/>
          </a:p>
          <a:p>
            <a:pPr marL="818388" lvl="1" indent="-342900">
              <a:spcBef>
                <a:spcPts val="600"/>
              </a:spcBef>
              <a:buFont typeface="+mj-lt"/>
              <a:buAutoNum type="arabicPeriod"/>
            </a:pPr>
            <a:r>
              <a:rPr lang="en-US" dirty="0"/>
              <a:t>Supply screenshots, description, ESRB rating info, and submit for review</a:t>
            </a:r>
            <a:endParaRPr lang="en-US" dirty="0"/>
          </a:p>
        </p:txBody>
      </p:sp>
    </p:spTree>
    <p:extLst>
      <p:ext uri="{BB962C8B-B14F-4D97-AF65-F5344CB8AC3E}">
        <p14:creationId xmlns:p14="http://schemas.microsoft.com/office/powerpoint/2010/main" val="1015705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bldLvl="2"/>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US" sz="5400" dirty="0" smtClean="0"/>
              <a:t>Dealing with the App Stores</a:t>
            </a:r>
            <a:endParaRPr lang="en-US" sz="3600" dirty="0"/>
          </a:p>
        </p:txBody>
      </p:sp>
      <p:sp>
        <p:nvSpPr>
          <p:cNvPr id="9" name="Subtitle 8"/>
          <p:cNvSpPr>
            <a:spLocks noGrp="1"/>
          </p:cNvSpPr>
          <p:nvPr>
            <p:ph type="body" idx="1"/>
          </p:nvPr>
        </p:nvSpPr>
        <p:spPr/>
        <p:txBody>
          <a:bodyPr>
            <a:normAutofit/>
          </a:bodyPr>
          <a:lstStyle/>
          <a:p>
            <a:pPr marL="91440"/>
            <a:r>
              <a:rPr lang="en-US" cap="none" dirty="0" smtClean="0"/>
              <a:t>Demo Time!</a:t>
            </a:r>
            <a:endParaRPr lang="en-US" cap="none" dirty="0" smtClean="0"/>
          </a:p>
        </p:txBody>
      </p:sp>
    </p:spTree>
    <p:extLst>
      <p:ext uri="{BB962C8B-B14F-4D97-AF65-F5344CB8AC3E}">
        <p14:creationId xmlns:p14="http://schemas.microsoft.com/office/powerpoint/2010/main" val="42673060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US" sz="5400" dirty="0" smtClean="0"/>
              <a:t>Summary</a:t>
            </a:r>
            <a:endParaRPr lang="en-US" sz="3600" dirty="0"/>
          </a:p>
        </p:txBody>
      </p:sp>
      <p:sp>
        <p:nvSpPr>
          <p:cNvPr id="9" name="Subtitle 8"/>
          <p:cNvSpPr>
            <a:spLocks noGrp="1"/>
          </p:cNvSpPr>
          <p:nvPr>
            <p:ph idx="1"/>
          </p:nvPr>
        </p:nvSpPr>
        <p:spPr>
          <a:xfrm>
            <a:off x="1097280" y="2043111"/>
            <a:ext cx="10058400" cy="4057651"/>
          </a:xfrm>
        </p:spPr>
        <p:txBody>
          <a:bodyPr>
            <a:normAutofit/>
          </a:bodyPr>
          <a:lstStyle/>
          <a:p>
            <a:pPr marL="525780" indent="-342900">
              <a:buFont typeface="Helvetica" charset="0"/>
              <a:buChar char="●"/>
            </a:pPr>
            <a:r>
              <a:rPr lang="en-US" cap="none" dirty="0" smtClean="0"/>
              <a:t>In this session, we finished up our app and prepared it for the app stores:</a:t>
            </a:r>
          </a:p>
          <a:p>
            <a:pPr marL="818388" lvl="1" indent="-342900">
              <a:spcBef>
                <a:spcPts val="600"/>
              </a:spcBef>
              <a:buFont typeface="Helvetica" charset="0"/>
              <a:buChar char="●"/>
            </a:pPr>
            <a:r>
              <a:rPr lang="en-US" dirty="0" smtClean="0"/>
              <a:t>Added error checking and retry logic</a:t>
            </a:r>
          </a:p>
          <a:p>
            <a:pPr marL="818388" lvl="1" indent="-342900">
              <a:spcBef>
                <a:spcPts val="600"/>
              </a:spcBef>
              <a:buFont typeface="Helvetica" charset="0"/>
              <a:buChar char="●"/>
            </a:pPr>
            <a:r>
              <a:rPr lang="en-US" dirty="0" smtClean="0"/>
              <a:t>Added animations</a:t>
            </a:r>
          </a:p>
          <a:p>
            <a:pPr marL="818388" lvl="1" indent="-342900">
              <a:spcBef>
                <a:spcPts val="600"/>
              </a:spcBef>
              <a:buFont typeface="Helvetica" charset="0"/>
              <a:buChar char="●"/>
            </a:pPr>
            <a:r>
              <a:rPr lang="en-US" dirty="0" smtClean="0"/>
              <a:t>Added support for “shake” gestures</a:t>
            </a:r>
          </a:p>
          <a:p>
            <a:pPr marL="818388" lvl="1" indent="-342900">
              <a:spcBef>
                <a:spcPts val="600"/>
              </a:spcBef>
              <a:buFont typeface="Helvetica" charset="0"/>
              <a:buChar char="●"/>
            </a:pPr>
            <a:r>
              <a:rPr lang="en-US" dirty="0" smtClean="0"/>
              <a:t>Cleaned up other remaining items</a:t>
            </a:r>
          </a:p>
          <a:p>
            <a:pPr marL="818388" lvl="1" indent="-342900">
              <a:spcBef>
                <a:spcPts val="600"/>
              </a:spcBef>
              <a:buFont typeface="Helvetica" charset="0"/>
              <a:buChar char="●"/>
            </a:pPr>
            <a:r>
              <a:rPr lang="en-US" dirty="0" smtClean="0"/>
              <a:t>Learned about app store listing requirements</a:t>
            </a:r>
          </a:p>
          <a:p>
            <a:pPr marL="818388" lvl="1" indent="-342900">
              <a:spcBef>
                <a:spcPts val="600"/>
              </a:spcBef>
              <a:buFont typeface="Helvetica" charset="0"/>
              <a:buChar char="●"/>
            </a:pPr>
            <a:r>
              <a:rPr lang="en-US" dirty="0" smtClean="0"/>
              <a:t>Saw how to build our app for production and submit it for review</a:t>
            </a:r>
          </a:p>
          <a:p>
            <a:pPr marL="525780" indent="-342900">
              <a:buFont typeface="Helvetica" charset="0"/>
              <a:buChar char="●"/>
            </a:pPr>
            <a:endParaRPr lang="en-US" cap="none" dirty="0"/>
          </a:p>
          <a:p>
            <a:pPr marL="525780" indent="-342900">
              <a:buFont typeface="Helvetica" charset="0"/>
              <a:buChar char="●"/>
            </a:pPr>
            <a:r>
              <a:rPr lang="en-US" dirty="0" smtClean="0"/>
              <a:t>All that remains is to wait for the results of the app store reviews</a:t>
            </a:r>
            <a:endParaRPr lang="en-US" cap="none" dirty="0" smtClean="0"/>
          </a:p>
        </p:txBody>
      </p:sp>
    </p:spTree>
    <p:extLst>
      <p:ext uri="{BB962C8B-B14F-4D97-AF65-F5344CB8AC3E}">
        <p14:creationId xmlns:p14="http://schemas.microsoft.com/office/powerpoint/2010/main" val="1456566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bldLvl="2"/>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Surveys and Prizes</a:t>
            </a:r>
          </a:p>
        </p:txBody>
      </p:sp>
      <p:sp>
        <p:nvSpPr>
          <p:cNvPr id="3" name="Content Placeholder 2"/>
          <p:cNvSpPr>
            <a:spLocks noGrp="1"/>
          </p:cNvSpPr>
          <p:nvPr>
            <p:ph idx="1"/>
          </p:nvPr>
        </p:nvSpPr>
        <p:spPr>
          <a:xfrm>
            <a:off x="2343150" y="1845734"/>
            <a:ext cx="8812530" cy="4023360"/>
          </a:xfrm>
        </p:spPr>
        <p:txBody>
          <a:bodyPr vert="horz" lIns="0" tIns="45720" rIns="0" bIns="45720" rtlCol="0" anchor="t">
            <a:normAutofit/>
          </a:bodyPr>
          <a:lstStyle/>
          <a:p>
            <a:r>
              <a:rPr lang="en-US" sz="2800"/>
              <a:t>Please complete the session and event surveys!</a:t>
            </a:r>
          </a:p>
          <a:p>
            <a:pPr>
              <a:buFont typeface="Wingdings" charset="2"/>
              <a:buChar char="q"/>
            </a:pPr>
            <a:r>
              <a:rPr lang="en-US" sz="2400"/>
              <a:t>1 ticket per session survey</a:t>
            </a:r>
          </a:p>
          <a:p>
            <a:pPr>
              <a:buFont typeface="Wingdings" charset="2"/>
              <a:buChar char="q"/>
            </a:pPr>
            <a:r>
              <a:rPr lang="en-US" sz="2400"/>
              <a:t>1 ticket for the event survey</a:t>
            </a:r>
          </a:p>
          <a:p>
            <a:pPr>
              <a:buFont typeface="Wingdings" charset="2"/>
              <a:buChar char="q"/>
            </a:pPr>
            <a:r>
              <a:rPr lang="en-US" sz="2400"/>
              <a:t>1 ticket for completing the booth game</a:t>
            </a:r>
          </a:p>
          <a:p>
            <a:endParaRPr lang="en-US"/>
          </a:p>
          <a:p>
            <a:r>
              <a:rPr lang="en-US" sz="2800"/>
              <a:t>Drawing for prizes begins at 5pm in Q202</a:t>
            </a:r>
          </a:p>
        </p:txBody>
      </p:sp>
    </p:spTree>
    <p:extLst>
      <p:ext uri="{BB962C8B-B14F-4D97-AF65-F5344CB8AC3E}">
        <p14:creationId xmlns:p14="http://schemas.microsoft.com/office/powerpoint/2010/main" val="20623214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Platinum Sponsors</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8754" y="2053783"/>
            <a:ext cx="4438383" cy="1479461"/>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03251" y="2479144"/>
            <a:ext cx="3810000" cy="1054100"/>
          </a:xfrm>
          <a:prstGeom prst="rect">
            <a:avLst/>
          </a:prstGeom>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03251" y="4418531"/>
            <a:ext cx="4096730" cy="1133428"/>
          </a:xfrm>
          <a:prstGeom prst="rect">
            <a:avLst/>
          </a:prstGeom>
        </p:spPr>
      </p:pic>
      <p:pic>
        <p:nvPicPr>
          <p:cNvPr id="6" name="Picture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97280" y="4373666"/>
            <a:ext cx="4169857" cy="1223158"/>
          </a:xfrm>
          <a:prstGeom prst="rect">
            <a:avLst/>
          </a:prstGeom>
        </p:spPr>
      </p:pic>
    </p:spTree>
    <p:extLst>
      <p:ext uri="{BB962C8B-B14F-4D97-AF65-F5344CB8AC3E}">
        <p14:creationId xmlns:p14="http://schemas.microsoft.com/office/powerpoint/2010/main" val="37519492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Gold Sponsors</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53572" y="3836800"/>
            <a:ext cx="2857500" cy="89535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14715" y="5054913"/>
            <a:ext cx="2857500" cy="838200"/>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84991" y="3529034"/>
            <a:ext cx="3882978" cy="1139007"/>
          </a:xfrm>
          <a:prstGeom prst="rect">
            <a:avLst/>
          </a:prstGeom>
        </p:spPr>
      </p:pic>
      <p:pic>
        <p:nvPicPr>
          <p:cNvPr id="12" name="Picture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553572" y="2390553"/>
            <a:ext cx="2857500" cy="838200"/>
          </a:xfrm>
          <a:prstGeom prst="rect">
            <a:avLst/>
          </a:prstGeom>
        </p:spPr>
      </p:pic>
      <p:pic>
        <p:nvPicPr>
          <p:cNvPr id="13" name="Picture 1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10980" y="2180492"/>
            <a:ext cx="3278420" cy="961670"/>
          </a:xfrm>
          <a:prstGeom prst="rect">
            <a:avLst/>
          </a:prstGeom>
        </p:spPr>
      </p:pic>
      <p:pic>
        <p:nvPicPr>
          <p:cNvPr id="14" name="Picture 1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414715" y="2303962"/>
            <a:ext cx="2857500" cy="838200"/>
          </a:xfrm>
          <a:prstGeom prst="rect">
            <a:avLst/>
          </a:prstGeom>
        </p:spPr>
      </p:pic>
      <p:pic>
        <p:nvPicPr>
          <p:cNvPr id="15" name="Picture 14"/>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231900" y="3780324"/>
            <a:ext cx="2857500" cy="838200"/>
          </a:xfrm>
          <a:prstGeom prst="rect">
            <a:avLst/>
          </a:prstGeom>
        </p:spPr>
      </p:pic>
    </p:spTree>
    <p:extLst>
      <p:ext uri="{BB962C8B-B14F-4D97-AF65-F5344CB8AC3E}">
        <p14:creationId xmlns:p14="http://schemas.microsoft.com/office/powerpoint/2010/main" val="1276451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9680" y="3274890"/>
            <a:ext cx="10058400" cy="1450757"/>
          </a:xfrm>
        </p:spPr>
        <p:txBody>
          <a:bodyPr/>
          <a:lstStyle/>
          <a:p>
            <a:r>
              <a:rPr lang="en-US"/>
              <a:t>SWAG Sponsors</a:t>
            </a:r>
          </a:p>
        </p:txBody>
      </p:sp>
      <p:pic>
        <p:nvPicPr>
          <p:cNvPr id="5" name="Picture 11" descr="Wilder Minds">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96977" y="2398663"/>
            <a:ext cx="2755330" cy="808230"/>
          </a:xfrm>
          <a:prstGeom prst="rect">
            <a:avLst/>
          </a:prstGeom>
          <a:noFill/>
          <a:extLst>
            <a:ext uri="{909E8E84-426E-40DD-AFC4-6F175D3DCCD1}">
              <a14:hiddenFill xmlns:a14="http://schemas.microsoft.com/office/drawing/2010/main">
                <a:solidFill>
                  <a:srgbClr val="FFFFFF"/>
                </a:solidFill>
              </a14:hiddenFill>
            </a:ext>
          </a:extLst>
        </p:spPr>
      </p:pic>
      <p:sp>
        <p:nvSpPr>
          <p:cNvPr id="15" name="Title 1"/>
          <p:cNvSpPr txBox="1">
            <a:spLocks/>
          </p:cNvSpPr>
          <p:nvPr/>
        </p:nvSpPr>
        <p:spPr>
          <a:xfrm>
            <a:off x="1249680" y="439003"/>
            <a:ext cx="10058400" cy="145075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a:t>Silver Sponsors</a:t>
            </a:r>
          </a:p>
        </p:txBody>
      </p:sp>
      <p:cxnSp>
        <p:nvCxnSpPr>
          <p:cNvPr id="18" name="Straight Connector 17"/>
          <p:cNvCxnSpPr/>
          <p:nvPr/>
        </p:nvCxnSpPr>
        <p:spPr>
          <a:xfrm>
            <a:off x="1193532" y="4576748"/>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31425" y="5148371"/>
            <a:ext cx="2743200" cy="804672"/>
          </a:xfrm>
          <a:prstGeom prst="rect">
            <a:avLst/>
          </a:prstGeom>
        </p:spPr>
      </p:pic>
      <p:pic>
        <p:nvPicPr>
          <p:cNvPr id="4" name="Picture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43274" y="2398663"/>
            <a:ext cx="3433163" cy="1007061"/>
          </a:xfrm>
          <a:prstGeom prst="rect">
            <a:avLst/>
          </a:prstGeom>
        </p:spPr>
      </p:pic>
      <p:pic>
        <p:nvPicPr>
          <p:cNvPr id="6" name="Picture 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618025" y="5058804"/>
            <a:ext cx="2337580" cy="685690"/>
          </a:xfrm>
          <a:prstGeom prst="rect">
            <a:avLst/>
          </a:prstGeom>
        </p:spPr>
      </p:pic>
      <p:pic>
        <p:nvPicPr>
          <p:cNvPr id="7" name="Picture 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017575" y="5126403"/>
            <a:ext cx="2857500" cy="838200"/>
          </a:xfrm>
          <a:prstGeom prst="rect">
            <a:avLst/>
          </a:prstGeom>
        </p:spPr>
      </p:pic>
    </p:spTree>
    <p:extLst>
      <p:ext uri="{BB962C8B-B14F-4D97-AF65-F5344CB8AC3E}">
        <p14:creationId xmlns:p14="http://schemas.microsoft.com/office/powerpoint/2010/main" val="30687931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US" sz="5400" dirty="0" smtClean="0"/>
              <a:t>Wintellect and Xamarin</a:t>
            </a:r>
            <a:endParaRPr lang="en-US" sz="3600" dirty="0"/>
          </a:p>
        </p:txBody>
      </p:sp>
      <p:sp>
        <p:nvSpPr>
          <p:cNvPr id="9" name="Subtitle 8"/>
          <p:cNvSpPr>
            <a:spLocks noGrp="1"/>
          </p:cNvSpPr>
          <p:nvPr>
            <p:ph idx="1"/>
          </p:nvPr>
        </p:nvSpPr>
        <p:spPr>
          <a:xfrm>
            <a:off x="1097280" y="2043111"/>
            <a:ext cx="10058400" cy="4057651"/>
          </a:xfrm>
        </p:spPr>
        <p:txBody>
          <a:bodyPr>
            <a:normAutofit/>
          </a:bodyPr>
          <a:lstStyle/>
          <a:p>
            <a:pPr marL="525780" indent="-342900">
              <a:buFont typeface="Helvetica" charset="0"/>
              <a:buChar char="●"/>
            </a:pPr>
            <a:r>
              <a:rPr lang="en-US" cap="none" dirty="0" smtClean="0"/>
              <a:t>Microsoft Gold Partner</a:t>
            </a:r>
          </a:p>
          <a:p>
            <a:pPr marL="525780" indent="-342900">
              <a:buFont typeface="Helvetica" charset="0"/>
              <a:buChar char="●"/>
            </a:pPr>
            <a:r>
              <a:rPr lang="en-US" cap="none" dirty="0" smtClean="0"/>
              <a:t>Xamarin Premier Consulting Partner</a:t>
            </a:r>
          </a:p>
          <a:p>
            <a:pPr marL="525780" indent="-342900">
              <a:buFont typeface="Helvetica" charset="0"/>
              <a:buChar char="●"/>
            </a:pPr>
            <a:r>
              <a:rPr lang="en-US" dirty="0" smtClean="0"/>
              <a:t>Multiple Microsoft MVPs and Xamarin Certified Engineers on Staff</a:t>
            </a:r>
          </a:p>
          <a:p>
            <a:pPr marL="525780" indent="-342900">
              <a:buFont typeface="Helvetica" charset="0"/>
              <a:buChar char="●"/>
            </a:pPr>
            <a:r>
              <a:rPr lang="en-US" dirty="0" smtClean="0"/>
              <a:t>Broad knowledge of the Xamarin platform, especially with Xamarin Forms</a:t>
            </a:r>
          </a:p>
          <a:p>
            <a:pPr marL="525780" indent="-342900">
              <a:buFont typeface="Helvetica" charset="0"/>
              <a:buChar char="●"/>
            </a:pPr>
            <a:r>
              <a:rPr lang="en-US" dirty="0" smtClean="0"/>
              <a:t>We offer a range of engagement models, from project kick-starts to full development</a:t>
            </a:r>
          </a:p>
          <a:p>
            <a:pPr marL="525780" indent="-342900">
              <a:buFont typeface="Helvetica" charset="0"/>
              <a:buChar char="●"/>
            </a:pPr>
            <a:r>
              <a:rPr lang="en-US" cap="none" dirty="0" smtClean="0"/>
              <a:t>We also offer instructor-led </a:t>
            </a:r>
            <a:r>
              <a:rPr lang="en-US" dirty="0"/>
              <a:t>t</a:t>
            </a:r>
            <a:r>
              <a:rPr lang="en-US" cap="none" dirty="0" smtClean="0"/>
              <a:t>raining as well as on-demand training via Wintellect NOW</a:t>
            </a: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81081" y="5129605"/>
            <a:ext cx="1768986" cy="685774"/>
          </a:xfrm>
          <a:prstGeom prst="rect">
            <a:avLst/>
          </a:prstGeom>
        </p:spPr>
      </p:pic>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78062" y="5010321"/>
            <a:ext cx="2593817" cy="924342"/>
          </a:xfrm>
          <a:prstGeom prst="rect">
            <a:avLst/>
          </a:prstGeom>
        </p:spPr>
      </p:pic>
      <p:pic>
        <p:nvPicPr>
          <p:cNvPr id="14" name="Picture 13"/>
          <p:cNvPicPr>
            <a:picLocks noChangeAspect="1"/>
          </p:cNvPicPr>
          <p:nvPr/>
        </p:nvPicPr>
        <p:blipFill>
          <a:blip r:embed="rId5"/>
          <a:stretch>
            <a:fillRect/>
          </a:stretch>
        </p:blipFill>
        <p:spPr>
          <a:xfrm>
            <a:off x="5047141" y="4958521"/>
            <a:ext cx="2158678" cy="1027942"/>
          </a:xfrm>
          <a:prstGeom prst="rect">
            <a:avLst/>
          </a:prstGeom>
        </p:spPr>
      </p:pic>
    </p:spTree>
    <p:extLst>
      <p:ext uri="{BB962C8B-B14F-4D97-AF65-F5344CB8AC3E}">
        <p14:creationId xmlns:p14="http://schemas.microsoft.com/office/powerpoint/2010/main" val="1743974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US" sz="5400" dirty="0" smtClean="0"/>
              <a:t>Picking Up Where We Left Off</a:t>
            </a:r>
            <a:endParaRPr lang="en-US" sz="3600" dirty="0"/>
          </a:p>
        </p:txBody>
      </p:sp>
      <p:sp>
        <p:nvSpPr>
          <p:cNvPr id="9" name="Subtitle 8"/>
          <p:cNvSpPr>
            <a:spLocks noGrp="1"/>
          </p:cNvSpPr>
          <p:nvPr>
            <p:ph idx="1"/>
          </p:nvPr>
        </p:nvSpPr>
        <p:spPr>
          <a:xfrm>
            <a:off x="1097280" y="2043111"/>
            <a:ext cx="10058400" cy="4057651"/>
          </a:xfrm>
        </p:spPr>
        <p:txBody>
          <a:bodyPr>
            <a:normAutofit/>
          </a:bodyPr>
          <a:lstStyle/>
          <a:p>
            <a:pPr marL="525780" indent="-342900">
              <a:buFont typeface="Helvetica" charset="0"/>
              <a:buChar char="●"/>
            </a:pPr>
            <a:r>
              <a:rPr lang="en-US" cap="none" dirty="0" smtClean="0"/>
              <a:t>In the morning session we created a simple app using Xamarin Forms:</a:t>
            </a:r>
          </a:p>
          <a:p>
            <a:pPr marL="818388" lvl="1" indent="-342900">
              <a:spcBef>
                <a:spcPts val="600"/>
              </a:spcBef>
              <a:buFont typeface="Helvetica" charset="0"/>
              <a:buChar char="●"/>
            </a:pPr>
            <a:r>
              <a:rPr lang="en-US" dirty="0" smtClean="0"/>
              <a:t>We included support for iOS, Android, and UWP devices</a:t>
            </a:r>
          </a:p>
          <a:p>
            <a:pPr marL="818388" lvl="1" indent="-342900">
              <a:spcBef>
                <a:spcPts val="600"/>
              </a:spcBef>
              <a:buFont typeface="Helvetica" charset="0"/>
              <a:buChar char="●"/>
            </a:pPr>
            <a:r>
              <a:rPr lang="en-US" dirty="0"/>
              <a:t>We added the ability to make remote REST calls</a:t>
            </a:r>
          </a:p>
          <a:p>
            <a:pPr marL="818388" lvl="1" indent="-342900">
              <a:spcBef>
                <a:spcPts val="600"/>
              </a:spcBef>
              <a:buFont typeface="Helvetica" charset="0"/>
              <a:buChar char="●"/>
            </a:pPr>
            <a:r>
              <a:rPr lang="en-US" cap="none" dirty="0" smtClean="0"/>
              <a:t>And we created a decent UI for our app</a:t>
            </a:r>
          </a:p>
          <a:p>
            <a:pPr marL="525780" indent="-342900">
              <a:buFont typeface="Helvetica" charset="0"/>
              <a:buChar char="●"/>
            </a:pPr>
            <a:endParaRPr lang="en-US" dirty="0"/>
          </a:p>
          <a:p>
            <a:pPr marL="525780" indent="-342900">
              <a:buFont typeface="Helvetica" charset="0"/>
              <a:buChar char="●"/>
            </a:pPr>
            <a:r>
              <a:rPr lang="en-US" cap="none" dirty="0" smtClean="0"/>
              <a:t>In this session we will add several new features to our app before preparing it for the stores:</a:t>
            </a:r>
          </a:p>
          <a:p>
            <a:pPr marL="818388" lvl="1" indent="-342900">
              <a:spcBef>
                <a:spcPts val="600"/>
              </a:spcBef>
              <a:buFont typeface="Helvetica" charset="0"/>
              <a:buChar char="●"/>
            </a:pPr>
            <a:r>
              <a:rPr lang="en-US" dirty="0" smtClean="0"/>
              <a:t>Error-checking and retries</a:t>
            </a:r>
          </a:p>
          <a:p>
            <a:pPr marL="818388" lvl="1" indent="-342900">
              <a:spcBef>
                <a:spcPts val="600"/>
              </a:spcBef>
              <a:buFont typeface="Helvetica" charset="0"/>
              <a:buChar char="●"/>
            </a:pPr>
            <a:r>
              <a:rPr lang="en-US" cap="none" dirty="0" smtClean="0"/>
              <a:t>Animations</a:t>
            </a:r>
          </a:p>
          <a:p>
            <a:pPr marL="818388" lvl="1" indent="-342900">
              <a:spcBef>
                <a:spcPts val="600"/>
              </a:spcBef>
              <a:buFont typeface="Helvetica" charset="0"/>
              <a:buChar char="●"/>
            </a:pPr>
            <a:r>
              <a:rPr lang="en-US" dirty="0" smtClean="0"/>
              <a:t>Various other minor improvements</a:t>
            </a:r>
            <a:endParaRPr lang="en-US" cap="none" dirty="0" smtClean="0"/>
          </a:p>
        </p:txBody>
      </p:sp>
    </p:spTree>
    <p:extLst>
      <p:ext uri="{BB962C8B-B14F-4D97-AF65-F5344CB8AC3E}">
        <p14:creationId xmlns:p14="http://schemas.microsoft.com/office/powerpoint/2010/main" val="659128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bldLvl="2"/>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US" sz="5400" dirty="0" smtClean="0"/>
              <a:t>Error-checking and Retries</a:t>
            </a:r>
            <a:endParaRPr lang="en-US" sz="3600" dirty="0"/>
          </a:p>
        </p:txBody>
      </p:sp>
      <p:sp>
        <p:nvSpPr>
          <p:cNvPr id="9" name="Subtitle 8"/>
          <p:cNvSpPr>
            <a:spLocks noGrp="1"/>
          </p:cNvSpPr>
          <p:nvPr>
            <p:ph idx="1"/>
          </p:nvPr>
        </p:nvSpPr>
        <p:spPr>
          <a:xfrm>
            <a:off x="1097280" y="2043111"/>
            <a:ext cx="10058400" cy="4057651"/>
          </a:xfrm>
        </p:spPr>
        <p:txBody>
          <a:bodyPr>
            <a:normAutofit/>
          </a:bodyPr>
          <a:lstStyle/>
          <a:p>
            <a:pPr marL="525780" indent="-342900">
              <a:buFont typeface="Helvetica" charset="0"/>
              <a:buChar char="●"/>
            </a:pPr>
            <a:r>
              <a:rPr lang="en-US" dirty="0" smtClean="0"/>
              <a:t>When making remote network calls, we cannot depend on a stable connection </a:t>
            </a:r>
            <a:r>
              <a:rPr lang="mr-IN" dirty="0" smtClean="0"/>
              <a:t>–</a:t>
            </a:r>
            <a:r>
              <a:rPr lang="en-US" dirty="0" smtClean="0"/>
              <a:t> many things can go wrong:</a:t>
            </a:r>
          </a:p>
          <a:p>
            <a:pPr marL="818388" lvl="1" indent="-342900">
              <a:spcBef>
                <a:spcPts val="600"/>
              </a:spcBef>
              <a:buFont typeface="Helvetica" charset="0"/>
              <a:buChar char="●"/>
            </a:pPr>
            <a:r>
              <a:rPr lang="en-US" cap="none" dirty="0" smtClean="0"/>
              <a:t>Network disconnection</a:t>
            </a:r>
          </a:p>
          <a:p>
            <a:pPr marL="818388" lvl="1" indent="-342900">
              <a:spcBef>
                <a:spcPts val="600"/>
              </a:spcBef>
              <a:buFont typeface="Helvetica" charset="0"/>
              <a:buChar char="●"/>
            </a:pPr>
            <a:r>
              <a:rPr lang="en-US" dirty="0" smtClean="0"/>
              <a:t>Airplane mode</a:t>
            </a:r>
          </a:p>
          <a:p>
            <a:pPr marL="818388" lvl="1" indent="-342900">
              <a:spcBef>
                <a:spcPts val="600"/>
              </a:spcBef>
              <a:buFont typeface="Helvetica" charset="0"/>
              <a:buChar char="●"/>
            </a:pPr>
            <a:r>
              <a:rPr lang="en-US" cap="none" dirty="0" smtClean="0"/>
              <a:t>Server Errors</a:t>
            </a:r>
          </a:p>
          <a:p>
            <a:pPr marL="818388" lvl="1" indent="-342900">
              <a:spcBef>
                <a:spcPts val="600"/>
              </a:spcBef>
              <a:buFont typeface="Helvetica" charset="0"/>
              <a:buChar char="●"/>
            </a:pPr>
            <a:r>
              <a:rPr lang="en-US" dirty="0" smtClean="0"/>
              <a:t>Server Timeouts</a:t>
            </a:r>
          </a:p>
          <a:p>
            <a:pPr marL="525780" indent="-342900">
              <a:buFont typeface="Helvetica" charset="0"/>
              <a:buChar char="●"/>
            </a:pPr>
            <a:r>
              <a:rPr lang="en-US" cap="none" dirty="0" smtClean="0"/>
              <a:t>Because of this, we need to write defensive networking code that checks for errors and attempts to retry remote calls</a:t>
            </a:r>
            <a:endParaRPr lang="en-US" cap="none" dirty="0" smtClean="0"/>
          </a:p>
        </p:txBody>
      </p:sp>
    </p:spTree>
    <p:extLst>
      <p:ext uri="{BB962C8B-B14F-4D97-AF65-F5344CB8AC3E}">
        <p14:creationId xmlns:p14="http://schemas.microsoft.com/office/powerpoint/2010/main" val="1174437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bldLvl="2"/>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US" sz="5400" dirty="0" smtClean="0"/>
              <a:t>Adding Error Checking and Retries</a:t>
            </a:r>
            <a:endParaRPr lang="en-US" sz="3600" dirty="0"/>
          </a:p>
        </p:txBody>
      </p:sp>
      <p:sp>
        <p:nvSpPr>
          <p:cNvPr id="9" name="Subtitle 8"/>
          <p:cNvSpPr>
            <a:spLocks noGrp="1"/>
          </p:cNvSpPr>
          <p:nvPr>
            <p:ph type="body" idx="1"/>
          </p:nvPr>
        </p:nvSpPr>
        <p:spPr/>
        <p:txBody>
          <a:bodyPr>
            <a:normAutofit/>
          </a:bodyPr>
          <a:lstStyle/>
          <a:p>
            <a:pPr marL="91440"/>
            <a:r>
              <a:rPr lang="en-US" cap="none" dirty="0" smtClean="0"/>
              <a:t>Demo Time!</a:t>
            </a:r>
            <a:endParaRPr lang="en-US" cap="none" dirty="0" smtClean="0"/>
          </a:p>
        </p:txBody>
      </p:sp>
    </p:spTree>
    <p:extLst>
      <p:ext uri="{BB962C8B-B14F-4D97-AF65-F5344CB8AC3E}">
        <p14:creationId xmlns:p14="http://schemas.microsoft.com/office/powerpoint/2010/main" val="1082234854"/>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E299160317C98446883DA7A878491931" ma:contentTypeVersion="2" ma:contentTypeDescription="Create a new document." ma:contentTypeScope="" ma:versionID="87a548e8d18fe0883b61ff4836164ee9">
  <xsd:schema xmlns:xsd="http://www.w3.org/2001/XMLSchema" xmlns:xs="http://www.w3.org/2001/XMLSchema" xmlns:p="http://schemas.microsoft.com/office/2006/metadata/properties" xmlns:ns2="7593a892-b6d1-4ba1-8e25-d60a4964c0e8" targetNamespace="http://schemas.microsoft.com/office/2006/metadata/properties" ma:root="true" ma:fieldsID="2a5a2d146df260f0b6d25b94e00bd935" ns2:_="">
    <xsd:import namespace="7593a892-b6d1-4ba1-8e25-d60a4964c0e8"/>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593a892-b6d1-4ba1-8e25-d60a4964c0e8"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9FEABAF-EC77-40B6-A415-80B5E7411AEF}">
  <ds:schemaRefs>
    <ds:schemaRef ds:uri="http://schemas.microsoft.com/sharepoint/v3/contenttype/forms"/>
  </ds:schemaRefs>
</ds:datastoreItem>
</file>

<file path=customXml/itemProps2.xml><?xml version="1.0" encoding="utf-8"?>
<ds:datastoreItem xmlns:ds="http://schemas.openxmlformats.org/officeDocument/2006/customXml" ds:itemID="{0FC63A72-321F-40E6-B679-386DA641A82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593a892-b6d1-4ba1-8e25-d60a4964c0e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207F7C8-FD25-49A2-ADF0-693B789B55F3}">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214</TotalTime>
  <Words>1632</Words>
  <Application>Microsoft Macintosh PowerPoint</Application>
  <PresentationFormat>Widescreen</PresentationFormat>
  <Paragraphs>228</Paragraphs>
  <Slides>26</Slides>
  <Notes>25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Calibri</vt:lpstr>
      <vt:lpstr>Calibri Light</vt:lpstr>
      <vt:lpstr>Helvetica</vt:lpstr>
      <vt:lpstr>Mangal</vt:lpstr>
      <vt:lpstr>Segoe UI Light</vt:lpstr>
      <vt:lpstr>Wingdings</vt:lpstr>
      <vt:lpstr>Arial</vt:lpstr>
      <vt:lpstr>Retrospect</vt:lpstr>
      <vt:lpstr>Xamarin App Development Preparing for Publishing</vt:lpstr>
      <vt:lpstr>PowerPoint Presentation</vt:lpstr>
      <vt:lpstr>Platinum Sponsors</vt:lpstr>
      <vt:lpstr>Gold Sponsors</vt:lpstr>
      <vt:lpstr>SWAG Sponsors</vt:lpstr>
      <vt:lpstr>Wintellect and Xamarin</vt:lpstr>
      <vt:lpstr>Picking Up Where We Left Off</vt:lpstr>
      <vt:lpstr>Error-checking and Retries</vt:lpstr>
      <vt:lpstr>Adding Error Checking and Retries</vt:lpstr>
      <vt:lpstr>Animations</vt:lpstr>
      <vt:lpstr>Adding Animations</vt:lpstr>
      <vt:lpstr>Fixing a Few Things</vt:lpstr>
      <vt:lpstr>Visual Tweaks</vt:lpstr>
      <vt:lpstr>Detecting Shake Gestures in iOS</vt:lpstr>
      <vt:lpstr>Detecting Shake Gestures in Android</vt:lpstr>
      <vt:lpstr>Implementing Shake Gestures</vt:lpstr>
      <vt:lpstr>Supporting More Displays</vt:lpstr>
      <vt:lpstr>Preparing for Production Builds</vt:lpstr>
      <vt:lpstr>Preparing to Build</vt:lpstr>
      <vt:lpstr>Application Identifiers</vt:lpstr>
      <vt:lpstr>Publishing to the Windows Store</vt:lpstr>
      <vt:lpstr>Publishing to Google Play</vt:lpstr>
      <vt:lpstr>Publishing to the iTunes Store</vt:lpstr>
      <vt:lpstr>Dealing with the App Stores</vt:lpstr>
      <vt:lpstr>Summary</vt:lpstr>
      <vt:lpstr>Surveys and Prizes</vt:lpstr>
    </vt:vector>
  </TitlesOfParts>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Keith Rome</cp:lastModifiedBy>
  <cp:revision>20</cp:revision>
  <dcterms:modified xsi:type="dcterms:W3CDTF">2016-10-15T04:24:54Z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0x010100E299160317C98446883DA7A878491931</vt:lpwstr>
  </property>
</Properties>
</file>